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24" r:id="rId3"/>
    <p:sldId id="326" r:id="rId4"/>
    <p:sldId id="323" r:id="rId5"/>
    <p:sldId id="327" r:id="rId6"/>
    <p:sldId id="325" r:id="rId7"/>
    <p:sldId id="321" r:id="rId8"/>
    <p:sldId id="30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18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0454E-017B-4156-B910-59410E696346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E871B-CD5B-4945-A120-D18CC7657C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2004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715000"/>
            <a:ext cx="7772400" cy="685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6400800"/>
            <a:ext cx="6400800" cy="3048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6200" y="152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276600" y="1524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86600" y="152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6D52A9F2-CB02-4D47-8ADD-AD39432D05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C2E3F-A593-4BA2-87C5-E233D77B90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218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0" y="152400"/>
            <a:ext cx="20955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61341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371AAA-028E-4F06-95F7-0D01DA8444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7775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39B50-CA3E-478B-AA9F-BF9EEF526E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9448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ED856-B257-401C-859A-B5F62908C1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3872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9906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9906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90A1F-8A4E-49D5-9B59-2145A4929D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6296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7A4A8-6074-4B18-891C-CD81EAEC3E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7069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C7681-6A0A-4E41-90C1-7612B3059C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0320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2E14F-70A7-4D9C-B761-B3B06546DB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428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854BD-901F-4D59-A677-DB8895B72F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176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AF7BE-4EFF-4CF7-980D-D8848C2B07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765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990600"/>
            <a:ext cx="77724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88A9555C-65B4-4C9D-8492-8738567C3F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712968" cy="1243608"/>
          </a:xfrm>
        </p:spPr>
        <p:txBody>
          <a:bodyPr/>
          <a:lstStyle/>
          <a:p>
            <a:r>
              <a:rPr lang="en-US" sz="3600" dirty="0" err="1" smtClean="0"/>
              <a:t>Algoritma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id-ID" sz="3600" dirty="0" smtClean="0"/>
              <a:t>Pemrograman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400" dirty="0" smtClean="0"/>
              <a:t>RECORD (REKAMAN)</a:t>
            </a:r>
            <a:endParaRPr lang="id-ID" sz="3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5486400"/>
            <a:ext cx="6400800" cy="894928"/>
          </a:xfrm>
        </p:spPr>
        <p:txBody>
          <a:bodyPr/>
          <a:lstStyle/>
          <a:p>
            <a:r>
              <a:rPr lang="en-US" dirty="0" err="1" smtClean="0"/>
              <a:t>Tati</a:t>
            </a:r>
            <a:r>
              <a:rPr lang="en-US" dirty="0" smtClean="0"/>
              <a:t> </a:t>
            </a:r>
            <a:r>
              <a:rPr lang="en-US" dirty="0" err="1" smtClean="0"/>
              <a:t>Harihayati</a:t>
            </a:r>
            <a:r>
              <a:rPr lang="en-US" dirty="0" smtClean="0"/>
              <a:t> M.</a:t>
            </a:r>
          </a:p>
          <a:p>
            <a:r>
              <a:rPr lang="en-US" dirty="0" err="1" smtClean="0"/>
              <a:t>Pasca</a:t>
            </a:r>
            <a:r>
              <a:rPr lang="en-US" dirty="0" smtClean="0"/>
              <a:t> </a:t>
            </a:r>
            <a:r>
              <a:rPr lang="en-US" dirty="0" err="1" smtClean="0"/>
              <a:t>Sarjana</a:t>
            </a:r>
            <a:r>
              <a:rPr lang="en-US" dirty="0" smtClean="0"/>
              <a:t> (MSI) - </a:t>
            </a:r>
            <a:r>
              <a:rPr lang="id-ID" dirty="0" smtClean="0"/>
              <a:t>Universitas Komputer Indonesia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4172689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685800"/>
          </a:xfrm>
        </p:spPr>
        <p:txBody>
          <a:bodyPr/>
          <a:lstStyle/>
          <a:p>
            <a:r>
              <a:rPr lang="en-US" sz="2800" dirty="0" smtClean="0"/>
              <a:t> </a:t>
            </a:r>
            <a:r>
              <a:rPr lang="en-US" sz="4800" b="1" dirty="0" err="1" smtClean="0"/>
              <a:t>Definisi</a:t>
            </a:r>
            <a:endParaRPr lang="id-ID" sz="4800" b="1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80384879"/>
              </p:ext>
            </p:extLst>
          </p:nvPr>
        </p:nvGraphicFramePr>
        <p:xfrm>
          <a:off x="914400" y="990600"/>
          <a:ext cx="7924800" cy="536448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7924800"/>
              </a:tblGrid>
              <a:tr h="5174704">
                <a:tc>
                  <a:txBody>
                    <a:bodyPr/>
                    <a:lstStyle/>
                    <a:p>
                      <a:pPr marL="273050" indent="-273050" algn="just" eaLnBrk="1" hangingPunct="1">
                        <a:lnSpc>
                          <a:spcPct val="90000"/>
                        </a:lnSpc>
                        <a:buFontTx/>
                        <a:buNone/>
                      </a:pPr>
                      <a:r>
                        <a:rPr lang="en-US" sz="3200" b="1" dirty="0" smtClean="0"/>
                        <a:t>  Record </a:t>
                      </a:r>
                      <a:r>
                        <a:rPr lang="en-US" sz="3200" dirty="0" err="1" smtClean="0"/>
                        <a:t>atau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rekaman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adalah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salah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satu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tipe</a:t>
                      </a:r>
                      <a:r>
                        <a:rPr lang="en-US" sz="3200" dirty="0" smtClean="0"/>
                        <a:t> data </a:t>
                      </a:r>
                      <a:r>
                        <a:rPr lang="en-US" sz="3200" dirty="0" err="1" smtClean="0"/>
                        <a:t>terstruktur</a:t>
                      </a:r>
                      <a:r>
                        <a:rPr lang="en-US" sz="3200" dirty="0" smtClean="0"/>
                        <a:t>/</a:t>
                      </a:r>
                      <a:r>
                        <a:rPr lang="en-US" sz="3200" dirty="0" err="1" smtClean="0"/>
                        <a:t>bentukan</a:t>
                      </a:r>
                      <a:r>
                        <a:rPr lang="en-US" sz="3200" dirty="0" smtClean="0"/>
                        <a:t> yang </a:t>
                      </a:r>
                      <a:r>
                        <a:rPr lang="en-US" sz="3200" dirty="0" err="1" smtClean="0"/>
                        <a:t>terdiri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dari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beberapa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elemen</a:t>
                      </a:r>
                      <a:r>
                        <a:rPr lang="en-US" sz="3200" dirty="0" smtClean="0"/>
                        <a:t> (</a:t>
                      </a:r>
                      <a:r>
                        <a:rPr lang="en-US" sz="3200" i="1" dirty="0" smtClean="0">
                          <a:solidFill>
                            <a:srgbClr val="FFFF00"/>
                          </a:solidFill>
                        </a:rPr>
                        <a:t>field</a:t>
                      </a:r>
                      <a:r>
                        <a:rPr lang="en-US" sz="3200" dirty="0" smtClean="0"/>
                        <a:t>). </a:t>
                      </a:r>
                      <a:r>
                        <a:rPr lang="en-US" sz="3200" dirty="0" err="1" smtClean="0"/>
                        <a:t>Setiap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i="1" dirty="0" smtClean="0"/>
                        <a:t>field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menggambarkan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informasi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tertentu</a:t>
                      </a:r>
                      <a:r>
                        <a:rPr lang="en-US" sz="3200" dirty="0" smtClean="0"/>
                        <a:t>, </a:t>
                      </a:r>
                      <a:r>
                        <a:rPr lang="en-US" sz="3200" dirty="0" err="1" smtClean="0"/>
                        <a:t>dan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tipe</a:t>
                      </a:r>
                      <a:r>
                        <a:rPr lang="en-US" sz="3200" dirty="0" smtClean="0"/>
                        <a:t> data </a:t>
                      </a:r>
                      <a:r>
                        <a:rPr lang="en-US" sz="3200" dirty="0" err="1" smtClean="0"/>
                        <a:t>dari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setiap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i="1" dirty="0" smtClean="0"/>
                        <a:t>field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sudah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dikenal</a:t>
                      </a:r>
                      <a:r>
                        <a:rPr lang="en-US" sz="3200" dirty="0" smtClean="0"/>
                        <a:t>, </a:t>
                      </a:r>
                      <a:r>
                        <a:rPr lang="en-US" sz="3200" dirty="0" err="1" smtClean="0"/>
                        <a:t>baik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itu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tipe</a:t>
                      </a:r>
                      <a:r>
                        <a:rPr lang="en-US" sz="3200" dirty="0" smtClean="0"/>
                        <a:t> data </a:t>
                      </a:r>
                      <a:r>
                        <a:rPr lang="en-US" sz="3200" dirty="0" err="1" smtClean="0"/>
                        <a:t>dasar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maupun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tipe</a:t>
                      </a:r>
                      <a:r>
                        <a:rPr lang="en-US" sz="3200" dirty="0" smtClean="0"/>
                        <a:t> data </a:t>
                      </a:r>
                      <a:r>
                        <a:rPr lang="en-US" sz="3200" dirty="0" err="1" smtClean="0"/>
                        <a:t>bentukan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lainnya</a:t>
                      </a:r>
                      <a:r>
                        <a:rPr lang="en-US" sz="3200" dirty="0" smtClean="0"/>
                        <a:t>. </a:t>
                      </a:r>
                    </a:p>
                    <a:p>
                      <a:pPr marL="273050" indent="-273050" algn="just" eaLnBrk="1" hangingPunct="1">
                        <a:lnSpc>
                          <a:spcPct val="90000"/>
                        </a:lnSpc>
                        <a:buFontTx/>
                        <a:buNone/>
                      </a:pPr>
                      <a:r>
                        <a:rPr lang="en-US" sz="3200" dirty="0" smtClean="0"/>
                        <a:t>	[</a:t>
                      </a:r>
                      <a:r>
                        <a:rPr lang="en-US" sz="3200" b="0" dirty="0" err="1" smtClean="0"/>
                        <a:t>Fathul</a:t>
                      </a:r>
                      <a:r>
                        <a:rPr lang="en-US" sz="3200" b="0" dirty="0" smtClean="0"/>
                        <a:t> </a:t>
                      </a:r>
                      <a:r>
                        <a:rPr lang="en-US" sz="3200" b="0" dirty="0" err="1" smtClean="0"/>
                        <a:t>Wahid,Dasar-dasar</a:t>
                      </a:r>
                      <a:r>
                        <a:rPr lang="en-US" sz="3200" b="0" dirty="0" smtClean="0"/>
                        <a:t> </a:t>
                      </a:r>
                      <a:r>
                        <a:rPr lang="en-US" sz="3200" b="0" dirty="0" err="1" smtClean="0"/>
                        <a:t>Algoritma</a:t>
                      </a:r>
                      <a:r>
                        <a:rPr lang="en-US" sz="3200" b="0" dirty="0" smtClean="0"/>
                        <a:t> &amp; Pemrograman,2004</a:t>
                      </a:r>
                      <a:r>
                        <a:rPr lang="en-US" sz="3200" dirty="0" smtClean="0"/>
                        <a:t>]</a:t>
                      </a:r>
                    </a:p>
                    <a:p>
                      <a:pPr algn="just"/>
                      <a:endParaRPr lang="it-IT" sz="3200" b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it-IT" sz="3200" b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</a:t>
                      </a:r>
                      <a:endParaRPr lang="id-ID" sz="3200" b="0" u="sng" dirty="0">
                        <a:effectLst/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66737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685800"/>
          </a:xfrm>
        </p:spPr>
        <p:txBody>
          <a:bodyPr/>
          <a:lstStyle/>
          <a:p>
            <a:r>
              <a:rPr lang="en-US" sz="2800" dirty="0" smtClean="0"/>
              <a:t> </a:t>
            </a:r>
            <a:r>
              <a:rPr lang="en-US" b="1" dirty="0" err="1" smtClean="0"/>
              <a:t>Deklarasi</a:t>
            </a:r>
            <a:r>
              <a:rPr lang="en-US" b="1" dirty="0" smtClean="0"/>
              <a:t> Record</a:t>
            </a:r>
            <a:endParaRPr lang="id-ID" b="1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80384879"/>
              </p:ext>
            </p:extLst>
          </p:nvPr>
        </p:nvGraphicFramePr>
        <p:xfrm>
          <a:off x="1143000" y="990600"/>
          <a:ext cx="8001000" cy="5174704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8001000"/>
              </a:tblGrid>
              <a:tr h="5174704">
                <a:tc>
                  <a:txBody>
                    <a:bodyPr/>
                    <a:lstStyle/>
                    <a:p>
                      <a:pPr marL="273050" indent="-273050" eaLnBrk="1" hangingPunct="1">
                        <a:buFontTx/>
                        <a:buNone/>
                      </a:pPr>
                      <a:r>
                        <a:rPr lang="en-US" sz="2400" dirty="0" err="1" smtClean="0">
                          <a:solidFill>
                            <a:srgbClr val="FF0000"/>
                          </a:solidFill>
                        </a:rPr>
                        <a:t>Bentuk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FF0000"/>
                          </a:solidFill>
                        </a:rPr>
                        <a:t>Umum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dirty="0" smtClean="0"/>
                        <a:t>: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  <a:p>
                      <a:pPr marL="273050" indent="-273050" eaLnBrk="1" hangingPunct="1">
                        <a:buFontTx/>
                        <a:buNone/>
                      </a:pPr>
                      <a:r>
                        <a:rPr lang="en-US" sz="2400" dirty="0" err="1" smtClean="0"/>
                        <a:t>Kamus</a:t>
                      </a:r>
                      <a:r>
                        <a:rPr lang="en-US" sz="2400" dirty="0" smtClean="0"/>
                        <a:t> :</a:t>
                      </a:r>
                    </a:p>
                    <a:p>
                      <a:pPr marL="273050" indent="-273050" eaLnBrk="1" hangingPunct="1">
                        <a:buFontTx/>
                        <a:buNone/>
                      </a:pPr>
                      <a:r>
                        <a:rPr lang="en-US" sz="2400" dirty="0" smtClean="0"/>
                        <a:t>		 </a:t>
                      </a:r>
                      <a:r>
                        <a:rPr lang="en-US" sz="2400" u="sng" dirty="0" smtClean="0"/>
                        <a:t>Type</a:t>
                      </a:r>
                    </a:p>
                    <a:p>
                      <a:pPr marL="273050" indent="-273050" eaLnBrk="1" hangingPunct="1">
                        <a:buFontTx/>
                        <a:buNone/>
                      </a:pPr>
                      <a:r>
                        <a:rPr lang="en-US" sz="2400" dirty="0" smtClean="0"/>
                        <a:t>		     </a:t>
                      </a:r>
                      <a:r>
                        <a:rPr lang="en-US" sz="2400" dirty="0" err="1" smtClean="0"/>
                        <a:t>NamaTipeRecord</a:t>
                      </a:r>
                      <a:r>
                        <a:rPr lang="en-US" sz="2400" dirty="0" smtClean="0"/>
                        <a:t> = </a:t>
                      </a:r>
                      <a:r>
                        <a:rPr lang="en-US" sz="2400" u="sng" dirty="0" smtClean="0"/>
                        <a:t>Record</a:t>
                      </a:r>
                    </a:p>
                    <a:p>
                      <a:pPr marL="273050" indent="-273050" eaLnBrk="1" hangingPunct="1">
                        <a:buFontTx/>
                        <a:buNone/>
                      </a:pPr>
                      <a:r>
                        <a:rPr lang="en-US" sz="2400" dirty="0" smtClean="0"/>
                        <a:t>		     &lt; field_1 : tipedata_1,</a:t>
                      </a:r>
                    </a:p>
                    <a:p>
                      <a:pPr marL="273050" indent="-273050" eaLnBrk="1" hangingPunct="1">
                        <a:buFontTx/>
                        <a:buNone/>
                      </a:pPr>
                      <a:r>
                        <a:rPr lang="en-US" sz="2400" dirty="0" smtClean="0"/>
                        <a:t>		        field_2 : tipedata_2,</a:t>
                      </a:r>
                    </a:p>
                    <a:p>
                      <a:pPr marL="273050" indent="-273050" eaLnBrk="1" hangingPunct="1">
                        <a:buFontTx/>
                        <a:buNone/>
                      </a:pPr>
                      <a:r>
                        <a:rPr lang="en-US" sz="2400" dirty="0" smtClean="0"/>
                        <a:t>		        ..</a:t>
                      </a:r>
                    </a:p>
                    <a:p>
                      <a:pPr marL="273050" indent="-273050" eaLnBrk="1" hangingPunct="1">
                        <a:buFontTx/>
                        <a:buNone/>
                      </a:pPr>
                      <a:r>
                        <a:rPr lang="en-US" sz="2400" dirty="0" smtClean="0"/>
                        <a:t>		       </a:t>
                      </a:r>
                      <a:r>
                        <a:rPr lang="en-US" sz="2400" dirty="0" err="1" smtClean="0"/>
                        <a:t>field_n</a:t>
                      </a:r>
                      <a:r>
                        <a:rPr lang="en-US" sz="2400" dirty="0" smtClean="0"/>
                        <a:t> : </a:t>
                      </a:r>
                      <a:r>
                        <a:rPr lang="en-US" sz="2400" dirty="0" err="1" smtClean="0"/>
                        <a:t>tipedata_n</a:t>
                      </a:r>
                      <a:r>
                        <a:rPr lang="en-US" sz="2400" dirty="0" smtClean="0"/>
                        <a:t> &gt;</a:t>
                      </a:r>
                    </a:p>
                    <a:p>
                      <a:pPr marL="273050" indent="-273050" eaLnBrk="1" hangingPunct="1">
                        <a:buFontTx/>
                        <a:buNone/>
                      </a:pPr>
                      <a:r>
                        <a:rPr lang="en-US" sz="2400" dirty="0" smtClean="0"/>
                        <a:t>		    </a:t>
                      </a:r>
                      <a:r>
                        <a:rPr lang="en-US" sz="2400" u="sng" dirty="0" err="1" smtClean="0"/>
                        <a:t>EndRecord</a:t>
                      </a:r>
                      <a:endParaRPr lang="en-US" sz="2400" u="sng" dirty="0" smtClean="0"/>
                    </a:p>
                    <a:p>
                      <a:pPr marL="273050" indent="-273050" eaLnBrk="1" hangingPunct="1">
                        <a:buFontTx/>
                        <a:buNone/>
                      </a:pPr>
                      <a:r>
                        <a:rPr lang="en-US" sz="2400" dirty="0" smtClean="0"/>
                        <a:t>	</a:t>
                      </a:r>
                    </a:p>
                    <a:p>
                      <a:pPr marL="273050" indent="-273050" eaLnBrk="1" hangingPunct="1">
                        <a:buFontTx/>
                        <a:buNone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Cara </a:t>
                      </a:r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</a:rPr>
                        <a:t>mengakses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</a:rPr>
                        <a:t>suatu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</a:rPr>
                        <a:t>elemen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 record:</a:t>
                      </a:r>
                    </a:p>
                    <a:p>
                      <a:pPr marL="273050" indent="-273050" eaLnBrk="1" hangingPunct="1">
                        <a:buFontTx/>
                        <a:buNone/>
                      </a:pPr>
                      <a:r>
                        <a:rPr lang="en-US" sz="2400" dirty="0" smtClean="0"/>
                        <a:t>		</a:t>
                      </a:r>
                      <a:r>
                        <a:rPr lang="en-US" sz="2400" dirty="0" err="1" smtClean="0"/>
                        <a:t>NamaVarRecord.field_record</a:t>
                      </a:r>
                      <a:endParaRPr lang="en-US" sz="2400" dirty="0" smtClean="0"/>
                    </a:p>
                    <a:p>
                      <a:pPr marL="273050" indent="-273050" eaLnBrk="1" hangingPunct="1">
                        <a:buFontTx/>
                        <a:buNone/>
                      </a:pPr>
                      <a:endParaRPr lang="en-US" sz="2400" baseline="-25000" dirty="0" smtClean="0"/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66737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685800"/>
          </a:xfrm>
        </p:spPr>
        <p:txBody>
          <a:bodyPr/>
          <a:lstStyle/>
          <a:p>
            <a:r>
              <a:rPr lang="en-US" sz="2800" dirty="0" smtClean="0"/>
              <a:t> </a:t>
            </a:r>
            <a:r>
              <a:rPr lang="en-US" sz="3200" b="1" dirty="0" err="1" smtClean="0"/>
              <a:t>Contoh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Deklarasi</a:t>
            </a:r>
            <a:r>
              <a:rPr lang="en-US" sz="3200" b="1" dirty="0" smtClean="0"/>
              <a:t> Record</a:t>
            </a:r>
            <a:endParaRPr lang="id-ID" sz="3200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80384879"/>
              </p:ext>
            </p:extLst>
          </p:nvPr>
        </p:nvGraphicFramePr>
        <p:xfrm>
          <a:off x="1143000" y="990600"/>
          <a:ext cx="7772400" cy="5174704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7772400"/>
              </a:tblGrid>
              <a:tr h="5174704">
                <a:tc>
                  <a:txBody>
                    <a:bodyPr/>
                    <a:lstStyle/>
                    <a:p>
                      <a:pPr marL="319088" indent="-319088" eaLnBrk="1" hangingPunct="1">
                        <a:buFontTx/>
                        <a:buNone/>
                      </a:pPr>
                      <a:r>
                        <a:rPr lang="en-US" sz="2400" u="sng" dirty="0" err="1" smtClean="0"/>
                        <a:t>Kamus</a:t>
                      </a:r>
                      <a:r>
                        <a:rPr lang="en-US" sz="2400" dirty="0" smtClean="0"/>
                        <a:t> :</a:t>
                      </a:r>
                    </a:p>
                    <a:p>
                      <a:pPr marL="319088" indent="-319088" eaLnBrk="1" hangingPunct="1">
                        <a:buFontTx/>
                        <a:buNone/>
                      </a:pPr>
                      <a:r>
                        <a:rPr lang="en-US" sz="2400" dirty="0" smtClean="0"/>
                        <a:t>	   </a:t>
                      </a:r>
                      <a:r>
                        <a:rPr lang="en-US" sz="2400" u="sng" dirty="0" smtClean="0"/>
                        <a:t>Type</a:t>
                      </a:r>
                      <a:endParaRPr lang="en-US" sz="2400" dirty="0" smtClean="0"/>
                    </a:p>
                    <a:p>
                      <a:pPr marL="319088" indent="-319088" eaLnBrk="1" hangingPunct="1">
                        <a:buFontTx/>
                        <a:buNone/>
                      </a:pPr>
                      <a:r>
                        <a:rPr lang="en-US" sz="2400" dirty="0" smtClean="0"/>
                        <a:t>		</a:t>
                      </a:r>
                      <a:r>
                        <a:rPr lang="en-US" sz="2400" dirty="0" err="1" smtClean="0"/>
                        <a:t>RecMahasiswa</a:t>
                      </a:r>
                      <a:r>
                        <a:rPr lang="en-US" sz="2400" dirty="0" smtClean="0"/>
                        <a:t> = </a:t>
                      </a:r>
                      <a:r>
                        <a:rPr lang="en-US" sz="2400" u="sng" dirty="0" smtClean="0"/>
                        <a:t>Record</a:t>
                      </a:r>
                      <a:endParaRPr lang="en-US" sz="2400" dirty="0" smtClean="0"/>
                    </a:p>
                    <a:p>
                      <a:pPr marL="319088" indent="-319088" eaLnBrk="1" hangingPunct="1">
                        <a:buFontTx/>
                        <a:buNone/>
                      </a:pPr>
                      <a:r>
                        <a:rPr lang="en-US" sz="2400" dirty="0" smtClean="0"/>
                        <a:t>		</a:t>
                      </a:r>
                      <a:r>
                        <a:rPr lang="en-US" sz="2400" baseline="0" dirty="0" smtClean="0"/>
                        <a:t>  </a:t>
                      </a:r>
                      <a:r>
                        <a:rPr lang="en-US" sz="2400" dirty="0" smtClean="0"/>
                        <a:t> NIM, </a:t>
                      </a:r>
                      <a:r>
                        <a:rPr lang="en-US" sz="2400" dirty="0" err="1" smtClean="0"/>
                        <a:t>Nama</a:t>
                      </a:r>
                      <a:r>
                        <a:rPr lang="en-US" sz="2400" dirty="0" smtClean="0"/>
                        <a:t> : </a:t>
                      </a:r>
                      <a:r>
                        <a:rPr lang="en-US" sz="2400" u="sng" dirty="0" smtClean="0"/>
                        <a:t>string</a:t>
                      </a:r>
                      <a:r>
                        <a:rPr lang="en-US" sz="2400" dirty="0" smtClean="0"/>
                        <a:t>,</a:t>
                      </a:r>
                    </a:p>
                    <a:p>
                      <a:pPr marL="319088" indent="-319088" eaLnBrk="1" hangingPunct="1">
                        <a:buFontTx/>
                        <a:buNone/>
                      </a:pPr>
                      <a:r>
                        <a:rPr lang="en-US" sz="2400" dirty="0" smtClean="0"/>
                        <a:t>		   </a:t>
                      </a:r>
                      <a:r>
                        <a:rPr lang="en-US" sz="2400" dirty="0" err="1" smtClean="0"/>
                        <a:t>Nilai</a:t>
                      </a:r>
                      <a:r>
                        <a:rPr lang="en-US" sz="2400" dirty="0" smtClean="0"/>
                        <a:t>		 : </a:t>
                      </a:r>
                      <a:r>
                        <a:rPr lang="en-US" sz="2400" u="sng" dirty="0" smtClean="0"/>
                        <a:t>integer</a:t>
                      </a:r>
                      <a:r>
                        <a:rPr lang="en-US" sz="2400" dirty="0" smtClean="0"/>
                        <a:t>,</a:t>
                      </a:r>
                    </a:p>
                    <a:p>
                      <a:pPr marL="319088" indent="-319088" eaLnBrk="1" hangingPunct="1">
                        <a:buFontTx/>
                        <a:buNone/>
                      </a:pPr>
                      <a:r>
                        <a:rPr lang="en-US" sz="2400" dirty="0" smtClean="0"/>
                        <a:t>		   </a:t>
                      </a:r>
                      <a:r>
                        <a:rPr lang="en-US" sz="2400" dirty="0" err="1" smtClean="0"/>
                        <a:t>Indeks</a:t>
                      </a:r>
                      <a:r>
                        <a:rPr lang="en-US" sz="2400" dirty="0" smtClean="0"/>
                        <a:t>	 : </a:t>
                      </a:r>
                      <a:r>
                        <a:rPr lang="en-US" sz="2400" u="sng" dirty="0" smtClean="0"/>
                        <a:t>char</a:t>
                      </a:r>
                      <a:r>
                        <a:rPr lang="en-US" sz="2400" dirty="0" smtClean="0"/>
                        <a:t> </a:t>
                      </a:r>
                    </a:p>
                    <a:p>
                      <a:pPr marL="319088" indent="-319088" eaLnBrk="1" hangingPunct="1">
                        <a:buFontTx/>
                        <a:buNone/>
                      </a:pPr>
                      <a:r>
                        <a:rPr lang="en-US" sz="2400" dirty="0" smtClean="0"/>
                        <a:t>		</a:t>
                      </a:r>
                      <a:r>
                        <a:rPr lang="en-US" sz="2400" u="sng" dirty="0" err="1" smtClean="0"/>
                        <a:t>EndRecord</a:t>
                      </a:r>
                      <a:endParaRPr lang="en-US" sz="2400" b="1" u="sng" dirty="0" smtClean="0"/>
                    </a:p>
                    <a:p>
                      <a:pPr marL="319088" indent="-319088" eaLnBrk="1" hangingPunct="1">
                        <a:buFontTx/>
                        <a:buNone/>
                      </a:pPr>
                      <a:r>
                        <a:rPr lang="en-US" sz="2400" dirty="0" smtClean="0"/>
                        <a:t>	   </a:t>
                      </a:r>
                      <a:r>
                        <a:rPr lang="en-US" sz="2400" dirty="0" err="1" smtClean="0"/>
                        <a:t>Mhs</a:t>
                      </a:r>
                      <a:r>
                        <a:rPr lang="en-US" sz="2400" dirty="0" smtClean="0"/>
                        <a:t> : </a:t>
                      </a:r>
                      <a:r>
                        <a:rPr lang="en-US" sz="2400" dirty="0" err="1" smtClean="0"/>
                        <a:t>RecMahasiswa</a:t>
                      </a:r>
                      <a:endParaRPr lang="en-US" sz="2400" dirty="0" smtClean="0"/>
                    </a:p>
                    <a:p>
                      <a:pPr marL="319088" indent="-319088" eaLnBrk="1" hangingPunct="1">
                        <a:buFontTx/>
                        <a:buNone/>
                      </a:pPr>
                      <a:endParaRPr lang="en-US" sz="2400" dirty="0" smtClean="0"/>
                    </a:p>
                    <a:p>
                      <a:pPr marL="319088" indent="-319088" algn="just" eaLnBrk="1" hangingPunct="1">
                        <a:buFontTx/>
                        <a:buNone/>
                      </a:pPr>
                      <a:r>
                        <a:rPr lang="en-US" sz="2400" dirty="0" smtClean="0"/>
                        <a:t>	</a:t>
                      </a:r>
                      <a:r>
                        <a:rPr lang="en-US" sz="2400" dirty="0" err="1" smtClean="0"/>
                        <a:t>Artinya:mendefinisikan</a:t>
                      </a:r>
                      <a:r>
                        <a:rPr lang="en-US" sz="2400" dirty="0" smtClean="0"/>
                        <a:t> record </a:t>
                      </a:r>
                      <a:r>
                        <a:rPr lang="en-US" sz="2400" dirty="0" err="1" smtClean="0"/>
                        <a:t>Mahasiswa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dengan</a:t>
                      </a:r>
                      <a:r>
                        <a:rPr lang="en-US" sz="2400" dirty="0" smtClean="0"/>
                        <a:t> field-</a:t>
                      </a:r>
                      <a:r>
                        <a:rPr lang="en-US" sz="2400" dirty="0" err="1" smtClean="0"/>
                        <a:t>fieldnya</a:t>
                      </a:r>
                      <a:r>
                        <a:rPr lang="en-US" sz="2400" dirty="0" smtClean="0"/>
                        <a:t> : NIM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Nama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bertipe</a:t>
                      </a:r>
                      <a:r>
                        <a:rPr lang="en-US" sz="2400" dirty="0" smtClean="0"/>
                        <a:t> data string, </a:t>
                      </a:r>
                      <a:r>
                        <a:rPr lang="en-US" sz="2400" dirty="0" err="1" smtClean="0"/>
                        <a:t>Nilai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err="1" smtClean="0"/>
                        <a:t>bertipe</a:t>
                      </a:r>
                      <a:r>
                        <a:rPr lang="en-US" sz="2400" dirty="0" smtClean="0"/>
                        <a:t> data integer,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Indeks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nilai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bertipe</a:t>
                      </a:r>
                      <a:r>
                        <a:rPr lang="en-US" sz="2400" dirty="0" smtClean="0"/>
                        <a:t> char,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>
                          <a:solidFill>
                            <a:srgbClr val="FF0000"/>
                          </a:solidFill>
                        </a:rPr>
                        <a:t>variabel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FF0000"/>
                          </a:solidFill>
                        </a:rPr>
                        <a:t>record</a:t>
                      </a:r>
                      <a:r>
                        <a:rPr lang="en-US" sz="2400" dirty="0" err="1" smtClean="0"/>
                        <a:t>nya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bernama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>
                          <a:solidFill>
                            <a:srgbClr val="FF0000"/>
                          </a:solidFill>
                        </a:rPr>
                        <a:t>Mhs</a:t>
                      </a:r>
                      <a:r>
                        <a:rPr lang="en-US" sz="2400" dirty="0" smtClean="0"/>
                        <a:t>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66737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685800"/>
          </a:xfrm>
        </p:spPr>
        <p:txBody>
          <a:bodyPr/>
          <a:lstStyle/>
          <a:p>
            <a:r>
              <a:rPr lang="en-US" sz="2800" dirty="0" smtClean="0"/>
              <a:t> </a:t>
            </a:r>
            <a:r>
              <a:rPr lang="en-US" sz="2800" b="1" dirty="0" err="1" smtClean="0"/>
              <a:t>Contoh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Deklarasi</a:t>
            </a:r>
            <a:r>
              <a:rPr lang="en-US" sz="2800" b="1" dirty="0" smtClean="0"/>
              <a:t> Record (C)</a:t>
            </a:r>
            <a:endParaRPr lang="id-ID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Typedef</a:t>
            </a:r>
            <a:r>
              <a:rPr lang="en-US" dirty="0" smtClean="0"/>
              <a:t> </a:t>
            </a:r>
            <a:r>
              <a:rPr lang="en-US" dirty="0" err="1" smtClean="0"/>
              <a:t>struct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{</a:t>
            </a:r>
            <a:endParaRPr lang="en-US" dirty="0" smtClean="0"/>
          </a:p>
          <a:p>
            <a:pPr marL="319088" indent="-319088">
              <a:buNone/>
            </a:pPr>
            <a:r>
              <a:rPr lang="en-US" dirty="0" smtClean="0"/>
              <a:t>      char NIM[9], </a:t>
            </a:r>
            <a:r>
              <a:rPr lang="en-US" dirty="0" err="1" smtClean="0"/>
              <a:t>Nama</a:t>
            </a:r>
            <a:r>
              <a:rPr lang="en-US" dirty="0" smtClean="0"/>
              <a:t>[20],</a:t>
            </a:r>
            <a:r>
              <a:rPr lang="en-US" dirty="0" err="1" smtClean="0"/>
              <a:t>indeks</a:t>
            </a:r>
            <a:r>
              <a:rPr lang="en-US" dirty="0" smtClean="0"/>
              <a:t>;</a:t>
            </a:r>
            <a:endParaRPr lang="en-US" dirty="0" smtClean="0"/>
          </a:p>
          <a:p>
            <a:pPr marL="319088" indent="-319088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;</a:t>
            </a:r>
          </a:p>
          <a:p>
            <a:pPr marL="319088" indent="-319088">
              <a:buNone/>
            </a:pPr>
            <a:r>
              <a:rPr lang="en-US" dirty="0" smtClean="0"/>
              <a:t>}</a:t>
            </a:r>
            <a:r>
              <a:rPr lang="en-US" dirty="0" err="1" smtClean="0"/>
              <a:t>RecMahasiswa</a:t>
            </a:r>
            <a:r>
              <a:rPr lang="en-US" dirty="0" smtClean="0"/>
              <a:t>;</a:t>
            </a:r>
          </a:p>
          <a:p>
            <a:pPr marL="319088" indent="-319088">
              <a:buNone/>
            </a:pPr>
            <a:endParaRPr lang="en-US" dirty="0" smtClean="0"/>
          </a:p>
          <a:p>
            <a:pPr marL="319088" indent="-319088">
              <a:buNone/>
            </a:pPr>
            <a:r>
              <a:rPr lang="en-US" dirty="0" err="1" smtClean="0"/>
              <a:t>RecMahasiswa</a:t>
            </a:r>
            <a:r>
              <a:rPr lang="en-US" dirty="0" smtClean="0"/>
              <a:t> </a:t>
            </a:r>
            <a:r>
              <a:rPr lang="en-US" dirty="0" err="1" smtClean="0"/>
              <a:t>Mhs</a:t>
            </a:r>
            <a:r>
              <a:rPr lang="en-US" dirty="0" smtClean="0"/>
              <a:t>;</a:t>
            </a:r>
            <a:endParaRPr lang="en-US" dirty="0" smtClean="0"/>
          </a:p>
          <a:p>
            <a:pPr marL="319088" indent="-319088">
              <a:buNone/>
            </a:pPr>
            <a:r>
              <a:rPr lang="en-US" dirty="0" smtClean="0"/>
              <a:t>		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66737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685800"/>
          </a:xfrm>
        </p:spPr>
        <p:txBody>
          <a:bodyPr/>
          <a:lstStyle/>
          <a:p>
            <a:pPr marL="273050" indent="-273050"/>
            <a:r>
              <a:rPr lang="en-US" sz="2800" dirty="0" smtClean="0"/>
              <a:t> </a:t>
            </a:r>
            <a:r>
              <a:rPr lang="en-US" sz="2800" b="1" dirty="0" smtClean="0"/>
              <a:t>Cara </a:t>
            </a:r>
            <a:r>
              <a:rPr lang="en-US" sz="2800" b="1" dirty="0" err="1" smtClean="0"/>
              <a:t>Memberikan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Nilai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Harga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pada</a:t>
            </a:r>
            <a:r>
              <a:rPr lang="en-US" sz="2800" b="1" dirty="0" smtClean="0"/>
              <a:t> Array</a:t>
            </a:r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80384879"/>
              </p:ext>
            </p:extLst>
          </p:nvPr>
        </p:nvGraphicFramePr>
        <p:xfrm>
          <a:off x="914400" y="990600"/>
          <a:ext cx="8229600" cy="5174704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8229600"/>
              </a:tblGrid>
              <a:tr h="5174704">
                <a:tc>
                  <a:txBody>
                    <a:bodyPr/>
                    <a:lstStyle/>
                    <a:p>
                      <a:pPr marL="273050" indent="-273050" eaLnBrk="1" hangingPunct="1">
                        <a:buFontTx/>
                        <a:buNone/>
                      </a:pPr>
                      <a:r>
                        <a:rPr lang="en-US" sz="3600" dirty="0" smtClean="0"/>
                        <a:t>X : </a:t>
                      </a:r>
                      <a:r>
                        <a:rPr lang="en-US" sz="3600" u="sng" dirty="0" smtClean="0"/>
                        <a:t>Array</a:t>
                      </a:r>
                      <a:r>
                        <a:rPr lang="en-US" sz="3600" dirty="0" smtClean="0"/>
                        <a:t>[1..10] of </a:t>
                      </a:r>
                      <a:r>
                        <a:rPr lang="en-US" sz="3600" u="sng" dirty="0" smtClean="0"/>
                        <a:t>Integer</a:t>
                      </a:r>
                      <a:endParaRPr lang="en-US" sz="3600" dirty="0" smtClean="0"/>
                    </a:p>
                    <a:p>
                      <a:pPr marL="273050" indent="-273050" eaLnBrk="1" hangingPunct="1">
                        <a:buFontTx/>
                        <a:buNone/>
                      </a:pPr>
                      <a:r>
                        <a:rPr lang="en-US" sz="3600" dirty="0" smtClean="0"/>
                        <a:t>	</a:t>
                      </a:r>
                    </a:p>
                    <a:p>
                      <a:pPr marL="273050" indent="-273050" eaLnBrk="1" hangingPunct="1">
                        <a:buFontTx/>
                        <a:buNone/>
                      </a:pPr>
                      <a:r>
                        <a:rPr lang="en-US" sz="3600" dirty="0" smtClean="0"/>
                        <a:t>X(1) </a:t>
                      </a:r>
                      <a:r>
                        <a:rPr lang="en-US" sz="3600" dirty="0" smtClean="0">
                          <a:sym typeface="Wingdings" pitchFamily="2" charset="2"/>
                        </a:rPr>
                        <a:t></a:t>
                      </a:r>
                      <a:r>
                        <a:rPr lang="en-US" sz="3600" dirty="0" smtClean="0"/>
                        <a:t> 8 </a:t>
                      </a:r>
                      <a:r>
                        <a:rPr lang="en-US" sz="2800" b="0" dirty="0" smtClean="0"/>
                        <a:t>{</a:t>
                      </a:r>
                      <a:r>
                        <a:rPr lang="en-US" sz="2800" b="0" dirty="0" err="1" smtClean="0"/>
                        <a:t>mengisi</a:t>
                      </a:r>
                      <a:r>
                        <a:rPr lang="en-US" sz="2800" b="0" dirty="0" smtClean="0"/>
                        <a:t> array X </a:t>
                      </a:r>
                      <a:r>
                        <a:rPr lang="en-US" sz="2800" b="0" dirty="0" err="1" smtClean="0"/>
                        <a:t>diposisi</a:t>
                      </a:r>
                      <a:r>
                        <a:rPr lang="en-US" sz="2800" b="0" dirty="0" smtClean="0"/>
                        <a:t> </a:t>
                      </a:r>
                      <a:r>
                        <a:rPr lang="en-US" sz="2800" b="0" dirty="0" err="1" smtClean="0"/>
                        <a:t>satu</a:t>
                      </a:r>
                      <a:r>
                        <a:rPr lang="en-US" sz="2800" b="0" dirty="0" smtClean="0"/>
                        <a:t> (1)  </a:t>
                      </a:r>
                    </a:p>
                    <a:p>
                      <a:pPr marL="273050" indent="-273050" eaLnBrk="1" hangingPunct="1">
                        <a:buFontTx/>
                        <a:buNone/>
                      </a:pPr>
                      <a:r>
                        <a:rPr lang="en-US" sz="2800" b="0" dirty="0" smtClean="0"/>
                        <a:t>                     </a:t>
                      </a:r>
                      <a:r>
                        <a:rPr lang="en-US" sz="2800" b="0" dirty="0" err="1" smtClean="0"/>
                        <a:t>dengan</a:t>
                      </a:r>
                      <a:r>
                        <a:rPr lang="en-US" sz="2800" b="0" dirty="0" smtClean="0"/>
                        <a:t> </a:t>
                      </a:r>
                      <a:r>
                        <a:rPr lang="en-US" sz="2800" b="0" dirty="0" err="1" smtClean="0"/>
                        <a:t>harga</a:t>
                      </a:r>
                      <a:r>
                        <a:rPr lang="en-US" sz="2800" b="0" dirty="0" smtClean="0"/>
                        <a:t> 8}</a:t>
                      </a:r>
                    </a:p>
                    <a:p>
                      <a:endParaRPr lang="it-IT" sz="2400" b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2400" b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</a:t>
                      </a:r>
                      <a:endParaRPr lang="id-ID" sz="2400" b="0" u="sng" dirty="0">
                        <a:effectLst/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66737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685800"/>
          </a:xfrm>
        </p:spPr>
        <p:txBody>
          <a:bodyPr/>
          <a:lstStyle/>
          <a:p>
            <a:r>
              <a:rPr lang="en-US" sz="2800" dirty="0" smtClean="0"/>
              <a:t> </a:t>
            </a:r>
            <a:r>
              <a:rPr lang="en-US" sz="2800" dirty="0" err="1" smtClean="0"/>
              <a:t>Latihan</a:t>
            </a:r>
            <a:endParaRPr lang="id-ID" sz="2800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56654026"/>
              </p:ext>
            </p:extLst>
          </p:nvPr>
        </p:nvGraphicFramePr>
        <p:xfrm>
          <a:off x="1143000" y="990600"/>
          <a:ext cx="7620000" cy="5174704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7620000"/>
              </a:tblGrid>
              <a:tr h="5174704">
                <a:tc>
                  <a:txBody>
                    <a:bodyPr/>
                    <a:lstStyle/>
                    <a:p>
                      <a:pPr marL="396875" indent="-396875" algn="just" eaLnBrk="1" hangingPunct="1">
                        <a:lnSpc>
                          <a:spcPct val="80000"/>
                        </a:lnSpc>
                        <a:buFontTx/>
                        <a:buAutoNum type="arabicPeriod"/>
                      </a:pPr>
                      <a:r>
                        <a:rPr lang="en-US" sz="2400" b="0" dirty="0" err="1" smtClean="0"/>
                        <a:t>Buat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0" dirty="0" err="1" smtClean="0"/>
                        <a:t>algoritma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0" dirty="0" err="1" smtClean="0"/>
                        <a:t>untuk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1" dirty="0" err="1" smtClean="0"/>
                        <a:t>menentukan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jumlah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bilangan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genap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0" dirty="0" err="1" smtClean="0"/>
                        <a:t>pada</a:t>
                      </a:r>
                      <a:r>
                        <a:rPr lang="en-US" sz="2400" b="0" dirty="0" smtClean="0"/>
                        <a:t> array </a:t>
                      </a:r>
                      <a:r>
                        <a:rPr lang="en-US" sz="2400" b="0" dirty="0" err="1" smtClean="0"/>
                        <a:t>bilangan</a:t>
                      </a:r>
                      <a:r>
                        <a:rPr lang="en-US" sz="2400" b="0" dirty="0" smtClean="0"/>
                        <a:t>(1:N).</a:t>
                      </a:r>
                    </a:p>
                    <a:p>
                      <a:pPr marL="609600" indent="-609600" algn="just" eaLnBrk="1" hangingPunct="1">
                        <a:lnSpc>
                          <a:spcPct val="80000"/>
                        </a:lnSpc>
                        <a:buFontTx/>
                        <a:buAutoNum type="arabicPeriod"/>
                      </a:pPr>
                      <a:endParaRPr lang="en-US" sz="2400" b="0" dirty="0" smtClean="0"/>
                    </a:p>
                    <a:p>
                      <a:pPr marL="396875" indent="-396875" algn="just" eaLnBrk="1" hangingPunct="1">
                        <a:lnSpc>
                          <a:spcPct val="80000"/>
                        </a:lnSpc>
                        <a:buFontTx/>
                        <a:buAutoNum type="arabicPeriod"/>
                      </a:pPr>
                      <a:r>
                        <a:rPr lang="en-US" sz="2400" b="0" dirty="0" err="1" smtClean="0"/>
                        <a:t>Buatlah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0" dirty="0" err="1" smtClean="0"/>
                        <a:t>algoritma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1" dirty="0" err="1" smtClean="0"/>
                        <a:t>menentukan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nilai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tertinggi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0" dirty="0" err="1" smtClean="0"/>
                        <a:t>dan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1" dirty="0" err="1" smtClean="0"/>
                        <a:t>terendah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0" dirty="0" err="1" smtClean="0"/>
                        <a:t>dari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0" dirty="0" err="1" smtClean="0"/>
                        <a:t>nilai</a:t>
                      </a:r>
                      <a:r>
                        <a:rPr lang="en-US" sz="2400" b="0" dirty="0" smtClean="0"/>
                        <a:t> (1:N). Data yang </a:t>
                      </a:r>
                      <a:r>
                        <a:rPr lang="en-US" sz="2400" b="0" dirty="0" err="1" smtClean="0"/>
                        <a:t>dimasukan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0" dirty="0" err="1" smtClean="0"/>
                        <a:t>berupa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1" dirty="0" err="1" smtClean="0"/>
                        <a:t>nim</a:t>
                      </a:r>
                      <a:r>
                        <a:rPr lang="en-US" sz="2400" b="1" dirty="0" smtClean="0"/>
                        <a:t>, </a:t>
                      </a:r>
                      <a:r>
                        <a:rPr lang="en-US" sz="2400" b="1" dirty="0" err="1" smtClean="0"/>
                        <a:t>nama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0" dirty="0" err="1" smtClean="0"/>
                        <a:t>dan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1" dirty="0" err="1" smtClean="0"/>
                        <a:t>nilai</a:t>
                      </a:r>
                      <a:r>
                        <a:rPr lang="en-US" sz="2400" b="0" dirty="0" smtClean="0"/>
                        <a:t>.</a:t>
                      </a:r>
                      <a:r>
                        <a:rPr lang="en-US" sz="2400" b="0" baseline="0" dirty="0" smtClean="0"/>
                        <a:t> </a:t>
                      </a:r>
                      <a:r>
                        <a:rPr lang="en-US" sz="2400" b="0" baseline="0" dirty="0" err="1" smtClean="0"/>
                        <a:t>Keluarannya</a:t>
                      </a:r>
                      <a:r>
                        <a:rPr lang="en-US" sz="2400" b="0" baseline="0" dirty="0" smtClean="0"/>
                        <a:t> </a:t>
                      </a:r>
                      <a:r>
                        <a:rPr lang="en-US" sz="2400" b="0" baseline="0" dirty="0" err="1" smtClean="0"/>
                        <a:t>berupa</a:t>
                      </a:r>
                      <a:r>
                        <a:rPr lang="en-US" sz="2400" b="0" baseline="0" dirty="0" smtClean="0"/>
                        <a:t> </a:t>
                      </a:r>
                      <a:r>
                        <a:rPr lang="en-US" sz="2400" b="1" baseline="0" dirty="0" err="1" smtClean="0"/>
                        <a:t>nim</a:t>
                      </a:r>
                      <a:r>
                        <a:rPr lang="en-US" sz="2400" b="1" baseline="0" dirty="0" smtClean="0"/>
                        <a:t>, </a:t>
                      </a:r>
                      <a:r>
                        <a:rPr lang="en-US" sz="2400" b="1" baseline="0" dirty="0" err="1" smtClean="0"/>
                        <a:t>nama</a:t>
                      </a:r>
                      <a:r>
                        <a:rPr lang="en-US" sz="2400" b="1" baseline="0" dirty="0" smtClean="0"/>
                        <a:t>, </a:t>
                      </a:r>
                      <a:r>
                        <a:rPr lang="en-US" sz="2400" b="1" baseline="0" dirty="0" err="1" smtClean="0"/>
                        <a:t>indeks</a:t>
                      </a:r>
                      <a:r>
                        <a:rPr lang="en-US" sz="2400" b="1" baseline="0" dirty="0" smtClean="0"/>
                        <a:t>, </a:t>
                      </a:r>
                      <a:r>
                        <a:rPr lang="en-US" sz="2400" b="1" baseline="0" dirty="0" err="1" smtClean="0"/>
                        <a:t>nilai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tertinggi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dan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nilai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terendah</a:t>
                      </a:r>
                      <a:r>
                        <a:rPr lang="en-US" sz="2400" b="0" baseline="0" dirty="0" smtClean="0"/>
                        <a:t>. </a:t>
                      </a:r>
                      <a:r>
                        <a:rPr lang="en-US" sz="2400" b="0" baseline="0" dirty="0" err="1" smtClean="0"/>
                        <a:t>Gunakan</a:t>
                      </a:r>
                      <a:r>
                        <a:rPr lang="en-US" sz="2400" b="0" baseline="0" dirty="0" smtClean="0"/>
                        <a:t> :</a:t>
                      </a:r>
                    </a:p>
                    <a:p>
                      <a:pPr marL="396875" indent="0" algn="just" eaLnBrk="1" hangingPunct="1">
                        <a:lnSpc>
                          <a:spcPct val="80000"/>
                        </a:lnSpc>
                        <a:buFontTx/>
                        <a:buChar char="-"/>
                      </a:pP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Fungsi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menentukan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indeks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nilai</a:t>
                      </a:r>
                      <a:endParaRPr lang="en-US" sz="24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96875" indent="0" algn="just" eaLnBrk="1" hangingPunct="1">
                        <a:lnSpc>
                          <a:spcPct val="80000"/>
                        </a:lnSpc>
                        <a:buFontTx/>
                        <a:buChar char="-"/>
                      </a:pP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Fungsi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menentukan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nilai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tertinggi</a:t>
                      </a:r>
                      <a:endParaRPr lang="en-US" sz="24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96875" indent="0" algn="just" eaLnBrk="1" hangingPunct="1">
                        <a:lnSpc>
                          <a:spcPct val="80000"/>
                        </a:lnSpc>
                        <a:buFontTx/>
                        <a:buChar char="-"/>
                      </a:pP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Fungsi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menentukan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nilai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terendah</a:t>
                      </a:r>
                      <a:endParaRPr lang="en-US" sz="24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96875" indent="0" algn="just" eaLnBrk="1" hangingPunct="1">
                        <a:lnSpc>
                          <a:spcPct val="80000"/>
                        </a:lnSpc>
                        <a:buFontTx/>
                        <a:buChar char="-"/>
                      </a:pP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Prosedur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mengisi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data</a:t>
                      </a:r>
                    </a:p>
                    <a:p>
                      <a:pPr marL="396875" indent="0" algn="just" eaLnBrk="1" hangingPunct="1">
                        <a:lnSpc>
                          <a:spcPct val="80000"/>
                        </a:lnSpc>
                        <a:buFontTx/>
                        <a:buChar char="-"/>
                      </a:pP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Prosedur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menambah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data</a:t>
                      </a:r>
                    </a:p>
                    <a:p>
                      <a:pPr marL="396875" indent="0" algn="just" eaLnBrk="1" hangingPunct="1">
                        <a:lnSpc>
                          <a:spcPct val="80000"/>
                        </a:lnSpc>
                        <a:buFontTx/>
                        <a:buChar char="-"/>
                      </a:pP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Prosedur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menampilkan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data</a:t>
                      </a:r>
                    </a:p>
                    <a:p>
                      <a:pPr marL="396875" indent="0" algn="just" eaLnBrk="1" hangingPunct="1">
                        <a:lnSpc>
                          <a:spcPct val="80000"/>
                        </a:lnSpc>
                        <a:buFontTx/>
                        <a:buChar char="-"/>
                      </a:pPr>
                      <a:endParaRPr lang="en-US" sz="24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96875" indent="0" algn="just" eaLnBrk="1" hangingPunct="1"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en-US" sz="24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Gunakan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juga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Menu </a:t>
                      </a:r>
                      <a:r>
                        <a:rPr lang="en-US" sz="2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pilihan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2400" b="0" u="sng" dirty="0">
                        <a:effectLst/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71725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r>
              <a:rPr lang="en-US" sz="5400" dirty="0" smtClean="0"/>
              <a:t>SELESAI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1471725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P_SFUSI_PRT_3AM">
  <a:themeElements>
    <a:clrScheme name="">
      <a:dk1>
        <a:srgbClr val="000000"/>
      </a:dk1>
      <a:lt1>
        <a:srgbClr val="B2B2B2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5D5D5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PPP_SFUSI_PRT_3AM</Template>
  <TotalTime>1946</TotalTime>
  <Words>202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PPP_SFUSI_PRT_3AM</vt:lpstr>
      <vt:lpstr>Algoritma dan Pemrograman  RECORD (REKAMAN)</vt:lpstr>
      <vt:lpstr> Definisi</vt:lpstr>
      <vt:lpstr> Deklarasi Record</vt:lpstr>
      <vt:lpstr> Contoh Deklarasi Record</vt:lpstr>
      <vt:lpstr> Contoh Deklarasi Record (C)</vt:lpstr>
      <vt:lpstr> Cara Memberikan Nilai/Harga pada Array</vt:lpstr>
      <vt:lpstr> Latihan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MB</dc:creator>
  <cp:lastModifiedBy>Universitas Komputer Indonesia</cp:lastModifiedBy>
  <cp:revision>213</cp:revision>
  <dcterms:created xsi:type="dcterms:W3CDTF">2010-08-31T04:22:45Z</dcterms:created>
  <dcterms:modified xsi:type="dcterms:W3CDTF">2010-12-21T03:27:05Z</dcterms:modified>
</cp:coreProperties>
</file>