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3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  <a:solidFill>
            <a:srgbClr val="7030A0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TEORI EKONOMI MAKRO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indent="444500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latin typeface="+mj-lt"/>
              </a:rPr>
              <a:t>LEBIH LANJUT TENTANG INFLASI TARIKAN DEMAND</a:t>
            </a:r>
            <a:endParaRPr lang="en-US" sz="2800" dirty="0">
              <a:latin typeface="+mj-lt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533400" y="1590675"/>
            <a:ext cx="2181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b="1" dirty="0">
                <a:solidFill>
                  <a:srgbClr val="FF0000"/>
                </a:solidFill>
              </a:rPr>
              <a:t>1</a:t>
            </a:r>
            <a:r>
              <a:rPr lang="id-ID" sz="2400" b="1" dirty="0">
                <a:solidFill>
                  <a:srgbClr val="FF0000"/>
                </a:solidFill>
              </a:rPr>
              <a:t>. Peningkatan Kuantitas uang </a:t>
            </a:r>
            <a:endParaRPr lang="id-ID" sz="2400" dirty="0"/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>
            <a:off x="2667000" y="1804988"/>
            <a:ext cx="838200" cy="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3605213" y="1500188"/>
            <a:ext cx="518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i-FI" sz="2400" b="1" dirty="0"/>
              <a:t>Jumlah uang beredar dan ekspektasi terhadap kenaikan harga-harga</a:t>
            </a:r>
            <a:endParaRPr lang="en-US" sz="2400" dirty="0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533400" y="4103688"/>
            <a:ext cx="2514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8000"/>
                </a:solidFill>
              </a:rPr>
              <a:t>2.  </a:t>
            </a:r>
            <a:r>
              <a:rPr lang="id-ID" b="1">
                <a:solidFill>
                  <a:srgbClr val="008000"/>
                </a:solidFill>
              </a:rPr>
              <a:t>Kemungkinan muncul kondisi berikut :</a:t>
            </a:r>
            <a:endParaRPr lang="en-US"/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3124200" y="2838450"/>
            <a:ext cx="5638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008000"/>
                </a:solidFill>
              </a:rPr>
              <a:t>A</a:t>
            </a:r>
            <a:r>
              <a:rPr lang="en-US" sz="2000" b="1" dirty="0">
                <a:solidFill>
                  <a:srgbClr val="008000"/>
                </a:solidFill>
              </a:rPr>
              <a:t>.  </a:t>
            </a:r>
            <a:r>
              <a:rPr lang="id-ID" sz="2000" b="1" dirty="0">
                <a:solidFill>
                  <a:srgbClr val="008000"/>
                </a:solidFill>
              </a:rPr>
              <a:t>Masyakat belum merespon kenaikan jml uang beredar</a:t>
            </a:r>
            <a:r>
              <a:rPr lang="en-US" sz="2000" b="1" dirty="0">
                <a:solidFill>
                  <a:srgbClr val="008000"/>
                </a:solidFill>
              </a:rPr>
              <a:t>.</a:t>
            </a:r>
            <a:r>
              <a:rPr lang="id-ID" sz="2000" b="1" dirty="0">
                <a:solidFill>
                  <a:srgbClr val="008000"/>
                </a:solidFill>
              </a:rPr>
              <a:t> </a:t>
            </a:r>
            <a:r>
              <a:rPr lang="en-US" sz="2000" b="1" dirty="0">
                <a:solidFill>
                  <a:srgbClr val="008000"/>
                </a:solidFill>
              </a:rPr>
              <a:t> P</a:t>
            </a:r>
            <a:r>
              <a:rPr lang="id-ID" sz="2000" b="1" dirty="0">
                <a:solidFill>
                  <a:srgbClr val="008000"/>
                </a:solidFill>
              </a:rPr>
              <a:t>enambahan jumlah uang beredar </a:t>
            </a:r>
            <a:r>
              <a:rPr lang="en-US" sz="2000" b="1" dirty="0">
                <a:solidFill>
                  <a:srgbClr val="008000"/>
                </a:solidFill>
                <a:sym typeface="Wingdings" pitchFamily="2" charset="2"/>
              </a:rPr>
              <a:t></a:t>
            </a:r>
            <a:r>
              <a:rPr lang="id-ID" sz="2000" b="1" dirty="0">
                <a:solidFill>
                  <a:srgbClr val="008000"/>
                </a:solidFill>
              </a:rPr>
              <a:t> penambahan uang untuk pos kas </a:t>
            </a:r>
            <a:endParaRPr lang="en-US" sz="2000" dirty="0"/>
          </a:p>
        </p:txBody>
      </p:sp>
      <p:sp>
        <p:nvSpPr>
          <p:cNvPr id="11272" name="AutoShape 7"/>
          <p:cNvSpPr>
            <a:spLocks/>
          </p:cNvSpPr>
          <p:nvPr/>
        </p:nvSpPr>
        <p:spPr bwMode="auto">
          <a:xfrm>
            <a:off x="2514600" y="3343275"/>
            <a:ext cx="457200" cy="2133600"/>
          </a:xfrm>
          <a:prstGeom prst="leftBrace">
            <a:avLst>
              <a:gd name="adj1" fmla="val 38889"/>
              <a:gd name="adj2" fmla="val 50000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Constantia" pitchFamily="18" charset="0"/>
            </a:endParaRP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3124200" y="3953470"/>
            <a:ext cx="5638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008000"/>
                </a:solidFill>
              </a:rPr>
              <a:t>B.  </a:t>
            </a:r>
            <a:r>
              <a:rPr lang="id-ID" b="1" dirty="0">
                <a:solidFill>
                  <a:srgbClr val="008000"/>
                </a:solidFill>
              </a:rPr>
              <a:t>Masyarakat tidak lagi untuk menambah pos Kas-nya, tetapi untuk membeli barang (memperbesar pos aktiva barang-barang di dalam neraca)</a:t>
            </a:r>
            <a:r>
              <a:rPr lang="id-ID" dirty="0">
                <a:solidFill>
                  <a:srgbClr val="008000"/>
                </a:solidFill>
              </a:rPr>
              <a:t> </a:t>
            </a:r>
            <a:endParaRPr lang="en-US" dirty="0"/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3124200" y="5024438"/>
            <a:ext cx="563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008000"/>
                </a:solidFill>
              </a:rPr>
              <a:t>C.  </a:t>
            </a:r>
            <a:r>
              <a:rPr lang="id-ID" b="1" dirty="0">
                <a:solidFill>
                  <a:srgbClr val="008000"/>
                </a:solidFill>
              </a:rPr>
              <a:t>Inflasi telah terjadi lebih parah (hiperinflasi), masyarakat tidak lagi percaya pada mata uang yang dimilikinya</a:t>
            </a:r>
            <a:r>
              <a:rPr lang="en-US" b="1" dirty="0">
                <a:solidFill>
                  <a:srgbClr val="008000"/>
                </a:solidFill>
              </a:rPr>
              <a:t>. </a:t>
            </a:r>
            <a:r>
              <a:rPr lang="sv-SE" b="1" dirty="0">
                <a:solidFill>
                  <a:srgbClr val="008000"/>
                </a:solidFill>
              </a:rPr>
              <a:t>masyarakat cenderung langsung membelanjakannya</a:t>
            </a:r>
            <a:r>
              <a:rPr lang="en-US" dirty="0">
                <a:solidFill>
                  <a:srgbClr val="008000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150" y="0"/>
            <a:ext cx="9201150" cy="85725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261938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+mj-lt"/>
              </a:rPr>
              <a:t>PANDANGAN KEYNES TENTANG INFLASI: </a:t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General Theory of employment, interest and money</a:t>
            </a:r>
            <a:endParaRPr lang="en-US" sz="2400" dirty="0">
              <a:latin typeface="+mj-lt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3124200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2400" b="1" dirty="0">
                <a:solidFill>
                  <a:srgbClr val="008000"/>
                </a:solidFill>
              </a:rPr>
              <a:t>Teori Keynes</a:t>
            </a:r>
            <a:r>
              <a:rPr lang="en-US" sz="2400" b="1" dirty="0">
                <a:solidFill>
                  <a:srgbClr val="008000"/>
                </a:solidFill>
              </a:rPr>
              <a:t> </a:t>
            </a:r>
            <a:endParaRPr lang="en-US" sz="2400" dirty="0"/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2362200" y="3276600"/>
            <a:ext cx="838200" cy="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293" name="AutoShape 4"/>
          <p:cNvSpPr>
            <a:spLocks noChangeArrowheads="1"/>
          </p:cNvSpPr>
          <p:nvPr/>
        </p:nvSpPr>
        <p:spPr bwMode="auto">
          <a:xfrm>
            <a:off x="3357563" y="990600"/>
            <a:ext cx="4953000" cy="3200400"/>
          </a:xfrm>
          <a:prstGeom prst="cloudCallout">
            <a:avLst>
              <a:gd name="adj1" fmla="val -57736"/>
              <a:gd name="adj2" fmla="val 3906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sv-SE" sz="2400" dirty="0">
                <a:solidFill>
                  <a:srgbClr val="FFFF00"/>
                </a:solidFill>
              </a:rPr>
              <a:t>inflasi terjadi karena suatu masyarakat ingin hidup di luar batas kemampuan perekonomiannya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28688" y="4433888"/>
            <a:ext cx="76390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sv-SE" sz="2400" b="1" dirty="0">
                <a:solidFill>
                  <a:srgbClr val="008000"/>
                </a:solidFill>
                <a:latin typeface="+mj-lt"/>
              </a:rPr>
              <a:t>Keadaan di mana permintaan masyarakat akan barang-barang selalu melebihi jumlah barang-barang yang tersedia sehingga timbul apa yang disebut dengan </a:t>
            </a:r>
            <a:r>
              <a:rPr lang="sv-SE" sz="2400" b="1" i="1" dirty="0">
                <a:solidFill>
                  <a:srgbClr val="008000"/>
                </a:solidFill>
                <a:latin typeface="+mj-lt"/>
              </a:rPr>
              <a:t>inflationary gap</a:t>
            </a:r>
            <a:r>
              <a:rPr lang="sv-SE" sz="2400" b="1" dirty="0">
                <a:solidFill>
                  <a:srgbClr val="008000"/>
                </a:solidFill>
                <a:latin typeface="+mj-lt"/>
              </a:rPr>
              <a:t> (celah inflasi). 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77628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B. KESEMPATAN KERJA (EMPLOYMENT)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29188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000" dirty="0" smtClean="0">
                <a:latin typeface="+mj-lt"/>
              </a:rPr>
              <a:t>1.   Unemployment Rate (U) :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000" dirty="0" smtClean="0">
                <a:latin typeface="+mj-lt"/>
              </a:rPr>
              <a:t>       U = (∑ AKP/ ∑AK)  x  100%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000" dirty="0" smtClean="0">
                <a:latin typeface="+mj-lt"/>
              </a:rPr>
              <a:t>       AKP  = Angkatan kerja ang menganggur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000" dirty="0" smtClean="0">
                <a:latin typeface="+mj-lt"/>
              </a:rPr>
              <a:t>       AK     = Total angkatan kerja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000" dirty="0" smtClean="0">
                <a:latin typeface="+mj-lt"/>
              </a:rPr>
              <a:t>2.   Jenis pengangguran :</a:t>
            </a:r>
          </a:p>
          <a:p>
            <a:pPr marL="711200" indent="-711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000" dirty="0" smtClean="0">
                <a:latin typeface="+mj-lt"/>
              </a:rPr>
              <a:t>      a.  Pengangguran friksional </a:t>
            </a:r>
            <a:r>
              <a:rPr lang="id-ID" sz="2000" dirty="0" smtClean="0">
                <a:latin typeface="+mj-lt"/>
                <a:sym typeface="Wingdings" pitchFamily="2" charset="2"/>
              </a:rPr>
              <a:t> pengangguran karena keluar masuknya tenaga kerja dalam perekonomian</a:t>
            </a:r>
          </a:p>
          <a:p>
            <a:pPr marL="711200" indent="-711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000" dirty="0" smtClean="0">
                <a:latin typeface="+mj-lt"/>
                <a:sym typeface="Wingdings" pitchFamily="2" charset="2"/>
              </a:rPr>
              <a:t>      b. Pengangguan struktural  pengangguran karena perubahan struktur ekonomi</a:t>
            </a:r>
          </a:p>
          <a:p>
            <a:pPr marL="711200" indent="-711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000" dirty="0" smtClean="0">
                <a:latin typeface="+mj-lt"/>
                <a:sym typeface="Wingdings" pitchFamily="2" charset="2"/>
              </a:rPr>
              <a:t>      c. Pengangguran defisiensi permintaan  pekerjaan yang ada lebih sedikit dibanding yang menganggur</a:t>
            </a:r>
          </a:p>
          <a:p>
            <a:pPr marL="711200" indent="-711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000" dirty="0" smtClean="0">
                <a:latin typeface="+mj-lt"/>
                <a:sym typeface="Wingdings" pitchFamily="2" charset="2"/>
              </a:rPr>
              <a:t>      d.  Pengangguran alamiah  pengangguran saat perekonomian berada dalam keadaan full employment</a:t>
            </a:r>
          </a:p>
          <a:p>
            <a:pPr marL="711200" indent="-711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000" dirty="0" smtClean="0">
                <a:latin typeface="+mj-lt"/>
                <a:sym typeface="Wingdings" pitchFamily="2" charset="2"/>
              </a:rPr>
              <a:t>3.  Pengangguran menyebabkan pemborosan ekonomi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70485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sz="3600" dirty="0" smtClean="0"/>
              <a:t>C. PENDAPATAN NASIONAL</a:t>
            </a:r>
            <a:endParaRPr lang="id-ID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52975"/>
          </a:xfrm>
        </p:spPr>
        <p:txBody>
          <a:bodyPr>
            <a:normAutofit fontScale="85000" lnSpcReduction="20000"/>
          </a:bodyPr>
          <a:lstStyle/>
          <a:p>
            <a:pPr marL="334963" indent="-334963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+mj-lt"/>
              </a:rPr>
              <a:t>Pendapatan nasional menerangkan tentang nilai barang-barang dan jasa-jasa yang diproduksikan suatu negara dalam suatu tahun tertentu</a:t>
            </a:r>
          </a:p>
          <a:p>
            <a:pPr marL="334963" indent="-334963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>
              <a:latin typeface="+mj-lt"/>
            </a:endParaRPr>
          </a:p>
          <a:p>
            <a:pPr marL="334963" indent="-334963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>
                <a:latin typeface="+mj-lt"/>
              </a:rPr>
              <a:t>Pendapatan nasional selanjutnya dapat dibedakan menjadi dua pengertian, yaitu :</a:t>
            </a:r>
          </a:p>
          <a:p>
            <a:pPr marL="334963" indent="-334963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latin typeface="+mj-lt"/>
              </a:rPr>
              <a:t>1. </a:t>
            </a:r>
            <a:r>
              <a:rPr lang="id-ID" dirty="0" smtClean="0">
                <a:latin typeface="+mj-lt"/>
              </a:rPr>
              <a:t>Produk Nasional Bruto (</a:t>
            </a:r>
            <a:r>
              <a:rPr lang="id-ID" i="1" dirty="0" smtClean="0">
                <a:latin typeface="+mj-lt"/>
              </a:rPr>
              <a:t>Gross National Product</a:t>
            </a:r>
            <a:r>
              <a:rPr lang="id-ID" dirty="0" smtClean="0">
                <a:latin typeface="+mj-lt"/>
              </a:rPr>
              <a:t>, GNP), yaitu produk keseluruhan yang dihasilkan oleh  </a:t>
            </a:r>
            <a:r>
              <a:rPr lang="id-ID" i="1" u="sng" dirty="0" smtClean="0">
                <a:latin typeface="+mj-lt"/>
              </a:rPr>
              <a:t>warga negara </a:t>
            </a:r>
            <a:r>
              <a:rPr lang="id-ID" dirty="0" smtClean="0">
                <a:latin typeface="+mj-lt"/>
              </a:rPr>
              <a:t> suatu negara tertentu  </a:t>
            </a:r>
          </a:p>
          <a:p>
            <a:pPr marL="334963" indent="-334963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latin typeface="+mj-lt"/>
              </a:rPr>
              <a:t>2. </a:t>
            </a:r>
            <a:r>
              <a:rPr lang="id-ID" dirty="0" smtClean="0">
                <a:latin typeface="+mj-lt"/>
              </a:rPr>
              <a:t>Produk  Domestik  Bruto  (</a:t>
            </a:r>
            <a:r>
              <a:rPr lang="id-ID" i="1" dirty="0" smtClean="0">
                <a:latin typeface="+mj-lt"/>
              </a:rPr>
              <a:t>Gross Domestic Product</a:t>
            </a:r>
            <a:r>
              <a:rPr lang="id-ID" dirty="0" smtClean="0">
                <a:latin typeface="+mj-lt"/>
              </a:rPr>
              <a:t>, GDP), yaitu produk keseluruhan yang dihasilkan oleh  </a:t>
            </a:r>
            <a:r>
              <a:rPr lang="id-ID" i="1" u="sng" dirty="0" smtClean="0">
                <a:latin typeface="+mj-lt"/>
              </a:rPr>
              <a:t>penduduk</a:t>
            </a:r>
            <a:r>
              <a:rPr lang="id-ID" dirty="0" smtClean="0">
                <a:latin typeface="+mj-lt"/>
              </a:rPr>
              <a:t> suatu negara tertentu</a:t>
            </a:r>
            <a:endParaRPr lang="en-US" dirty="0" smtClean="0">
              <a:latin typeface="+mj-lt"/>
            </a:endParaRPr>
          </a:p>
          <a:p>
            <a:pPr marL="334963" indent="-334963" algn="just" eaLnBrk="1" fontAlgn="auto" hangingPunct="1">
              <a:spcAft>
                <a:spcPts val="0"/>
              </a:spcAft>
              <a:buClrTx/>
              <a:buSzPct val="120000"/>
              <a:buFont typeface="+mj-lt"/>
              <a:buAutoNum type="arabicPeriod"/>
              <a:defRPr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i="1" smtClean="0"/>
              <a:t>Pendapatan nasional poensial dan sebenarnya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3143250"/>
          </a:xfrm>
        </p:spPr>
        <p:txBody>
          <a:bodyPr>
            <a:normAutofit fontScale="850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>
                <a:latin typeface="+mj-lt"/>
              </a:rPr>
              <a:t>Pendapatan nasional </a:t>
            </a:r>
            <a:r>
              <a:rPr lang="id-ID" i="1" dirty="0" smtClean="0">
                <a:latin typeface="+mj-lt"/>
              </a:rPr>
              <a:t>potensial </a:t>
            </a:r>
            <a:r>
              <a:rPr lang="id-ID" dirty="0" smtClean="0">
                <a:latin typeface="+mj-lt"/>
              </a:rPr>
              <a:t>adalah pendapatan nasional yang dapat dicapai suatu negara pada tingkat penggunaan tenaga kerja penuh. </a:t>
            </a:r>
            <a:endParaRPr lang="en-US" dirty="0" smtClean="0">
              <a:latin typeface="+mj-lt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latin typeface="+mj-lt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+mj-lt"/>
              </a:rPr>
              <a:t>P</a:t>
            </a:r>
            <a:r>
              <a:rPr lang="id-ID" dirty="0" smtClean="0">
                <a:latin typeface="+mj-lt"/>
              </a:rPr>
              <a:t>endapatan nasional </a:t>
            </a:r>
            <a:r>
              <a:rPr lang="id-ID" i="1" dirty="0" smtClean="0">
                <a:latin typeface="+mj-lt"/>
              </a:rPr>
              <a:t>sebenarnya </a:t>
            </a:r>
            <a:r>
              <a:rPr lang="id-ID" dirty="0" smtClean="0">
                <a:latin typeface="+mj-lt"/>
              </a:rPr>
              <a:t>adalah pendapatan nasional yang dapat dicapai suatu perekonomian pada kondisi aktual yang ada.</a:t>
            </a: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642937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b="1" dirty="0" smtClean="0"/>
              <a:t>Grafik pendapatan nasional potensial dan aktual</a:t>
            </a:r>
          </a:p>
        </p:txBody>
      </p:sp>
      <p:pic>
        <p:nvPicPr>
          <p:cNvPr id="5122" name="Picture 6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04925"/>
            <a:ext cx="8610600" cy="49815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42938" y="857250"/>
            <a:ext cx="77724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  <a:buSzPts val="1200"/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Pertumbuhan ekonomi suatu negara dapat dihitung mendasarkan pada informasi tentang tingkat pendapatan nasional riil dari tahun ke tahun, dengan menggunakan formula sebagai berikut.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id-ID" sz="2000" dirty="0"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id-ID" sz="2000" dirty="0"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id-ID" sz="2000" dirty="0"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id-ID" sz="2000" dirty="0"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id-ID" sz="2000" dirty="0"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id-ID" sz="2000" i="1" dirty="0">
                <a:latin typeface="Tahoma" pitchFamily="34" charset="0"/>
              </a:rPr>
              <a:t>       Dimana:  g   =  pertumbuhan ekonomi (persen)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id-ID" sz="2000" dirty="0"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id-ID" sz="2000" dirty="0">
                <a:latin typeface="Tahoma" pitchFamily="34" charset="0"/>
              </a:rPr>
              <a:t>Pendapatan nasional riil dapat dihitung dengan mendeflasikan dengan GNP- Deflator atau indeks harga (IHt). Formula yang dapat digunakan adalah 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id-ID" sz="2000" dirty="0"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id-ID" sz="2000" dirty="0">
                <a:latin typeface="Tahoma" pitchFamily="34" charset="0"/>
              </a:rPr>
              <a:t>                   GNP Riil  t+1 = (100/ IHt) x GNP t+1</a:t>
            </a:r>
            <a:endParaRPr lang="id-ID" sz="2000" dirty="0">
              <a:latin typeface="Arial" pitchFamily="34" charset="0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000125" y="2636838"/>
          <a:ext cx="7172325" cy="709612"/>
        </p:xfrm>
        <a:graphic>
          <a:graphicData uri="http://schemas.openxmlformats.org/presentationml/2006/ole">
            <p:oleObj spid="_x0000_s1038" name="Equation" r:id="rId3" imgW="41021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3"/>
            <a:ext cx="7793038" cy="1462087"/>
          </a:xfrm>
          <a:solidFill>
            <a:schemeClr val="accent2"/>
          </a:solidFill>
        </p:spPr>
        <p:txBody>
          <a:bodyPr lIns="91440" rIns="91440" bIns="45720">
            <a:normAutofit/>
          </a:bodyPr>
          <a:lstStyle/>
          <a:p>
            <a:pPr algn="ctr"/>
            <a:r>
              <a:rPr lang="id-ID" sz="2400" dirty="0" smtClean="0">
                <a:latin typeface="Tahoma" pitchFamily="34" charset="0"/>
              </a:rPr>
              <a:t>UNTUK MENENTUKAN TINGKAT DAN PERTAMBAHAN KEMAKMURAN PENDUDUK PERLU DIHITUNG PENDAPATAN PER KAPITA PER TAHUN. 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57188" y="2266950"/>
            <a:ext cx="8272462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folHlink"/>
              </a:buClr>
              <a:buSzPts val="1400"/>
            </a:pPr>
            <a:r>
              <a:rPr lang="en-US" sz="2000" dirty="0">
                <a:latin typeface="Tahoma" pitchFamily="34" charset="0"/>
              </a:rPr>
              <a:t>1.  </a:t>
            </a:r>
            <a:r>
              <a:rPr lang="id-ID" sz="2000" dirty="0">
                <a:latin typeface="Tahoma" pitchFamily="34" charset="0"/>
              </a:rPr>
              <a:t>Pendapatan per Kapita (t)    = (GNPt /  Jml Penduduk t ) =  X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folHlink"/>
              </a:buClr>
              <a:buSzPts val="1400"/>
            </a:pPr>
            <a:endParaRPr lang="en-US" sz="2000" dirty="0">
              <a:latin typeface="Tahoma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folHlink"/>
              </a:buClr>
              <a:buSzPts val="1400"/>
            </a:pPr>
            <a:r>
              <a:rPr lang="en-US" sz="2000" dirty="0">
                <a:latin typeface="Tahoma" pitchFamily="34" charset="0"/>
              </a:rPr>
              <a:t>2.  </a:t>
            </a:r>
            <a:r>
              <a:rPr lang="id-ID" sz="2000" dirty="0">
                <a:latin typeface="Tahoma" pitchFamily="34" charset="0"/>
              </a:rPr>
              <a:t>Pendapatan per Kapita (t+1) = (GNPt+1 /  Jml Penduduk t+1) =  Y   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folHlink"/>
              </a:buClr>
              <a:buSzPts val="1400"/>
            </a:pPr>
            <a:endParaRPr lang="en-US" sz="2000" dirty="0">
              <a:latin typeface="Tahoma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folHlink"/>
              </a:buClr>
              <a:buSzPts val="1400"/>
            </a:pPr>
            <a:r>
              <a:rPr lang="en-US" sz="2000" dirty="0">
                <a:latin typeface="Tahoma" pitchFamily="34" charset="0"/>
              </a:rPr>
              <a:t>3.  </a:t>
            </a:r>
            <a:r>
              <a:rPr lang="id-ID" sz="2000" dirty="0">
                <a:latin typeface="Tahoma" pitchFamily="34" charset="0"/>
              </a:rPr>
              <a:t>Pertambahan Pendapatan Per Kapita (t+1)  =  ((Y – X) / X) x 100</a:t>
            </a:r>
            <a:r>
              <a:rPr lang="en-US" sz="2000" dirty="0">
                <a:latin typeface="Tahoma" pitchFamily="34" charset="0"/>
              </a:rPr>
              <a:t>%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062038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b="1" i="1" dirty="0" smtClean="0"/>
              <a:t>PERMASALAHAN POKOK DALAM PEREKONOMIAN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313" y="2071688"/>
            <a:ext cx="6429375" cy="2357437"/>
          </a:xfrm>
        </p:spPr>
        <p:txBody>
          <a:bodyPr>
            <a:normAutofit fontScale="70000" lnSpcReduction="2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Clr>
                <a:schemeClr val="tx1"/>
              </a:buClr>
              <a:buSzPct val="130000"/>
              <a:buFont typeface="Wingdings 2"/>
              <a:buAutoNum type="arabicPeriod"/>
              <a:defRPr/>
            </a:pPr>
            <a:r>
              <a:rPr lang="id-ID" sz="3800" dirty="0" smtClean="0">
                <a:latin typeface="+mj-lt"/>
              </a:rPr>
              <a:t>Masalah Pertumbuhan ekonomi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tx1"/>
              </a:buClr>
              <a:buSzPct val="130000"/>
              <a:buFont typeface="Wingdings 2"/>
              <a:buAutoNum type="arabicPeriod"/>
              <a:defRPr/>
            </a:pPr>
            <a:r>
              <a:rPr lang="id-ID" sz="3800" dirty="0" smtClean="0">
                <a:latin typeface="+mj-lt"/>
              </a:rPr>
              <a:t>Masalah ketidakstabilan kegiatan ekonomi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tx1"/>
              </a:buClr>
              <a:buSzPct val="130000"/>
              <a:buFont typeface="Wingdings 2"/>
              <a:buAutoNum type="arabicPeriod"/>
              <a:defRPr/>
            </a:pPr>
            <a:r>
              <a:rPr lang="id-ID" sz="3800" dirty="0" smtClean="0">
                <a:latin typeface="+mj-lt"/>
              </a:rPr>
              <a:t>Masalah pengangguran dan inflasi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tx1"/>
              </a:buClr>
              <a:buSzPct val="130000"/>
              <a:buFont typeface="Wingdings 2"/>
              <a:buAutoNum type="arabicPeriod"/>
              <a:defRPr/>
            </a:pPr>
            <a:r>
              <a:rPr lang="id-ID" sz="3800" dirty="0" smtClean="0">
                <a:latin typeface="+mj-lt"/>
              </a:rPr>
              <a:t>Masalah neraca perdagangan dan pembayaran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/>
              </a:buClr>
              <a:buSzPct val="130000"/>
              <a:buFont typeface="Wingdings 2"/>
              <a:buAutoNum type="arabicPeriod"/>
              <a:defRPr/>
            </a:pPr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77628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KEBIJAKAN MAKRO EKONOMI</a:t>
            </a:r>
            <a:endParaRPr lang="en-US" b="1" dirty="0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4572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d-ID" sz="2800" dirty="0">
                <a:solidFill>
                  <a:schemeClr val="tx2"/>
                </a:solidFill>
              </a:rPr>
              <a:t>Kebijakan </a:t>
            </a:r>
            <a:r>
              <a:rPr lang="en-US" sz="2800" dirty="0">
                <a:solidFill>
                  <a:schemeClr val="tx2"/>
                </a:solidFill>
              </a:rPr>
              <a:t>FISKAL </a:t>
            </a:r>
            <a:r>
              <a:rPr lang="id-ID" sz="2800" dirty="0">
                <a:solidFill>
                  <a:schemeClr val="tx2"/>
                </a:solidFill>
              </a:rPr>
              <a:t>yaitu :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7200" y="2714625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9263" indent="-4492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2400" dirty="0">
                <a:latin typeface="+mn-lt"/>
              </a:rPr>
              <a:t>Kebijakan fiskal dapat diartikan sebagai tindakan yang diambil oleh pemerintah dalam bidang anggaran belanja negara dengan maksud untuk mempengaruhi jalannya perekonomian</a:t>
            </a:r>
            <a:r>
              <a:rPr lang="en-US" sz="2400" dirty="0">
                <a:latin typeface="+mn-lt"/>
              </a:rPr>
              <a:t> </a:t>
            </a:r>
          </a:p>
          <a:p>
            <a:pPr marL="449263" indent="-4492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2400" dirty="0">
                <a:latin typeface="+mn-lt"/>
              </a:rPr>
              <a:t>Anggaran belanja negara terdiri dari penerimaan atas pajak, pengeluaran pemerintah (</a:t>
            </a:r>
            <a:r>
              <a:rPr lang="id-ID" sz="2400" i="1" dirty="0">
                <a:latin typeface="+mn-lt"/>
              </a:rPr>
              <a:t>goverment expenditure</a:t>
            </a:r>
            <a:r>
              <a:rPr lang="id-ID" sz="2400" dirty="0">
                <a:latin typeface="+mn-lt"/>
              </a:rPr>
              <a:t>) dan transfer pemerintah (</a:t>
            </a:r>
            <a:r>
              <a:rPr lang="id-ID" sz="2400" i="1" dirty="0">
                <a:latin typeface="+mn-lt"/>
              </a:rPr>
              <a:t>goverment transfer</a:t>
            </a:r>
            <a:r>
              <a:rPr lang="id-ID" sz="2400" dirty="0">
                <a:latin typeface="+mn-lt"/>
              </a:rPr>
              <a:t>)</a:t>
            </a:r>
            <a:r>
              <a:rPr lang="en-US" sz="2400" dirty="0">
                <a:latin typeface="+mn-lt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ts val="3200"/>
              <a:defRPr/>
            </a:pPr>
            <a:endParaRPr lang="en-US" sz="24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Makro ekonomi  adalah 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	Makro artinya ‘besar’ , analisis makro ekonomi merupakan analisis keseluruhan kegiatan perekonomian. Bersifat global dan tidak memperhatikan kegiatan ekonomi yang dilakukan oleh unit-unit kecil dalam perekonomian.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Analisis yang dilakukan makro  adalah :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1.	Kegiatan pembeli (didalam makro disebut </a:t>
            </a:r>
            <a:r>
              <a:rPr lang="id-ID" b="1" dirty="0" smtClean="0"/>
              <a:t>konsumen</a:t>
            </a:r>
            <a:r>
              <a:rPr lang="id-ID" dirty="0" smtClean="0"/>
              <a:t>) secara keseluruhan yang ada di pasar.</a:t>
            </a:r>
          </a:p>
        </p:txBody>
      </p:sp>
    </p:spTree>
    <p:extLst>
      <p:ext uri="{BB962C8B-B14F-4D97-AF65-F5344CB8AC3E}">
        <p14:creationId xmlns:p14="http://schemas.microsoft.com/office/powerpoint/2010/main" xmlns="" val="9564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63588" y="1571625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tx1"/>
              </a:buClr>
              <a:buSzPts val="2800"/>
              <a:buFont typeface="Comic Sans MS" pitchFamily="66" charset="0"/>
              <a:buChar char="•"/>
              <a:defRPr/>
            </a:pPr>
            <a:r>
              <a:rPr lang="id-ID" sz="2800" dirty="0">
                <a:latin typeface="+mj-lt"/>
              </a:rPr>
              <a:t>Biaya transfer pemerintah merupakan pengeluaran-pengeluaran pemerintah yang tidak menghasilkan balas jasa secara langsung. Contoh pemberian beasiswa kepada mahasiswa, bantuan bencana alam dan sebagainya.</a:t>
            </a:r>
            <a:endParaRPr lang="en-US" sz="2800" dirty="0">
              <a:latin typeface="+mj-lt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tx1"/>
              </a:buClr>
              <a:buSzPts val="2800"/>
              <a:buFont typeface="Comic Sans MS" pitchFamily="66" charset="0"/>
              <a:buChar char="•"/>
              <a:defRPr/>
            </a:pPr>
            <a:r>
              <a:rPr lang="id-ID" sz="2800" dirty="0">
                <a:latin typeface="+mj-lt"/>
              </a:rPr>
              <a:t>Salah satu pengaruh penerapan kebijakan fiskal adalah pada pendapatan nasional</a:t>
            </a:r>
            <a:r>
              <a:rPr lang="en-US" sz="2800" dirty="0">
                <a:latin typeface="+mj-lt"/>
              </a:rPr>
              <a:t> 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77628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KEBIJAKAN MAKRO EKONOMI</a:t>
            </a:r>
            <a:endParaRPr lang="en-US" b="1" dirty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457200" y="1752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d-ID" sz="2800" dirty="0">
                <a:solidFill>
                  <a:schemeClr val="tx2"/>
                </a:solidFill>
              </a:rPr>
              <a:t>Kebijakan moneter dibedakan menjadi dua, yaitu :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57200" y="3041651"/>
            <a:ext cx="8229600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folHlink"/>
              </a:buClr>
              <a:buSzPts val="3200"/>
              <a:buFont typeface="Wingdings" pitchFamily="2" charset="2"/>
              <a:buChar char="q"/>
            </a:pPr>
            <a:r>
              <a:rPr lang="id-ID" sz="2800" dirty="0"/>
              <a:t>Kebijakan moneter yang bersifat kuantitatif, yaitu kebijakan umum yang bertujuan untuk mempengaruhi jumlah penawaran uang dan tingkat bunga dalam perekonomian.</a:t>
            </a:r>
            <a:endParaRPr lang="en-US" sz="2800" dirty="0"/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ts val="3200"/>
            </a:pPr>
            <a:endParaRPr lang="id-ID" sz="2800" dirty="0"/>
          </a:p>
          <a:p>
            <a:pPr marL="342900" indent="-342900" algn="just" eaLnBrk="0" hangingPunct="0">
              <a:spcBef>
                <a:spcPct val="20000"/>
              </a:spcBef>
              <a:buClr>
                <a:schemeClr val="folHlink"/>
              </a:buClr>
              <a:buSzPts val="3200"/>
              <a:buFont typeface="Wingdings" pitchFamily="2" charset="2"/>
              <a:buChar char="q"/>
            </a:pPr>
            <a:r>
              <a:rPr lang="id-ID" sz="2800" dirty="0"/>
              <a:t>Kebijakan moneter yang bersifat kualitatif 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704850"/>
          </a:xfrm>
        </p:spPr>
        <p:txBody>
          <a:bodyPr/>
          <a:lstStyle/>
          <a:p>
            <a:pPr algn="ctr" eaLnBrk="1" hangingPunct="1"/>
            <a:r>
              <a:rPr lang="en-US" sz="3200" b="1" smtClean="0"/>
              <a:t>PENDAPATAN PER KAPITA BEBERAPA NEGARA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76250" y="1714500"/>
          <a:ext cx="8382000" cy="4786313"/>
        </p:xfrm>
        <a:graphic>
          <a:graphicData uri="http://schemas.openxmlformats.org/presentationml/2006/ole">
            <p:oleObj spid="_x0000_s2061" name="Slide" r:id="rId3" imgW="3442885" imgH="2581656" progId="PowerPoint.Slid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 smtClean="0"/>
              <a:t>Tingkat </a:t>
            </a:r>
            <a:r>
              <a:rPr lang="en-US" sz="2400" b="1" dirty="0" err="1" smtClean="0"/>
              <a:t>pertumbuhan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ekonomi</a:t>
            </a:r>
            <a:r>
              <a:rPr lang="en-US" sz="2400" b="1" dirty="0" smtClean="0"/>
              <a:t>  </a:t>
            </a:r>
            <a:r>
              <a:rPr lang="en-US" sz="2400" dirty="0" smtClean="0"/>
              <a:t>di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2002 PNB </a:t>
            </a:r>
            <a:r>
              <a:rPr lang="en-US" sz="2400" dirty="0" err="1" smtClean="0"/>
              <a:t>Riil</a:t>
            </a:r>
            <a:r>
              <a:rPr lang="en-US" sz="2400" dirty="0" smtClean="0"/>
              <a:t>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120 </a:t>
            </a:r>
            <a:r>
              <a:rPr lang="en-US" sz="2400" dirty="0" err="1" smtClean="0"/>
              <a:t>triliun</a:t>
            </a:r>
            <a:r>
              <a:rPr lang="en-US" sz="2400" dirty="0" smtClean="0"/>
              <a:t> rupiah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126 </a:t>
            </a:r>
            <a:r>
              <a:rPr lang="en-US" sz="2400" dirty="0" err="1" smtClean="0"/>
              <a:t>triliun</a:t>
            </a:r>
            <a:r>
              <a:rPr lang="en-US" sz="2400" dirty="0" smtClean="0"/>
              <a:t> rupiah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2003. </a:t>
            </a:r>
            <a:r>
              <a:rPr lang="en-US" sz="2400" dirty="0" err="1" smtClean="0"/>
              <a:t>bepakah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2003.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? </a:t>
            </a:r>
          </a:p>
          <a:p>
            <a:pPr algn="just"/>
            <a:r>
              <a:rPr lang="en-US" sz="2400" dirty="0" err="1" smtClean="0">
                <a:solidFill>
                  <a:schemeClr val="bg1"/>
                </a:solidFill>
              </a:rPr>
              <a:t>Jawab</a:t>
            </a:r>
            <a:r>
              <a:rPr lang="en-US" sz="2400" dirty="0" smtClean="0">
                <a:solidFill>
                  <a:schemeClr val="bg1"/>
                </a:solidFill>
              </a:rPr>
              <a:t> : 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Tk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Pertmbuhan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eko</a:t>
            </a:r>
            <a:r>
              <a:rPr lang="en-US" sz="2400" dirty="0" smtClean="0">
                <a:solidFill>
                  <a:schemeClr val="bg1"/>
                </a:solidFill>
              </a:rPr>
              <a:t> 2003 = </a:t>
            </a:r>
            <a:r>
              <a:rPr lang="en-US" sz="2400" u="sng" dirty="0" smtClean="0">
                <a:solidFill>
                  <a:schemeClr val="bg1"/>
                </a:solidFill>
              </a:rPr>
              <a:t>126 </a:t>
            </a:r>
            <a:r>
              <a:rPr lang="en-US" sz="2400" u="sng" dirty="0" err="1" smtClean="0">
                <a:solidFill>
                  <a:schemeClr val="bg1"/>
                </a:solidFill>
              </a:rPr>
              <a:t>triliun</a:t>
            </a:r>
            <a:r>
              <a:rPr lang="en-US" sz="2400" u="sng" dirty="0" smtClean="0">
                <a:solidFill>
                  <a:schemeClr val="bg1"/>
                </a:solidFill>
              </a:rPr>
              <a:t> – 120 </a:t>
            </a:r>
            <a:r>
              <a:rPr lang="en-US" sz="2400" u="sng" dirty="0" err="1" smtClean="0">
                <a:solidFill>
                  <a:schemeClr val="bg1"/>
                </a:solidFill>
              </a:rPr>
              <a:t>triliun</a:t>
            </a:r>
            <a:r>
              <a:rPr lang="en-US" sz="2400" dirty="0" smtClean="0">
                <a:solidFill>
                  <a:schemeClr val="bg1"/>
                </a:solidFill>
              </a:rPr>
              <a:t> X 100 = 5%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120 </a:t>
            </a:r>
            <a:r>
              <a:rPr lang="en-US" sz="2400" dirty="0" err="1" smtClean="0">
                <a:solidFill>
                  <a:schemeClr val="bg1"/>
                </a:solidFill>
              </a:rPr>
              <a:t>triliun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6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Tingkat </a:t>
            </a:r>
            <a:r>
              <a:rPr lang="en-US" sz="2400" b="1" dirty="0" err="1" smtClean="0"/>
              <a:t>pertumbuhan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kemakmuran</a:t>
            </a:r>
            <a:r>
              <a:rPr lang="en-US" sz="2400" b="1" dirty="0" smtClean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perkapita</a:t>
            </a:r>
            <a:r>
              <a:rPr lang="en-US" sz="2400" dirty="0" smtClean="0"/>
              <a:t> </a:t>
            </a:r>
            <a:r>
              <a:rPr lang="en-US" sz="2400" dirty="0" err="1" smtClean="0"/>
              <a:t>diberbagai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: </a:t>
            </a:r>
          </a:p>
          <a:p>
            <a:pPr algn="just"/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2002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12 </a:t>
            </a:r>
            <a:r>
              <a:rPr lang="en-US" sz="2400" dirty="0" err="1" smtClean="0"/>
              <a:t>juta</a:t>
            </a:r>
            <a:r>
              <a:rPr lang="en-US" sz="2400" dirty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12,2 </a:t>
            </a:r>
            <a:r>
              <a:rPr lang="en-US" sz="2400" dirty="0" err="1" smtClean="0"/>
              <a:t>juta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2003. </a:t>
            </a:r>
            <a:r>
              <a:rPr lang="en-US" sz="2400" dirty="0" err="1" smtClean="0"/>
              <a:t>berapakah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pendapatn</a:t>
            </a:r>
            <a:r>
              <a:rPr lang="en-US" sz="2400" dirty="0" smtClean="0"/>
              <a:t> </a:t>
            </a:r>
            <a:r>
              <a:rPr lang="en-US" sz="2400" dirty="0" err="1" smtClean="0"/>
              <a:t>perkapita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2002 </a:t>
            </a:r>
            <a:r>
              <a:rPr lang="en-US" sz="2400" dirty="0" err="1" smtClean="0"/>
              <a:t>dan</a:t>
            </a:r>
            <a:r>
              <a:rPr lang="en-US" sz="2400" dirty="0" smtClean="0"/>
              <a:t> 2003.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berapakah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pertambahan</a:t>
            </a:r>
            <a:r>
              <a:rPr lang="en-US" sz="2400" dirty="0" smtClean="0"/>
              <a:t> </a:t>
            </a:r>
            <a:r>
              <a:rPr lang="en-US" sz="2400" dirty="0" err="1" smtClean="0"/>
              <a:t>kemakmurannya</a:t>
            </a:r>
            <a:r>
              <a:rPr lang="en-US" sz="2400" dirty="0" smtClean="0"/>
              <a:t> ? </a:t>
            </a:r>
          </a:p>
          <a:p>
            <a:pPr algn="just"/>
            <a:r>
              <a:rPr lang="en-US" sz="2400" dirty="0" err="1" smtClean="0">
                <a:solidFill>
                  <a:schemeClr val="bg1"/>
                </a:solidFill>
              </a:rPr>
              <a:t>Jawab</a:t>
            </a:r>
            <a:r>
              <a:rPr lang="en-US" sz="2400" dirty="0" smtClean="0">
                <a:solidFill>
                  <a:schemeClr val="bg1"/>
                </a:solidFill>
              </a:rPr>
              <a:t> : 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Tingkat </a:t>
            </a:r>
            <a:r>
              <a:rPr lang="en-US" sz="2400" dirty="0" err="1" smtClean="0">
                <a:solidFill>
                  <a:schemeClr val="bg1"/>
                </a:solidFill>
              </a:rPr>
              <a:t>pendapatn</a:t>
            </a:r>
            <a:r>
              <a:rPr lang="en-US" sz="2400" dirty="0" smtClean="0">
                <a:solidFill>
                  <a:schemeClr val="bg1"/>
                </a:solidFill>
              </a:rPr>
              <a:t>              = </a:t>
            </a:r>
            <a:r>
              <a:rPr lang="en-US" sz="2400" u="sng" dirty="0" err="1" smtClean="0">
                <a:solidFill>
                  <a:schemeClr val="bg1"/>
                </a:solidFill>
              </a:rPr>
              <a:t>Rp</a:t>
            </a:r>
            <a:r>
              <a:rPr lang="en-US" sz="2400" u="sng" dirty="0" smtClean="0">
                <a:solidFill>
                  <a:schemeClr val="bg1"/>
                </a:solidFill>
              </a:rPr>
              <a:t> 120 </a:t>
            </a:r>
            <a:r>
              <a:rPr lang="en-US" sz="2400" u="sng" dirty="0" err="1" smtClean="0">
                <a:solidFill>
                  <a:schemeClr val="bg1"/>
                </a:solidFill>
              </a:rPr>
              <a:t>triliun</a:t>
            </a:r>
            <a:r>
              <a:rPr lang="en-US" sz="2400" u="sng" dirty="0" smtClean="0">
                <a:solidFill>
                  <a:schemeClr val="bg1"/>
                </a:solidFill>
              </a:rPr>
              <a:t>  </a:t>
            </a:r>
            <a:r>
              <a:rPr lang="en-US" sz="2400" dirty="0" smtClean="0">
                <a:solidFill>
                  <a:schemeClr val="bg1"/>
                </a:solidFill>
              </a:rPr>
              <a:t>= </a:t>
            </a:r>
            <a:r>
              <a:rPr lang="en-US" sz="2400" dirty="0" err="1" smtClean="0">
                <a:solidFill>
                  <a:schemeClr val="bg1"/>
                </a:solidFill>
              </a:rPr>
              <a:t>Rp</a:t>
            </a:r>
            <a:r>
              <a:rPr lang="en-US" sz="2400" dirty="0" smtClean="0">
                <a:solidFill>
                  <a:schemeClr val="bg1"/>
                </a:solidFill>
              </a:rPr>
              <a:t> 10 </a:t>
            </a:r>
            <a:r>
              <a:rPr lang="en-US" sz="2400" dirty="0" err="1" smtClean="0">
                <a:solidFill>
                  <a:schemeClr val="bg1"/>
                </a:solidFill>
              </a:rPr>
              <a:t>Juta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err="1" smtClean="0">
                <a:solidFill>
                  <a:schemeClr val="bg1"/>
                </a:solidFill>
              </a:rPr>
              <a:t>perkapita</a:t>
            </a:r>
            <a:r>
              <a:rPr lang="en-US" sz="2400" dirty="0" smtClean="0">
                <a:solidFill>
                  <a:schemeClr val="bg1"/>
                </a:solidFill>
              </a:rPr>
              <a:t> 2002	        	       12 </a:t>
            </a:r>
            <a:r>
              <a:rPr lang="en-US" sz="2400" dirty="0" err="1" smtClean="0">
                <a:solidFill>
                  <a:schemeClr val="bg1"/>
                </a:solidFill>
              </a:rPr>
              <a:t>juta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Tingkat </a:t>
            </a:r>
            <a:r>
              <a:rPr lang="en-US" sz="2400" dirty="0" err="1" smtClean="0">
                <a:solidFill>
                  <a:schemeClr val="bg1"/>
                </a:solidFill>
              </a:rPr>
              <a:t>pendapatan</a:t>
            </a:r>
            <a:r>
              <a:rPr lang="en-US" sz="2400" dirty="0" smtClean="0">
                <a:solidFill>
                  <a:schemeClr val="bg1"/>
                </a:solidFill>
              </a:rPr>
              <a:t>            = </a:t>
            </a:r>
            <a:r>
              <a:rPr lang="en-US" sz="2400" u="sng" dirty="0" err="1" smtClean="0">
                <a:solidFill>
                  <a:schemeClr val="bg1"/>
                </a:solidFill>
              </a:rPr>
              <a:t>Rp</a:t>
            </a:r>
            <a:r>
              <a:rPr lang="en-US" sz="2400" u="sng" dirty="0" smtClean="0">
                <a:solidFill>
                  <a:schemeClr val="bg1"/>
                </a:solidFill>
              </a:rPr>
              <a:t> 126 </a:t>
            </a:r>
            <a:r>
              <a:rPr lang="en-US" sz="2400" u="sng" dirty="0" err="1" smtClean="0">
                <a:solidFill>
                  <a:schemeClr val="bg1"/>
                </a:solidFill>
              </a:rPr>
              <a:t>triliun</a:t>
            </a:r>
            <a:r>
              <a:rPr lang="en-US" sz="2400" u="sng" dirty="0" smtClean="0">
                <a:solidFill>
                  <a:schemeClr val="bg1"/>
                </a:solidFill>
              </a:rPr>
              <a:t>   </a:t>
            </a:r>
            <a:r>
              <a:rPr lang="en-US" sz="2400" dirty="0" smtClean="0">
                <a:solidFill>
                  <a:schemeClr val="bg1"/>
                </a:solidFill>
              </a:rPr>
              <a:t>= </a:t>
            </a:r>
            <a:r>
              <a:rPr lang="en-US" sz="2400" dirty="0" err="1" smtClean="0">
                <a:solidFill>
                  <a:schemeClr val="bg1"/>
                </a:solidFill>
              </a:rPr>
              <a:t>Rp</a:t>
            </a:r>
            <a:r>
              <a:rPr lang="en-US" sz="2400" dirty="0" smtClean="0">
                <a:solidFill>
                  <a:schemeClr val="bg1"/>
                </a:solidFill>
              </a:rPr>
              <a:t> 10,3278 </a:t>
            </a:r>
            <a:r>
              <a:rPr lang="en-US" sz="2400" dirty="0" err="1" smtClean="0">
                <a:solidFill>
                  <a:schemeClr val="bg1"/>
                </a:solidFill>
              </a:rPr>
              <a:t>Juta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334963" indent="-334963" algn="just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err="1" smtClean="0">
                <a:solidFill>
                  <a:schemeClr val="bg1"/>
                </a:solidFill>
              </a:rPr>
              <a:t>perkapita</a:t>
            </a:r>
            <a:r>
              <a:rPr lang="en-US" sz="2400" dirty="0" smtClean="0">
                <a:solidFill>
                  <a:schemeClr val="bg1"/>
                </a:solidFill>
              </a:rPr>
              <a:t> 2003		       12,2 </a:t>
            </a:r>
            <a:r>
              <a:rPr lang="en-US" sz="2400" dirty="0" err="1" smtClean="0">
                <a:solidFill>
                  <a:schemeClr val="bg1"/>
                </a:solidFill>
              </a:rPr>
              <a:t>juta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dirty="0" err="1" smtClean="0">
                <a:solidFill>
                  <a:schemeClr val="bg1"/>
                </a:solidFill>
              </a:rPr>
              <a:t>Pertambahan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pendapatan</a:t>
            </a:r>
            <a:r>
              <a:rPr lang="en-US" sz="2000" dirty="0" smtClean="0">
                <a:solidFill>
                  <a:schemeClr val="bg1"/>
                </a:solidFill>
              </a:rPr>
              <a:t> = </a:t>
            </a:r>
            <a:r>
              <a:rPr lang="en-US" sz="2000" u="sng" dirty="0" err="1" smtClean="0">
                <a:solidFill>
                  <a:schemeClr val="bg1"/>
                </a:solidFill>
              </a:rPr>
              <a:t>Rp</a:t>
            </a:r>
            <a:r>
              <a:rPr lang="en-US" sz="2000" u="sng" dirty="0" smtClean="0">
                <a:solidFill>
                  <a:schemeClr val="bg1"/>
                </a:solidFill>
              </a:rPr>
              <a:t> </a:t>
            </a:r>
            <a:r>
              <a:rPr lang="en-US" sz="2000" u="sng" dirty="0">
                <a:solidFill>
                  <a:schemeClr val="bg1"/>
                </a:solidFill>
              </a:rPr>
              <a:t>10,3278 </a:t>
            </a:r>
            <a:r>
              <a:rPr lang="en-US" sz="2000" u="sng" dirty="0" err="1" smtClean="0">
                <a:solidFill>
                  <a:schemeClr val="bg1"/>
                </a:solidFill>
              </a:rPr>
              <a:t>Juta</a:t>
            </a:r>
            <a:r>
              <a:rPr lang="en-US" sz="2000" u="sng" dirty="0" smtClean="0">
                <a:solidFill>
                  <a:schemeClr val="bg1"/>
                </a:solidFill>
              </a:rPr>
              <a:t> - </a:t>
            </a:r>
            <a:r>
              <a:rPr lang="en-US" sz="2000" u="sng" dirty="0" err="1" smtClean="0">
                <a:solidFill>
                  <a:schemeClr val="bg1"/>
                </a:solidFill>
              </a:rPr>
              <a:t>Rp</a:t>
            </a:r>
            <a:r>
              <a:rPr lang="en-US" sz="2000" u="sng" dirty="0" smtClean="0">
                <a:solidFill>
                  <a:schemeClr val="bg1"/>
                </a:solidFill>
              </a:rPr>
              <a:t> </a:t>
            </a:r>
            <a:r>
              <a:rPr lang="en-US" sz="2000" u="sng" dirty="0">
                <a:solidFill>
                  <a:schemeClr val="bg1"/>
                </a:solidFill>
              </a:rPr>
              <a:t>10 </a:t>
            </a:r>
            <a:r>
              <a:rPr lang="en-US" sz="2000" u="sng" dirty="0" err="1" smtClean="0">
                <a:solidFill>
                  <a:schemeClr val="bg1"/>
                </a:solidFill>
              </a:rPr>
              <a:t>Juta</a:t>
            </a:r>
            <a:r>
              <a:rPr lang="en-US" sz="2000" u="sng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X 100= 3,3 %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				            10 </a:t>
            </a:r>
            <a:r>
              <a:rPr lang="en-US" sz="2000" dirty="0" err="1" smtClean="0">
                <a:solidFill>
                  <a:schemeClr val="bg1"/>
                </a:solidFill>
              </a:rPr>
              <a:t>Juta</a:t>
            </a:r>
            <a:endParaRPr lang="en-US" sz="2000" dirty="0">
              <a:solidFill>
                <a:schemeClr val="bg1"/>
              </a:solidFill>
            </a:endParaRPr>
          </a:p>
          <a:p>
            <a:pPr marL="3657600" lvl="8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65184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/>
              <a:t>Tenaga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pengangguran</a:t>
            </a:r>
            <a:r>
              <a:rPr lang="en-US" sz="2400" b="1" dirty="0" smtClean="0"/>
              <a:t> </a:t>
            </a:r>
          </a:p>
          <a:p>
            <a:pPr algn="just"/>
            <a:r>
              <a:rPr lang="en-US" sz="2400" dirty="0" err="1" smtClean="0"/>
              <a:t>Pengangguran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</a:t>
            </a:r>
            <a:r>
              <a:rPr lang="en-US" sz="2400" dirty="0" smtClean="0"/>
              <a:t> </a:t>
            </a:r>
            <a:r>
              <a:rPr lang="en-US" sz="2400" dirty="0" err="1" smtClean="0"/>
              <a:t>angkatan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. </a:t>
            </a:r>
          </a:p>
          <a:p>
            <a:pPr algn="just"/>
            <a:r>
              <a:rPr lang="en-US" sz="2400" dirty="0" err="1" smtClean="0"/>
              <a:t>Angkatan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pengangguran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angkatan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.  Yang </a:t>
            </a:r>
            <a:r>
              <a:rPr lang="en-US" sz="2400" dirty="0" err="1" smtClean="0"/>
              <a:t>tergolong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</a:t>
            </a:r>
            <a:r>
              <a:rPr lang="en-US" sz="2400" dirty="0" err="1" smtClean="0"/>
              <a:t>usia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berjumlah</a:t>
            </a:r>
            <a:r>
              <a:rPr lang="en-US" sz="2400" dirty="0" smtClean="0"/>
              <a:t> 14.891.761 orang  </a:t>
            </a:r>
            <a:r>
              <a:rPr lang="en-US" sz="2400" dirty="0" err="1" smtClean="0"/>
              <a:t>dan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tergolong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9.124.458. </a:t>
            </a:r>
            <a:r>
              <a:rPr lang="en-US" sz="2400" dirty="0" err="1" smtClean="0"/>
              <a:t>diantara</a:t>
            </a:r>
            <a:r>
              <a:rPr lang="en-US" sz="2400" dirty="0" smtClean="0"/>
              <a:t> </a:t>
            </a:r>
            <a:r>
              <a:rPr lang="en-US" sz="2400" dirty="0" err="1" smtClean="0"/>
              <a:t>angkatan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8.528.571 orang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.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angkatan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pengangguran</a:t>
            </a:r>
            <a:r>
              <a:rPr lang="en-US" sz="2400" dirty="0" smtClean="0"/>
              <a:t> ?</a:t>
            </a:r>
          </a:p>
          <a:p>
            <a:pPr algn="just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61157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Jawab</a:t>
            </a:r>
            <a:r>
              <a:rPr lang="en-US" sz="2400" dirty="0" smtClean="0"/>
              <a:t> : </a:t>
            </a:r>
            <a:endParaRPr lang="en-US" sz="2400" dirty="0"/>
          </a:p>
          <a:p>
            <a:r>
              <a:rPr lang="en-US" sz="2400" dirty="0" smtClean="0">
                <a:solidFill>
                  <a:schemeClr val="bg1"/>
                </a:solidFill>
              </a:rPr>
              <a:t>Tingkat </a:t>
            </a:r>
            <a:r>
              <a:rPr lang="en-US" sz="2400" dirty="0" err="1" smtClean="0">
                <a:solidFill>
                  <a:schemeClr val="bg1"/>
                </a:solidFill>
              </a:rPr>
              <a:t>partisipasi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angkatan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kerja</a:t>
            </a:r>
            <a:r>
              <a:rPr lang="en-US" sz="2400" dirty="0" smtClean="0">
                <a:solidFill>
                  <a:schemeClr val="bg1"/>
                </a:solidFill>
              </a:rPr>
              <a:t> = </a:t>
            </a:r>
            <a:r>
              <a:rPr lang="en-US" sz="2400" u="sng" dirty="0" smtClean="0">
                <a:solidFill>
                  <a:schemeClr val="bg1"/>
                </a:solidFill>
              </a:rPr>
              <a:t>9.124.458</a:t>
            </a:r>
            <a:r>
              <a:rPr lang="en-US" sz="2400" dirty="0" smtClean="0">
                <a:solidFill>
                  <a:schemeClr val="bg1"/>
                </a:solidFill>
              </a:rPr>
              <a:t>  X 100  = 61,3%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</a:t>
            </a:r>
            <a:r>
              <a:rPr lang="en-US" sz="2400" dirty="0">
                <a:solidFill>
                  <a:schemeClr val="bg1"/>
                </a:solidFill>
              </a:rPr>
              <a:t> 14.891.761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err="1" smtClean="0">
                <a:solidFill>
                  <a:schemeClr val="bg1"/>
                </a:solidFill>
              </a:rPr>
              <a:t>Jumlah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Pengangguran</a:t>
            </a:r>
            <a:r>
              <a:rPr lang="en-US" sz="2400" dirty="0" smtClean="0">
                <a:solidFill>
                  <a:schemeClr val="bg1"/>
                </a:solidFill>
              </a:rPr>
              <a:t> = </a:t>
            </a:r>
            <a:r>
              <a:rPr lang="en-US" sz="2400" u="sng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9.124.458  </a:t>
            </a:r>
            <a:r>
              <a:rPr lang="en-US" sz="2400" dirty="0" smtClean="0">
                <a:solidFill>
                  <a:schemeClr val="bg1"/>
                </a:solidFill>
              </a:rPr>
              <a:t>- 8.528.571 =  595.887 org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 smtClean="0">
                <a:solidFill>
                  <a:schemeClr val="bg1"/>
                </a:solidFill>
              </a:rPr>
              <a:t>Apabila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diketahui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jumlah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pengangguran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angkatan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kerja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maka</a:t>
            </a:r>
            <a:r>
              <a:rPr lang="en-US" sz="2400" dirty="0" smtClean="0">
                <a:solidFill>
                  <a:schemeClr val="bg1"/>
                </a:solidFill>
              </a:rPr>
              <a:t>   = </a:t>
            </a:r>
            <a:r>
              <a:rPr lang="en-US" sz="2400" u="sng" dirty="0" smtClean="0">
                <a:solidFill>
                  <a:schemeClr val="bg1"/>
                </a:solidFill>
              </a:rPr>
              <a:t>595.887</a:t>
            </a:r>
            <a:r>
              <a:rPr lang="en-US" sz="2400" dirty="0" smtClean="0">
                <a:solidFill>
                  <a:schemeClr val="bg1"/>
                </a:solidFill>
              </a:rPr>
              <a:t>  X 100 = 6,5%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      </a:t>
            </a:r>
            <a:r>
              <a:rPr lang="en-US" sz="2400" dirty="0">
                <a:solidFill>
                  <a:schemeClr val="bg1"/>
                </a:solidFill>
              </a:rPr>
              <a:t>9.124.458 </a:t>
            </a:r>
            <a:r>
              <a:rPr lang="en-US" sz="2400" dirty="0" smtClean="0">
                <a:solidFill>
                  <a:schemeClr val="bg1"/>
                </a:solidFill>
              </a:rPr>
              <a:t>	</a:t>
            </a:r>
          </a:p>
          <a:p>
            <a:pPr algn="just"/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prakteknya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penuh</a:t>
            </a:r>
            <a:r>
              <a:rPr lang="en-US" sz="2400" dirty="0" smtClean="0"/>
              <a:t> (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penuh</a:t>
            </a:r>
            <a:r>
              <a:rPr lang="en-US" sz="2400" dirty="0" smtClean="0"/>
              <a:t>)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penganggurannya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4 % (</a:t>
            </a:r>
            <a:r>
              <a:rPr lang="en-US" sz="2400" dirty="0" err="1" smtClean="0"/>
              <a:t>eropa</a:t>
            </a:r>
            <a:r>
              <a:rPr lang="en-US" sz="2400" dirty="0" smtClean="0"/>
              <a:t> 8-9%, AS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Jepang</a:t>
            </a:r>
            <a:r>
              <a:rPr lang="en-US" sz="2400" dirty="0" smtClean="0"/>
              <a:t> 5%).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902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b="1" dirty="0" err="1" smtClean="0"/>
              <a:t>Menentukan</a:t>
            </a:r>
            <a:r>
              <a:rPr lang="en-US" b="1" dirty="0" smtClean="0"/>
              <a:t> Tingkat </a:t>
            </a:r>
            <a:r>
              <a:rPr lang="en-US" b="1" dirty="0" err="1" smtClean="0"/>
              <a:t>Inflasi</a:t>
            </a:r>
            <a:r>
              <a:rPr lang="en-US" b="1" dirty="0" smtClean="0"/>
              <a:t> </a:t>
            </a:r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2002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231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240. </a:t>
            </a:r>
            <a:r>
              <a:rPr lang="en-US" dirty="0" err="1" smtClean="0"/>
              <a:t>berapakah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tahun2003 ? </a:t>
            </a: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Jawab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tingkat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inflasi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u="sng" dirty="0" smtClean="0">
                <a:solidFill>
                  <a:schemeClr val="bg1"/>
                </a:solidFill>
              </a:rPr>
              <a:t>240 – 231 </a:t>
            </a:r>
            <a:r>
              <a:rPr lang="en-US" dirty="0" smtClean="0">
                <a:solidFill>
                  <a:schemeClr val="bg1"/>
                </a:solidFill>
              </a:rPr>
              <a:t>X 100 = 3,9%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		231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27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en-US" sz="2400" dirty="0" err="1" smtClean="0"/>
              <a:t>Catatan</a:t>
            </a:r>
            <a:r>
              <a:rPr lang="en-US" sz="2400" dirty="0" smtClean="0"/>
              <a:t> : Weightage (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/W)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50749522"/>
              </p:ext>
            </p:extLst>
          </p:nvPr>
        </p:nvGraphicFramePr>
        <p:xfrm>
          <a:off x="457200" y="1066800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15951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Barang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Tahun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Dasar</a:t>
                      </a:r>
                      <a:r>
                        <a:rPr lang="en-US" sz="2000" dirty="0" smtClean="0"/>
                        <a:t> 1997</a:t>
                      </a:r>
                    </a:p>
                    <a:p>
                      <a:pPr algn="ctr"/>
                      <a:endParaRPr lang="en-US" sz="20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Tahun</a:t>
                      </a:r>
                      <a:r>
                        <a:rPr lang="en-US" sz="2000" dirty="0" smtClean="0"/>
                        <a:t> 2003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Rarga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Rp</a:t>
                      </a:r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Harga</a:t>
                      </a:r>
                      <a:r>
                        <a:rPr lang="en-US" sz="2000" dirty="0" smtClean="0"/>
                        <a:t> X</a:t>
                      </a:r>
                    </a:p>
                    <a:p>
                      <a:pPr algn="ctr"/>
                      <a:r>
                        <a:rPr lang="en-US" sz="2000" dirty="0" smtClean="0"/>
                        <a:t>W</a:t>
                      </a:r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Harga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Rp</a:t>
                      </a:r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Harga</a:t>
                      </a:r>
                      <a:r>
                        <a:rPr lang="en-US" sz="2000" dirty="0" smtClean="0"/>
                        <a:t> X</a:t>
                      </a:r>
                    </a:p>
                    <a:p>
                      <a:pPr algn="ctr"/>
                      <a:r>
                        <a:rPr lang="en-US" sz="2000" dirty="0" smtClean="0"/>
                        <a:t>W</a:t>
                      </a:r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50.000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100.000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5.000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11.000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5.000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16.000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25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3.000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8.000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589280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</a:tr>
              <a:tr h="741680">
                <a:tc gridSpan="6">
                  <a:txBody>
                    <a:bodyPr/>
                    <a:lstStyle/>
                    <a:p>
                      <a:pPr algn="just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tahun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2003 = IH = </a:t>
                      </a:r>
                      <a:r>
                        <a:rPr lang="en-US" sz="2000" u="sng" dirty="0" smtClean="0">
                          <a:solidFill>
                            <a:schemeClr val="bg1"/>
                          </a:solidFill>
                        </a:rPr>
                        <a:t>600.000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X 100  = 240</a:t>
                      </a:r>
                    </a:p>
                    <a:p>
                      <a:pPr algn="just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                                 250.000</a:t>
                      </a:r>
                    </a:p>
                    <a:p>
                      <a:pPr algn="just"/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just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IH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1997 = 100.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dengan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demikian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diantara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tahun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1997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dan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2003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harga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telah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meningkat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menjadi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240 %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atau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2,4 kali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lipat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harga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asal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46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 rtlCol="0">
            <a:normAutofit fontScale="85000" lnSpcReduction="10000"/>
          </a:bodyPr>
          <a:lstStyle/>
          <a:p>
            <a:pPr marL="530225" indent="-530225" algn="just" fontAlgn="auto">
              <a:spcAft>
                <a:spcPts val="0"/>
              </a:spcAft>
              <a:buFont typeface="Arial" pitchFamily="34" charset="0"/>
              <a:buAutoNum type="arabicPeriod" startAt="2"/>
              <a:tabLst>
                <a:tab pos="530225" algn="l"/>
              </a:tabLst>
              <a:defRPr/>
            </a:pPr>
            <a:r>
              <a:rPr lang="id-ID" dirty="0" smtClean="0"/>
              <a:t>Tingkah laku produsen yang dianalisis keseluruhan produsen dalam perekonomian.</a:t>
            </a:r>
          </a:p>
          <a:p>
            <a:pPr marL="530225" indent="-530225" algn="just" fontAlgn="auto">
              <a:spcAft>
                <a:spcPts val="0"/>
              </a:spcAft>
              <a:buFont typeface="Arial" pitchFamily="34" charset="0"/>
              <a:buNone/>
              <a:tabLst>
                <a:tab pos="530225" algn="l"/>
              </a:tabLst>
              <a:defRPr/>
            </a:pPr>
            <a:endParaRPr lang="id-ID" dirty="0" smtClean="0"/>
          </a:p>
          <a:p>
            <a:pPr marL="530225" indent="-530225" algn="just" fontAlgn="auto">
              <a:spcAft>
                <a:spcPts val="0"/>
              </a:spcAft>
              <a:buFont typeface="Arial" pitchFamily="34" charset="0"/>
              <a:buNone/>
              <a:tabLst>
                <a:tab pos="530225" algn="l"/>
              </a:tabLst>
              <a:defRPr/>
            </a:pPr>
            <a:r>
              <a:rPr lang="id-ID" dirty="0" smtClean="0"/>
              <a:t>	Jadi yang dianalisis adalah </a:t>
            </a:r>
          </a:p>
          <a:p>
            <a:pPr marL="530225" indent="-530225" algn="just" fontAlgn="auto">
              <a:spcAft>
                <a:spcPts val="0"/>
              </a:spcAft>
              <a:buFont typeface="Arial" pitchFamily="34" charset="0"/>
              <a:buChar char="•"/>
              <a:tabLst>
                <a:tab pos="530225" algn="l"/>
              </a:tabLst>
              <a:defRPr/>
            </a:pPr>
            <a:r>
              <a:rPr lang="id-ID" dirty="0" smtClean="0"/>
              <a:t>Bagaimana caranya menggunakan faktor-faktor produksi yang tersedia secara efisien agar kemakmuran masyarakat dapat dimaksimumkan ?</a:t>
            </a:r>
          </a:p>
          <a:p>
            <a:pPr marL="530225" indent="-530225" algn="just" fontAlgn="auto">
              <a:spcAft>
                <a:spcPts val="0"/>
              </a:spcAft>
              <a:buFont typeface="Arial" pitchFamily="34" charset="0"/>
              <a:buNone/>
              <a:tabLst>
                <a:tab pos="530225" algn="l"/>
              </a:tabLst>
              <a:defRPr/>
            </a:pPr>
            <a:r>
              <a:rPr lang="id-ID" dirty="0" smtClean="0"/>
              <a:t>	analisis ini berdasarkan pemikiran bahwa :</a:t>
            </a:r>
          </a:p>
          <a:p>
            <a:pPr marL="530225" indent="-530225" algn="just" fontAlgn="auto">
              <a:spcAft>
                <a:spcPts val="0"/>
              </a:spcAft>
              <a:buFont typeface="+mj-lt"/>
              <a:buAutoNum type="arabicPeriod"/>
              <a:tabLst>
                <a:tab pos="530225" algn="l"/>
              </a:tabLst>
              <a:defRPr/>
            </a:pPr>
            <a:r>
              <a:rPr lang="id-ID" dirty="0" smtClean="0"/>
              <a:t>Kebutuhan dan keinginan manusia tidak terbatas, sedangkan </a:t>
            </a:r>
          </a:p>
          <a:p>
            <a:pPr marL="530225" indent="-530225" algn="just" fontAlgn="auto">
              <a:spcAft>
                <a:spcPts val="0"/>
              </a:spcAft>
              <a:buFont typeface="+mj-lt"/>
              <a:buAutoNum type="arabicPeriod"/>
              <a:tabLst>
                <a:tab pos="530225" algn="l"/>
              </a:tabLst>
              <a:defRPr/>
            </a:pPr>
            <a:r>
              <a:rPr lang="id-ID" dirty="0" smtClean="0"/>
              <a:t>Kemampuan faktor produksi untuk menghasilkan barang dan jasa dalam memenuhi kebutuhan dan keinginan manusia adalah terbatas.</a:t>
            </a:r>
          </a:p>
        </p:txBody>
      </p:sp>
    </p:spTree>
    <p:extLst>
      <p:ext uri="{BB962C8B-B14F-4D97-AF65-F5344CB8AC3E}">
        <p14:creationId xmlns:p14="http://schemas.microsoft.com/office/powerpoint/2010/main" xmlns="" val="143696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Keadaan ini memikirkan cara yang paling efisien dalam menggunakan faktor produksi yang tersedia.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Aspek yang dibahas dalam teori ekonomi makro adalah penentuan tingkat kegiatan perekonomian negara, yaitu analisis mengenai sampai sejauh mana sesuatu perekonomian akan menghasilkan barang dan jasa.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Pandangan Keynes analisis makro ekonomi menunjukan bahwa tingkat kegiatan perekonomian ditentukan oleh </a:t>
            </a:r>
            <a:r>
              <a:rPr lang="id-ID" b="1" dirty="0" smtClean="0"/>
              <a:t>pengeluaran </a:t>
            </a:r>
            <a:r>
              <a:rPr lang="id-ID" b="1" i="1" dirty="0" smtClean="0"/>
              <a:t>agregat</a:t>
            </a:r>
            <a:r>
              <a:rPr lang="id-ID" dirty="0" smtClean="0"/>
              <a:t>  dalam perekonomian </a:t>
            </a:r>
            <a:endParaRPr lang="id-ID" b="1" i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xmlns="" val="28481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just"/>
            <a:r>
              <a:rPr lang="id-ID" sz="3200" dirty="0" smtClean="0"/>
              <a:t>Analisis pengeluaran agregat dalam makro ekonomi  terdiri dari 4 komponen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Pengeluaran rumah tanga (konsumsi rumah tangga)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Pengeluaran pemerintan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Pengeluaran perusahaan (investasi)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Ekspor  dan impor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Sedangkan pengaruhnya adalah 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Perubahan harga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Perubahan penawaran uang atas pengeluaran agregat.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xmlns="" val="112598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  <a:solidFill>
            <a:schemeClr val="accent5"/>
          </a:solidFill>
        </p:spPr>
        <p:txBody>
          <a:bodyPr/>
          <a:lstStyle/>
          <a:p>
            <a:pPr algn="just"/>
            <a:r>
              <a:rPr lang="id-ID" sz="3200" smtClean="0"/>
              <a:t>Aspek lain yang dianalisis makroekonomi  adalah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Pemerintah mengatasi pengangguran dan inflasi  dibedakan dalam 2 bentuk yaitu :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Kebijakan fiskal  adalah langkah pemerintah merubah struktur dan jumlah pajak dan pengeluarannya dengan maksud untuk mempengaruhi tingkat kegiatan perekonomian.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Kebijakan moneter adalah langkah-langkah pemerintah dalam mempengaruhi jumlah uang dalam perekonomian atau mengubah suku bunga dangan tujuan untuk mengatasi perekonomian yang dihadapi.</a:t>
            </a:r>
          </a:p>
        </p:txBody>
      </p:sp>
    </p:spTree>
    <p:extLst>
      <p:ext uri="{BB962C8B-B14F-4D97-AF65-F5344CB8AC3E}">
        <p14:creationId xmlns:p14="http://schemas.microsoft.com/office/powerpoint/2010/main" xmlns="" val="30157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56197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2800" b="1" dirty="0" smtClean="0">
                <a:solidFill>
                  <a:srgbClr val="FFFF00"/>
                </a:solidFill>
              </a:rPr>
              <a:t>LINGKUP TEORI MAKRO EKONOMI</a:t>
            </a:r>
            <a:r>
              <a:rPr lang="en-US" sz="2800" b="1" dirty="0" smtClean="0">
                <a:solidFill>
                  <a:srgbClr val="FFFF00"/>
                </a:solidFill>
              </a:rPr>
              <a:t>: I</a:t>
            </a:r>
            <a:endParaRPr lang="id-ID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31813" indent="-354013" eaLnBrk="1" fontAlgn="auto" hangingPunct="1">
              <a:spcAft>
                <a:spcPts val="0"/>
              </a:spcAft>
              <a:buClr>
                <a:schemeClr val="tx1"/>
              </a:buClr>
              <a:buSzPct val="100000"/>
              <a:buFont typeface="Wingdings 2"/>
              <a:buNone/>
              <a:defRPr/>
            </a:pPr>
            <a:r>
              <a:rPr lang="id-ID" sz="2400" b="1" u="sng" cap="all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1. </a:t>
            </a:r>
            <a:r>
              <a:rPr lang="en-US" sz="2400" b="1" u="sng" cap="all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id-ID" sz="2400" b="1" u="sng" cap="all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Tinjauan </a:t>
            </a:r>
            <a:r>
              <a:rPr lang="en-US" sz="2400" b="1" u="sng" cap="all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VARIABEL UTAMA</a:t>
            </a:r>
            <a:r>
              <a:rPr lang="id-ID" sz="2400" b="1" u="sng" cap="all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, masalah dan kebijakan makro ekonomi</a:t>
            </a:r>
          </a:p>
          <a:p>
            <a:pPr marL="531813" indent="-354013" eaLnBrk="1" fontAlgn="auto" hangingPunct="1">
              <a:spcAft>
                <a:spcPts val="0"/>
              </a:spcAft>
              <a:buClr>
                <a:schemeClr val="tx1"/>
              </a:buClr>
              <a:buSzPct val="100000"/>
              <a:buFont typeface="Wingdings 2"/>
              <a:buNone/>
              <a:defRPr/>
            </a:pPr>
            <a:r>
              <a:rPr lang="id-ID" sz="2400" cap="all" dirty="0" smtClean="0">
                <a:latin typeface="+mj-lt"/>
              </a:rPr>
              <a:t>2. </a:t>
            </a:r>
            <a:r>
              <a:rPr lang="en-US" sz="2400" cap="all" dirty="0" smtClean="0">
                <a:latin typeface="+mj-lt"/>
              </a:rPr>
              <a:t> </a:t>
            </a:r>
            <a:r>
              <a:rPr lang="id-ID" sz="2400" cap="all" dirty="0" smtClean="0">
                <a:latin typeface="+mj-lt"/>
              </a:rPr>
              <a:t>Penentu tingkat kegiatan ekonomi negara: Pandangan klasik dan keynes</a:t>
            </a:r>
          </a:p>
          <a:p>
            <a:pPr marL="531813" indent="-354013" eaLnBrk="1" fontAlgn="auto" hangingPunct="1">
              <a:spcAft>
                <a:spcPts val="0"/>
              </a:spcAft>
              <a:buClr>
                <a:schemeClr val="tx1"/>
              </a:buClr>
              <a:buSzPct val="100000"/>
              <a:buFont typeface="Wingdings 2"/>
              <a:buNone/>
              <a:defRPr/>
            </a:pPr>
            <a:r>
              <a:rPr lang="id-ID" sz="2400" cap="all" dirty="0" smtClean="0">
                <a:latin typeface="+mj-lt"/>
              </a:rPr>
              <a:t>3. </a:t>
            </a:r>
            <a:r>
              <a:rPr lang="en-US" sz="2400" cap="all" dirty="0" smtClean="0">
                <a:latin typeface="+mj-lt"/>
              </a:rPr>
              <a:t> </a:t>
            </a:r>
            <a:r>
              <a:rPr lang="id-ID" sz="2400" cap="all" dirty="0" smtClean="0">
                <a:latin typeface="+mj-lt"/>
              </a:rPr>
              <a:t>Menghitung pendapatan nasional</a:t>
            </a:r>
          </a:p>
          <a:p>
            <a:pPr marL="531813" indent="-354013" eaLnBrk="1" fontAlgn="auto" hangingPunct="1">
              <a:spcAft>
                <a:spcPts val="0"/>
              </a:spcAft>
              <a:buClr>
                <a:schemeClr val="tx1"/>
              </a:buClr>
              <a:buSzPct val="100000"/>
              <a:buFont typeface="Wingdings 2"/>
              <a:buNone/>
              <a:defRPr/>
            </a:pPr>
            <a:r>
              <a:rPr lang="id-ID" sz="2400" cap="all" dirty="0" smtClean="0">
                <a:latin typeface="+mj-lt"/>
              </a:rPr>
              <a:t>4. </a:t>
            </a:r>
            <a:r>
              <a:rPr lang="en-US" sz="2400" cap="all" dirty="0" smtClean="0">
                <a:latin typeface="+mj-lt"/>
              </a:rPr>
              <a:t> </a:t>
            </a:r>
            <a:r>
              <a:rPr lang="id-ID" sz="2400" cap="all" dirty="0" smtClean="0">
                <a:latin typeface="+mj-lt"/>
              </a:rPr>
              <a:t>Pendapatan nasional dan pengeluaran agregat (agregat demand)</a:t>
            </a:r>
          </a:p>
          <a:p>
            <a:pPr marL="531813" indent="-354013" eaLnBrk="1" fontAlgn="auto" hangingPunct="1">
              <a:spcAft>
                <a:spcPts val="0"/>
              </a:spcAft>
              <a:buClr>
                <a:schemeClr val="tx1"/>
              </a:buClr>
              <a:buSzPct val="100000"/>
              <a:buFont typeface="Wingdings 2"/>
              <a:buNone/>
              <a:defRPr/>
            </a:pPr>
            <a:r>
              <a:rPr lang="id-ID" sz="2400" cap="all" dirty="0" smtClean="0">
                <a:latin typeface="+mj-lt"/>
              </a:rPr>
              <a:t>5. </a:t>
            </a:r>
            <a:r>
              <a:rPr lang="en-US" sz="2400" cap="all" dirty="0" smtClean="0">
                <a:latin typeface="+mj-lt"/>
              </a:rPr>
              <a:t> </a:t>
            </a:r>
            <a:r>
              <a:rPr lang="id-ID" sz="2400" cap="all" dirty="0" smtClean="0">
                <a:latin typeface="+mj-lt"/>
              </a:rPr>
              <a:t>Perubahan pendapatan nasional : Peran permintaan dan penawaran Agregat</a:t>
            </a:r>
          </a:p>
          <a:p>
            <a:pPr marL="531813" indent="-354013" eaLnBrk="1" fontAlgn="auto" hangingPunct="1">
              <a:spcAft>
                <a:spcPts val="0"/>
              </a:spcAft>
              <a:buClr>
                <a:schemeClr val="tx1"/>
              </a:buClr>
              <a:buSzPct val="100000"/>
              <a:buFont typeface="Wingdings 2"/>
              <a:buNone/>
              <a:defRPr/>
            </a:pPr>
            <a:r>
              <a:rPr lang="id-ID" sz="2400" cap="all" dirty="0" smtClean="0">
                <a:latin typeface="+mj-lt"/>
              </a:rPr>
              <a:t>6. </a:t>
            </a:r>
            <a:r>
              <a:rPr lang="en-US" sz="2400" cap="all" dirty="0" smtClean="0">
                <a:latin typeface="+mj-lt"/>
              </a:rPr>
              <a:t> </a:t>
            </a:r>
            <a:r>
              <a:rPr lang="id-ID" sz="2400" cap="all" dirty="0" smtClean="0">
                <a:latin typeface="+mj-lt"/>
              </a:rPr>
              <a:t>Kebijakan fiskal</a:t>
            </a:r>
          </a:p>
          <a:p>
            <a:pPr marL="531813" indent="-354013" eaLnBrk="1" fontAlgn="auto" hangingPunct="1">
              <a:spcAft>
                <a:spcPts val="0"/>
              </a:spcAft>
              <a:buClr>
                <a:schemeClr val="tx1"/>
              </a:buClr>
              <a:buSzPct val="100000"/>
              <a:buFont typeface="Wingdings 2"/>
              <a:buNone/>
              <a:defRPr/>
            </a:pPr>
            <a:r>
              <a:rPr lang="id-ID" sz="2400" cap="all" dirty="0" smtClean="0">
                <a:latin typeface="+mj-lt"/>
              </a:rPr>
              <a:t>7.  Sifat dan peranan uang dalam perekonomian</a:t>
            </a:r>
          </a:p>
          <a:p>
            <a:pPr marL="531813" indent="-354013" eaLnBrk="1" fontAlgn="auto" hangingPunct="1">
              <a:spcAft>
                <a:spcPts val="0"/>
              </a:spcAft>
              <a:buClr>
                <a:schemeClr val="tx1"/>
              </a:buClr>
              <a:buSzPct val="100000"/>
              <a:buFont typeface="Wingdings 2"/>
              <a:buNone/>
              <a:defRPr/>
            </a:pPr>
            <a:r>
              <a:rPr lang="id-ID" sz="2400" cap="all" dirty="0" smtClean="0">
                <a:latin typeface="+mj-lt"/>
              </a:rPr>
              <a:t>8.  Kebijakan moneter</a:t>
            </a:r>
          </a:p>
          <a:p>
            <a:pPr marL="531813" indent="-354013" eaLnBrk="1" fontAlgn="auto" hangingPunct="1">
              <a:spcAft>
                <a:spcPts val="0"/>
              </a:spcAft>
              <a:buClr>
                <a:schemeClr val="tx1"/>
              </a:buClr>
              <a:buSzPct val="100000"/>
              <a:buFont typeface="Wingdings 2"/>
              <a:buNone/>
              <a:defRPr/>
            </a:pPr>
            <a:endParaRPr lang="id-ID" sz="2400" dirty="0" smtClean="0">
              <a:latin typeface="+mj-lt"/>
            </a:endParaRPr>
          </a:p>
          <a:p>
            <a:pPr marL="531813" indent="-354013" eaLnBrk="1" fontAlgn="auto" hangingPunct="1">
              <a:spcAft>
                <a:spcPts val="0"/>
              </a:spcAft>
              <a:buClr>
                <a:schemeClr val="tx1"/>
              </a:buClr>
              <a:buSzPct val="100000"/>
              <a:buFont typeface="Wingdings 2"/>
              <a:buNone/>
              <a:defRPr/>
            </a:pPr>
            <a:endParaRPr lang="id-ID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38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273050"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VARIABEL UTAMA MAKRO EKONOMI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257800"/>
          </a:xfrm>
        </p:spPr>
        <p:txBody>
          <a:bodyPr>
            <a:normAutofit fontScale="925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ClrTx/>
              <a:buFont typeface="Wingdings 2"/>
              <a:buAutoNum type="alphaUcPeriod"/>
              <a:defRPr/>
            </a:pPr>
            <a:r>
              <a:rPr lang="en-US" sz="2400" dirty="0" smtClean="0">
                <a:latin typeface="+mj-lt"/>
              </a:rPr>
              <a:t>TINGKAT HARGA DAN LAJU INFLASI</a:t>
            </a:r>
          </a:p>
          <a:p>
            <a:pPr marL="900113" indent="-368300" algn="just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id-ID" sz="2400" b="1" dirty="0" smtClean="0">
                <a:latin typeface="+mj-lt"/>
              </a:rPr>
              <a:t>Inflasi menunjukkan kenaikan dalam tingkat harga umum.  </a:t>
            </a:r>
            <a:endParaRPr lang="en-US" sz="2400" b="1" dirty="0" smtClean="0">
              <a:latin typeface="+mj-lt"/>
            </a:endParaRPr>
          </a:p>
          <a:p>
            <a:pPr marL="900113" indent="-368300" algn="just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id-ID" sz="2400" b="1" dirty="0" smtClean="0">
                <a:latin typeface="+mj-lt"/>
              </a:rPr>
              <a:t>Laju inflasi adalah tingkat perubahan tingkat harga umum </a:t>
            </a:r>
            <a:endParaRPr lang="en-US" sz="2400" b="1" dirty="0" smtClean="0">
              <a:latin typeface="+mj-lt"/>
            </a:endParaRPr>
          </a:p>
          <a:p>
            <a:pPr marL="900113" indent="-368300" algn="just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id-ID" sz="2400" b="1" dirty="0" smtClean="0">
                <a:latin typeface="+mj-lt"/>
              </a:rPr>
              <a:t>Lawan dari inflasi adalah deflasi, yaitu penurunan tingkat harga umum </a:t>
            </a:r>
            <a:endParaRPr lang="en-US" sz="2400" dirty="0" smtClean="0">
              <a:latin typeface="+mj-lt"/>
            </a:endParaRPr>
          </a:p>
          <a:p>
            <a:pPr marL="900113" indent="-368300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US" sz="1800" b="1" dirty="0" smtClean="0">
              <a:latin typeface="+mj-lt"/>
            </a:endParaRPr>
          </a:p>
          <a:p>
            <a:pPr marL="900113" indent="-368300" eaLnBrk="1" fontAlgn="auto" hangingPunct="1">
              <a:spcAft>
                <a:spcPts val="0"/>
              </a:spcAft>
              <a:buClrTx/>
              <a:buFont typeface="Wingdings 2"/>
              <a:buNone/>
              <a:defRPr/>
            </a:pPr>
            <a:endParaRPr lang="en-US" sz="1800" b="1" dirty="0" smtClean="0">
              <a:latin typeface="+mj-lt"/>
            </a:endParaRPr>
          </a:p>
          <a:p>
            <a:pPr marL="900113" indent="-368300" eaLnBrk="1" fontAlgn="auto" hangingPunct="1">
              <a:spcAft>
                <a:spcPts val="0"/>
              </a:spcAft>
              <a:buClrTx/>
              <a:buFont typeface="Wingdings 2"/>
              <a:buNone/>
              <a:defRPr/>
            </a:pPr>
            <a:endParaRPr lang="en-US" sz="1800" b="1" dirty="0" smtClean="0">
              <a:latin typeface="+mj-lt"/>
            </a:endParaRPr>
          </a:p>
          <a:p>
            <a:pPr marL="900113" indent="-368300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US" sz="1800" b="1" dirty="0" err="1" smtClean="0">
                <a:latin typeface="+mj-lt"/>
              </a:rPr>
              <a:t>Mengapa</a:t>
            </a:r>
            <a:r>
              <a:rPr lang="en-US" sz="1800" b="1" dirty="0" smtClean="0">
                <a:latin typeface="+mj-lt"/>
              </a:rPr>
              <a:t> </a:t>
            </a:r>
            <a:r>
              <a:rPr lang="en-US" sz="1800" b="1" dirty="0" err="1" smtClean="0">
                <a:latin typeface="+mj-lt"/>
              </a:rPr>
              <a:t>Inflasi</a:t>
            </a:r>
            <a:r>
              <a:rPr lang="en-US" sz="1800" b="1" dirty="0" smtClean="0">
                <a:latin typeface="+mj-lt"/>
              </a:rPr>
              <a:t> </a:t>
            </a:r>
            <a:r>
              <a:rPr lang="en-US" sz="1800" b="1" dirty="0" err="1" smtClean="0">
                <a:latin typeface="+mj-lt"/>
              </a:rPr>
              <a:t>menjadi</a:t>
            </a:r>
            <a:r>
              <a:rPr lang="en-US" sz="1800" b="1" dirty="0" smtClean="0">
                <a:latin typeface="+mj-lt"/>
              </a:rPr>
              <a:t> </a:t>
            </a:r>
            <a:r>
              <a:rPr lang="en-US" sz="1800" b="1" dirty="0" err="1" smtClean="0">
                <a:latin typeface="+mj-lt"/>
              </a:rPr>
              <a:t>masalah</a:t>
            </a:r>
            <a:r>
              <a:rPr lang="en-US" sz="1800" b="1" dirty="0" smtClean="0">
                <a:latin typeface="+mj-lt"/>
              </a:rPr>
              <a:t> ? </a:t>
            </a:r>
          </a:p>
          <a:p>
            <a:pPr marL="1540193" lvl="2" indent="-368300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US" sz="1600" b="1" dirty="0" err="1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Inflasi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berkaitan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dengan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daya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beli</a:t>
            </a:r>
            <a:r>
              <a:rPr lang="en-US" sz="13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 </a:t>
            </a:r>
          </a:p>
          <a:p>
            <a:pPr marL="1540193" lvl="2" indent="-368300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US" sz="1300" b="1" dirty="0" smtClean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900113" indent="-368300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id-ID" sz="1800" b="1" dirty="0" smtClean="0">
                <a:latin typeface="+mj-lt"/>
              </a:rPr>
              <a:t>Berdasarkan penyebab awal terjadinya inflasi </a:t>
            </a:r>
            <a:r>
              <a:rPr lang="en-US" sz="1800" b="1" dirty="0" smtClean="0">
                <a:latin typeface="+mj-lt"/>
              </a:rPr>
              <a:t>:</a:t>
            </a:r>
            <a:endParaRPr lang="en-US" sz="1800" dirty="0" smtClean="0">
              <a:latin typeface="+mj-lt"/>
            </a:endParaRPr>
          </a:p>
          <a:p>
            <a:pPr marL="1528763" indent="-368300" eaLnBrk="1" fontAlgn="auto" hangingPunct="1">
              <a:spcAft>
                <a:spcPts val="0"/>
              </a:spcAft>
              <a:buClr>
                <a:schemeClr val="accent3"/>
              </a:buClr>
              <a:buSzPct val="85000"/>
              <a:buFont typeface="Wingdings" pitchFamily="2" charset="2"/>
              <a:buChar char="q"/>
              <a:defRPr/>
            </a:pPr>
            <a:r>
              <a:rPr lang="id-ID" sz="16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Inflasi yang timbul karena permintaan masyarakat akan berbagai barang terlalu kuat. Inflasi semacam ini disebut </a:t>
            </a:r>
            <a:r>
              <a:rPr lang="id-ID" sz="1600" b="1" i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demand inflation.</a:t>
            </a:r>
            <a:endParaRPr lang="id-ID" sz="1600" b="1" dirty="0" smtClean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1528763" indent="-368300" eaLnBrk="1" fontAlgn="auto" hangingPunct="1">
              <a:spcAft>
                <a:spcPts val="0"/>
              </a:spcAft>
              <a:buClr>
                <a:schemeClr val="accent3"/>
              </a:buClr>
              <a:buSzPct val="85000"/>
              <a:buFont typeface="Wingdings" pitchFamily="2" charset="2"/>
              <a:buChar char="q"/>
              <a:defRPr/>
            </a:pPr>
            <a:r>
              <a:rPr lang="id-ID" sz="16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Inflasi yang timbul karena kenaikan biaya produksi. Ini disebut </a:t>
            </a:r>
            <a:r>
              <a:rPr lang="id-ID" sz="1600" b="1" i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cost inflation.</a:t>
            </a:r>
          </a:p>
          <a:p>
            <a:pPr marL="1540193" lvl="2" indent="-368300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US" sz="1300" b="1" dirty="0" smtClean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900113" indent="-368300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id-ID" sz="1800" b="1" dirty="0" smtClean="0">
              <a:latin typeface="+mj-lt"/>
            </a:endParaRPr>
          </a:p>
          <a:p>
            <a:pPr marL="1154430" lvl="2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+mj-lt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100391"/>
            <a:ext cx="6872442" cy="685799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490537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/>
              <a:t>INFLASI DALAM PENDEKATAN GRAFIK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0"/>
            <a:ext cx="7467600" cy="3929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1330</Words>
  <Application>Microsoft Office PowerPoint</Application>
  <PresentationFormat>On-screen Show (4:3)</PresentationFormat>
  <Paragraphs>188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Equation</vt:lpstr>
      <vt:lpstr>Slide</vt:lpstr>
      <vt:lpstr>TEORI EKONOMI MAKRO</vt:lpstr>
      <vt:lpstr>Slide 2</vt:lpstr>
      <vt:lpstr>Slide 3</vt:lpstr>
      <vt:lpstr>Slide 4</vt:lpstr>
      <vt:lpstr>Analisis pengeluaran agregat dalam makro ekonomi  terdiri dari 4 komponen :</vt:lpstr>
      <vt:lpstr>Aspek lain yang dianalisis makroekonomi  adalah </vt:lpstr>
      <vt:lpstr>LINGKUP TEORI MAKRO EKONOMI: I</vt:lpstr>
      <vt:lpstr>VARIABEL UTAMA MAKRO EKONOMI</vt:lpstr>
      <vt:lpstr>INFLASI DALAM PENDEKATAN GRAFIK </vt:lpstr>
      <vt:lpstr>LEBIH LANJUT TENTANG INFLASI TARIKAN DEMAND</vt:lpstr>
      <vt:lpstr>PANDANGAN KEYNES TENTANG INFLASI:  General Theory of employment, interest and money</vt:lpstr>
      <vt:lpstr>B. KESEMPATAN KERJA (EMPLOYMENT)</vt:lpstr>
      <vt:lpstr>C. PENDAPATAN NASIONAL</vt:lpstr>
      <vt:lpstr>Pendapatan nasional poensial dan sebenarnya</vt:lpstr>
      <vt:lpstr>Grafik pendapatan nasional potensial dan aktual</vt:lpstr>
      <vt:lpstr>Slide 16</vt:lpstr>
      <vt:lpstr>UNTUK MENENTUKAN TINGKAT DAN PERTAMBAHAN KEMAKMURAN PENDUDUK PERLU DIHITUNG PENDAPATAN PER KAPITA PER TAHUN. </vt:lpstr>
      <vt:lpstr>PERMASALAHAN POKOK DALAM PEREKONOMIAN</vt:lpstr>
      <vt:lpstr>KEBIJAKAN MAKRO EKONOMI</vt:lpstr>
      <vt:lpstr>Slide 20</vt:lpstr>
      <vt:lpstr>KEBIJAKAN MAKRO EKONOMI</vt:lpstr>
      <vt:lpstr>PENDAPATAN PER KAPITA BEBERAPA NEGARA</vt:lpstr>
      <vt:lpstr>Latihan </vt:lpstr>
      <vt:lpstr>Slide 24</vt:lpstr>
      <vt:lpstr>Slide 25</vt:lpstr>
      <vt:lpstr>Slide 26</vt:lpstr>
      <vt:lpstr>Slide 27</vt:lpstr>
      <vt:lpstr>Catatan : Weightage (kepentingan relatif /W)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EKONOMI MAKRO</dc:title>
  <dc:creator/>
  <cp:lastModifiedBy>Isniar</cp:lastModifiedBy>
  <cp:revision>18</cp:revision>
  <dcterms:created xsi:type="dcterms:W3CDTF">2006-08-16T00:00:00Z</dcterms:created>
  <dcterms:modified xsi:type="dcterms:W3CDTF">2012-03-05T14:24:06Z</dcterms:modified>
</cp:coreProperties>
</file>