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sldIdLst>
    <p:sldId id="283" r:id="rId2"/>
    <p:sldId id="284" r:id="rId3"/>
    <p:sldId id="285" r:id="rId4"/>
    <p:sldId id="286" r:id="rId5"/>
    <p:sldId id="287" r:id="rId6"/>
    <p:sldId id="288" r:id="rId7"/>
    <p:sldId id="289" r:id="rId8"/>
    <p:sldId id="256" r:id="rId9"/>
    <p:sldId id="257" r:id="rId10"/>
    <p:sldId id="258" r:id="rId11"/>
    <p:sldId id="260" r:id="rId12"/>
    <p:sldId id="261" r:id="rId13"/>
    <p:sldId id="262" r:id="rId14"/>
    <p:sldId id="263" r:id="rId15"/>
    <p:sldId id="264" r:id="rId16"/>
    <p:sldId id="259" r:id="rId17"/>
    <p:sldId id="265" r:id="rId18"/>
    <p:sldId id="266" r:id="rId19"/>
    <p:sldId id="267" r:id="rId20"/>
    <p:sldId id="268" r:id="rId21"/>
    <p:sldId id="269" r:id="rId22"/>
    <p:sldId id="271" r:id="rId23"/>
    <p:sldId id="270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9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A5770-6DEA-480A-A292-614C8AABCA2F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8D5C9-C932-4C5A-8170-6EB9E2F14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27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C9193-A026-40B2-943A-AD0F83952F11}" type="slidenum">
              <a:rPr 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8AC1B08-5B32-46F6-A4BA-5EB0C88B34CF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B643096-53ED-495D-AD13-54DA36205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1B08-5B32-46F6-A4BA-5EB0C88B34CF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43096-53ED-495D-AD13-54DA36205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1B08-5B32-46F6-A4BA-5EB0C88B34CF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43096-53ED-495D-AD13-54DA36205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1B08-5B32-46F6-A4BA-5EB0C88B34CF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43096-53ED-495D-AD13-54DA36205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1B08-5B32-46F6-A4BA-5EB0C88B34CF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43096-53ED-495D-AD13-54DA36205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1B08-5B32-46F6-A4BA-5EB0C88B34CF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43096-53ED-495D-AD13-54DA36205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AC1B08-5B32-46F6-A4BA-5EB0C88B34CF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B643096-53ED-495D-AD13-54DA3620533A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8AC1B08-5B32-46F6-A4BA-5EB0C88B34CF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B643096-53ED-495D-AD13-54DA36205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1B08-5B32-46F6-A4BA-5EB0C88B34CF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43096-53ED-495D-AD13-54DA36205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1B08-5B32-46F6-A4BA-5EB0C88B34CF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43096-53ED-495D-AD13-54DA36205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1B08-5B32-46F6-A4BA-5EB0C88B34CF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43096-53ED-495D-AD13-54DA36205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8AC1B08-5B32-46F6-A4BA-5EB0C88B34CF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B643096-53ED-495D-AD13-54DA362053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8.png"/><Relationship Id="rId4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3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7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8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19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35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22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39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ectronics-tutorials.ws/opamp/opamp_1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533400"/>
            <a:ext cx="5943600" cy="23622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u="sng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lgerian" pitchFamily="82" charset="0"/>
              </a:rPr>
              <a:t>ELEKTRONIKA LANJUT </a:t>
            </a:r>
            <a:r>
              <a:rPr lang="en-US" u="sng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lgerian" pitchFamily="82" charset="0"/>
              </a:rPr>
              <a:t/>
            </a:r>
            <a:br>
              <a:rPr lang="en-US" u="sng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lgerian" pitchFamily="82" charset="0"/>
              </a:rPr>
            </a:br>
            <a:r>
              <a:rPr lang="en-US" u="sng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lgerian" pitchFamily="82" charset="0"/>
              </a:rPr>
              <a:t>TK34205(2 </a:t>
            </a:r>
            <a:r>
              <a:rPr lang="en-US" u="sng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lgerian" pitchFamily="82" charset="0"/>
              </a:rPr>
              <a:t>SKS)</a:t>
            </a:r>
            <a:endParaRPr lang="en-US" u="sng" dirty="0">
              <a:solidFill>
                <a:schemeClr val="tx2">
                  <a:lumMod val="20000"/>
                  <a:lumOff val="8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Sri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Supatmi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49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 Model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31536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model </a:t>
            </a:r>
            <a:r>
              <a:rPr lang="en-US" sz="2000" dirty="0" err="1" smtClean="0"/>
              <a:t>Ebers</a:t>
            </a:r>
            <a:r>
              <a:rPr lang="en-US" sz="2000" dirty="0" smtClean="0"/>
              <a:t>-Moll</a:t>
            </a:r>
          </a:p>
          <a:p>
            <a:pPr algn="just">
              <a:lnSpc>
                <a:spcPct val="150000"/>
              </a:lnSpc>
            </a:pPr>
            <a:r>
              <a:rPr lang="en-US" sz="2000" dirty="0" err="1" smtClean="0"/>
              <a:t>Sejauh</a:t>
            </a:r>
            <a:r>
              <a:rPr lang="en-US" sz="2000" dirty="0" smtClean="0"/>
              <a:t> </a:t>
            </a:r>
            <a:r>
              <a:rPr lang="en-US" sz="2000" dirty="0" err="1" smtClean="0"/>
              <a:t>sinyal</a:t>
            </a:r>
            <a:r>
              <a:rPr lang="en-US" sz="2000" dirty="0" smtClean="0"/>
              <a:t> AC </a:t>
            </a:r>
            <a:r>
              <a:rPr lang="en-US" sz="2000" dirty="0" err="1" smtClean="0"/>
              <a:t>kecil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, </a:t>
            </a:r>
            <a:r>
              <a:rPr lang="en-US" sz="2000" dirty="0" err="1" smtClean="0"/>
              <a:t>dioda</a:t>
            </a:r>
            <a:r>
              <a:rPr lang="en-US" sz="2000" dirty="0" smtClean="0"/>
              <a:t> </a:t>
            </a:r>
            <a:r>
              <a:rPr lang="en-US" sz="2000" dirty="0" err="1" smtClean="0"/>
              <a:t>emiter</a:t>
            </a:r>
            <a:r>
              <a:rPr lang="en-US" sz="2000" dirty="0" smtClean="0"/>
              <a:t> </a:t>
            </a:r>
            <a:r>
              <a:rPr lang="en-US" sz="2000" dirty="0" err="1" smtClean="0"/>
              <a:t>masih</a:t>
            </a:r>
            <a:r>
              <a:rPr lang="en-US" sz="2000" dirty="0" smtClean="0"/>
              <a:t> </a:t>
            </a:r>
            <a:r>
              <a:rPr lang="en-US" sz="2000" dirty="0" err="1" smtClean="0"/>
              <a:t>berlaku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resistansi</a:t>
            </a:r>
            <a:r>
              <a:rPr lang="en-US" sz="2000" dirty="0" smtClean="0"/>
              <a:t> re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dioda</a:t>
            </a:r>
            <a:r>
              <a:rPr lang="en-US" sz="2000" dirty="0" smtClean="0"/>
              <a:t> </a:t>
            </a:r>
            <a:r>
              <a:rPr lang="en-US" sz="2000" dirty="0" err="1" smtClean="0"/>
              <a:t>kolektor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arus</a:t>
            </a:r>
            <a:r>
              <a:rPr lang="en-US" sz="2000" dirty="0" smtClean="0"/>
              <a:t> </a:t>
            </a:r>
            <a:r>
              <a:rPr lang="en-US" sz="2000" dirty="0" err="1" smtClean="0"/>
              <a:t>ic</a:t>
            </a:r>
            <a:r>
              <a:rPr lang="en-US" sz="20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memperhitungkan</a:t>
            </a:r>
            <a:r>
              <a:rPr lang="en-US" sz="2000" dirty="0" smtClean="0"/>
              <a:t> </a:t>
            </a:r>
            <a:r>
              <a:rPr lang="en-US" sz="2000" dirty="0" err="1" smtClean="0"/>
              <a:t>impedansi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smtClean="0"/>
              <a:t> input </a:t>
            </a:r>
            <a:r>
              <a:rPr lang="en-US" sz="2000" dirty="0" smtClean="0"/>
              <a:t>basis.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355" y="3124200"/>
            <a:ext cx="2514600" cy="32407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867400" y="3505200"/>
            <a:ext cx="24384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Gambar</a:t>
            </a:r>
            <a:r>
              <a:rPr lang="en-US" dirty="0" smtClean="0"/>
              <a:t> 1. </a:t>
            </a:r>
            <a:r>
              <a:rPr lang="en-US" dirty="0" err="1" smtClean="0"/>
              <a:t>analisis</a:t>
            </a:r>
            <a:r>
              <a:rPr lang="en-US" dirty="0" smtClean="0"/>
              <a:t> AC model T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4724400" y="3828366"/>
            <a:ext cx="1143000" cy="66743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156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2</a:t>
            </a:r>
            <a:r>
              <a:rPr lang="en-US" dirty="0" smtClean="0"/>
              <a:t>. Model </a:t>
            </a:r>
            <a:r>
              <a:rPr lang="el-GR" dirty="0" smtClean="0"/>
              <a:t>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31536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sinyal</a:t>
            </a:r>
            <a:r>
              <a:rPr lang="en-US" sz="2000" dirty="0" smtClean="0"/>
              <a:t> input AC </a:t>
            </a:r>
            <a:r>
              <a:rPr lang="en-US" sz="2000" dirty="0" err="1" smtClean="0"/>
              <a:t>dihubungkan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penguat</a:t>
            </a:r>
            <a:r>
              <a:rPr lang="en-US" sz="2000" dirty="0" smtClean="0"/>
              <a:t> transistor, </a:t>
            </a:r>
            <a:r>
              <a:rPr lang="en-US" sz="2000" dirty="0" err="1" smtClean="0"/>
              <a:t>terdapat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basis –</a:t>
            </a:r>
            <a:r>
              <a:rPr lang="en-US" sz="2000" dirty="0" err="1" smtClean="0"/>
              <a:t>emiter</a:t>
            </a:r>
            <a:r>
              <a:rPr lang="en-US" sz="2000" dirty="0" smtClean="0"/>
              <a:t> AC </a:t>
            </a:r>
            <a:r>
              <a:rPr lang="en-US" sz="2000" i="1" dirty="0" err="1" smtClean="0"/>
              <a:t>vbe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dioda</a:t>
            </a:r>
            <a:r>
              <a:rPr lang="en-US" sz="2000" dirty="0" smtClean="0"/>
              <a:t> </a:t>
            </a:r>
            <a:r>
              <a:rPr lang="en-US" sz="2000" dirty="0" err="1" smtClean="0"/>
              <a:t>emiter</a:t>
            </a:r>
            <a:r>
              <a:rPr lang="en-US" sz="20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Model </a:t>
            </a:r>
            <a:r>
              <a:rPr lang="el-GR" sz="2000" dirty="0" smtClean="0"/>
              <a:t>π</a:t>
            </a:r>
            <a:r>
              <a:rPr lang="en-US" sz="2000" dirty="0" smtClean="0"/>
              <a:t> </a:t>
            </a:r>
            <a:r>
              <a:rPr lang="en-US" sz="2000" dirty="0" err="1" smtClean="0"/>
              <a:t>mendefinisikan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memperhitungkan</a:t>
            </a:r>
            <a:r>
              <a:rPr lang="en-US" sz="2000" dirty="0" smtClean="0"/>
              <a:t> </a:t>
            </a:r>
            <a:r>
              <a:rPr lang="en-US" sz="2000" dirty="0" err="1" smtClean="0"/>
              <a:t>adanya</a:t>
            </a:r>
            <a:r>
              <a:rPr lang="en-US" sz="2000" dirty="0" smtClean="0"/>
              <a:t> </a:t>
            </a:r>
            <a:r>
              <a:rPr lang="en-US" sz="2000" dirty="0" err="1" smtClean="0"/>
              <a:t>impedansi</a:t>
            </a:r>
            <a:r>
              <a:rPr lang="en-US" sz="2000" dirty="0" smtClean="0"/>
              <a:t> input.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104533"/>
            <a:ext cx="5181600" cy="30409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705600" y="3104533"/>
            <a:ext cx="14478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Gambar</a:t>
            </a:r>
            <a:r>
              <a:rPr lang="en-US" dirty="0"/>
              <a:t> </a:t>
            </a:r>
            <a:r>
              <a:rPr lang="en-US" dirty="0" smtClean="0"/>
              <a:t>2 </a:t>
            </a:r>
            <a:r>
              <a:rPr lang="en-US" dirty="0" err="1" smtClean="0"/>
              <a:t>analisis</a:t>
            </a:r>
            <a:r>
              <a:rPr lang="en-US" dirty="0" smtClean="0"/>
              <a:t> AC model  </a:t>
            </a:r>
            <a:r>
              <a:rPr lang="el-GR" dirty="0" smtClean="0"/>
              <a:t>π</a:t>
            </a:r>
            <a:endParaRPr lang="en-US" dirty="0"/>
          </a:p>
        </p:txBody>
      </p:sp>
      <p:cxnSp>
        <p:nvCxnSpPr>
          <p:cNvPr id="5" name="Straight Arrow Connector 4"/>
          <p:cNvCxnSpPr>
            <a:stCxn id="6" idx="2"/>
          </p:cNvCxnSpPr>
          <p:nvPr/>
        </p:nvCxnSpPr>
        <p:spPr>
          <a:xfrm flipH="1">
            <a:off x="6248400" y="4027863"/>
            <a:ext cx="1181100" cy="77273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998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2</a:t>
            </a:r>
            <a:r>
              <a:rPr lang="en-US" dirty="0" smtClean="0"/>
              <a:t>. Model </a:t>
            </a:r>
            <a:r>
              <a:rPr lang="el-GR" dirty="0" smtClean="0"/>
              <a:t>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31536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Dari </a:t>
            </a:r>
            <a:r>
              <a:rPr lang="en-US" sz="2000" dirty="0" err="1" smtClean="0"/>
              <a:t>gambar</a:t>
            </a:r>
            <a:r>
              <a:rPr lang="en-US" sz="2000" dirty="0" smtClean="0"/>
              <a:t> 2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menghasilkan</a:t>
            </a:r>
            <a:r>
              <a:rPr lang="en-US" sz="2000" dirty="0" smtClean="0"/>
              <a:t> </a:t>
            </a:r>
            <a:r>
              <a:rPr lang="en-US" sz="2000" dirty="0" err="1" smtClean="0"/>
              <a:t>arus</a:t>
            </a:r>
            <a:r>
              <a:rPr lang="en-US" sz="2000" dirty="0" smtClean="0"/>
              <a:t> basis AC </a:t>
            </a:r>
            <a:r>
              <a:rPr lang="en-US" sz="2000" dirty="0" err="1" smtClean="0"/>
              <a:t>ib</a:t>
            </a:r>
            <a:endParaRPr lang="en-US" sz="2000" dirty="0" smtClean="0"/>
          </a:p>
          <a:p>
            <a:pPr algn="just"/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AC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mensuplai</a:t>
            </a:r>
            <a:r>
              <a:rPr lang="en-US" sz="2000" dirty="0" smtClean="0"/>
              <a:t> </a:t>
            </a:r>
            <a:r>
              <a:rPr lang="en-US" sz="2000" dirty="0" err="1" smtClean="0"/>
              <a:t>arus</a:t>
            </a:r>
            <a:r>
              <a:rPr lang="en-US" sz="2000" dirty="0" smtClean="0"/>
              <a:t> basis AC </a:t>
            </a:r>
            <a:r>
              <a:rPr lang="en-US" sz="2000" dirty="0" err="1" smtClean="0"/>
              <a:t>ini</a:t>
            </a:r>
            <a:r>
              <a:rPr lang="en-US" sz="2000" dirty="0" smtClean="0"/>
              <a:t>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penguat</a:t>
            </a:r>
            <a:r>
              <a:rPr lang="en-US" sz="2000" dirty="0" smtClean="0"/>
              <a:t> transistor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bekerja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dinyatakan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AC </a:t>
            </a:r>
            <a:r>
              <a:rPr lang="en-US" sz="2000" dirty="0" err="1" smtClean="0"/>
              <a:t>dibebani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impedansi</a:t>
            </a:r>
            <a:r>
              <a:rPr lang="en-US" sz="2000" dirty="0" smtClean="0"/>
              <a:t> input </a:t>
            </a:r>
            <a:r>
              <a:rPr lang="en-US" sz="2000" dirty="0" err="1" smtClean="0"/>
              <a:t>dari</a:t>
            </a:r>
            <a:r>
              <a:rPr lang="en-US" sz="2000" dirty="0" smtClean="0"/>
              <a:t> basis.</a:t>
            </a:r>
          </a:p>
          <a:p>
            <a:pPr algn="just"/>
            <a:r>
              <a:rPr lang="en-US" sz="2000" dirty="0" err="1" smtClean="0"/>
              <a:t>Ditinjau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basis transistor,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AC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terlihat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impedansi</a:t>
            </a:r>
            <a:r>
              <a:rPr lang="en-US" sz="2000" dirty="0" smtClean="0"/>
              <a:t> input </a:t>
            </a:r>
            <a:r>
              <a:rPr lang="en-US" sz="2000" i="1" dirty="0" err="1" smtClean="0"/>
              <a:t>Zin</a:t>
            </a:r>
            <a:r>
              <a:rPr lang="en-US" sz="2000" i="1" dirty="0" smtClean="0"/>
              <a:t>(base)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frekuensi</a:t>
            </a:r>
            <a:r>
              <a:rPr lang="en-US" sz="2000" dirty="0" smtClean="0"/>
              <a:t> </a:t>
            </a:r>
            <a:r>
              <a:rPr lang="en-US" sz="2000" dirty="0" err="1" smtClean="0"/>
              <a:t>rendah</a:t>
            </a:r>
            <a:r>
              <a:rPr lang="en-US" sz="2000" dirty="0" smtClean="0"/>
              <a:t>, </a:t>
            </a:r>
            <a:r>
              <a:rPr lang="en-US" sz="2000" dirty="0" err="1" smtClean="0"/>
              <a:t>impedansi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murni</a:t>
            </a:r>
            <a:r>
              <a:rPr lang="en-US" sz="2000" dirty="0" smtClean="0"/>
              <a:t>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</a:t>
            </a:r>
            <a:r>
              <a:rPr lang="en-US" sz="2000" dirty="0" err="1" smtClean="0"/>
              <a:t>resistif</a:t>
            </a:r>
            <a:r>
              <a:rPr lang="en-US" sz="2000" dirty="0" smtClean="0"/>
              <a:t> (</a:t>
            </a:r>
            <a:r>
              <a:rPr lang="en-US" sz="2000" dirty="0" err="1" smtClean="0"/>
              <a:t>menghambat</a:t>
            </a:r>
            <a:r>
              <a:rPr lang="en-US" sz="2000" dirty="0" smtClean="0"/>
              <a:t>)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didefinisikan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723059"/>
              </p:ext>
            </p:extLst>
          </p:nvPr>
        </p:nvGraphicFramePr>
        <p:xfrm>
          <a:off x="1676400" y="4343400"/>
          <a:ext cx="238923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Equation" r:id="rId3" imgW="1028520" imgH="393480" progId="Equation.DSMT4">
                  <p:embed/>
                </p:oleObj>
              </mc:Choice>
              <mc:Fallback>
                <p:oleObj name="Equation" r:id="rId3" imgW="10285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6400" y="4343400"/>
                        <a:ext cx="2389238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95800" y="4572000"/>
            <a:ext cx="3200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…………………..( 1)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57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2</a:t>
            </a:r>
            <a:r>
              <a:rPr lang="en-US" dirty="0" smtClean="0"/>
              <a:t>. Model </a:t>
            </a:r>
            <a:r>
              <a:rPr lang="el-GR" dirty="0" smtClean="0"/>
              <a:t>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31536"/>
          </a:xfrm>
        </p:spPr>
        <p:txBody>
          <a:bodyPr>
            <a:normAutofit/>
          </a:bodyPr>
          <a:lstStyle/>
          <a:p>
            <a:pPr algn="just"/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err="1" smtClean="0"/>
              <a:t>Jik</a:t>
            </a:r>
            <a:r>
              <a:rPr lang="en-US" sz="2000" dirty="0" smtClean="0"/>
              <a:t> a </a:t>
            </a:r>
            <a:r>
              <a:rPr lang="en-US" sz="2000" dirty="0" err="1" smtClean="0"/>
              <a:t>diterapkan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 Ohm, </a:t>
            </a:r>
            <a:r>
              <a:rPr lang="en-US" sz="2000" dirty="0" err="1" smtClean="0"/>
              <a:t>maka</a:t>
            </a:r>
            <a:r>
              <a:rPr lang="en-US" sz="2000" dirty="0" smtClean="0"/>
              <a:t>:			    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</a:p>
          <a:p>
            <a:pPr algn="just"/>
            <a:endParaRPr lang="en-US" sz="2000" dirty="0"/>
          </a:p>
          <a:p>
            <a:pPr lvl="1" algn="just"/>
            <a:endParaRPr lang="en-US" sz="1800" dirty="0" smtClean="0"/>
          </a:p>
          <a:p>
            <a:pPr algn="just"/>
            <a:r>
              <a:rPr lang="en-US" sz="2000" dirty="0" err="1" smtClean="0"/>
              <a:t>Substitusikan</a:t>
            </a:r>
            <a:r>
              <a:rPr lang="en-US" sz="2000" dirty="0" smtClean="0"/>
              <a:t> </a:t>
            </a:r>
            <a:r>
              <a:rPr lang="en-US" sz="2000" dirty="0" err="1" smtClean="0"/>
              <a:t>persamaan</a:t>
            </a:r>
            <a:r>
              <a:rPr lang="en-US" sz="2000" dirty="0" smtClean="0"/>
              <a:t> (2)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persamaan</a:t>
            </a:r>
            <a:r>
              <a:rPr lang="en-US" sz="2000" dirty="0" smtClean="0"/>
              <a:t> (1)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didapat</a:t>
            </a:r>
            <a:r>
              <a:rPr lang="en-US" sz="2000" dirty="0" smtClean="0"/>
              <a:t> :</a:t>
            </a:r>
          </a:p>
          <a:p>
            <a:pPr algn="just"/>
            <a:endParaRPr lang="en-US" sz="2000" dirty="0"/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r>
              <a:rPr lang="en-US" sz="2000" dirty="0" err="1" smtClean="0"/>
              <a:t>Karena</a:t>
            </a:r>
            <a:r>
              <a:rPr lang="en-US" sz="2000" dirty="0" smtClean="0"/>
              <a:t>	       </a:t>
            </a:r>
            <a:r>
              <a:rPr lang="en-US" sz="2000" dirty="0" err="1" smtClean="0"/>
              <a:t>dan</a:t>
            </a:r>
            <a:r>
              <a:rPr lang="en-US" sz="2000" dirty="0" smtClean="0"/>
              <a:t>  	     </a:t>
            </a:r>
            <a:r>
              <a:rPr lang="en-US" sz="2000" dirty="0" err="1" smtClean="0"/>
              <a:t>maka</a:t>
            </a:r>
            <a:r>
              <a:rPr lang="en-US" sz="2000" dirty="0" smtClean="0"/>
              <a:t>:</a:t>
            </a:r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marL="109728" indent="0" algn="just">
              <a:buNone/>
            </a:pPr>
            <a:r>
              <a:rPr lang="en-US" sz="2000" dirty="0" smtClean="0"/>
              <a:t>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8147454"/>
              </p:ext>
            </p:extLst>
          </p:nvPr>
        </p:nvGraphicFramePr>
        <p:xfrm>
          <a:off x="914400" y="1253347"/>
          <a:ext cx="1981200" cy="758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7" name="Equation" r:id="rId3" imgW="1028520" imgH="393480" progId="Equation.DSMT4">
                  <p:embed/>
                </p:oleObj>
              </mc:Choice>
              <mc:Fallback>
                <p:oleObj name="Equation" r:id="rId3" imgW="10285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1253347"/>
                        <a:ext cx="1981200" cy="758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0" y="1447800"/>
            <a:ext cx="3200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…………………..( 1)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8496674"/>
              </p:ext>
            </p:extLst>
          </p:nvPr>
        </p:nvGraphicFramePr>
        <p:xfrm>
          <a:off x="5410200" y="2133600"/>
          <a:ext cx="1676400" cy="4117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8" name="Equation" r:id="rId5" imgW="723600" imgH="177480" progId="Equation.DSMT4">
                  <p:embed/>
                </p:oleObj>
              </mc:Choice>
              <mc:Fallback>
                <p:oleObj name="Equation" r:id="rId5" imgW="7236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10200" y="2133600"/>
                        <a:ext cx="1676400" cy="4117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9453788"/>
              </p:ext>
            </p:extLst>
          </p:nvPr>
        </p:nvGraphicFramePr>
        <p:xfrm>
          <a:off x="1066800" y="2667000"/>
          <a:ext cx="1371600" cy="336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9" name="Equation" r:id="rId7" imgW="723600" imgH="177480" progId="Equation.DSMT4">
                  <p:embed/>
                </p:oleObj>
              </mc:Choice>
              <mc:Fallback>
                <p:oleObj name="Equation" r:id="rId7" imgW="7236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66800" y="2667000"/>
                        <a:ext cx="1371600" cy="3368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95600" y="2667000"/>
            <a:ext cx="3200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…………………..( 2)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2530197"/>
              </p:ext>
            </p:extLst>
          </p:nvPr>
        </p:nvGraphicFramePr>
        <p:xfrm>
          <a:off x="990599" y="3733800"/>
          <a:ext cx="261046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0" name="Equation" r:id="rId9" imgW="1498320" imgH="393480" progId="Equation.DSMT4">
                  <p:embed/>
                </p:oleObj>
              </mc:Choice>
              <mc:Fallback>
                <p:oleObj name="Equation" r:id="rId9" imgW="1498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90599" y="3733800"/>
                        <a:ext cx="2610465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505200" y="3810000"/>
            <a:ext cx="3200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…………………..( 3)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1218835"/>
              </p:ext>
            </p:extLst>
          </p:nvPr>
        </p:nvGraphicFramePr>
        <p:xfrm>
          <a:off x="1905000" y="4648200"/>
          <a:ext cx="9144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1" name="Equation" r:id="rId11" imgW="419040" imgH="164880" progId="Equation.DSMT4">
                  <p:embed/>
                </p:oleObj>
              </mc:Choice>
              <mc:Fallback>
                <p:oleObj name="Equation" r:id="rId11" imgW="41904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05000" y="4648200"/>
                        <a:ext cx="9144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3999136"/>
              </p:ext>
            </p:extLst>
          </p:nvPr>
        </p:nvGraphicFramePr>
        <p:xfrm>
          <a:off x="3405188" y="4572000"/>
          <a:ext cx="10477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2" name="Equation" r:id="rId13" imgW="558720" imgH="203040" progId="Equation.DSMT4">
                  <p:embed/>
                </p:oleObj>
              </mc:Choice>
              <mc:Fallback>
                <p:oleObj name="Equation" r:id="rId13" imgW="5587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405188" y="4572000"/>
                        <a:ext cx="104775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3743826"/>
              </p:ext>
            </p:extLst>
          </p:nvPr>
        </p:nvGraphicFramePr>
        <p:xfrm>
          <a:off x="950042" y="5105400"/>
          <a:ext cx="4155358" cy="640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3" name="Equation" r:id="rId15" imgW="2552400" imgH="393480" progId="Equation.DSMT4">
                  <p:embed/>
                </p:oleObj>
              </mc:Choice>
              <mc:Fallback>
                <p:oleObj name="Equation" r:id="rId15" imgW="2552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950042" y="5105400"/>
                        <a:ext cx="4155358" cy="640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284839" y="5181600"/>
            <a:ext cx="3200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…………………..( 4)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3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2</a:t>
            </a:r>
            <a:r>
              <a:rPr lang="en-US" dirty="0" smtClean="0"/>
              <a:t>. Model </a:t>
            </a:r>
            <a:r>
              <a:rPr lang="el-GR" dirty="0" smtClean="0"/>
              <a:t>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31536"/>
          </a:xfrm>
        </p:spPr>
        <p:txBody>
          <a:bodyPr>
            <a:normAutofit/>
          </a:bodyPr>
          <a:lstStyle/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marL="109728" indent="0" algn="just">
              <a:buNone/>
            </a:pPr>
            <a:r>
              <a:rPr lang="en-US" sz="2000" dirty="0" smtClean="0"/>
              <a:t> 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771210"/>
              </p:ext>
            </p:extLst>
          </p:nvPr>
        </p:nvGraphicFramePr>
        <p:xfrm>
          <a:off x="533400" y="1295400"/>
          <a:ext cx="4155358" cy="640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4" name="Equation" r:id="rId3" imgW="2552400" imgH="393480" progId="Equation.DSMT4">
                  <p:embed/>
                </p:oleObj>
              </mc:Choice>
              <mc:Fallback>
                <p:oleObj name="Equation" r:id="rId3" imgW="2552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1295400"/>
                        <a:ext cx="4155358" cy="640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029200" y="1371600"/>
            <a:ext cx="3200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…………………..( 4)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33400" y="20574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sz="2000" dirty="0" err="1" smtClean="0"/>
              <a:t>Persamaan</a:t>
            </a:r>
            <a:r>
              <a:rPr lang="en-US" sz="2000" dirty="0" smtClean="0"/>
              <a:t> (4) </a:t>
            </a:r>
            <a:r>
              <a:rPr lang="en-US" sz="2000" dirty="0" err="1" smtClean="0"/>
              <a:t>menyatakan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impedansi</a:t>
            </a:r>
            <a:r>
              <a:rPr lang="en-US" sz="2000" dirty="0" smtClean="0"/>
              <a:t> input basis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penguatan</a:t>
            </a:r>
            <a:r>
              <a:rPr lang="en-US" sz="2000" dirty="0" smtClean="0"/>
              <a:t> </a:t>
            </a:r>
            <a:r>
              <a:rPr lang="en-US" sz="2000" dirty="0" err="1" smtClean="0"/>
              <a:t>arus</a:t>
            </a:r>
            <a:r>
              <a:rPr lang="en-US" sz="2000" dirty="0" smtClean="0"/>
              <a:t> AC </a:t>
            </a:r>
            <a:r>
              <a:rPr lang="en-US" sz="2000" dirty="0" err="1" smtClean="0"/>
              <a:t>dikalikan</a:t>
            </a:r>
            <a:r>
              <a:rPr lang="en-US" sz="2000" dirty="0" smtClean="0"/>
              <a:t> </a:t>
            </a:r>
            <a:r>
              <a:rPr lang="en-US" sz="2000" dirty="0" err="1" smtClean="0"/>
              <a:t>resistansi</a:t>
            </a:r>
            <a:r>
              <a:rPr lang="en-US" sz="2000" dirty="0" smtClean="0"/>
              <a:t> AC </a:t>
            </a:r>
            <a:r>
              <a:rPr lang="en-US" sz="2000" dirty="0" err="1" smtClean="0"/>
              <a:t>dari</a:t>
            </a:r>
            <a:r>
              <a:rPr lang="en-US" sz="2000" dirty="0" smtClean="0"/>
              <a:t> kaki </a:t>
            </a:r>
            <a:r>
              <a:rPr lang="en-US" sz="2000" dirty="0" err="1" smtClean="0"/>
              <a:t>emiter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824317"/>
            <a:ext cx="55626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32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2</a:t>
            </a:r>
            <a:r>
              <a:rPr lang="en-US" dirty="0" smtClean="0"/>
              <a:t>. Model </a:t>
            </a:r>
            <a:r>
              <a:rPr lang="el-GR" dirty="0" smtClean="0"/>
              <a:t>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31536"/>
          </a:xfrm>
        </p:spPr>
        <p:txBody>
          <a:bodyPr>
            <a:normAutofit/>
          </a:bodyPr>
          <a:lstStyle/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marL="109728" indent="0" algn="just">
              <a:buNone/>
            </a:pPr>
            <a:r>
              <a:rPr lang="en-US" sz="2000" dirty="0" smtClean="0"/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3400" y="1334869"/>
            <a:ext cx="8229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sz="2000" dirty="0" smtClean="0"/>
              <a:t>Model </a:t>
            </a:r>
            <a:r>
              <a:rPr lang="el-GR" sz="2000" dirty="0" smtClean="0"/>
              <a:t>π</a:t>
            </a:r>
            <a:r>
              <a:rPr lang="en-US" sz="2000" dirty="0" smtClean="0"/>
              <a:t> transistor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mudah</a:t>
            </a:r>
            <a:r>
              <a:rPr lang="en-US" sz="2000" dirty="0" smtClean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dibandingkan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model T </a:t>
            </a:r>
            <a:r>
              <a:rPr lang="en-US" sz="2000" dirty="0" err="1" smtClean="0"/>
              <a:t>dikarenakan</a:t>
            </a:r>
            <a:r>
              <a:rPr lang="en-US" sz="2000" dirty="0" smtClean="0"/>
              <a:t> model T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 smtClean="0"/>
              <a:t>impedansi</a:t>
            </a:r>
            <a:r>
              <a:rPr lang="en-US" sz="2000" dirty="0" smtClean="0"/>
              <a:t> input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jelas</a:t>
            </a:r>
            <a:r>
              <a:rPr lang="en-US" sz="2000" dirty="0" smtClean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000" dirty="0" err="1" smtClean="0"/>
              <a:t>Sedangkan</a:t>
            </a:r>
            <a:r>
              <a:rPr lang="en-US" sz="2000" dirty="0" smtClean="0"/>
              <a:t> Model </a:t>
            </a:r>
            <a:r>
              <a:rPr lang="el-GR" sz="2000" dirty="0" smtClean="0"/>
              <a:t>π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jelas</a:t>
            </a:r>
            <a:r>
              <a:rPr lang="en-US" sz="2000" dirty="0" smtClean="0"/>
              <a:t> </a:t>
            </a:r>
            <a:r>
              <a:rPr lang="en-US" sz="2000" dirty="0" err="1" smtClean="0"/>
              <a:t>memperlihatkan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impedansi</a:t>
            </a:r>
            <a:r>
              <a:rPr lang="en-US" sz="2000" dirty="0" smtClean="0"/>
              <a:t> input </a:t>
            </a:r>
            <a:r>
              <a:rPr lang="el-GR" sz="2000" dirty="0" smtClean="0"/>
              <a:t>β</a:t>
            </a:r>
            <a:r>
              <a:rPr lang="en-US" sz="2000" dirty="0" smtClean="0"/>
              <a:t>re’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membebani</a:t>
            </a:r>
            <a:r>
              <a:rPr lang="en-US" sz="2000" dirty="0" smtClean="0"/>
              <a:t>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AC yang </a:t>
            </a:r>
            <a:r>
              <a:rPr lang="en-US" sz="2000" dirty="0" err="1" smtClean="0"/>
              <a:t>dihubungkan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basis.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0390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BATI TEGANGAN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55336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Bati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</a:t>
            </a:r>
            <a:r>
              <a:rPr lang="en-US" sz="2000" dirty="0" err="1" smtClean="0"/>
              <a:t>keluaran</a:t>
            </a:r>
            <a:r>
              <a:rPr lang="en-US" sz="2000" dirty="0" smtClean="0"/>
              <a:t> AC yang </a:t>
            </a:r>
            <a:r>
              <a:rPr lang="en-US" sz="2000" dirty="0" err="1" smtClean="0"/>
              <a:t>terbagi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input AC.</a:t>
            </a:r>
          </a:p>
          <a:p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rangkaian</a:t>
            </a:r>
            <a:r>
              <a:rPr lang="en-US" sz="2000" dirty="0" smtClean="0"/>
              <a:t> 1:</a:t>
            </a:r>
            <a:endParaRPr lang="en-US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430872"/>
            <a:ext cx="5019675" cy="351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53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216" y="1828800"/>
            <a:ext cx="713422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BATI TEGANGAN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5533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Dari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rangkaian</a:t>
            </a:r>
            <a:r>
              <a:rPr lang="en-US" sz="2000" dirty="0" smtClean="0"/>
              <a:t> 1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dibuat</a:t>
            </a:r>
            <a:r>
              <a:rPr lang="en-US" sz="2000" dirty="0" smtClean="0"/>
              <a:t> </a:t>
            </a:r>
            <a:r>
              <a:rPr lang="en-US" sz="2000" dirty="0" err="1" smtClean="0"/>
              <a:t>rangkaian</a:t>
            </a:r>
            <a:r>
              <a:rPr lang="en-US" sz="2000" dirty="0" smtClean="0"/>
              <a:t> </a:t>
            </a:r>
            <a:r>
              <a:rPr lang="en-US" sz="2000" dirty="0" err="1" smtClean="0"/>
              <a:t>ekuivalen</a:t>
            </a:r>
            <a:r>
              <a:rPr lang="en-US" sz="2000" dirty="0" smtClean="0"/>
              <a:t> model T </a:t>
            </a:r>
            <a:r>
              <a:rPr lang="en-US" sz="2000" dirty="0" err="1" smtClean="0"/>
              <a:t>dan</a:t>
            </a:r>
            <a:r>
              <a:rPr lang="en-US" sz="2000" dirty="0" smtClean="0"/>
              <a:t> Model </a:t>
            </a:r>
            <a:r>
              <a:rPr lang="el-GR" sz="2000" dirty="0" smtClean="0"/>
              <a:t>π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7573517"/>
              </p:ext>
            </p:extLst>
          </p:nvPr>
        </p:nvGraphicFramePr>
        <p:xfrm>
          <a:off x="3026874" y="3820276"/>
          <a:ext cx="3168908" cy="2428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7" name="Equation" r:id="rId4" imgW="1955520" imgH="1498320" progId="Equation.DSMT4">
                  <p:embed/>
                </p:oleObj>
              </mc:Choice>
              <mc:Fallback>
                <p:oleObj name="Equation" r:id="rId4" imgW="1955520" imgH="1498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26874" y="3820276"/>
                        <a:ext cx="3168908" cy="24281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449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03" y="1600200"/>
            <a:ext cx="5676900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BATI TEGANGAN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5533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Dari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rangkaian</a:t>
            </a:r>
            <a:r>
              <a:rPr lang="en-US" sz="2000" dirty="0" smtClean="0"/>
              <a:t> 1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dibuat</a:t>
            </a:r>
            <a:r>
              <a:rPr lang="en-US" sz="2000" dirty="0" smtClean="0"/>
              <a:t> </a:t>
            </a:r>
            <a:r>
              <a:rPr lang="en-US" sz="2000" dirty="0" err="1" smtClean="0"/>
              <a:t>rangkaian</a:t>
            </a:r>
            <a:r>
              <a:rPr lang="en-US" sz="2000" dirty="0" smtClean="0"/>
              <a:t> </a:t>
            </a:r>
            <a:r>
              <a:rPr lang="en-US" sz="2000" dirty="0" err="1" smtClean="0"/>
              <a:t>ekuivalen</a:t>
            </a:r>
            <a:r>
              <a:rPr lang="en-US" sz="2000" dirty="0" smtClean="0"/>
              <a:t> model T </a:t>
            </a:r>
            <a:r>
              <a:rPr lang="en-US" sz="2000" dirty="0" err="1" smtClean="0"/>
              <a:t>dan</a:t>
            </a:r>
            <a:r>
              <a:rPr lang="en-US" sz="2000" dirty="0" smtClean="0"/>
              <a:t> Model </a:t>
            </a:r>
            <a:r>
              <a:rPr lang="el-GR" sz="2000" dirty="0" smtClean="0"/>
              <a:t>π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2115945"/>
              </p:ext>
            </p:extLst>
          </p:nvPr>
        </p:nvGraphicFramePr>
        <p:xfrm>
          <a:off x="4724400" y="3429000"/>
          <a:ext cx="3153697" cy="2930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6" name="Equation" r:id="rId4" imgW="1612800" imgH="1498320" progId="Equation.DSMT4">
                  <p:embed/>
                </p:oleObj>
              </mc:Choice>
              <mc:Fallback>
                <p:oleObj name="Equation" r:id="rId4" imgW="1612800" imgH="1498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24400" y="3429000"/>
                        <a:ext cx="3153697" cy="2930207"/>
                      </a:xfrm>
                      <a:prstGeom prst="rect">
                        <a:avLst/>
                      </a:prstGeom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079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1: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7030640"/>
              </p:ext>
            </p:extLst>
          </p:nvPr>
        </p:nvGraphicFramePr>
        <p:xfrm>
          <a:off x="5410200" y="762000"/>
          <a:ext cx="3429000" cy="563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8" name="Equation" r:id="rId3" imgW="2070000" imgH="3530520" progId="Equation.DSMT4">
                  <p:embed/>
                </p:oleObj>
              </mc:Choice>
              <mc:Fallback>
                <p:oleObj name="Equation" r:id="rId3" imgW="2070000" imgH="3530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10200" y="762000"/>
                        <a:ext cx="3429000" cy="5638800"/>
                      </a:xfrm>
                      <a:prstGeom prst="rect">
                        <a:avLst/>
                      </a:prstGeom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05347"/>
            <a:ext cx="5029200" cy="3490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034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>
                <a:latin typeface="Algerian" pitchFamily="82" charset="0"/>
              </a:rPr>
              <a:t>TATA TERTIB KULIAH</a:t>
            </a:r>
            <a:endParaRPr lang="en-US" u="sng" dirty="0">
              <a:latin typeface="Algerian" pitchFamily="82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en-US" dirty="0" smtClean="0"/>
              <a:t>KEHADIRAN MINIMAL 80% (ALPHA MAX.3X)</a:t>
            </a:r>
          </a:p>
          <a:p>
            <a:pPr eaLnBrk="1" hangingPunct="1">
              <a:lnSpc>
                <a:spcPct val="200000"/>
              </a:lnSpc>
            </a:pPr>
            <a:r>
              <a:rPr lang="en-US" dirty="0" smtClean="0"/>
              <a:t>KETERLAMBATAN 15 MENIT</a:t>
            </a:r>
          </a:p>
          <a:p>
            <a:pPr eaLnBrk="1" hangingPunct="1">
              <a:lnSpc>
                <a:spcPct val="200000"/>
              </a:lnSpc>
            </a:pPr>
            <a:r>
              <a:rPr lang="en-US" dirty="0" smtClean="0"/>
              <a:t>PAKAIAN SOPAN DAN RAPI</a:t>
            </a:r>
          </a:p>
          <a:p>
            <a:pPr eaLnBrk="1" hangingPunct="1">
              <a:lnSpc>
                <a:spcPct val="20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421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66800"/>
            <a:ext cx="52578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2: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3822299"/>
              </p:ext>
            </p:extLst>
          </p:nvPr>
        </p:nvGraphicFramePr>
        <p:xfrm>
          <a:off x="5462588" y="685800"/>
          <a:ext cx="3325812" cy="545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0" name="Equation" r:id="rId4" imgW="2006280" imgH="3200400" progId="Equation.DSMT4">
                  <p:embed/>
                </p:oleObj>
              </mc:Choice>
              <mc:Fallback>
                <p:oleObj name="Equation" r:id="rId4" imgW="2006280" imgH="3200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62588" y="685800"/>
                        <a:ext cx="3325812" cy="5451475"/>
                      </a:xfrm>
                      <a:prstGeom prst="rect">
                        <a:avLst/>
                      </a:prstGeom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106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/>
          </a:bodyPr>
          <a:lstStyle/>
          <a:p>
            <a:r>
              <a:rPr lang="en-US" sz="2800" u="sng" dirty="0" smtClean="0"/>
              <a:t>EFEK PEMUATAN DARI IMPEDANSI MASUKAN</a:t>
            </a:r>
            <a:endParaRPr lang="en-US" sz="2800" u="sng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8305800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" y="44958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AC </a:t>
            </a:r>
            <a:r>
              <a:rPr lang="en-US" i="1" dirty="0" smtClean="0"/>
              <a:t>Vg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i="1" dirty="0" err="1" smtClean="0"/>
              <a:t>Rg</a:t>
            </a:r>
            <a:endParaRPr lang="en-US" i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AC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,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AC </a:t>
            </a:r>
            <a:r>
              <a:rPr lang="en-US" dirty="0" err="1" smtClean="0"/>
              <a:t>turun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hambatan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 smtClean="0"/>
              <a:t>Akibatnya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AC </a:t>
            </a:r>
            <a:r>
              <a:rPr lang="en-US" dirty="0" err="1" smtClean="0"/>
              <a:t>antara</a:t>
            </a:r>
            <a:r>
              <a:rPr lang="en-US" dirty="0" smtClean="0"/>
              <a:t> basis </a:t>
            </a:r>
            <a:r>
              <a:rPr lang="en-US" dirty="0" err="1" smtClean="0"/>
              <a:t>dan</a:t>
            </a:r>
            <a:r>
              <a:rPr lang="en-US" dirty="0" smtClean="0"/>
              <a:t> ground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idealnya</a:t>
            </a:r>
            <a:r>
              <a:rPr lang="en-US" dirty="0" smtClean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3000" y="175568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Rangkaian</a:t>
            </a:r>
            <a:r>
              <a:rPr lang="en-US" dirty="0" smtClean="0"/>
              <a:t>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39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/>
          </a:bodyPr>
          <a:lstStyle/>
          <a:p>
            <a:r>
              <a:rPr lang="en-US" sz="2800" u="sng" dirty="0" smtClean="0"/>
              <a:t>EFEK PEMUATAN DARI IMPEDANSI MASUKAN</a:t>
            </a:r>
            <a:endParaRPr lang="en-US" sz="2800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954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ekuivalen</a:t>
            </a:r>
            <a:r>
              <a:rPr lang="en-US" dirty="0" smtClean="0"/>
              <a:t> model </a:t>
            </a:r>
            <a:r>
              <a:rPr lang="el-GR" sz="2400" dirty="0" smtClean="0"/>
              <a:t>π</a:t>
            </a:r>
            <a:r>
              <a:rPr lang="en-US" sz="2400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2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100" y="3426541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impedansi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: </a:t>
            </a:r>
            <a:endParaRPr lang="en-US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28" y="1750141"/>
            <a:ext cx="8152171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95872"/>
            <a:ext cx="3125853" cy="2223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4718946"/>
              </p:ext>
            </p:extLst>
          </p:nvPr>
        </p:nvGraphicFramePr>
        <p:xfrm>
          <a:off x="4114800" y="4349096"/>
          <a:ext cx="4495800" cy="1442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9" name="Equation" r:id="rId5" imgW="2616120" imgH="723600" progId="Equation.DSMT4">
                  <p:embed/>
                </p:oleObj>
              </mc:Choice>
              <mc:Fallback>
                <p:oleObj name="Equation" r:id="rId5" imgW="261612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14800" y="4349096"/>
                        <a:ext cx="4495800" cy="1442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843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381000"/>
          </a:xfrm>
        </p:spPr>
        <p:txBody>
          <a:bodyPr>
            <a:normAutofit fontScale="90000"/>
          </a:bodyPr>
          <a:lstStyle/>
          <a:p>
            <a:r>
              <a:rPr lang="en-US" u="sng" dirty="0" err="1" smtClean="0"/>
              <a:t>Contoh</a:t>
            </a:r>
            <a:r>
              <a:rPr lang="en-US" u="sng" dirty="0" smtClean="0"/>
              <a:t> </a:t>
            </a:r>
            <a:r>
              <a:rPr lang="en-US" u="sng" dirty="0" err="1" smtClean="0"/>
              <a:t>soal</a:t>
            </a:r>
            <a:r>
              <a:rPr lang="en-US" u="sng" dirty="0" smtClean="0"/>
              <a:t> 3:</a:t>
            </a:r>
            <a:endParaRPr lang="en-US" u="sng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49911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6867299"/>
              </p:ext>
            </p:extLst>
          </p:nvPr>
        </p:nvGraphicFramePr>
        <p:xfrm>
          <a:off x="5562601" y="914400"/>
          <a:ext cx="3342834" cy="533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3" name="Equation" r:id="rId4" imgW="2070000" imgH="3301920" progId="Equation.DSMT4">
                  <p:embed/>
                </p:oleObj>
              </mc:Choice>
              <mc:Fallback>
                <p:oleObj name="Equation" r:id="rId4" imgW="2070000" imgH="3301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62601" y="914400"/>
                        <a:ext cx="3342834" cy="5334000"/>
                      </a:xfrm>
                      <a:prstGeom prst="rect">
                        <a:avLst/>
                      </a:prstGeom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330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86800" cy="381000"/>
          </a:xfrm>
        </p:spPr>
        <p:txBody>
          <a:bodyPr>
            <a:normAutofit fontScale="90000"/>
          </a:bodyPr>
          <a:lstStyle/>
          <a:p>
            <a:r>
              <a:rPr lang="en-US" u="sng" dirty="0" err="1" smtClean="0"/>
              <a:t>Lanjutan</a:t>
            </a:r>
            <a:r>
              <a:rPr lang="en-US" u="sng" dirty="0" smtClean="0"/>
              <a:t> </a:t>
            </a:r>
            <a:r>
              <a:rPr lang="en-US" u="sng" dirty="0" err="1" smtClean="0"/>
              <a:t>penyelesaian</a:t>
            </a:r>
            <a:r>
              <a:rPr lang="en-US" u="sng" dirty="0" smtClean="0"/>
              <a:t> </a:t>
            </a:r>
            <a:r>
              <a:rPr lang="en-US" u="sng" dirty="0" err="1" smtClean="0"/>
              <a:t>contoh</a:t>
            </a:r>
            <a:r>
              <a:rPr lang="en-US" u="sng" dirty="0" smtClean="0"/>
              <a:t> </a:t>
            </a:r>
            <a:r>
              <a:rPr lang="en-US" u="sng" dirty="0" err="1" smtClean="0"/>
              <a:t>soal</a:t>
            </a:r>
            <a:r>
              <a:rPr lang="en-US" u="sng" dirty="0" smtClean="0"/>
              <a:t> 3:</a:t>
            </a:r>
            <a:endParaRPr lang="en-US" u="sng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2557547"/>
              </p:ext>
            </p:extLst>
          </p:nvPr>
        </p:nvGraphicFramePr>
        <p:xfrm>
          <a:off x="685800" y="1371600"/>
          <a:ext cx="7203989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3" name="Equation" r:id="rId3" imgW="3352680" imgH="1879560" progId="Equation.DSMT4">
                  <p:embed/>
                </p:oleObj>
              </mc:Choice>
              <mc:Fallback>
                <p:oleObj name="Equation" r:id="rId3" imgW="3352680" imgH="1879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1371600"/>
                        <a:ext cx="7203989" cy="4038600"/>
                      </a:xfrm>
                      <a:prstGeom prst="rect">
                        <a:avLst/>
                      </a:prstGeom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327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86800" cy="381000"/>
          </a:xfrm>
        </p:spPr>
        <p:txBody>
          <a:bodyPr>
            <a:noAutofit/>
          </a:bodyPr>
          <a:lstStyle/>
          <a:p>
            <a:r>
              <a:rPr lang="en-US" sz="2400" u="sng" dirty="0" err="1" smtClean="0"/>
              <a:t>Lanjutan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penyelesaian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contoh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soal</a:t>
            </a:r>
            <a:r>
              <a:rPr lang="en-US" sz="2400" u="sng" dirty="0" smtClean="0"/>
              <a:t> 3 </a:t>
            </a:r>
            <a:r>
              <a:rPr lang="en-US" sz="2400" u="sng" dirty="0" err="1" smtClean="0"/>
              <a:t>jika</a:t>
            </a:r>
            <a:r>
              <a:rPr lang="en-US" sz="2400" u="sng" dirty="0" smtClean="0"/>
              <a:t> </a:t>
            </a:r>
            <a:r>
              <a:rPr lang="el-GR" sz="2400" u="sng" dirty="0" smtClean="0"/>
              <a:t>β</a:t>
            </a:r>
            <a:r>
              <a:rPr lang="en-US" sz="2400" u="sng" dirty="0" smtClean="0"/>
              <a:t> = 50:</a:t>
            </a:r>
            <a:endParaRPr lang="en-US" sz="2400" u="sng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1005664"/>
              </p:ext>
            </p:extLst>
          </p:nvPr>
        </p:nvGraphicFramePr>
        <p:xfrm>
          <a:off x="3886200" y="1295400"/>
          <a:ext cx="5008563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5" name="Equation" r:id="rId3" imgW="3288960" imgH="1879560" progId="Equation.DSMT4">
                  <p:embed/>
                </p:oleObj>
              </mc:Choice>
              <mc:Fallback>
                <p:oleObj name="Equation" r:id="rId3" imgW="3288960" imgH="1879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86200" y="1295400"/>
                        <a:ext cx="5008563" cy="3200400"/>
                      </a:xfrm>
                      <a:prstGeom prst="rect">
                        <a:avLst/>
                      </a:prstGeom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9392683"/>
              </p:ext>
            </p:extLst>
          </p:nvPr>
        </p:nvGraphicFramePr>
        <p:xfrm>
          <a:off x="304800" y="1295400"/>
          <a:ext cx="3343275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6" name="Equation" r:id="rId5" imgW="2070000" imgH="3301920" progId="Equation.DSMT4">
                  <p:embed/>
                </p:oleObj>
              </mc:Choice>
              <mc:Fallback>
                <p:oleObj name="Equation" r:id="rId5" imgW="2070000" imgH="33019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295400"/>
                        <a:ext cx="3343275" cy="5029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675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Swamped amplifier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257800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 smtClean="0"/>
              <a:t>Bati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penguat</a:t>
            </a:r>
            <a:r>
              <a:rPr lang="en-US" sz="2000" dirty="0" smtClean="0"/>
              <a:t> CE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berubah-ubah</a:t>
            </a:r>
            <a:r>
              <a:rPr lang="en-US" sz="2000" dirty="0" smtClean="0"/>
              <a:t> </a:t>
            </a:r>
            <a:r>
              <a:rPr lang="en-US" sz="2000" dirty="0" err="1" smtClean="0"/>
              <a:t>tergantung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faktor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:</a:t>
            </a:r>
          </a:p>
          <a:p>
            <a:pPr marL="624078" indent="-514350" algn="just">
              <a:buAutoNum type="arabicPeriod"/>
            </a:pPr>
            <a:r>
              <a:rPr lang="en-US" sz="2000" dirty="0" err="1" smtClean="0"/>
              <a:t>Arus</a:t>
            </a:r>
            <a:r>
              <a:rPr lang="en-US" sz="2000" dirty="0" smtClean="0"/>
              <a:t> </a:t>
            </a:r>
            <a:r>
              <a:rPr lang="en-US" sz="2000" dirty="0" err="1" smtClean="0"/>
              <a:t>tak</a:t>
            </a:r>
            <a:r>
              <a:rPr lang="en-US" sz="2000" dirty="0" smtClean="0"/>
              <a:t> </a:t>
            </a:r>
            <a:r>
              <a:rPr lang="en-US" sz="2000" dirty="0" err="1" smtClean="0"/>
              <a:t>bergerak</a:t>
            </a:r>
            <a:endParaRPr lang="en-US" sz="2000" dirty="0" smtClean="0"/>
          </a:p>
          <a:p>
            <a:pPr marL="624078" indent="-514350" algn="just">
              <a:buAutoNum type="arabicPeriod"/>
            </a:pPr>
            <a:r>
              <a:rPr lang="en-US" sz="2000" dirty="0" err="1" smtClean="0"/>
              <a:t>Variasi</a:t>
            </a:r>
            <a:r>
              <a:rPr lang="en-US" sz="2000" dirty="0" smtClean="0"/>
              <a:t> </a:t>
            </a:r>
            <a:r>
              <a:rPr lang="en-US" sz="2000" dirty="0" err="1" smtClean="0"/>
              <a:t>temperatur</a:t>
            </a:r>
            <a:endParaRPr lang="en-US" sz="2000" dirty="0" smtClean="0"/>
          </a:p>
          <a:p>
            <a:pPr marL="624078" indent="-514350" algn="just">
              <a:buAutoNum type="arabicPeriod"/>
            </a:pPr>
            <a:r>
              <a:rPr lang="en-US" sz="2000" dirty="0" err="1" smtClean="0"/>
              <a:t>Penggantian</a:t>
            </a:r>
            <a:r>
              <a:rPr lang="en-US" sz="2000" dirty="0" smtClean="0"/>
              <a:t> transistor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nila</a:t>
            </a:r>
            <a:r>
              <a:rPr lang="en-US" sz="2000" dirty="0" smtClean="0"/>
              <a:t> </a:t>
            </a:r>
            <a:r>
              <a:rPr lang="en-US" sz="2000" i="1" dirty="0" smtClean="0"/>
              <a:t>re’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l-GR" sz="2000" dirty="0" smtClean="0"/>
              <a:t>β</a:t>
            </a:r>
            <a:r>
              <a:rPr lang="en-US" sz="2000" dirty="0" smtClean="0"/>
              <a:t> </a:t>
            </a:r>
            <a:r>
              <a:rPr lang="en-US" sz="2000" dirty="0" err="1" smtClean="0"/>
              <a:t>berubah</a:t>
            </a:r>
            <a:r>
              <a:rPr lang="en-US" sz="2000" dirty="0" smtClean="0"/>
              <a:t>.</a:t>
            </a:r>
          </a:p>
          <a:p>
            <a:pPr marL="109728" indent="0" algn="just">
              <a:buNone/>
            </a:pPr>
            <a:endParaRPr lang="en-US" sz="2000" dirty="0" smtClean="0"/>
          </a:p>
          <a:p>
            <a:pPr algn="just"/>
            <a:r>
              <a:rPr lang="en-US" sz="2000" dirty="0" smtClean="0"/>
              <a:t>Cara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stabil</a:t>
            </a:r>
            <a:r>
              <a:rPr lang="en-US" sz="2000" dirty="0" smtClean="0"/>
              <a:t> </a:t>
            </a:r>
            <a:r>
              <a:rPr lang="en-US" sz="2000" dirty="0" err="1" smtClean="0"/>
              <a:t>bati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membiarkan</a:t>
            </a:r>
            <a:r>
              <a:rPr lang="en-US" sz="2000" dirty="0" smtClean="0"/>
              <a:t> </a:t>
            </a:r>
            <a:r>
              <a:rPr lang="en-US" sz="2000" dirty="0" err="1" smtClean="0"/>
              <a:t>hambatan</a:t>
            </a:r>
            <a:r>
              <a:rPr lang="en-US" sz="2000" dirty="0" smtClean="0"/>
              <a:t> </a:t>
            </a:r>
            <a:r>
              <a:rPr lang="en-US" sz="2000" dirty="0" err="1" smtClean="0"/>
              <a:t>emiter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dihubungkan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kaki </a:t>
            </a:r>
            <a:r>
              <a:rPr lang="en-US" sz="2000" dirty="0" err="1" smtClean="0"/>
              <a:t>emiter</a:t>
            </a:r>
            <a:r>
              <a:rPr lang="en-US" sz="2000" dirty="0" smtClean="0"/>
              <a:t>. </a:t>
            </a:r>
          </a:p>
          <a:p>
            <a:pPr algn="just"/>
            <a:r>
              <a:rPr lang="en-US" sz="2000" dirty="0" err="1" smtClean="0"/>
              <a:t>Ketika</a:t>
            </a:r>
            <a:r>
              <a:rPr lang="en-US" sz="2000" dirty="0" smtClean="0"/>
              <a:t> </a:t>
            </a:r>
            <a:r>
              <a:rPr lang="en-US" sz="2000" dirty="0" err="1" smtClean="0"/>
              <a:t>arus</a:t>
            </a:r>
            <a:r>
              <a:rPr lang="en-US" sz="2000" dirty="0" smtClean="0"/>
              <a:t> </a:t>
            </a:r>
            <a:r>
              <a:rPr lang="en-US" sz="2000" dirty="0" err="1" smtClean="0"/>
              <a:t>emiter</a:t>
            </a:r>
            <a:r>
              <a:rPr lang="en-US" sz="2000" dirty="0" smtClean="0"/>
              <a:t> AC </a:t>
            </a:r>
            <a:r>
              <a:rPr lang="en-US" sz="2000" dirty="0" err="1" smtClean="0"/>
              <a:t>mengalir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</a:t>
            </a:r>
            <a:r>
              <a:rPr lang="en-US" sz="2000" dirty="0" err="1" smtClean="0"/>
              <a:t>hambatan</a:t>
            </a:r>
            <a:r>
              <a:rPr lang="en-US" sz="2000" dirty="0" smtClean="0"/>
              <a:t> </a:t>
            </a:r>
            <a:r>
              <a:rPr lang="en-US" sz="2000" dirty="0" err="1" smtClean="0"/>
              <a:t>emiter</a:t>
            </a:r>
            <a:r>
              <a:rPr lang="en-US" sz="2000" dirty="0" smtClean="0"/>
              <a:t> re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dihubungkan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,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AC </a:t>
            </a:r>
            <a:r>
              <a:rPr lang="en-US" sz="2000" dirty="0" err="1" smtClean="0"/>
              <a:t>muncul</a:t>
            </a:r>
            <a:r>
              <a:rPr lang="en-US" sz="2000" dirty="0" smtClean="0"/>
              <a:t> di </a:t>
            </a:r>
            <a:r>
              <a:rPr lang="en-US" sz="2000" i="1" dirty="0" smtClean="0"/>
              <a:t>re.</a:t>
            </a:r>
          </a:p>
          <a:p>
            <a:pPr algn="just"/>
            <a:r>
              <a:rPr lang="en-US" sz="2000" dirty="0" err="1" smtClean="0"/>
              <a:t>Tegangan</a:t>
            </a:r>
            <a:r>
              <a:rPr lang="en-US" sz="2000" dirty="0" smtClean="0"/>
              <a:t> AC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i="1" dirty="0" smtClean="0"/>
              <a:t>re</a:t>
            </a:r>
            <a:r>
              <a:rPr lang="en-US" sz="2000" dirty="0" smtClean="0"/>
              <a:t> </a:t>
            </a:r>
            <a:r>
              <a:rPr lang="en-US" sz="2000" dirty="0" err="1" smtClean="0"/>
              <a:t>melawan</a:t>
            </a:r>
            <a:r>
              <a:rPr lang="en-US" sz="2000" dirty="0" smtClean="0"/>
              <a:t>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bati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err="1" smtClean="0"/>
              <a:t>Hambatan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di bypass </a:t>
            </a:r>
            <a:r>
              <a:rPr lang="en-US" sz="2000" i="1" dirty="0" smtClean="0"/>
              <a:t>re</a:t>
            </a:r>
            <a:r>
              <a:rPr lang="en-US" sz="2000" dirty="0" smtClean="0"/>
              <a:t>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resistor </a:t>
            </a:r>
            <a:r>
              <a:rPr lang="en-US" sz="2000" dirty="0" err="1" smtClean="0"/>
              <a:t>umpan</a:t>
            </a:r>
            <a:r>
              <a:rPr lang="en-US" sz="2000" dirty="0" smtClean="0"/>
              <a:t> </a:t>
            </a:r>
            <a:r>
              <a:rPr lang="en-US" sz="2000" dirty="0" err="1" smtClean="0"/>
              <a:t>balik</a:t>
            </a:r>
            <a:r>
              <a:rPr lang="en-US" sz="2000" i="1" dirty="0" smtClean="0"/>
              <a:t> (feedback resistor)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AC yang </a:t>
            </a:r>
            <a:r>
              <a:rPr lang="en-US" sz="2000" dirty="0" err="1" smtClean="0"/>
              <a:t>melawan</a:t>
            </a:r>
            <a:r>
              <a:rPr lang="en-US" sz="2000" dirty="0" smtClean="0"/>
              <a:t>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bati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4372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685800"/>
          </a:xfrm>
        </p:spPr>
        <p:txBody>
          <a:bodyPr>
            <a:normAutofit/>
          </a:bodyPr>
          <a:lstStyle/>
          <a:p>
            <a:r>
              <a:rPr lang="en-US" sz="2800" u="sng" dirty="0" err="1" smtClean="0"/>
              <a:t>Rangkaian</a:t>
            </a:r>
            <a:r>
              <a:rPr lang="en-US" sz="2800" u="sng" dirty="0" smtClean="0"/>
              <a:t> 3.Swamped amplifier</a:t>
            </a:r>
            <a:endParaRPr lang="en-US" sz="2800" u="sng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426" y="1143000"/>
            <a:ext cx="5569974" cy="4960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813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5029200" cy="685800"/>
          </a:xfrm>
        </p:spPr>
        <p:txBody>
          <a:bodyPr>
            <a:noAutofit/>
          </a:bodyPr>
          <a:lstStyle/>
          <a:p>
            <a:r>
              <a:rPr lang="en-US" sz="2400" u="sng" dirty="0" err="1" smtClean="0"/>
              <a:t>Rangkaian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ekuivalen</a:t>
            </a:r>
            <a:r>
              <a:rPr lang="en-US" sz="2400" u="sng" dirty="0" smtClean="0"/>
              <a:t> model T </a:t>
            </a:r>
            <a:r>
              <a:rPr lang="en-US" sz="2400" u="sng" dirty="0" err="1" smtClean="0"/>
              <a:t>pada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rangkaian</a:t>
            </a:r>
            <a:r>
              <a:rPr lang="en-US" sz="2400" u="sng" dirty="0" smtClean="0"/>
              <a:t> 3.swamped amplifier</a:t>
            </a:r>
            <a:endParaRPr lang="en-US" sz="2400" u="sng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4816948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8696253"/>
              </p:ext>
            </p:extLst>
          </p:nvPr>
        </p:nvGraphicFramePr>
        <p:xfrm>
          <a:off x="5181600" y="1447800"/>
          <a:ext cx="3733800" cy="4339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Equation" r:id="rId4" imgW="2895480" imgH="2412720" progId="Equation.DSMT4">
                  <p:embed/>
                </p:oleObj>
              </mc:Choice>
              <mc:Fallback>
                <p:oleObj name="Equation" r:id="rId4" imgW="2895480" imgH="241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81600" y="1447800"/>
                        <a:ext cx="3733800" cy="43397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818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5029200" cy="685800"/>
          </a:xfrm>
        </p:spPr>
        <p:txBody>
          <a:bodyPr>
            <a:noAutofit/>
          </a:bodyPr>
          <a:lstStyle/>
          <a:p>
            <a:r>
              <a:rPr lang="en-US" sz="2400" u="sng" dirty="0" err="1" smtClean="0"/>
              <a:t>Rangkaian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ekuivalen</a:t>
            </a:r>
            <a:r>
              <a:rPr lang="en-US" sz="2400" u="sng" dirty="0" smtClean="0"/>
              <a:t> model </a:t>
            </a:r>
            <a:r>
              <a:rPr lang="el-GR" sz="2400" u="sng" dirty="0" smtClean="0"/>
              <a:t>π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pada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rangkaian</a:t>
            </a:r>
            <a:r>
              <a:rPr lang="en-US" sz="2400" u="sng" dirty="0" smtClean="0"/>
              <a:t> 3.swamped amplifier</a:t>
            </a:r>
            <a:endParaRPr lang="en-US" sz="2400" u="sng" dirty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38200"/>
            <a:ext cx="36576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61619"/>
            <a:ext cx="5676900" cy="246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81000" y="2362200"/>
            <a:ext cx="4419600" cy="6858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u="sng" dirty="0" err="1" smtClean="0"/>
              <a:t>Rangkaian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ekuivalen</a:t>
            </a:r>
            <a:r>
              <a:rPr lang="en-US" sz="2400" u="sng" dirty="0" smtClean="0"/>
              <a:t> model </a:t>
            </a:r>
            <a:r>
              <a:rPr lang="el-GR" sz="2400" u="sng" dirty="0" smtClean="0"/>
              <a:t>π</a:t>
            </a:r>
            <a:endParaRPr lang="en-US" sz="2400" u="sng" dirty="0"/>
          </a:p>
        </p:txBody>
      </p:sp>
      <p:cxnSp>
        <p:nvCxnSpPr>
          <p:cNvPr id="9" name="Straight Arrow Connector 8"/>
          <p:cNvCxnSpPr>
            <a:stCxn id="8" idx="2"/>
          </p:cNvCxnSpPr>
          <p:nvPr/>
        </p:nvCxnSpPr>
        <p:spPr>
          <a:xfrm>
            <a:off x="2590800" y="3048000"/>
            <a:ext cx="0" cy="6858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160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>
                <a:latin typeface="Algerian" pitchFamily="82" charset="0"/>
              </a:rPr>
              <a:t>penilaian</a:t>
            </a:r>
            <a:endParaRPr lang="en-US" u="sng" dirty="0">
              <a:latin typeface="Algerian" pitchFamily="8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4166344"/>
              </p:ext>
            </p:extLst>
          </p:nvPr>
        </p:nvGraphicFramePr>
        <p:xfrm>
          <a:off x="533400" y="1752600"/>
          <a:ext cx="7391400" cy="4038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3925"/>
                <a:gridCol w="5157475"/>
              </a:tblGrid>
              <a:tr h="10096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effectLst/>
                        </a:rPr>
                        <a:t>Tugas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= 20</a:t>
                      </a:r>
                      <a:r>
                        <a:rPr lang="en-US" sz="3200" dirty="0">
                          <a:effectLst/>
                        </a:rPr>
                        <a:t>%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096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effectLst/>
                        </a:rPr>
                        <a:t>Quis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= 15</a:t>
                      </a:r>
                      <a:r>
                        <a:rPr lang="en-US" sz="3200" dirty="0">
                          <a:effectLst/>
                        </a:rPr>
                        <a:t>%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096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UTS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= 30</a:t>
                      </a:r>
                      <a:r>
                        <a:rPr lang="en-US" sz="3200" dirty="0">
                          <a:effectLst/>
                        </a:rPr>
                        <a:t>%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096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UAS</a:t>
                      </a:r>
                      <a:endParaRPr lang="en-US" sz="3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= 35</a:t>
                      </a:r>
                      <a:r>
                        <a:rPr lang="en-US" sz="3200" dirty="0">
                          <a:effectLst/>
                        </a:rPr>
                        <a:t>%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337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763000" cy="533400"/>
          </a:xfrm>
        </p:spPr>
        <p:txBody>
          <a:bodyPr>
            <a:normAutofit/>
          </a:bodyPr>
          <a:lstStyle/>
          <a:p>
            <a:r>
              <a:rPr lang="en-US" sz="2400" u="sng" dirty="0" err="1" smtClean="0"/>
              <a:t>Analisa</a:t>
            </a:r>
            <a:r>
              <a:rPr lang="en-US" sz="2400" u="sng" dirty="0" smtClean="0"/>
              <a:t> AC model </a:t>
            </a:r>
            <a:r>
              <a:rPr lang="el-GR" sz="2400" u="sng" dirty="0" smtClean="0"/>
              <a:t>π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pada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rangkaian</a:t>
            </a:r>
            <a:r>
              <a:rPr lang="en-US" sz="2400" u="sng" dirty="0" smtClean="0"/>
              <a:t> 3 swamped amplifier</a:t>
            </a:r>
            <a:endParaRPr lang="en-US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33400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 Ohm</a:t>
            </a:r>
            <a:endParaRPr lang="en-US" sz="2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2078048"/>
              </p:ext>
            </p:extLst>
          </p:nvPr>
        </p:nvGraphicFramePr>
        <p:xfrm>
          <a:off x="228600" y="1600200"/>
          <a:ext cx="4301231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2" name="Equation" r:id="rId3" imgW="2895480" imgH="2616120" progId="Equation.DSMT4">
                  <p:embed/>
                </p:oleObj>
              </mc:Choice>
              <mc:Fallback>
                <p:oleObj name="Equation" r:id="rId3" imgW="2895480" imgH="2616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1600200"/>
                        <a:ext cx="4301231" cy="4267200"/>
                      </a:xfrm>
                      <a:prstGeom prst="rect">
                        <a:avLst/>
                      </a:prstGeom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1032605"/>
              </p:ext>
            </p:extLst>
          </p:nvPr>
        </p:nvGraphicFramePr>
        <p:xfrm>
          <a:off x="4648200" y="1634302"/>
          <a:ext cx="4191000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3" name="Equation" r:id="rId5" imgW="2895480" imgH="2920680" progId="Equation.DSMT4">
                  <p:embed/>
                </p:oleObj>
              </mc:Choice>
              <mc:Fallback>
                <p:oleObj name="Equation" r:id="rId5" imgW="2895480" imgH="2920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48200" y="1634302"/>
                        <a:ext cx="4191000" cy="4267200"/>
                      </a:xfrm>
                      <a:prstGeom prst="rect">
                        <a:avLst/>
                      </a:prstGeom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95400" y="5901502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87065" y="591133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95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83936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dirty="0" err="1" smtClean="0"/>
              <a:t>Karena</a:t>
            </a:r>
            <a:r>
              <a:rPr lang="en-US" sz="2400" i="1" dirty="0" smtClean="0"/>
              <a:t> re’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tampak</a:t>
            </a:r>
            <a:r>
              <a:rPr lang="en-US" sz="2400" dirty="0" smtClean="0"/>
              <a:t> </a:t>
            </a:r>
            <a:r>
              <a:rPr lang="en-US" sz="2400" dirty="0" err="1" smtClean="0"/>
              <a:t>lagi</a:t>
            </a:r>
            <a:r>
              <a:rPr lang="en-US" sz="2400" dirty="0" smtClean="0"/>
              <a:t>, </a:t>
            </a:r>
            <a:r>
              <a:rPr lang="en-US" sz="2400" dirty="0" err="1" smtClean="0"/>
              <a:t>distorsi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sinyal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dikurangi</a:t>
            </a:r>
            <a:r>
              <a:rPr lang="en-US" sz="2400" dirty="0" smtClean="0"/>
              <a:t>, </a:t>
            </a:r>
            <a:r>
              <a:rPr lang="en-US" sz="2400" dirty="0" err="1" smtClean="0"/>
              <a:t>jadi</a:t>
            </a:r>
            <a:r>
              <a:rPr lang="en-US" sz="2400" dirty="0" smtClean="0"/>
              <a:t> swamped amplifier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tiga</a:t>
            </a:r>
            <a:r>
              <a:rPr lang="en-US" sz="2400" dirty="0" smtClean="0"/>
              <a:t> </a:t>
            </a:r>
            <a:r>
              <a:rPr lang="en-US" sz="2400" dirty="0" err="1" smtClean="0"/>
              <a:t>keuntungan</a:t>
            </a:r>
            <a:r>
              <a:rPr lang="en-US" sz="2400" dirty="0" smtClean="0"/>
              <a:t>:</a:t>
            </a:r>
          </a:p>
          <a:p>
            <a:pPr marL="624078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stabil</a:t>
            </a:r>
            <a:r>
              <a:rPr lang="en-US" sz="2400" dirty="0" smtClean="0"/>
              <a:t> </a:t>
            </a:r>
            <a:r>
              <a:rPr lang="en-US" sz="2400" dirty="0" err="1" smtClean="0"/>
              <a:t>bati</a:t>
            </a:r>
            <a:r>
              <a:rPr lang="en-US" sz="2400" dirty="0" smtClean="0"/>
              <a:t> </a:t>
            </a:r>
            <a:r>
              <a:rPr lang="en-US" sz="2400" dirty="0" err="1" smtClean="0"/>
              <a:t>tegangan</a:t>
            </a:r>
            <a:endParaRPr lang="en-US" sz="2400" dirty="0" smtClean="0"/>
          </a:p>
          <a:p>
            <a:pPr marL="624078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impedansi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basis</a:t>
            </a:r>
          </a:p>
          <a:p>
            <a:pPr marL="624078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Mengurangi</a:t>
            </a:r>
            <a:r>
              <a:rPr lang="en-US" sz="2400" dirty="0" smtClean="0"/>
              <a:t> </a:t>
            </a:r>
            <a:r>
              <a:rPr lang="en-US" sz="2400" dirty="0" err="1" smtClean="0"/>
              <a:t>distorsi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sinyal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endParaRPr lang="en-US" sz="2400" dirty="0" smtClean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5038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6:</a:t>
            </a:r>
            <a:endParaRPr lang="en-US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1371600"/>
            <a:ext cx="4384803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5666048"/>
              </p:ext>
            </p:extLst>
          </p:nvPr>
        </p:nvGraphicFramePr>
        <p:xfrm>
          <a:off x="4419600" y="1295400"/>
          <a:ext cx="4454398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9" name="Equation" r:id="rId4" imgW="3047760" imgH="2336760" progId="Equation.DSMT4">
                  <p:embed/>
                </p:oleObj>
              </mc:Choice>
              <mc:Fallback>
                <p:oleObj name="Equation" r:id="rId4" imgW="3047760" imgH="2336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19600" y="1295400"/>
                        <a:ext cx="4454398" cy="4800600"/>
                      </a:xfrm>
                      <a:prstGeom prst="rect">
                        <a:avLst/>
                      </a:prstGeom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608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382000" cy="533400"/>
          </a:xfrm>
        </p:spPr>
        <p:txBody>
          <a:bodyPr>
            <a:noAutofit/>
          </a:bodyPr>
          <a:lstStyle/>
          <a:p>
            <a:r>
              <a:rPr lang="en-US" sz="2000" b="1" u="sng" dirty="0" smtClean="0"/>
              <a:t>Dari </a:t>
            </a:r>
            <a:r>
              <a:rPr lang="en-US" sz="2000" b="1" u="sng" dirty="0" err="1" smtClean="0"/>
              <a:t>contoh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soal</a:t>
            </a:r>
            <a:r>
              <a:rPr lang="en-US" sz="2000" b="1" u="sng" dirty="0" smtClean="0"/>
              <a:t> 6,jika </a:t>
            </a:r>
            <a:r>
              <a:rPr lang="en-US" sz="2000" b="1" u="sng" dirty="0" err="1" smtClean="0"/>
              <a:t>nilai</a:t>
            </a:r>
            <a:r>
              <a:rPr lang="en-US" sz="2000" b="1" u="sng" dirty="0" smtClean="0"/>
              <a:t> </a:t>
            </a:r>
            <a:r>
              <a:rPr lang="en-US" sz="2000" b="1" i="1" u="sng" dirty="0" smtClean="0"/>
              <a:t>re’ </a:t>
            </a:r>
            <a:r>
              <a:rPr lang="en-US" sz="2000" b="1" u="sng" dirty="0" err="1" smtClean="0"/>
              <a:t>dimasukkan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dalam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perhitungan</a:t>
            </a:r>
            <a:r>
              <a:rPr lang="en-US" sz="2000" b="1" u="sng" dirty="0" smtClean="0"/>
              <a:t>:</a:t>
            </a:r>
            <a:endParaRPr lang="en-US" sz="2000" b="1" u="sng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858286"/>
              </p:ext>
            </p:extLst>
          </p:nvPr>
        </p:nvGraphicFramePr>
        <p:xfrm>
          <a:off x="304800" y="1524000"/>
          <a:ext cx="427101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3" name="Equation" r:id="rId3" imgW="2997000" imgH="2031840" progId="Equation.DSMT4">
                  <p:embed/>
                </p:oleObj>
              </mc:Choice>
              <mc:Fallback>
                <p:oleObj name="Equation" r:id="rId3" imgW="2997000" imgH="2031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1524000"/>
                        <a:ext cx="4271010" cy="4495800"/>
                      </a:xfrm>
                      <a:prstGeom prst="rect">
                        <a:avLst/>
                      </a:prstGeom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2281536"/>
              </p:ext>
            </p:extLst>
          </p:nvPr>
        </p:nvGraphicFramePr>
        <p:xfrm>
          <a:off x="4724399" y="1524000"/>
          <a:ext cx="4191001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4" name="Equation" r:id="rId5" imgW="2933640" imgH="2336760" progId="Equation.DSMT4">
                  <p:embed/>
                </p:oleObj>
              </mc:Choice>
              <mc:Fallback>
                <p:oleObj name="Equation" r:id="rId5" imgW="2933640" imgH="2336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24399" y="1524000"/>
                        <a:ext cx="4191001" cy="4495800"/>
                      </a:xfrm>
                      <a:prstGeom prst="rect">
                        <a:avLst/>
                      </a:prstGeom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95400" y="6097836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87065" y="61076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04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Malvino</a:t>
            </a:r>
            <a:r>
              <a:rPr lang="en-US" dirty="0" smtClean="0"/>
              <a:t>,”</a:t>
            </a:r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” </a:t>
            </a:r>
            <a:r>
              <a:rPr lang="en-US" dirty="0" err="1" smtClean="0"/>
              <a:t>bab</a:t>
            </a:r>
            <a:r>
              <a:rPr lang="en-US" dirty="0" smtClean="0"/>
              <a:t> 10-11 </a:t>
            </a:r>
            <a:r>
              <a:rPr lang="en-US" dirty="0" err="1" smtClean="0"/>
              <a:t>analisis</a:t>
            </a:r>
            <a:r>
              <a:rPr lang="en-US" dirty="0" smtClean="0"/>
              <a:t> AC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penguatan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50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693101">
            <a:off x="609600" y="2819400"/>
            <a:ext cx="723900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Algerian" pitchFamily="82" charset="0"/>
              </a:rPr>
              <a:t>SEE YOU NEXT WEEK</a:t>
            </a:r>
            <a:endParaRPr lang="en-US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6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75360"/>
          </a:xfrm>
        </p:spPr>
        <p:txBody>
          <a:bodyPr/>
          <a:lstStyle/>
          <a:p>
            <a:r>
              <a:rPr lang="en-US" u="sng" dirty="0" err="1" smtClean="0">
                <a:latin typeface="Algerian" pitchFamily="82" charset="0"/>
              </a:rPr>
              <a:t>Nilai</a:t>
            </a:r>
            <a:r>
              <a:rPr lang="en-US" u="sng" dirty="0" smtClean="0">
                <a:latin typeface="Algerian" pitchFamily="82" charset="0"/>
              </a:rPr>
              <a:t> </a:t>
            </a:r>
            <a:r>
              <a:rPr lang="en-US" u="sng" dirty="0" err="1" smtClean="0">
                <a:latin typeface="Algerian" pitchFamily="82" charset="0"/>
              </a:rPr>
              <a:t>akhir</a:t>
            </a:r>
            <a:endParaRPr lang="en-US" u="sng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084136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b="1" dirty="0">
                <a:latin typeface="Times New Roman" pitchFamily="18" charset="0"/>
              </a:rPr>
              <a:t>NA = (</a:t>
            </a:r>
            <a:r>
              <a:rPr lang="en-US" sz="2000" b="1" dirty="0" err="1">
                <a:latin typeface="Times New Roman" pitchFamily="18" charset="0"/>
              </a:rPr>
              <a:t>Tugas</a:t>
            </a:r>
            <a:r>
              <a:rPr lang="en-US" sz="2000" b="1" dirty="0">
                <a:latin typeface="Times New Roman" pitchFamily="18" charset="0"/>
              </a:rPr>
              <a:t> x 20%) + (Quiz x 15%) + (UTS x 30 %) + (UAS x 35</a:t>
            </a:r>
            <a:r>
              <a:rPr lang="en-US" sz="2000" b="1" dirty="0" smtClean="0">
                <a:latin typeface="Times New Roman" pitchFamily="18" charset="0"/>
              </a:rPr>
              <a:t>%)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b="1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/>
              <a:t>NA  </a:t>
            </a:r>
            <a:r>
              <a:rPr lang="en-US" dirty="0"/>
              <a:t>=  80 - 100 </a:t>
            </a:r>
            <a:r>
              <a:rPr lang="en-US" dirty="0">
                <a:sym typeface="Wingdings" pitchFamily="2" charset="2"/>
              </a:rPr>
              <a:t> “A”</a:t>
            </a:r>
          </a:p>
          <a:p>
            <a:pPr>
              <a:lnSpc>
                <a:spcPct val="150000"/>
              </a:lnSpc>
            </a:pPr>
            <a:r>
              <a:rPr lang="en-US" dirty="0">
                <a:sym typeface="Wingdings" pitchFamily="2" charset="2"/>
              </a:rPr>
              <a:t>NA  =  61 - 79   “B”</a:t>
            </a:r>
          </a:p>
          <a:p>
            <a:pPr>
              <a:lnSpc>
                <a:spcPct val="150000"/>
              </a:lnSpc>
            </a:pPr>
            <a:r>
              <a:rPr lang="en-US" dirty="0">
                <a:sym typeface="Wingdings" pitchFamily="2" charset="2"/>
              </a:rPr>
              <a:t>NA  =  45- 60   “C”</a:t>
            </a:r>
          </a:p>
          <a:p>
            <a:pPr>
              <a:lnSpc>
                <a:spcPct val="150000"/>
              </a:lnSpc>
            </a:pPr>
            <a:r>
              <a:rPr lang="en-US" dirty="0">
                <a:sym typeface="Wingdings" pitchFamily="2" charset="2"/>
              </a:rPr>
              <a:t>NA  =  31 - 44   “D”</a:t>
            </a:r>
          </a:p>
          <a:p>
            <a:pPr>
              <a:lnSpc>
                <a:spcPct val="150000"/>
              </a:lnSpc>
            </a:pPr>
            <a:r>
              <a:rPr lang="en-US" dirty="0">
                <a:sym typeface="Wingdings" pitchFamily="2" charset="2"/>
              </a:rPr>
              <a:t>NA  =  0   - 30   “E” 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300" b="1" dirty="0" err="1">
                <a:latin typeface="Times New Roman" pitchFamily="18" charset="0"/>
              </a:rPr>
              <a:t>Misal</a:t>
            </a:r>
            <a:r>
              <a:rPr lang="en-US" sz="2300" b="1" dirty="0">
                <a:latin typeface="Times New Roman" pitchFamily="18" charset="0"/>
              </a:rPr>
              <a:t>: </a:t>
            </a:r>
            <a:r>
              <a:rPr lang="en-US" sz="2300" b="1" dirty="0" err="1">
                <a:latin typeface="Times New Roman" pitchFamily="18" charset="0"/>
              </a:rPr>
              <a:t>Tugas</a:t>
            </a:r>
            <a:r>
              <a:rPr lang="en-US" sz="2300" b="1" dirty="0">
                <a:latin typeface="Times New Roman" pitchFamily="18" charset="0"/>
              </a:rPr>
              <a:t> = 80, Quiz = 70, UTS = 70, UAS = 75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300" b="1" dirty="0">
                <a:latin typeface="Times New Roman" pitchFamily="18" charset="0"/>
              </a:rPr>
              <a:t>NA = (80x20%)+(70x15%)+(70X30%)+(75X35%) = 16+10,5+21+26,25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300" b="1" dirty="0">
                <a:latin typeface="Times New Roman" pitchFamily="18" charset="0"/>
              </a:rPr>
              <a:t>NA = </a:t>
            </a:r>
            <a:r>
              <a:rPr lang="en-US" sz="2300" b="1" dirty="0" smtClean="0">
                <a:latin typeface="Times New Roman" pitchFamily="18" charset="0"/>
              </a:rPr>
              <a:t>73,75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300" b="1" dirty="0" err="1" smtClean="0">
                <a:latin typeface="Times New Roman" pitchFamily="18" charset="0"/>
              </a:rPr>
              <a:t>Maka</a:t>
            </a:r>
            <a:r>
              <a:rPr lang="en-US" sz="2300" b="1" dirty="0" smtClean="0">
                <a:latin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</a:rPr>
              <a:t>Indeks</a:t>
            </a:r>
            <a:r>
              <a:rPr lang="en-US" sz="2300" b="1" dirty="0" smtClean="0">
                <a:latin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</a:rPr>
              <a:t>Nilai</a:t>
            </a:r>
            <a:r>
              <a:rPr lang="en-US" sz="2300" b="1" dirty="0" smtClean="0">
                <a:latin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</a:rPr>
              <a:t>Akhir</a:t>
            </a:r>
            <a:r>
              <a:rPr lang="en-US" sz="2300" b="1" dirty="0" smtClean="0">
                <a:latin typeface="Times New Roman" pitchFamily="18" charset="0"/>
              </a:rPr>
              <a:t> = “B”</a:t>
            </a:r>
            <a:endParaRPr lang="en-US" sz="2300" b="1" dirty="0">
              <a:latin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777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239000" cy="533400"/>
          </a:xfrm>
        </p:spPr>
        <p:txBody>
          <a:bodyPr>
            <a:normAutofit fontScale="90000"/>
          </a:bodyPr>
          <a:lstStyle/>
          <a:p>
            <a:r>
              <a:rPr lang="en-US" u="sng" dirty="0" err="1" smtClean="0">
                <a:latin typeface="Algerian" pitchFamily="82" charset="0"/>
              </a:rPr>
              <a:t>Silabus</a:t>
            </a:r>
            <a:r>
              <a:rPr lang="en-US" u="sng" dirty="0" smtClean="0">
                <a:latin typeface="Algerian" pitchFamily="82" charset="0"/>
              </a:rPr>
              <a:t> </a:t>
            </a:r>
            <a:r>
              <a:rPr lang="en-US" u="sng" dirty="0" err="1" smtClean="0">
                <a:latin typeface="Algerian" pitchFamily="82" charset="0"/>
              </a:rPr>
              <a:t>kuliah</a:t>
            </a:r>
            <a:endParaRPr lang="en-US" u="sng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5334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900" b="1" u="sng" dirty="0" smtClean="0"/>
              <a:t>BAB 1 </a:t>
            </a:r>
            <a:r>
              <a:rPr lang="en-US" sz="2900" b="1" u="sng" dirty="0"/>
              <a:t>: </a:t>
            </a:r>
            <a:r>
              <a:rPr lang="en-US" sz="2900" b="1" u="sng" dirty="0" err="1"/>
              <a:t>Penguat</a:t>
            </a:r>
            <a:r>
              <a:rPr lang="en-US" sz="2900" b="1" u="sng" dirty="0"/>
              <a:t> </a:t>
            </a:r>
            <a:r>
              <a:rPr lang="en-US" sz="2900" b="1" u="sng" dirty="0" err="1"/>
              <a:t>Sinyal</a:t>
            </a:r>
            <a:r>
              <a:rPr lang="en-US" sz="2900" b="1" u="sng" dirty="0"/>
              <a:t> Kecil</a:t>
            </a:r>
          </a:p>
          <a:p>
            <a:pPr marL="0" indent="0">
              <a:buNone/>
            </a:pPr>
            <a:r>
              <a:rPr lang="en-US" dirty="0" err="1"/>
              <a:t>Tujuan</a:t>
            </a:r>
            <a:r>
              <a:rPr lang="en-US" dirty="0"/>
              <a:t> :</a:t>
            </a:r>
          </a:p>
          <a:p>
            <a:pPr marL="738188" lvl="0" indent="-280988">
              <a:buFont typeface="+mj-lt"/>
              <a:buAutoNum type="arabicPeriod"/>
            </a:pP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merangkai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menganalisis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penguat</a:t>
            </a:r>
            <a:r>
              <a:rPr lang="en-US" dirty="0"/>
              <a:t> transistor</a:t>
            </a:r>
          </a:p>
          <a:p>
            <a:pPr marL="738188" lvl="0" indent="-280988">
              <a:buFont typeface="+mj-lt"/>
              <a:buAutoNum type="arabicPeriod"/>
            </a:pP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penguatan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transistor</a:t>
            </a:r>
          </a:p>
          <a:p>
            <a:pPr marL="738188" lvl="0" indent="-280988">
              <a:buFont typeface="+mj-lt"/>
              <a:buAutoNum type="arabicPeriod"/>
            </a:pP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transistor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penguat</a:t>
            </a:r>
            <a:r>
              <a:rPr lang="en-US" dirty="0"/>
              <a:t> </a:t>
            </a:r>
            <a:r>
              <a:rPr lang="en-US" dirty="0" err="1"/>
              <a:t>sinyal</a:t>
            </a:r>
            <a:endParaRPr lang="en-US" dirty="0"/>
          </a:p>
          <a:p>
            <a:pPr marL="0" indent="0">
              <a:buNone/>
            </a:pPr>
            <a:r>
              <a:rPr lang="en-US" sz="2900" b="1" u="sng" dirty="0" smtClean="0"/>
              <a:t>BAB  </a:t>
            </a:r>
            <a:r>
              <a:rPr lang="en-US" sz="2900" b="1" u="sng" dirty="0"/>
              <a:t>2 : Operational  Amplifier</a:t>
            </a:r>
          </a:p>
          <a:p>
            <a:pPr marL="0" indent="0">
              <a:buNone/>
            </a:pPr>
            <a:r>
              <a:rPr lang="en-US" dirty="0" err="1"/>
              <a:t>Tujuan</a:t>
            </a:r>
            <a:r>
              <a:rPr lang="en-US" dirty="0"/>
              <a:t>:</a:t>
            </a:r>
          </a:p>
          <a:p>
            <a:pPr marL="693738" lvl="0" indent="-236538">
              <a:buFont typeface="+mj-lt"/>
              <a:buAutoNum type="arabicPeriod"/>
            </a:pP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Operational Amplifier (Op-Amp)</a:t>
            </a:r>
          </a:p>
          <a:p>
            <a:pPr marL="693738" lvl="0" indent="-236538">
              <a:buFont typeface="+mj-lt"/>
              <a:buAutoNum type="arabicPeriod"/>
            </a:pP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penghitungan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Operational Amplifier</a:t>
            </a:r>
          </a:p>
          <a:p>
            <a:pPr marL="693738" lvl="0" indent="-236538">
              <a:buFont typeface="+mj-lt"/>
              <a:buAutoNum type="arabicPeriod"/>
            </a:pP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IC Op-Amp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rangkaian</a:t>
            </a:r>
            <a:endParaRPr lang="en-US" dirty="0"/>
          </a:p>
          <a:p>
            <a:pPr marL="0" indent="0">
              <a:buNone/>
            </a:pPr>
            <a:r>
              <a:rPr lang="en-US" sz="2900" b="1" u="sng" dirty="0" smtClean="0"/>
              <a:t>BAB  </a:t>
            </a:r>
            <a:r>
              <a:rPr lang="en-US" sz="2900" b="1" u="sng" dirty="0"/>
              <a:t>3 : Summing </a:t>
            </a:r>
            <a:r>
              <a:rPr lang="en-US" sz="2900" b="1" u="sng" dirty="0" err="1"/>
              <a:t>dan</a:t>
            </a:r>
            <a:r>
              <a:rPr lang="en-US" sz="2900" b="1" u="sng" dirty="0"/>
              <a:t> </a:t>
            </a:r>
            <a:r>
              <a:rPr lang="en-US" sz="2900" b="1" u="sng" dirty="0" err="1"/>
              <a:t>Differensial</a:t>
            </a:r>
            <a:r>
              <a:rPr lang="en-US" sz="2900" b="1" u="sng" dirty="0"/>
              <a:t> Amplifier</a:t>
            </a:r>
          </a:p>
          <a:p>
            <a:pPr marL="0" indent="0">
              <a:buNone/>
            </a:pPr>
            <a:r>
              <a:rPr lang="en-US" dirty="0" err="1"/>
              <a:t>Tujuan</a:t>
            </a:r>
            <a:r>
              <a:rPr lang="en-US" dirty="0"/>
              <a:t>:</a:t>
            </a:r>
          </a:p>
          <a:p>
            <a:pPr marL="738188" indent="-280988">
              <a:buFont typeface="+mj-lt"/>
              <a:buAutoNum type="arabicPeriod"/>
            </a:pP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/>
              <a:t>merangkai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summing </a:t>
            </a:r>
            <a:r>
              <a:rPr lang="en-US" dirty="0" err="1"/>
              <a:t>dan</a:t>
            </a:r>
            <a:r>
              <a:rPr lang="en-US" dirty="0"/>
              <a:t> differential Amplifier</a:t>
            </a:r>
          </a:p>
          <a:p>
            <a:pPr marL="738188" indent="-280988">
              <a:buFont typeface="+mj-lt"/>
              <a:buAutoNum type="arabicPeriod"/>
            </a:pP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op-amp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Summing Amplifier</a:t>
            </a:r>
          </a:p>
          <a:p>
            <a:pPr marL="738188" indent="-280988">
              <a:buFont typeface="+mj-lt"/>
              <a:buAutoNum type="arabicPeriod"/>
            </a:pP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op-amp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Differential Amplifier</a:t>
            </a:r>
          </a:p>
          <a:p>
            <a:pPr marL="0" indent="0">
              <a:buNone/>
            </a:pPr>
            <a:r>
              <a:rPr lang="en-US" sz="2900" b="1" u="sng" dirty="0" smtClean="0"/>
              <a:t>BAB </a:t>
            </a:r>
            <a:r>
              <a:rPr lang="en-US" sz="2900" b="1" u="sng" dirty="0"/>
              <a:t>4 : </a:t>
            </a:r>
            <a:r>
              <a:rPr lang="en-US" sz="2900" b="1" u="sng" dirty="0" err="1"/>
              <a:t>Pembangkit</a:t>
            </a:r>
            <a:r>
              <a:rPr lang="en-US" sz="2900" b="1" u="sng" dirty="0"/>
              <a:t> </a:t>
            </a:r>
            <a:r>
              <a:rPr lang="en-US" sz="2900" b="1" u="sng" dirty="0" err="1"/>
              <a:t>Sinyal</a:t>
            </a:r>
            <a:r>
              <a:rPr lang="en-US" sz="2900" b="1" u="sng" dirty="0"/>
              <a:t> </a:t>
            </a:r>
            <a:r>
              <a:rPr lang="en-US" sz="2900" b="1" u="sng" dirty="0" err="1"/>
              <a:t>dan</a:t>
            </a:r>
            <a:r>
              <a:rPr lang="en-US" sz="2900" b="1" u="sng" dirty="0"/>
              <a:t> </a:t>
            </a:r>
            <a:r>
              <a:rPr lang="en-US" sz="2900" b="1" u="sng" dirty="0" err="1"/>
              <a:t>Komparator</a:t>
            </a:r>
            <a:endParaRPr lang="en-US" sz="2900" b="1" u="sng" dirty="0"/>
          </a:p>
          <a:p>
            <a:pPr marL="0" indent="0">
              <a:buNone/>
            </a:pPr>
            <a:r>
              <a:rPr lang="en-US" dirty="0" err="1"/>
              <a:t>Tujuan</a:t>
            </a:r>
            <a:r>
              <a:rPr lang="en-US" dirty="0"/>
              <a:t>:</a:t>
            </a:r>
          </a:p>
          <a:p>
            <a:pPr marL="693738" lvl="0" indent="-236538">
              <a:buFont typeface="+mj-lt"/>
              <a:buAutoNum type="arabicPeriod"/>
            </a:pP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jenis-jenis</a:t>
            </a:r>
            <a:r>
              <a:rPr lang="en-US" dirty="0"/>
              <a:t> </a:t>
            </a:r>
            <a:r>
              <a:rPr lang="en-US" dirty="0" err="1"/>
              <a:t>pembangkit</a:t>
            </a:r>
            <a:r>
              <a:rPr lang="en-US" dirty="0"/>
              <a:t> </a:t>
            </a:r>
            <a:r>
              <a:rPr lang="en-US" dirty="0" err="1"/>
              <a:t>sinyal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komparator</a:t>
            </a:r>
            <a:endParaRPr lang="en-US" dirty="0"/>
          </a:p>
          <a:p>
            <a:pPr marL="693738" lvl="0" indent="-236538">
              <a:buFont typeface="+mj-lt"/>
              <a:buAutoNum type="arabicPeriod"/>
            </a:pP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op-amp </a:t>
            </a:r>
            <a:r>
              <a:rPr lang="en-US" dirty="0" err="1"/>
              <a:t>pembangkit</a:t>
            </a:r>
            <a:r>
              <a:rPr lang="en-US" dirty="0"/>
              <a:t> </a:t>
            </a:r>
            <a:r>
              <a:rPr lang="en-US" dirty="0" err="1"/>
              <a:t>sinyal</a:t>
            </a:r>
            <a:endParaRPr lang="en-US" dirty="0"/>
          </a:p>
          <a:p>
            <a:pPr marL="693738" lvl="0" indent="-236538">
              <a:buFont typeface="+mj-lt"/>
              <a:buAutoNum type="arabicPeriod"/>
            </a:pP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op-amp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 smtClean="0"/>
              <a:t>komparator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96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/>
          <a:lstStyle/>
          <a:p>
            <a:r>
              <a:rPr lang="en-US" u="sng" dirty="0" err="1" smtClean="0">
                <a:latin typeface="Algerian" pitchFamily="82" charset="0"/>
              </a:rPr>
              <a:t>Silabus</a:t>
            </a:r>
            <a:r>
              <a:rPr lang="en-US" u="sng" dirty="0" smtClean="0">
                <a:latin typeface="Algerian" pitchFamily="82" charset="0"/>
              </a:rPr>
              <a:t> </a:t>
            </a:r>
            <a:r>
              <a:rPr lang="en-US" u="sng" dirty="0" err="1" smtClean="0">
                <a:latin typeface="Algerian" pitchFamily="82" charset="0"/>
              </a:rPr>
              <a:t>kuliah</a:t>
            </a:r>
            <a:endParaRPr lang="en-US" u="sng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3127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BAB 5 : </a:t>
            </a:r>
            <a:r>
              <a:rPr lang="en-US" b="1" u="sng" dirty="0"/>
              <a:t>Filter </a:t>
            </a:r>
            <a:r>
              <a:rPr lang="en-US" b="1" u="sng" dirty="0" err="1"/>
              <a:t>Aktif</a:t>
            </a:r>
            <a:endParaRPr lang="en-US" b="1" u="sng" dirty="0"/>
          </a:p>
          <a:p>
            <a:pPr marL="0" indent="0">
              <a:buNone/>
            </a:pPr>
            <a:r>
              <a:rPr lang="en-US" sz="2000" dirty="0" err="1"/>
              <a:t>Tujuan</a:t>
            </a:r>
            <a:r>
              <a:rPr lang="en-US" sz="2000" dirty="0"/>
              <a:t>:</a:t>
            </a:r>
          </a:p>
          <a:p>
            <a:pPr marL="574675" lvl="0" indent="-293688">
              <a:buFont typeface="+mj-lt"/>
              <a:buAutoNum type="arabicPeriod"/>
            </a:pPr>
            <a:r>
              <a:rPr lang="en-US" sz="2000" dirty="0" err="1"/>
              <a:t>Memahami</a:t>
            </a:r>
            <a:r>
              <a:rPr lang="en-US" sz="2000" dirty="0"/>
              <a:t> </a:t>
            </a:r>
            <a:r>
              <a:rPr lang="en-US" sz="2000" dirty="0" err="1"/>
              <a:t>jenis-jenis</a:t>
            </a:r>
            <a:r>
              <a:rPr lang="en-US" sz="2000" dirty="0"/>
              <a:t> filter </a:t>
            </a:r>
            <a:r>
              <a:rPr lang="en-US" sz="2000" dirty="0" err="1"/>
              <a:t>aktif</a:t>
            </a:r>
            <a:endParaRPr lang="en-US" sz="2000" dirty="0"/>
          </a:p>
          <a:p>
            <a:pPr marL="574675" lvl="0" indent="-293688">
              <a:buFont typeface="+mj-lt"/>
              <a:buAutoNum type="arabicPeriod"/>
            </a:pPr>
            <a:r>
              <a:rPr lang="en-US" sz="2000" dirty="0" err="1"/>
              <a:t>Memahami</a:t>
            </a:r>
            <a:r>
              <a:rPr lang="en-US" sz="2000" dirty="0"/>
              <a:t> </a:t>
            </a:r>
            <a:r>
              <a:rPr lang="en-US" sz="2000" dirty="0" err="1"/>
              <a:t>rangkaian</a:t>
            </a:r>
            <a:r>
              <a:rPr lang="en-US" sz="2000" dirty="0"/>
              <a:t> op-amp </a:t>
            </a:r>
            <a:r>
              <a:rPr lang="en-US" sz="2000" dirty="0" err="1"/>
              <a:t>sebagai</a:t>
            </a:r>
            <a:r>
              <a:rPr lang="en-US" sz="2000" dirty="0"/>
              <a:t> filter </a:t>
            </a:r>
            <a:r>
              <a:rPr lang="en-US" sz="2000" dirty="0" err="1"/>
              <a:t>aktif</a:t>
            </a:r>
            <a:endParaRPr lang="en-US" sz="2000" dirty="0"/>
          </a:p>
          <a:p>
            <a:pPr marL="574675" lvl="0" indent="-293688">
              <a:buFont typeface="+mj-lt"/>
              <a:buAutoNum type="arabicPeriod"/>
            </a:pPr>
            <a:r>
              <a:rPr lang="en-US" sz="2000" dirty="0" err="1"/>
              <a:t>Memahami</a:t>
            </a:r>
            <a:r>
              <a:rPr lang="en-US" sz="2000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</a:t>
            </a:r>
            <a:r>
              <a:rPr lang="en-US" sz="2000" dirty="0" err="1"/>
              <a:t>kerja</a:t>
            </a:r>
            <a:r>
              <a:rPr lang="en-US" sz="2000" dirty="0"/>
              <a:t> op-amp </a:t>
            </a:r>
            <a:r>
              <a:rPr lang="en-US" sz="2000" dirty="0" err="1"/>
              <a:t>sebagai</a:t>
            </a:r>
            <a:r>
              <a:rPr lang="en-US" sz="2000" dirty="0"/>
              <a:t> filter </a:t>
            </a:r>
            <a:r>
              <a:rPr lang="en-US" sz="2000" dirty="0" err="1"/>
              <a:t>aktif</a:t>
            </a:r>
            <a:endParaRPr lang="en-US" sz="2000" dirty="0"/>
          </a:p>
          <a:p>
            <a:pPr marL="0" indent="0">
              <a:buNone/>
            </a:pPr>
            <a:r>
              <a:rPr lang="en-US" sz="2300" b="1" u="sng" dirty="0" smtClean="0"/>
              <a:t>BAB 6 : </a:t>
            </a:r>
            <a:r>
              <a:rPr lang="en-US" sz="2300" b="1" u="sng" dirty="0"/>
              <a:t>Sensor Infra Red</a:t>
            </a:r>
          </a:p>
          <a:p>
            <a:pPr marL="0" indent="0">
              <a:buNone/>
            </a:pPr>
            <a:r>
              <a:rPr lang="en-US" sz="2000" dirty="0" err="1"/>
              <a:t>Tujuan</a:t>
            </a:r>
            <a:r>
              <a:rPr lang="en-US" sz="2000" dirty="0"/>
              <a:t>:</a:t>
            </a:r>
          </a:p>
          <a:p>
            <a:pPr marL="574675" lvl="0" indent="-293688">
              <a:buFont typeface="+mj-lt"/>
              <a:buAutoNum type="arabicPeriod"/>
            </a:pPr>
            <a:r>
              <a:rPr lang="en-US" sz="2000" dirty="0" err="1"/>
              <a:t>Mampu</a:t>
            </a:r>
            <a:r>
              <a:rPr lang="en-US" sz="2000" dirty="0"/>
              <a:t> </a:t>
            </a:r>
            <a:r>
              <a:rPr lang="en-US" sz="2000" dirty="0" err="1"/>
              <a:t>mengenali</a:t>
            </a:r>
            <a:r>
              <a:rPr lang="en-US" sz="2000" dirty="0"/>
              <a:t> </a:t>
            </a:r>
            <a:r>
              <a:rPr lang="en-US" sz="2000" dirty="0" err="1"/>
              <a:t>karakteristik</a:t>
            </a:r>
            <a:r>
              <a:rPr lang="en-US" sz="2000" dirty="0"/>
              <a:t> infra red</a:t>
            </a:r>
          </a:p>
          <a:p>
            <a:pPr marL="574675" lvl="0" indent="-293688">
              <a:buFont typeface="+mj-lt"/>
              <a:buAutoNum type="arabicPeriod"/>
            </a:pPr>
            <a:r>
              <a:rPr lang="en-US" sz="2000" dirty="0" err="1"/>
              <a:t>Mampu</a:t>
            </a:r>
            <a:r>
              <a:rPr lang="en-US" sz="2000" dirty="0"/>
              <a:t> </a:t>
            </a:r>
            <a:r>
              <a:rPr lang="en-US" sz="2000" dirty="0" err="1"/>
              <a:t>membuat</a:t>
            </a:r>
            <a:r>
              <a:rPr lang="en-US" sz="2000" dirty="0"/>
              <a:t> </a:t>
            </a:r>
            <a:r>
              <a:rPr lang="en-US" sz="2000" dirty="0" err="1"/>
              <a:t>rangkaian</a:t>
            </a:r>
            <a:r>
              <a:rPr lang="en-US" sz="2000" dirty="0"/>
              <a:t> </a:t>
            </a:r>
            <a:r>
              <a:rPr lang="en-US" sz="2000" dirty="0" err="1"/>
              <a:t>pemancar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penerima</a:t>
            </a:r>
            <a:r>
              <a:rPr lang="en-US" sz="2000" dirty="0"/>
              <a:t> infra red</a:t>
            </a:r>
          </a:p>
          <a:p>
            <a:pPr marL="574675" lvl="0" indent="-293688">
              <a:buFont typeface="+mj-lt"/>
              <a:buAutoNum type="arabicPeriod"/>
            </a:pPr>
            <a:r>
              <a:rPr lang="en-US" sz="2000" dirty="0" err="1"/>
              <a:t>Memahami</a:t>
            </a:r>
            <a:r>
              <a:rPr lang="en-US" sz="2000" dirty="0"/>
              <a:t> </a:t>
            </a:r>
            <a:r>
              <a:rPr lang="en-US" sz="2000" dirty="0" err="1"/>
              <a:t>penggunaan</a:t>
            </a:r>
            <a:r>
              <a:rPr lang="en-US" sz="2000" dirty="0"/>
              <a:t> infra red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bidang</a:t>
            </a:r>
            <a:r>
              <a:rPr lang="en-US" sz="2000" dirty="0"/>
              <a:t> </a:t>
            </a:r>
            <a:r>
              <a:rPr lang="en-US" sz="2000" dirty="0" err="1"/>
              <a:t>elektronika</a:t>
            </a:r>
            <a:endParaRPr lang="en-US" sz="2000" dirty="0"/>
          </a:p>
          <a:p>
            <a:pPr marL="0" indent="0">
              <a:buNone/>
            </a:pPr>
            <a:r>
              <a:rPr lang="en-US" sz="2300" b="1" u="sng" dirty="0" smtClean="0"/>
              <a:t>BAB  </a:t>
            </a:r>
            <a:r>
              <a:rPr lang="en-US" sz="2300" b="1" u="sng" dirty="0"/>
              <a:t>7 : Sensor </a:t>
            </a:r>
            <a:r>
              <a:rPr lang="en-US" sz="2300" b="1" u="sng" dirty="0" err="1"/>
              <a:t>Suhu</a:t>
            </a:r>
            <a:endParaRPr lang="en-US" sz="2300" b="1" u="sng" dirty="0"/>
          </a:p>
          <a:p>
            <a:pPr marL="0" indent="0">
              <a:buNone/>
            </a:pPr>
            <a:r>
              <a:rPr lang="en-US" sz="2000" dirty="0" err="1"/>
              <a:t>Tujuan</a:t>
            </a:r>
            <a:r>
              <a:rPr lang="en-US" sz="2000" dirty="0"/>
              <a:t>:</a:t>
            </a:r>
          </a:p>
          <a:p>
            <a:pPr marL="633413" lvl="0" indent="-293688">
              <a:buFont typeface="+mj-lt"/>
              <a:buAutoNum type="arabicPeriod"/>
            </a:pPr>
            <a:r>
              <a:rPr lang="en-US" sz="2000" dirty="0" err="1"/>
              <a:t>Mampu</a:t>
            </a:r>
            <a:r>
              <a:rPr lang="en-US" sz="2000" dirty="0"/>
              <a:t> </a:t>
            </a:r>
            <a:r>
              <a:rPr lang="en-US" sz="2000" dirty="0" err="1"/>
              <a:t>mengenali</a:t>
            </a:r>
            <a:r>
              <a:rPr lang="en-US" sz="2000" dirty="0"/>
              <a:t> </a:t>
            </a:r>
            <a:r>
              <a:rPr lang="en-US" sz="2000" dirty="0" err="1"/>
              <a:t>karakteristik</a:t>
            </a:r>
            <a:r>
              <a:rPr lang="en-US" sz="2000" dirty="0"/>
              <a:t> LM35</a:t>
            </a:r>
          </a:p>
          <a:p>
            <a:pPr marL="633413" lvl="0" indent="-293688">
              <a:buFont typeface="+mj-lt"/>
              <a:buAutoNum type="arabicPeriod"/>
            </a:pPr>
            <a:r>
              <a:rPr lang="en-US" sz="2000" dirty="0" err="1"/>
              <a:t>Mampu</a:t>
            </a:r>
            <a:r>
              <a:rPr lang="en-US" sz="2000" dirty="0"/>
              <a:t> </a:t>
            </a:r>
            <a:r>
              <a:rPr lang="en-US" sz="2000" dirty="0" err="1"/>
              <a:t>merancang</a:t>
            </a:r>
            <a:r>
              <a:rPr lang="en-US" sz="2000" dirty="0"/>
              <a:t> </a:t>
            </a:r>
            <a:r>
              <a:rPr lang="en-US" sz="2000" dirty="0" err="1"/>
              <a:t>rangkaian</a:t>
            </a:r>
            <a:r>
              <a:rPr lang="en-US" sz="2000" dirty="0"/>
              <a:t> sensor </a:t>
            </a:r>
            <a:r>
              <a:rPr lang="en-US" sz="2000" dirty="0" err="1"/>
              <a:t>suhu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LM35</a:t>
            </a:r>
          </a:p>
          <a:p>
            <a:pPr marL="633413" lvl="0" indent="-293688">
              <a:buFont typeface="+mj-lt"/>
              <a:buAutoNum type="arabicPeriod"/>
            </a:pPr>
            <a:r>
              <a:rPr lang="en-US" sz="2000" dirty="0" err="1"/>
              <a:t>Memahami</a:t>
            </a:r>
            <a:r>
              <a:rPr lang="en-US" sz="2000" dirty="0"/>
              <a:t> </a:t>
            </a:r>
            <a:r>
              <a:rPr lang="en-US" sz="2000" dirty="0" err="1"/>
              <a:t>penggunaan</a:t>
            </a:r>
            <a:r>
              <a:rPr lang="en-US" sz="2000" dirty="0"/>
              <a:t> sensor </a:t>
            </a:r>
            <a:r>
              <a:rPr lang="en-US" sz="2000" dirty="0" err="1"/>
              <a:t>suhu</a:t>
            </a:r>
            <a:r>
              <a:rPr lang="en-US" sz="2000" dirty="0"/>
              <a:t> LM35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bidang</a:t>
            </a:r>
            <a:r>
              <a:rPr lang="en-US" sz="2000" dirty="0"/>
              <a:t> </a:t>
            </a:r>
            <a:r>
              <a:rPr lang="en-US" sz="2000" dirty="0" err="1"/>
              <a:t>elektronika</a:t>
            </a:r>
            <a:endParaRPr lang="en-US" sz="2000" dirty="0"/>
          </a:p>
          <a:p>
            <a:pPr marL="0" indent="0">
              <a:buNone/>
            </a:pPr>
            <a:r>
              <a:rPr lang="en-US" sz="2300" b="1" u="sng" dirty="0" smtClean="0"/>
              <a:t>BAB  </a:t>
            </a:r>
            <a:r>
              <a:rPr lang="en-US" sz="2300" b="1" u="sng" dirty="0"/>
              <a:t>8 : ADC 0809</a:t>
            </a:r>
          </a:p>
          <a:p>
            <a:pPr marL="0" indent="0">
              <a:buNone/>
            </a:pPr>
            <a:r>
              <a:rPr lang="en-US" sz="2000" dirty="0" err="1"/>
              <a:t>Tujuan</a:t>
            </a:r>
            <a:r>
              <a:rPr lang="en-US" sz="2000" dirty="0"/>
              <a:t>:</a:t>
            </a:r>
          </a:p>
          <a:p>
            <a:pPr marL="574675" lvl="0" indent="-293688">
              <a:buFont typeface="+mj-lt"/>
              <a:buAutoNum type="arabicPeriod"/>
            </a:pPr>
            <a:r>
              <a:rPr lang="en-US" sz="2000" dirty="0" err="1"/>
              <a:t>Menjelaskan</a:t>
            </a:r>
            <a:r>
              <a:rPr lang="en-US" sz="2000" dirty="0"/>
              <a:t> proses </a:t>
            </a:r>
            <a:r>
              <a:rPr lang="en-US" sz="2000" dirty="0" err="1"/>
              <a:t>perubahan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analog </a:t>
            </a:r>
            <a:r>
              <a:rPr lang="en-US" sz="2000" dirty="0" err="1"/>
              <a:t>ke</a:t>
            </a:r>
            <a:r>
              <a:rPr lang="en-US" sz="2000" dirty="0"/>
              <a:t> digital</a:t>
            </a:r>
          </a:p>
          <a:p>
            <a:pPr marL="574675" lvl="0" indent="-293688">
              <a:buFont typeface="+mj-lt"/>
              <a:buAutoNum type="arabicPeriod"/>
            </a:pPr>
            <a:r>
              <a:rPr lang="en-US" sz="2000" dirty="0" err="1"/>
              <a:t>Membuat</a:t>
            </a:r>
            <a:r>
              <a:rPr lang="en-US" sz="2000" dirty="0"/>
              <a:t> </a:t>
            </a:r>
            <a:r>
              <a:rPr lang="en-US" sz="2000" dirty="0" err="1"/>
              <a:t>rangkaian</a:t>
            </a:r>
            <a:r>
              <a:rPr lang="en-US" sz="2000" dirty="0"/>
              <a:t> ADC </a:t>
            </a:r>
            <a:r>
              <a:rPr lang="en-US" sz="2000" dirty="0" err="1"/>
              <a:t>dari</a:t>
            </a:r>
            <a:r>
              <a:rPr lang="en-US" sz="2000" dirty="0"/>
              <a:t> IC ADC0809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92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lgerian" pitchFamily="82" charset="0"/>
              </a:rPr>
              <a:t>REFERENSI </a:t>
            </a:r>
            <a:endParaRPr lang="en-US" u="sng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9416"/>
            <a:ext cx="7848600" cy="48463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/>
              <a:t>Malvino</a:t>
            </a:r>
            <a:r>
              <a:rPr lang="en-US" sz="2000" dirty="0" smtClean="0"/>
              <a:t>, </a:t>
            </a:r>
            <a:r>
              <a:rPr lang="en-US" sz="2000" dirty="0" err="1" smtClean="0"/>
              <a:t>Prinsip-Prinsip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Elektronika</a:t>
            </a:r>
            <a:r>
              <a:rPr lang="en-US" sz="2000" dirty="0" smtClean="0"/>
              <a:t> </a:t>
            </a:r>
            <a:r>
              <a:rPr lang="en-US" sz="2000" dirty="0" err="1" smtClean="0"/>
              <a:t>Dasar</a:t>
            </a:r>
            <a:r>
              <a:rPr lang="en-US" sz="2000" dirty="0"/>
              <a:t> </a:t>
            </a:r>
            <a:r>
              <a:rPr lang="en-US" sz="2000" dirty="0" err="1" smtClean="0"/>
              <a:t>buku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edisi</a:t>
            </a:r>
            <a:r>
              <a:rPr lang="en-US" sz="2000" dirty="0" smtClean="0"/>
              <a:t> 1 </a:t>
            </a:r>
            <a:r>
              <a:rPr lang="en-US" sz="2000" dirty="0" err="1" smtClean="0"/>
              <a:t>dan</a:t>
            </a:r>
            <a:r>
              <a:rPr lang="en-US" sz="2000" dirty="0" smtClean="0"/>
              <a:t> 2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www.electronics-tutorials.ws/opamp/opamp_1.html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Buku</a:t>
            </a:r>
            <a:r>
              <a:rPr lang="en-US" sz="2000" dirty="0" smtClean="0"/>
              <a:t> </a:t>
            </a:r>
            <a:r>
              <a:rPr lang="en-US" sz="2000" dirty="0" err="1"/>
              <a:t>Praktikum</a:t>
            </a:r>
            <a:r>
              <a:rPr lang="en-US" sz="2000" dirty="0"/>
              <a:t> </a:t>
            </a:r>
            <a:r>
              <a:rPr lang="en-US" sz="2000" dirty="0" err="1" smtClean="0"/>
              <a:t>Elektronika</a:t>
            </a:r>
            <a:r>
              <a:rPr lang="en-US" sz="2000" dirty="0" smtClean="0"/>
              <a:t> </a:t>
            </a:r>
            <a:r>
              <a:rPr lang="en-US" sz="2000" dirty="0" err="1" smtClean="0"/>
              <a:t>Lanjut</a:t>
            </a:r>
            <a:r>
              <a:rPr lang="en-US" sz="2000" dirty="0" smtClean="0"/>
              <a:t> </a:t>
            </a:r>
            <a:r>
              <a:rPr lang="en-US" sz="2000" dirty="0" err="1" smtClean="0"/>
              <a:t>Jurusan</a:t>
            </a:r>
            <a:r>
              <a:rPr lang="en-US" sz="2000" dirty="0" smtClean="0"/>
              <a:t> </a:t>
            </a:r>
            <a:r>
              <a:rPr lang="en-US" sz="2000" dirty="0" err="1" smtClean="0"/>
              <a:t>Teknik</a:t>
            </a:r>
            <a:r>
              <a:rPr lang="en-US" sz="2000" dirty="0" smtClean="0"/>
              <a:t> </a:t>
            </a:r>
            <a:r>
              <a:rPr lang="en-US" sz="2000" dirty="0" err="1" smtClean="0"/>
              <a:t>Komputer</a:t>
            </a:r>
            <a:r>
              <a:rPr lang="en-US" sz="2000" dirty="0" smtClean="0"/>
              <a:t> UNIKOM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Bahan</a:t>
            </a:r>
            <a:r>
              <a:rPr lang="en-US" sz="2000" dirty="0" smtClean="0"/>
              <a:t> </a:t>
            </a:r>
            <a:r>
              <a:rPr lang="en-US" sz="2000" dirty="0"/>
              <a:t>Ajar </a:t>
            </a:r>
            <a:r>
              <a:rPr lang="en-US" sz="2000" dirty="0" err="1"/>
              <a:t>Operasional</a:t>
            </a:r>
            <a:r>
              <a:rPr lang="en-US" sz="2000" dirty="0"/>
              <a:t> Amplifier </a:t>
            </a:r>
            <a:r>
              <a:rPr lang="en-US" sz="2000" dirty="0" err="1"/>
              <a:t>oleh</a:t>
            </a:r>
            <a:r>
              <a:rPr lang="en-US" sz="2000" dirty="0"/>
              <a:t> Dr. </a:t>
            </a:r>
            <a:r>
              <a:rPr lang="en-US" sz="2000" dirty="0" err="1"/>
              <a:t>Risanuri</a:t>
            </a:r>
            <a:r>
              <a:rPr lang="en-US" sz="2000" dirty="0"/>
              <a:t> </a:t>
            </a:r>
            <a:r>
              <a:rPr lang="en-US" sz="2000" dirty="0" err="1"/>
              <a:t>Hidayat</a:t>
            </a: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06814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179513"/>
          </a:xfrm>
        </p:spPr>
        <p:txBody>
          <a:bodyPr>
            <a:normAutofit/>
          </a:bodyPr>
          <a:lstStyle/>
          <a:p>
            <a:r>
              <a:rPr lang="en-US" sz="3200" u="sng" dirty="0" err="1" smtClean="0">
                <a:latin typeface="Algerian" pitchFamily="82" charset="0"/>
              </a:rPr>
              <a:t>Analisis</a:t>
            </a:r>
            <a:r>
              <a:rPr lang="en-US" sz="3200" u="sng" dirty="0" smtClean="0">
                <a:latin typeface="Algerian" pitchFamily="82" charset="0"/>
              </a:rPr>
              <a:t> AC </a:t>
            </a:r>
            <a:r>
              <a:rPr lang="en-US" sz="3200" u="sng" dirty="0" err="1" smtClean="0">
                <a:latin typeface="Algerian" pitchFamily="82" charset="0"/>
              </a:rPr>
              <a:t>pada</a:t>
            </a:r>
            <a:r>
              <a:rPr lang="en-US" sz="3200" u="sng" dirty="0" smtClean="0">
                <a:latin typeface="Algerian" pitchFamily="82" charset="0"/>
              </a:rPr>
              <a:t> transistor BJT</a:t>
            </a:r>
            <a:endParaRPr lang="en-US" sz="3200" u="sng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r>
              <a:rPr lang="en-US" dirty="0" smtClean="0"/>
              <a:t>Sri </a:t>
            </a:r>
            <a:r>
              <a:rPr lang="en-US" dirty="0" err="1" smtClean="0"/>
              <a:t>Supatmi,S.Kom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97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4876800" cy="990600"/>
          </a:xfrm>
        </p:spPr>
        <p:txBody>
          <a:bodyPr>
            <a:normAutofit/>
          </a:bodyPr>
          <a:lstStyle/>
          <a:p>
            <a:r>
              <a:rPr lang="en-US" sz="2800" u="sng" dirty="0" smtClean="0">
                <a:latin typeface="Algerian" pitchFamily="82" charset="0"/>
              </a:rPr>
              <a:t>Model </a:t>
            </a:r>
            <a:r>
              <a:rPr lang="en-US" sz="2800" u="sng" dirty="0" err="1" smtClean="0">
                <a:latin typeface="Algerian" pitchFamily="82" charset="0"/>
              </a:rPr>
              <a:t>analisis</a:t>
            </a:r>
            <a:r>
              <a:rPr lang="en-US" sz="2800" u="sng" dirty="0" smtClean="0">
                <a:latin typeface="Algerian" pitchFamily="82" charset="0"/>
              </a:rPr>
              <a:t> AC </a:t>
            </a:r>
            <a:r>
              <a:rPr lang="en-US" sz="2800" u="sng" dirty="0" err="1" smtClean="0">
                <a:latin typeface="Algerian" pitchFamily="82" charset="0"/>
              </a:rPr>
              <a:t>pada</a:t>
            </a:r>
            <a:r>
              <a:rPr lang="en-US" sz="2800" u="sng" dirty="0" smtClean="0">
                <a:latin typeface="Algerian" pitchFamily="82" charset="0"/>
              </a:rPr>
              <a:t> transistor</a:t>
            </a:r>
            <a:endParaRPr lang="en-US" sz="2800" u="sng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26736"/>
          </a:xfrm>
        </p:spPr>
        <p:txBody>
          <a:bodyPr/>
          <a:lstStyle/>
          <a:p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model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AC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transistor. Yang paling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 marL="624078" indent="-514350">
              <a:buAutoNum type="arabicPeriod"/>
            </a:pPr>
            <a:r>
              <a:rPr lang="en-US" dirty="0" smtClean="0"/>
              <a:t>Model T (Model </a:t>
            </a:r>
            <a:r>
              <a:rPr lang="en-US" dirty="0" err="1" smtClean="0"/>
              <a:t>Ebers</a:t>
            </a:r>
            <a:r>
              <a:rPr lang="en-US" dirty="0" smtClean="0"/>
              <a:t>-Moll)</a:t>
            </a:r>
          </a:p>
          <a:p>
            <a:pPr marL="624078" indent="-514350">
              <a:buAutoNum type="arabicPeriod"/>
            </a:pPr>
            <a:r>
              <a:rPr lang="en-US" dirty="0" smtClean="0"/>
              <a:t>Model </a:t>
            </a:r>
            <a:r>
              <a:rPr lang="el-GR" dirty="0" smtClean="0"/>
              <a:t>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09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560</TotalTime>
  <Words>1058</Words>
  <Application>Microsoft Office PowerPoint</Application>
  <PresentationFormat>On-screen Show (4:3)</PresentationFormat>
  <Paragraphs>177</Paragraphs>
  <Slides>35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Urban</vt:lpstr>
      <vt:lpstr>Equation</vt:lpstr>
      <vt:lpstr>ELEKTRONIKA LANJUT  TK34205(2 SKS)</vt:lpstr>
      <vt:lpstr>TATA TERTIB KULIAH</vt:lpstr>
      <vt:lpstr>penilaian</vt:lpstr>
      <vt:lpstr>Nilai akhir</vt:lpstr>
      <vt:lpstr>Silabus kuliah</vt:lpstr>
      <vt:lpstr>Silabus kuliah</vt:lpstr>
      <vt:lpstr>REFERENSI </vt:lpstr>
      <vt:lpstr>Analisis AC pada transistor BJT</vt:lpstr>
      <vt:lpstr>Model analisis AC pada transistor</vt:lpstr>
      <vt:lpstr>1. Model T</vt:lpstr>
      <vt:lpstr>2. Model π</vt:lpstr>
      <vt:lpstr>2. Model π</vt:lpstr>
      <vt:lpstr>2. Model π</vt:lpstr>
      <vt:lpstr>2. Model π</vt:lpstr>
      <vt:lpstr>2. Model π</vt:lpstr>
      <vt:lpstr>BATI TEGANGAN</vt:lpstr>
      <vt:lpstr>BATI TEGANGAN</vt:lpstr>
      <vt:lpstr>BATI TEGANGAN</vt:lpstr>
      <vt:lpstr>Contoh soal 1:</vt:lpstr>
      <vt:lpstr>Contoh soal 2:</vt:lpstr>
      <vt:lpstr>EFEK PEMUATAN DARI IMPEDANSI MASUKAN</vt:lpstr>
      <vt:lpstr>EFEK PEMUATAN DARI IMPEDANSI MASUKAN</vt:lpstr>
      <vt:lpstr>Contoh soal 3:</vt:lpstr>
      <vt:lpstr>Lanjutan penyelesaian contoh soal 3:</vt:lpstr>
      <vt:lpstr>Lanjutan penyelesaian contoh soal 3 jika β = 50:</vt:lpstr>
      <vt:lpstr>Swamped amplifier</vt:lpstr>
      <vt:lpstr>Rangkaian 3.Swamped amplifier</vt:lpstr>
      <vt:lpstr>Rangkaian ekuivalen model T pada rangkaian 3.swamped amplifier</vt:lpstr>
      <vt:lpstr>Rangkaian ekuivalen model π pada rangkaian 3.swamped amplifier</vt:lpstr>
      <vt:lpstr>Analisa AC model π pada rangkaian 3 swamped amplifier</vt:lpstr>
      <vt:lpstr>PowerPoint Presentation</vt:lpstr>
      <vt:lpstr>Contoh soal 6:</vt:lpstr>
      <vt:lpstr>Dari contoh soal 6,jika nilai re’ dimasukkan dalam perhitungan:</vt:lpstr>
      <vt:lpstr>REFERENSI</vt:lpstr>
      <vt:lpstr>SEE YOU NEXT WEEK</vt:lpstr>
    </vt:vector>
  </TitlesOfParts>
  <Company>tekkom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AC pada transistor BJT</dc:title>
  <dc:creator>pancie</dc:creator>
  <cp:lastModifiedBy>Admin</cp:lastModifiedBy>
  <cp:revision>67</cp:revision>
  <dcterms:created xsi:type="dcterms:W3CDTF">2011-03-11T02:21:33Z</dcterms:created>
  <dcterms:modified xsi:type="dcterms:W3CDTF">2012-03-05T05:33:20Z</dcterms:modified>
</cp:coreProperties>
</file>