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75" r:id="rId2"/>
    <p:sldId id="256" r:id="rId3"/>
    <p:sldId id="282" r:id="rId4"/>
    <p:sldId id="279" r:id="rId5"/>
    <p:sldId id="280" r:id="rId6"/>
    <p:sldId id="281" r:id="rId7"/>
    <p:sldId id="283" r:id="rId8"/>
    <p:sldId id="257" r:id="rId9"/>
    <p:sldId id="258" r:id="rId10"/>
    <p:sldId id="259" r:id="rId11"/>
    <p:sldId id="262" r:id="rId12"/>
    <p:sldId id="276" r:id="rId13"/>
    <p:sldId id="277" r:id="rId14"/>
    <p:sldId id="278" r:id="rId15"/>
    <p:sldId id="263" r:id="rId16"/>
    <p:sldId id="264" r:id="rId17"/>
    <p:sldId id="284" r:id="rId18"/>
    <p:sldId id="265" r:id="rId1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78" autoAdjust="0"/>
    <p:restoredTop sz="86410" autoAdjust="0"/>
  </p:normalViewPr>
  <p:slideViewPr>
    <p:cSldViewPr>
      <p:cViewPr>
        <p:scale>
          <a:sx n="50" d="100"/>
          <a:sy n="50" d="100"/>
        </p:scale>
        <p:origin x="-612" y="-522"/>
      </p:cViewPr>
      <p:guideLst>
        <p:guide orient="horz" pos="2160"/>
        <p:guide pos="2880"/>
      </p:guideLst>
    </p:cSldViewPr>
  </p:slideViewPr>
  <p:outlineViewPr>
    <p:cViewPr>
      <p:scale>
        <a:sx n="33" d="100"/>
        <a:sy n="33" d="100"/>
      </p:scale>
      <p:origin x="0" y="302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5DAAB1-6B95-40CE-B305-09143CF904C9}" type="datetimeFigureOut">
              <a:rPr lang="en-US" smtClean="0"/>
              <a:pPr/>
              <a:t>3/6/2012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D56B8C-3861-40C8-9B54-93FDD4BC3F15}" type="slidenum">
              <a:rPr lang="en-US" smtClean="0"/>
              <a:pPr/>
              <a:t>‹#›</a:t>
            </a:fld>
            <a:endParaRPr lang="en-US"/>
          </a:p>
        </p:txBody>
      </p:sp>
    </p:spTree>
    <p:extLst>
      <p:ext uri="{BB962C8B-B14F-4D97-AF65-F5344CB8AC3E}">
        <p14:creationId xmlns:p14="http://schemas.microsoft.com/office/powerpoint/2010/main" val="93003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D56B8C-3861-40C8-9B54-93FDD4BC3F15}"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151F286-00B6-4E51-B27B-A6132445990B}" type="datetimeFigureOut">
              <a:rPr lang="id-ID" smtClean="0"/>
              <a:pPr/>
              <a:t>06/03/2012</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6B9C1B6-CCF5-44B2-9F7C-C3818CD1A7F4}" type="slidenum">
              <a:rPr lang="id-ID" smtClean="0"/>
              <a:pPr/>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6B9C1B6-CCF5-44B2-9F7C-C3818CD1A7F4}"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6B9C1B6-CCF5-44B2-9F7C-C3818CD1A7F4}"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6B9C1B6-CCF5-44B2-9F7C-C3818CD1A7F4}"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6B9C1B6-CCF5-44B2-9F7C-C3818CD1A7F4}"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6B9C1B6-CCF5-44B2-9F7C-C3818CD1A7F4}" type="slidenum">
              <a:rPr lang="id-ID" smtClean="0"/>
              <a:pPr/>
              <a:t>‹#›</a:t>
            </a:fld>
            <a:endParaRPr lang="id-ID"/>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6B9C1B6-CCF5-44B2-9F7C-C3818CD1A7F4}"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6B9C1B6-CCF5-44B2-9F7C-C3818CD1A7F4}"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6B9C1B6-CCF5-44B2-9F7C-C3818CD1A7F4}"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7" name="Slide Number Placeholder 6"/>
          <p:cNvSpPr>
            <a:spLocks noGrp="1"/>
          </p:cNvSpPr>
          <p:nvPr>
            <p:ph type="sldNum" sz="quarter" idx="12"/>
          </p:nvPr>
        </p:nvSpPr>
        <p:spPr/>
        <p:txBody>
          <a:bodyPr/>
          <a:lstStyle/>
          <a:p>
            <a:fld id="{46B9C1B6-CCF5-44B2-9F7C-C3818CD1A7F4}" type="slidenum">
              <a:rPr lang="id-ID" smtClean="0"/>
              <a:pPr/>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F286-00B6-4E51-B27B-A6132445990B}" type="datetimeFigureOut">
              <a:rPr lang="id-ID" smtClean="0"/>
              <a:pPr/>
              <a:t>06/03/2012</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7" name="Slide Number Placeholder 6"/>
          <p:cNvSpPr>
            <a:spLocks noGrp="1"/>
          </p:cNvSpPr>
          <p:nvPr>
            <p:ph type="sldNum" sz="quarter" idx="12"/>
          </p:nvPr>
        </p:nvSpPr>
        <p:spPr/>
        <p:txBody>
          <a:bodyPr/>
          <a:lstStyle/>
          <a:p>
            <a:fld id="{46B9C1B6-CCF5-44B2-9F7C-C3818CD1A7F4}"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151F286-00B6-4E51-B27B-A6132445990B}" type="datetimeFigureOut">
              <a:rPr lang="id-ID" smtClean="0"/>
              <a:pPr/>
              <a:t>06/03/2012</a:t>
            </a:fld>
            <a:endParaRPr lang="id-ID"/>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6B9C1B6-CCF5-44B2-9F7C-C3818CD1A7F4}"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00108"/>
            <a:ext cx="9144000" cy="4643470"/>
          </a:xfrm>
        </p:spPr>
        <p:txBody>
          <a:bodyPr>
            <a:normAutofit/>
          </a:bodyPr>
          <a:lstStyle/>
          <a:p>
            <a:pPr algn="ctr"/>
            <a:r>
              <a:rPr lang="id-ID" sz="10000" b="1" dirty="0" smtClean="0"/>
              <a:t>M I P</a:t>
            </a:r>
            <a:r>
              <a:rPr lang="id-ID" sz="10000" dirty="0" smtClean="0"/>
              <a:t/>
            </a:r>
            <a:br>
              <a:rPr lang="id-ID" sz="10000" dirty="0" smtClean="0"/>
            </a:br>
            <a:r>
              <a:rPr lang="id-ID" dirty="0" smtClean="0"/>
              <a:t/>
            </a:r>
            <a:br>
              <a:rPr lang="id-ID" dirty="0" smtClean="0"/>
            </a:br>
            <a:r>
              <a:rPr lang="id-ID" sz="3600" b="1" dirty="0" smtClean="0">
                <a:effectLst/>
              </a:rPr>
              <a:t>METODOLOGI ILMU</a:t>
            </a:r>
            <a:r>
              <a:rPr lang="en-US" sz="3600" b="1" dirty="0" smtClean="0">
                <a:effectLst/>
              </a:rPr>
              <a:t> </a:t>
            </a:r>
            <a:r>
              <a:rPr lang="id-ID" sz="3600" b="1" dirty="0" smtClean="0">
                <a:effectLst/>
              </a:rPr>
              <a:t>PEMERINTAHAN</a:t>
            </a:r>
            <a:r>
              <a:rPr lang="en-US" sz="4000" b="1" dirty="0" smtClean="0"/>
              <a:t/>
            </a:r>
            <a:br>
              <a:rPr lang="en-US" sz="4000" b="1" dirty="0" smtClean="0"/>
            </a:br>
            <a:r>
              <a:rPr lang="en-US" smtClean="0"/>
              <a:t/>
            </a:r>
            <a:br>
              <a:rPr lang="en-US" smtClean="0"/>
            </a:br>
            <a:endParaRPr lang="id-ID" sz="2700" i="1" dirty="0">
              <a:solidFill>
                <a:schemeClr val="accent5">
                  <a:lumMod val="60000"/>
                  <a:lumOff val="40000"/>
                </a:schemeClr>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29600" cy="5429288"/>
          </a:xfrm>
        </p:spPr>
        <p:txBody>
          <a:bodyPr>
            <a:normAutofit lnSpcReduction="10000"/>
          </a:bodyPr>
          <a:lstStyle/>
          <a:p>
            <a:pPr marL="441325" indent="-441325" algn="just">
              <a:buFont typeface="Wingdings" pitchFamily="2" charset="2"/>
              <a:buChar char="Ø"/>
            </a:pPr>
            <a:r>
              <a:rPr lang="en-US" dirty="0" err="1" smtClean="0">
                <a:latin typeface="Tahoma" pitchFamily="34" charset="0"/>
                <a:ea typeface="Tahoma" pitchFamily="34" charset="0"/>
                <a:cs typeface="Tahoma" pitchFamily="34" charset="0"/>
              </a:rPr>
              <a:t>Seorang</a:t>
            </a:r>
            <a:r>
              <a:rPr lang="en-US" dirty="0" smtClean="0">
                <a:latin typeface="Tahoma" pitchFamily="34" charset="0"/>
                <a:ea typeface="Tahoma" pitchFamily="34" charset="0"/>
                <a:cs typeface="Tahoma" pitchFamily="34" charset="0"/>
              </a:rPr>
              <a:t> S.IP </a:t>
            </a:r>
            <a:r>
              <a:rPr lang="en-US" dirty="0" err="1">
                <a:latin typeface="Tahoma" pitchFamily="34" charset="0"/>
                <a:ea typeface="Tahoma" pitchFamily="34" charset="0"/>
                <a:cs typeface="Tahoma" pitchFamily="34" charset="0"/>
              </a:rPr>
              <a:t>dituntut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harus</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seperti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seorang</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dokter</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spesialis</a:t>
            </a:r>
            <a:r>
              <a:rPr lang="en-US" dirty="0">
                <a:latin typeface="Tahoma" pitchFamily="34" charset="0"/>
                <a:ea typeface="Tahoma" pitchFamily="34" charset="0"/>
                <a:cs typeface="Tahoma" pitchFamily="34" charset="0"/>
              </a:rPr>
              <a:t> yang </a:t>
            </a:r>
            <a:r>
              <a:rPr lang="en-US" dirty="0" err="1">
                <a:latin typeface="Tahoma" pitchFamily="34" charset="0"/>
                <a:ea typeface="Tahoma" pitchFamily="34" charset="0"/>
                <a:cs typeface="Tahoma" pitchFamily="34" charset="0"/>
              </a:rPr>
              <a:t>mampu</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mengamati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menganalisis</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berbagai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penyakit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mengobatinya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dengan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memberikan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resep</a:t>
            </a:r>
            <a:r>
              <a:rPr lang="en-US" dirty="0">
                <a:latin typeface="Tahoma" pitchFamily="34" charset="0"/>
                <a:ea typeface="Tahoma" pitchFamily="34" charset="0"/>
                <a:cs typeface="Tahoma" pitchFamily="34" charset="0"/>
              </a:rPr>
              <a:t> yang </a:t>
            </a:r>
            <a:r>
              <a:rPr lang="en-US" dirty="0" err="1">
                <a:latin typeface="Tahoma" pitchFamily="34" charset="0"/>
                <a:ea typeface="Tahoma" pitchFamily="34" charset="0"/>
                <a:cs typeface="Tahoma" pitchFamily="34" charset="0"/>
              </a:rPr>
              <a:t>tepat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mujarab</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Tentunya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untuk</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seorang</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S.IP, </a:t>
            </a:r>
            <a:r>
              <a:rPr lang="en-US" dirty="0" err="1">
                <a:latin typeface="Tahoma" pitchFamily="34" charset="0"/>
                <a:ea typeface="Tahoma" pitchFamily="34" charset="0"/>
                <a:cs typeface="Tahoma" pitchFamily="34" charset="0"/>
              </a:rPr>
              <a:t>penyakitnya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itu</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adalah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masalah-masalah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pemerintahan</a:t>
            </a:r>
            <a:r>
              <a:rPr lang="en-US" dirty="0">
                <a:latin typeface="Tahoma" pitchFamily="34" charset="0"/>
                <a:ea typeface="Tahoma" pitchFamily="34" charset="0"/>
                <a:cs typeface="Tahoma" pitchFamily="34" charset="0"/>
              </a:rPr>
              <a:t> yang </a:t>
            </a:r>
            <a:r>
              <a:rPr lang="en-US" dirty="0" err="1">
                <a:latin typeface="Tahoma" pitchFamily="34" charset="0"/>
                <a:ea typeface="Tahoma" pitchFamily="34" charset="0"/>
                <a:cs typeface="Tahoma" pitchFamily="34" charset="0"/>
              </a:rPr>
              <a:t>muncul</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ke</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permukaan</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yang </a:t>
            </a:r>
            <a:r>
              <a:rPr lang="en-US" dirty="0" err="1">
                <a:latin typeface="Tahoma" pitchFamily="34" charset="0"/>
                <a:ea typeface="Tahoma" pitchFamily="34" charset="0"/>
                <a:cs typeface="Tahoma" pitchFamily="34" charset="0"/>
              </a:rPr>
              <a:t>dapat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mengganggu</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kepentingan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publik</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umum</a:t>
            </a:r>
            <a:r>
              <a:rPr lang="en-US" dirty="0" smtClean="0">
                <a:latin typeface="Tahoma" pitchFamily="34" charset="0"/>
                <a:ea typeface="Tahoma" pitchFamily="34" charset="0"/>
                <a:cs typeface="Tahoma" pitchFamily="34" charset="0"/>
              </a:rPr>
              <a:t>).</a:t>
            </a:r>
          </a:p>
          <a:p>
            <a:pPr marL="441325" indent="-441325" algn="just">
              <a:buFont typeface="Wingdings" pitchFamily="2" charset="2"/>
              <a:buChar char="Ø"/>
            </a:pPr>
            <a:r>
              <a:rPr lang="en-US" dirty="0" err="1" smtClean="0">
                <a:latin typeface="Tahoma" pitchFamily="34" charset="0"/>
                <a:ea typeface="Tahoma" pitchFamily="34" charset="0"/>
                <a:cs typeface="Tahoma" pitchFamily="34" charset="0"/>
              </a:rPr>
              <a:t>Masalah-masalah</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pemerintahan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tersebut</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harus</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dapat</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diselesaikan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dengan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penalaran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ilmiah</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dengan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menggunakan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metodologi</a:t>
            </a:r>
            <a:r>
              <a:rPr lang="en-US" dirty="0" smtClean="0">
                <a:latin typeface="Tahoma" pitchFamily="34" charset="0"/>
                <a:ea typeface="Tahoma" pitchFamily="34" charset="0"/>
                <a:cs typeface="Tahoma" pitchFamily="34" charset="0"/>
              </a:rPr>
              <a:t>.</a:t>
            </a:r>
          </a:p>
          <a:p>
            <a:pPr marL="441325" indent="-441325" algn="just">
              <a:buFont typeface="Wingdings" pitchFamily="2" charset="2"/>
              <a:buChar char="Ø"/>
            </a:pPr>
            <a:r>
              <a:rPr lang="en-US" dirty="0" smtClean="0">
                <a:latin typeface="Tahoma" pitchFamily="34" charset="0"/>
                <a:ea typeface="Tahoma" pitchFamily="34" charset="0"/>
                <a:cs typeface="Tahoma" pitchFamily="34" charset="0"/>
              </a:rPr>
              <a:t>Hal </a:t>
            </a:r>
            <a:r>
              <a:rPr lang="en-US" dirty="0" err="1" smtClean="0">
                <a:latin typeface="Tahoma" pitchFamily="34" charset="0"/>
                <a:ea typeface="Tahoma" pitchFamily="34" charset="0"/>
                <a:cs typeface="Tahoma" pitchFamily="34" charset="0"/>
              </a:rPr>
              <a:t>ini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dikarenakan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perubahan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sosial</a:t>
            </a:r>
            <a:r>
              <a:rPr lang="en-US" dirty="0" smtClean="0">
                <a:latin typeface="Tahoma" pitchFamily="34" charset="0"/>
                <a:ea typeface="Tahoma" pitchFamily="34" charset="0"/>
                <a:cs typeface="Tahoma" pitchFamily="34" charset="0"/>
              </a:rPr>
              <a:t> yang </a:t>
            </a:r>
            <a:r>
              <a:rPr lang="en-US" dirty="0" err="1" smtClean="0">
                <a:latin typeface="Tahoma" pitchFamily="34" charset="0"/>
                <a:ea typeface="Tahoma" pitchFamily="34" charset="0"/>
                <a:cs typeface="Tahoma" pitchFamily="34" charset="0"/>
              </a:rPr>
              <a:t>terjadi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harus</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diikuti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dalam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dinamika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pemerintahan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Contohnya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dengan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pengembangan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konsep</a:t>
            </a:r>
            <a:r>
              <a:rPr lang="en-US" dirty="0" smtClean="0">
                <a:latin typeface="Tahoma" pitchFamily="34" charset="0"/>
                <a:ea typeface="Tahoma" pitchFamily="34" charset="0"/>
                <a:cs typeface="Tahoma" pitchFamily="34" charset="0"/>
              </a:rPr>
              <a:t> : </a:t>
            </a:r>
            <a:r>
              <a:rPr lang="en-US" i="1" dirty="0" smtClean="0">
                <a:latin typeface="Tahoma" pitchFamily="34" charset="0"/>
                <a:ea typeface="Tahoma" pitchFamily="34" charset="0"/>
                <a:cs typeface="Tahoma" pitchFamily="34" charset="0"/>
              </a:rPr>
              <a:t>Reinventing Government, Good Governance</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dan</a:t>
            </a:r>
            <a:r>
              <a:rPr lang="en-US" dirty="0" smtClean="0">
                <a:latin typeface="Tahoma" pitchFamily="34" charset="0"/>
                <a:ea typeface="Tahoma" pitchFamily="34" charset="0"/>
                <a:cs typeface="Tahoma" pitchFamily="34" charset="0"/>
              </a:rPr>
              <a:t> </a:t>
            </a:r>
            <a:r>
              <a:rPr lang="en-US" i="1" dirty="0" smtClean="0">
                <a:latin typeface="Tahoma" pitchFamily="34" charset="0"/>
                <a:ea typeface="Tahoma" pitchFamily="34" charset="0"/>
                <a:cs typeface="Tahoma" pitchFamily="34" charset="0"/>
              </a:rPr>
              <a:t>Scientific Government, e-Government</a:t>
            </a:r>
            <a:r>
              <a:rPr lang="en-US" dirty="0" smtClean="0">
                <a:latin typeface="Tahoma" pitchFamily="34" charset="0"/>
                <a:ea typeface="Tahoma" pitchFamily="34" charset="0"/>
                <a:cs typeface="Tahoma" pitchFamily="34" charset="0"/>
              </a:rPr>
              <a:t>.</a:t>
            </a:r>
            <a:endParaRPr lang="id-ID" dirty="0" smtClean="0">
              <a:latin typeface="Tahoma" pitchFamily="34" charset="0"/>
              <a:ea typeface="Tahoma" pitchFamily="34" charset="0"/>
              <a:cs typeface="Tahoma" pitchFamily="34" charset="0"/>
            </a:endParaRPr>
          </a:p>
          <a:p>
            <a:pPr marL="441325" indent="-441325" algn="just">
              <a:buFont typeface="Wingdings" pitchFamily="2" charset="2"/>
              <a:buChar char="Ø"/>
            </a:pPr>
            <a:endParaRPr lang="id-ID" dirty="0">
              <a:latin typeface="Tahoma" pitchFamily="34" charset="0"/>
              <a:ea typeface="Tahoma" pitchFamily="34" charset="0"/>
              <a:cs typeface="Tahoma" pitchFamily="34" charset="0"/>
            </a:endParaRPr>
          </a:p>
          <a:p>
            <a:pPr marL="0" indent="355600" algn="just">
              <a:buNone/>
            </a:pPr>
            <a:endParaRPr lang="id-ID" b="1" dirty="0">
              <a:latin typeface="Tahoma" pitchFamily="34" charset="0"/>
              <a:ea typeface="Tahoma" pitchFamily="34" charset="0"/>
              <a:cs typeface="Tahoma" pitchFamily="34" charset="0"/>
            </a:endParaRPr>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692696"/>
            <a:ext cx="7024744" cy="1143000"/>
          </a:xfrm>
        </p:spPr>
        <p:txBody>
          <a:bodyPr/>
          <a:lstStyle/>
          <a:p>
            <a:pPr algn="ctr"/>
            <a:r>
              <a:rPr lang="en-US" b="1" dirty="0" smtClean="0"/>
              <a:t>Reinventing Government</a:t>
            </a:r>
            <a:endParaRPr lang="en-US" b="1" dirty="0"/>
          </a:p>
        </p:txBody>
      </p:sp>
      <p:sp>
        <p:nvSpPr>
          <p:cNvPr id="3" name="Content Placeholder 2"/>
          <p:cNvSpPr>
            <a:spLocks noGrp="1"/>
          </p:cNvSpPr>
          <p:nvPr>
            <p:ph idx="1"/>
          </p:nvPr>
        </p:nvSpPr>
        <p:spPr/>
        <p:txBody>
          <a:bodyPr>
            <a:normAutofit/>
          </a:bodyPr>
          <a:lstStyle/>
          <a:p>
            <a:pPr marL="0" indent="0" algn="just">
              <a:buNone/>
            </a:pPr>
            <a:r>
              <a:rPr lang="en-US" b="1" dirty="0" smtClean="0"/>
              <a:t>David Osborne </a:t>
            </a:r>
            <a:r>
              <a:rPr lang="en-US" b="1" dirty="0" err="1" smtClean="0"/>
              <a:t>dan</a:t>
            </a:r>
            <a:r>
              <a:rPr lang="en-US" b="1" dirty="0" smtClean="0"/>
              <a:t> Ted </a:t>
            </a:r>
            <a:r>
              <a:rPr lang="en-US" b="1" dirty="0" err="1" smtClean="0"/>
              <a:t>Gaebler</a:t>
            </a:r>
            <a:r>
              <a:rPr lang="en-US" b="1" dirty="0" smtClean="0"/>
              <a:t>:</a:t>
            </a:r>
          </a:p>
          <a:p>
            <a:pPr marL="0" indent="355600" algn="just">
              <a:buNone/>
            </a:pPr>
            <a:r>
              <a:rPr lang="en-US" b="1" dirty="0" smtClean="0"/>
              <a:t>Steering rather than rowing Empowering rather than Serving. Injecting competition into service delivery. Funding outcomes not inputs Meeting the need of the costumer. Not the bureaucracy. Earning rather than spending Preventing rather than cure. From hierarchy to participation and team work. Leverage change through the market </a:t>
            </a:r>
            <a:endParaRPr lang="id-ID" b="1" dirty="0">
              <a:latin typeface="Tahoma" pitchFamily="34" charset="0"/>
              <a:ea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692696"/>
            <a:ext cx="7024744" cy="1143000"/>
          </a:xfrm>
        </p:spPr>
        <p:txBody>
          <a:bodyPr/>
          <a:lstStyle/>
          <a:p>
            <a:pPr algn="ctr"/>
            <a:r>
              <a:rPr lang="en-US" b="1" dirty="0" smtClean="0"/>
              <a:t>Good Governance</a:t>
            </a:r>
            <a:endParaRPr lang="en-US" b="1" dirty="0"/>
          </a:p>
        </p:txBody>
      </p:sp>
      <p:sp>
        <p:nvSpPr>
          <p:cNvPr id="3" name="Content Placeholder 2"/>
          <p:cNvSpPr>
            <a:spLocks noGrp="1"/>
          </p:cNvSpPr>
          <p:nvPr>
            <p:ph idx="1"/>
          </p:nvPr>
        </p:nvSpPr>
        <p:spPr/>
        <p:txBody>
          <a:bodyPr>
            <a:normAutofit/>
          </a:bodyPr>
          <a:lstStyle/>
          <a:p>
            <a:pPr marL="514350" indent="-514350" algn="just">
              <a:buFont typeface="+mj-lt"/>
              <a:buAutoNum type="arabicPeriod"/>
            </a:pPr>
            <a:r>
              <a:rPr lang="en-US" b="1" dirty="0" err="1" smtClean="0"/>
              <a:t>Akuntabilitas</a:t>
            </a:r>
            <a:r>
              <a:rPr lang="en-US" b="1" dirty="0" smtClean="0"/>
              <a:t> (accountability) </a:t>
            </a:r>
          </a:p>
          <a:p>
            <a:pPr marL="514350" indent="-514350" algn="just">
              <a:buFont typeface="+mj-lt"/>
              <a:buAutoNum type="arabicPeriod"/>
            </a:pPr>
            <a:r>
              <a:rPr lang="en-US" b="1" dirty="0" err="1" smtClean="0"/>
              <a:t>Transparansi</a:t>
            </a:r>
            <a:r>
              <a:rPr lang="en-US" b="1" dirty="0" smtClean="0"/>
              <a:t> (</a:t>
            </a:r>
            <a:r>
              <a:rPr lang="en-US" b="1" dirty="0" err="1" smtClean="0"/>
              <a:t>transparancy</a:t>
            </a:r>
            <a:r>
              <a:rPr lang="en-US" b="1" dirty="0" smtClean="0"/>
              <a:t>) </a:t>
            </a:r>
          </a:p>
          <a:p>
            <a:pPr marL="514350" indent="-514350" algn="just">
              <a:buFont typeface="+mj-lt"/>
              <a:buAutoNum type="arabicPeriod"/>
            </a:pPr>
            <a:r>
              <a:rPr lang="en-US" b="1" dirty="0" err="1" smtClean="0"/>
              <a:t>Keterbukaan</a:t>
            </a:r>
            <a:r>
              <a:rPr lang="en-US" b="1" dirty="0" smtClean="0"/>
              <a:t> (</a:t>
            </a:r>
            <a:r>
              <a:rPr lang="en-US" b="1" dirty="0" err="1" smtClean="0"/>
              <a:t>opennes</a:t>
            </a:r>
            <a:r>
              <a:rPr lang="en-US" b="1" dirty="0" smtClean="0"/>
              <a:t>) </a:t>
            </a:r>
          </a:p>
          <a:p>
            <a:pPr marL="514350" indent="-514350" algn="just">
              <a:buFont typeface="+mj-lt"/>
              <a:buAutoNum type="arabicPeriod"/>
            </a:pPr>
            <a:r>
              <a:rPr lang="en-US" b="1" dirty="0" err="1" smtClean="0"/>
              <a:t>Aturan</a:t>
            </a:r>
            <a:r>
              <a:rPr lang="en-US" b="1" dirty="0" smtClean="0"/>
              <a:t> </a:t>
            </a:r>
            <a:r>
              <a:rPr lang="en-US" b="1" dirty="0" err="1" smtClean="0"/>
              <a:t>Hukum</a:t>
            </a:r>
            <a:r>
              <a:rPr lang="en-US" b="1" dirty="0" smtClean="0"/>
              <a:t> (Rule of Law)</a:t>
            </a:r>
            <a:endParaRPr lang="en-US" b="1" dirty="0" smtClean="0">
              <a:latin typeface="Tahoma" pitchFamily="34" charset="0"/>
              <a:ea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332656"/>
            <a:ext cx="7024744" cy="1143000"/>
          </a:xfrm>
        </p:spPr>
        <p:txBody>
          <a:bodyPr/>
          <a:lstStyle/>
          <a:p>
            <a:pPr algn="ctr"/>
            <a:r>
              <a:rPr lang="en-US" b="1" dirty="0" smtClean="0"/>
              <a:t>Scientific Government</a:t>
            </a:r>
            <a:endParaRPr lang="en-US" b="1" dirty="0"/>
          </a:p>
        </p:txBody>
      </p:sp>
      <p:sp>
        <p:nvSpPr>
          <p:cNvPr id="3" name="Content Placeholder 2"/>
          <p:cNvSpPr>
            <a:spLocks noGrp="1"/>
          </p:cNvSpPr>
          <p:nvPr>
            <p:ph idx="1"/>
          </p:nvPr>
        </p:nvSpPr>
        <p:spPr>
          <a:xfrm>
            <a:off x="457200" y="1571612"/>
            <a:ext cx="8229600" cy="5286388"/>
          </a:xfrm>
        </p:spPr>
        <p:txBody>
          <a:bodyPr>
            <a:normAutofit/>
          </a:bodyPr>
          <a:lstStyle/>
          <a:p>
            <a:pPr lvl="0" algn="just"/>
            <a:r>
              <a:rPr lang="en-US" dirty="0" err="1" smtClean="0">
                <a:latin typeface="Tahoma" pitchFamily="34" charset="0"/>
                <a:ea typeface="Tahoma" pitchFamily="34" charset="0"/>
                <a:cs typeface="Tahoma" pitchFamily="34" charset="0"/>
              </a:rPr>
              <a:t>Efisien</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efektif</a:t>
            </a:r>
            <a:r>
              <a:rPr lang="en-US" dirty="0">
                <a:latin typeface="Tahoma" pitchFamily="34" charset="0"/>
                <a:ea typeface="Tahoma" pitchFamily="34" charset="0"/>
                <a:cs typeface="Tahoma" pitchFamily="34" charset="0"/>
              </a:rPr>
              <a:t>;</a:t>
            </a:r>
            <a:endParaRPr lang="id-ID" sz="2800" dirty="0">
              <a:latin typeface="Tahoma" pitchFamily="34" charset="0"/>
              <a:ea typeface="Tahoma" pitchFamily="34" charset="0"/>
              <a:cs typeface="Tahoma" pitchFamily="34" charset="0"/>
            </a:endParaRPr>
          </a:p>
          <a:p>
            <a:pPr lvl="0" algn="just"/>
            <a:r>
              <a:rPr lang="en-US" dirty="0" err="1">
                <a:latin typeface="Tahoma" pitchFamily="34" charset="0"/>
                <a:ea typeface="Tahoma" pitchFamily="34" charset="0"/>
                <a:cs typeface="Tahoma" pitchFamily="34" charset="0"/>
              </a:rPr>
              <a:t>Empiris</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antisipatif</a:t>
            </a:r>
            <a:r>
              <a:rPr lang="en-US" dirty="0">
                <a:latin typeface="Tahoma" pitchFamily="34" charset="0"/>
                <a:ea typeface="Tahoma" pitchFamily="34" charset="0"/>
                <a:cs typeface="Tahoma" pitchFamily="34" charset="0"/>
              </a:rPr>
              <a:t>;</a:t>
            </a:r>
            <a:endParaRPr lang="id-ID" sz="2800" dirty="0">
              <a:latin typeface="Tahoma" pitchFamily="34" charset="0"/>
              <a:ea typeface="Tahoma" pitchFamily="34" charset="0"/>
              <a:cs typeface="Tahoma" pitchFamily="34" charset="0"/>
            </a:endParaRPr>
          </a:p>
          <a:p>
            <a:pPr lvl="0" algn="just"/>
            <a:r>
              <a:rPr lang="en-US" dirty="0" err="1">
                <a:latin typeface="Tahoma" pitchFamily="34" charset="0"/>
                <a:ea typeface="Tahoma" pitchFamily="34" charset="0"/>
                <a:cs typeface="Tahoma" pitchFamily="34" charset="0"/>
              </a:rPr>
              <a:t>Aspiratif</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dalam</a:t>
            </a:r>
            <a:r>
              <a:rPr lang="en-US" dirty="0">
                <a:latin typeface="Tahoma" pitchFamily="34" charset="0"/>
                <a:ea typeface="Tahoma" pitchFamily="34" charset="0"/>
                <a:cs typeface="Tahoma" pitchFamily="34" charset="0"/>
              </a:rPr>
              <a:t> :</a:t>
            </a:r>
            <a:endParaRPr lang="id-ID" sz="2800" dirty="0">
              <a:latin typeface="Tahoma" pitchFamily="34" charset="0"/>
              <a:ea typeface="Tahoma" pitchFamily="34" charset="0"/>
              <a:cs typeface="Tahoma" pitchFamily="34" charset="0"/>
            </a:endParaRPr>
          </a:p>
          <a:p>
            <a:pPr lvl="1" algn="just"/>
            <a:r>
              <a:rPr lang="en-US" dirty="0" err="1">
                <a:latin typeface="Tahoma" pitchFamily="34" charset="0"/>
                <a:ea typeface="Tahoma" pitchFamily="34" charset="0"/>
                <a:cs typeface="Tahoma" pitchFamily="34" charset="0"/>
              </a:rPr>
              <a:t>memilih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pimpinan</a:t>
            </a:r>
            <a:endParaRPr lang="id-ID" sz="2400" dirty="0">
              <a:latin typeface="Tahoma" pitchFamily="34" charset="0"/>
              <a:ea typeface="Tahoma" pitchFamily="34" charset="0"/>
              <a:cs typeface="Tahoma" pitchFamily="34" charset="0"/>
            </a:endParaRPr>
          </a:p>
          <a:p>
            <a:pPr lvl="1" algn="just"/>
            <a:r>
              <a:rPr lang="en-US" dirty="0">
                <a:latin typeface="Tahoma" pitchFamily="34" charset="0"/>
                <a:ea typeface="Tahoma" pitchFamily="34" charset="0"/>
                <a:cs typeface="Tahoma" pitchFamily="34" charset="0"/>
              </a:rPr>
              <a:t>program</a:t>
            </a:r>
            <a:endParaRPr lang="id-ID" sz="2400" dirty="0">
              <a:latin typeface="Tahoma" pitchFamily="34" charset="0"/>
              <a:ea typeface="Tahoma" pitchFamily="34" charset="0"/>
              <a:cs typeface="Tahoma" pitchFamily="34" charset="0"/>
            </a:endParaRPr>
          </a:p>
          <a:p>
            <a:pPr lvl="1" algn="just"/>
            <a:r>
              <a:rPr lang="en-US" dirty="0" err="1">
                <a:latin typeface="Tahoma" pitchFamily="34" charset="0"/>
                <a:ea typeface="Tahoma" pitchFamily="34" charset="0"/>
                <a:cs typeface="Tahoma" pitchFamily="34" charset="0"/>
              </a:rPr>
              <a:t>keputusan</a:t>
            </a:r>
            <a:endParaRPr lang="id-ID" sz="2400" dirty="0">
              <a:latin typeface="Tahoma" pitchFamily="34" charset="0"/>
              <a:ea typeface="Tahoma" pitchFamily="34" charset="0"/>
              <a:cs typeface="Tahoma" pitchFamily="34" charset="0"/>
            </a:endParaRPr>
          </a:p>
          <a:p>
            <a:pPr lvl="1" algn="just"/>
            <a:r>
              <a:rPr lang="en-US" dirty="0" err="1">
                <a:latin typeface="Tahoma" pitchFamily="34" charset="0"/>
                <a:ea typeface="Tahoma" pitchFamily="34" charset="0"/>
                <a:cs typeface="Tahoma" pitchFamily="34" charset="0"/>
              </a:rPr>
              <a:t>visi,misi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strategi</a:t>
            </a:r>
            <a:endParaRPr lang="id-ID" sz="2400" dirty="0">
              <a:latin typeface="Tahoma" pitchFamily="34" charset="0"/>
              <a:ea typeface="Tahoma" pitchFamily="34" charset="0"/>
              <a:cs typeface="Tahoma" pitchFamily="34" charset="0"/>
            </a:endParaRPr>
          </a:p>
          <a:p>
            <a:pPr lvl="0" algn="just"/>
            <a:r>
              <a:rPr lang="en-US" dirty="0" err="1">
                <a:latin typeface="Tahoma" pitchFamily="34" charset="0"/>
                <a:ea typeface="Tahoma" pitchFamily="34" charset="0"/>
                <a:cs typeface="Tahoma" pitchFamily="34" charset="0"/>
              </a:rPr>
              <a:t>Aparat</a:t>
            </a:r>
            <a:r>
              <a:rPr lang="en-US" dirty="0">
                <a:latin typeface="Tahoma" pitchFamily="34" charset="0"/>
                <a:ea typeface="Tahoma" pitchFamily="34" charset="0"/>
                <a:cs typeface="Tahoma" pitchFamily="34" charset="0"/>
              </a:rPr>
              <a:t> yang </a:t>
            </a:r>
            <a:r>
              <a:rPr lang="en-US" dirty="0" err="1">
                <a:latin typeface="Tahoma" pitchFamily="34" charset="0"/>
                <a:ea typeface="Tahoma" pitchFamily="34" charset="0"/>
                <a:cs typeface="Tahoma" pitchFamily="34" charset="0"/>
              </a:rPr>
              <a:t>rasional</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kritis</a:t>
            </a:r>
            <a:r>
              <a:rPr lang="en-US" dirty="0">
                <a:latin typeface="Tahoma" pitchFamily="34" charset="0"/>
                <a:ea typeface="Tahoma" pitchFamily="34" charset="0"/>
                <a:cs typeface="Tahoma" pitchFamily="34" charset="0"/>
              </a:rPr>
              <a:t>;</a:t>
            </a:r>
            <a:endParaRPr lang="id-ID" sz="2800" dirty="0">
              <a:latin typeface="Tahoma" pitchFamily="34" charset="0"/>
              <a:ea typeface="Tahoma" pitchFamily="34" charset="0"/>
              <a:cs typeface="Tahoma" pitchFamily="34" charset="0"/>
            </a:endParaRPr>
          </a:p>
          <a:p>
            <a:pPr lvl="0" algn="just"/>
            <a:r>
              <a:rPr lang="en-US" dirty="0" err="1">
                <a:latin typeface="Tahoma" pitchFamily="34" charset="0"/>
                <a:ea typeface="Tahoma" pitchFamily="34" charset="0"/>
                <a:cs typeface="Tahoma" pitchFamily="34" charset="0"/>
              </a:rPr>
              <a:t>Masyarakat</a:t>
            </a:r>
            <a:r>
              <a:rPr lang="en-US" dirty="0">
                <a:latin typeface="Tahoma" pitchFamily="34" charset="0"/>
                <a:ea typeface="Tahoma" pitchFamily="34" charset="0"/>
                <a:cs typeface="Tahoma" pitchFamily="34" charset="0"/>
              </a:rPr>
              <a:t> yang </a:t>
            </a:r>
            <a:r>
              <a:rPr lang="en-US" dirty="0" err="1">
                <a:latin typeface="Tahoma" pitchFamily="34" charset="0"/>
                <a:ea typeface="Tahoma" pitchFamily="34" charset="0"/>
                <a:cs typeface="Tahoma" pitchFamily="34" charset="0"/>
              </a:rPr>
              <a:t>rasional</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kritis</a:t>
            </a:r>
            <a:r>
              <a:rPr lang="en-US" dirty="0">
                <a:latin typeface="Tahoma" pitchFamily="34" charset="0"/>
                <a:ea typeface="Tahoma" pitchFamily="34" charset="0"/>
                <a:cs typeface="Tahoma" pitchFamily="34" charset="0"/>
              </a:rPr>
              <a:t>;</a:t>
            </a:r>
            <a:endParaRPr lang="id-ID" sz="2800" dirty="0">
              <a:latin typeface="Tahoma" pitchFamily="34" charset="0"/>
              <a:ea typeface="Tahoma" pitchFamily="34" charset="0"/>
              <a:cs typeface="Tahoma" pitchFamily="34" charset="0"/>
            </a:endParaRPr>
          </a:p>
          <a:p>
            <a:pPr lvl="0" algn="just"/>
            <a:r>
              <a:rPr lang="en-US" dirty="0" err="1">
                <a:latin typeface="Tahoma" pitchFamily="34" charset="0"/>
                <a:ea typeface="Tahoma" pitchFamily="34" charset="0"/>
                <a:cs typeface="Tahoma" pitchFamily="34" charset="0"/>
              </a:rPr>
              <a:t>Berorientasi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ke</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depan</a:t>
            </a:r>
            <a:r>
              <a:rPr lang="en-US" dirty="0">
                <a:latin typeface="Tahoma" pitchFamily="34" charset="0"/>
                <a:ea typeface="Tahoma" pitchFamily="34" charset="0"/>
                <a:cs typeface="Tahoma" pitchFamily="34" charset="0"/>
              </a:rPr>
              <a:t>;</a:t>
            </a:r>
            <a:endParaRPr lang="id-ID" sz="2800" dirty="0">
              <a:latin typeface="Tahoma" pitchFamily="34" charset="0"/>
              <a:ea typeface="Tahoma" pitchFamily="34" charset="0"/>
              <a:cs typeface="Tahoma" pitchFamily="34" charset="0"/>
            </a:endParaRPr>
          </a:p>
          <a:p>
            <a:pPr lvl="0" algn="just"/>
            <a:r>
              <a:rPr lang="en-US" dirty="0" err="1">
                <a:latin typeface="Tahoma" pitchFamily="34" charset="0"/>
                <a:ea typeface="Tahoma" pitchFamily="34" charset="0"/>
                <a:cs typeface="Tahoma" pitchFamily="34" charset="0"/>
              </a:rPr>
              <a:t>Mempunyai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budaya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elitisme</a:t>
            </a:r>
            <a:r>
              <a:rPr lang="en-US" dirty="0">
                <a:latin typeface="Tahoma" pitchFamily="34" charset="0"/>
                <a:ea typeface="Tahoma" pitchFamily="34" charset="0"/>
                <a:cs typeface="Tahoma" pitchFamily="34" charset="0"/>
              </a:rPr>
              <a:t>.</a:t>
            </a:r>
            <a:endParaRPr lang="id-ID" sz="2800" dirty="0">
              <a:latin typeface="Tahoma" pitchFamily="34" charset="0"/>
              <a:ea typeface="Tahoma" pitchFamily="34" charset="0"/>
              <a:cs typeface="Tahoma" pitchFamily="34" charset="0"/>
            </a:endParaRPr>
          </a:p>
          <a:p>
            <a:pPr marL="0" indent="355600" algn="just">
              <a:buNone/>
            </a:pPr>
            <a:endParaRPr lang="id-ID" dirty="0">
              <a:latin typeface="Tahoma" pitchFamily="34" charset="0"/>
              <a:ea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701824"/>
            <a:ext cx="7024744" cy="1143000"/>
          </a:xfrm>
        </p:spPr>
        <p:txBody>
          <a:bodyPr/>
          <a:lstStyle/>
          <a:p>
            <a:pPr algn="ctr"/>
            <a:r>
              <a:rPr lang="en-US" b="1" dirty="0" smtClean="0"/>
              <a:t>E-Government</a:t>
            </a:r>
            <a:endParaRPr lang="en-US" b="1" dirty="0"/>
          </a:p>
        </p:txBody>
      </p:sp>
      <p:sp>
        <p:nvSpPr>
          <p:cNvPr id="3" name="Content Placeholder 2"/>
          <p:cNvSpPr>
            <a:spLocks noGrp="1"/>
          </p:cNvSpPr>
          <p:nvPr>
            <p:ph idx="1"/>
          </p:nvPr>
        </p:nvSpPr>
        <p:spPr>
          <a:xfrm>
            <a:off x="457200" y="1882808"/>
            <a:ext cx="8229600" cy="3975084"/>
          </a:xfrm>
        </p:spPr>
        <p:txBody>
          <a:bodyPr>
            <a:normAutofit/>
          </a:bodyPr>
          <a:lstStyle/>
          <a:p>
            <a:pPr marL="0" indent="355600" algn="ctr">
              <a:buNone/>
            </a:pPr>
            <a:endParaRPr lang="en-US" dirty="0" smtClean="0">
              <a:solidFill>
                <a:schemeClr val="tx1"/>
              </a:solidFill>
              <a:effectLst>
                <a:outerShdw blurRad="38100" dist="38100" dir="2700000" algn="tl">
                  <a:srgbClr val="000000">
                    <a:alpha val="43137"/>
                  </a:srgbClr>
                </a:outerShdw>
              </a:effectLst>
            </a:endParaRPr>
          </a:p>
          <a:p>
            <a:pPr marL="0" indent="355600" algn="ctr">
              <a:buNone/>
            </a:pPr>
            <a:endParaRPr lang="en-US" dirty="0">
              <a:solidFill>
                <a:schemeClr val="tx1"/>
              </a:solidFill>
              <a:effectLst>
                <a:outerShdw blurRad="38100" dist="38100" dir="2700000" algn="tl">
                  <a:srgbClr val="000000">
                    <a:alpha val="43137"/>
                  </a:srgbClr>
                </a:outerShdw>
              </a:effectLst>
            </a:endParaRPr>
          </a:p>
          <a:p>
            <a:pPr marL="0" indent="355600" algn="ctr">
              <a:buNone/>
            </a:pPr>
            <a:r>
              <a:rPr lang="en-US" dirty="0" smtClean="0">
                <a:solidFill>
                  <a:schemeClr val="tx1"/>
                </a:solidFill>
                <a:effectLst>
                  <a:outerShdw blurRad="38100" dist="38100" dir="2700000" algn="tl">
                    <a:srgbClr val="000000">
                      <a:alpha val="43137"/>
                    </a:srgbClr>
                  </a:outerShdw>
                </a:effectLst>
              </a:rPr>
              <a:t>Douglas Holmes (2001:2) </a:t>
            </a:r>
            <a:r>
              <a:rPr lang="en-US" dirty="0" err="1" smtClean="0">
                <a:solidFill>
                  <a:schemeClr val="tx1"/>
                </a:solidFill>
                <a:effectLst>
                  <a:outerShdw blurRad="38100" dist="38100" dir="2700000" algn="tl">
                    <a:srgbClr val="000000">
                      <a:alpha val="43137"/>
                    </a:srgbClr>
                  </a:outerShdw>
                </a:effectLst>
              </a:rPr>
              <a:t>menyebutkan</a:t>
            </a:r>
            <a:r>
              <a:rPr lang="en-US" dirty="0" smtClean="0">
                <a:solidFill>
                  <a:schemeClr val="tx1"/>
                </a:solidFill>
                <a:effectLst>
                  <a:outerShdw blurRad="38100" dist="38100" dir="2700000" algn="tl">
                    <a:srgbClr val="000000">
                      <a:alpha val="43137"/>
                    </a:srgbClr>
                  </a:outerShdw>
                </a:effectLst>
              </a:rPr>
              <a:t> </a:t>
            </a:r>
            <a:r>
              <a:rPr lang="en-US" i="1" dirty="0" smtClean="0">
                <a:solidFill>
                  <a:schemeClr val="tx1"/>
                </a:solidFill>
                <a:effectLst>
                  <a:outerShdw blurRad="38100" dist="38100" dir="2700000" algn="tl">
                    <a:srgbClr val="000000">
                      <a:alpha val="43137"/>
                    </a:srgbClr>
                  </a:outerShdw>
                </a:effectLst>
              </a:rPr>
              <a:t>electronic government, or e-Government, is the use of information technology, in particular the internet, to deliver public services in a much more convenient, customer-oriented, cost-effective, and altogether different and better way</a:t>
            </a:r>
            <a:r>
              <a:rPr lang="en-US" dirty="0" smtClean="0">
                <a:solidFill>
                  <a:schemeClr val="tx1"/>
                </a:solidFill>
                <a:effectLst>
                  <a:outerShdw blurRad="38100" dist="38100" dir="2700000" algn="tl">
                    <a:srgbClr val="000000">
                      <a:alpha val="43137"/>
                    </a:srgbClr>
                  </a:outerShdw>
                </a:effectLst>
              </a:rPr>
              <a:t>. </a:t>
            </a:r>
            <a:endParaRPr lang="id-ID"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433866"/>
            <a:ext cx="7632848" cy="4659430"/>
          </a:xfrm>
        </p:spPr>
        <p:txBody>
          <a:bodyPr>
            <a:normAutofit/>
          </a:bodyPr>
          <a:lstStyle/>
          <a:p>
            <a:pPr marL="441325" indent="-441325" algn="just">
              <a:buFont typeface="Courier New" pitchFamily="49" charset="0"/>
              <a:buChar char="o"/>
            </a:pPr>
            <a:r>
              <a:rPr lang="en-US" dirty="0" err="1">
                <a:latin typeface="Tahoma" pitchFamily="34" charset="0"/>
                <a:ea typeface="Tahoma" pitchFamily="34" charset="0"/>
                <a:cs typeface="Tahoma" pitchFamily="34" charset="0"/>
              </a:rPr>
              <a:t>Oleh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sebab</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itu</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tujuan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studi</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mata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kuliah</a:t>
            </a:r>
            <a:r>
              <a:rPr lang="en-US" dirty="0" smtClean="0">
                <a:latin typeface="Tahoma" pitchFamily="34" charset="0"/>
                <a:ea typeface="Tahoma" pitchFamily="34" charset="0"/>
                <a:cs typeface="Tahoma" pitchFamily="34" charset="0"/>
              </a:rPr>
              <a:t> MIP </a:t>
            </a:r>
            <a:r>
              <a:rPr lang="en-US" dirty="0" err="1" smtClean="0">
                <a:latin typeface="Tahoma" pitchFamily="34" charset="0"/>
                <a:ea typeface="Tahoma" pitchFamily="34" charset="0"/>
                <a:cs typeface="Tahoma" pitchFamily="34" charset="0"/>
              </a:rPr>
              <a:t>itu</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adalah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memberikan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bekal</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kepada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para</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S.IP </a:t>
            </a:r>
            <a:r>
              <a:rPr lang="en-US" dirty="0" err="1" smtClean="0">
                <a:latin typeface="Tahoma" pitchFamily="34" charset="0"/>
                <a:ea typeface="Tahoma" pitchFamily="34" charset="0"/>
                <a:cs typeface="Tahoma" pitchFamily="34" charset="0"/>
              </a:rPr>
              <a:t>tentang</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langkah-langkah</a:t>
            </a:r>
            <a:r>
              <a:rPr lang="en-US" dirty="0" smtClean="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rPr>
              <a:t>yang </a:t>
            </a:r>
            <a:r>
              <a:rPr lang="en-US" dirty="0" err="1">
                <a:latin typeface="Tahoma" pitchFamily="34" charset="0"/>
                <a:ea typeface="Tahoma" pitchFamily="34" charset="0"/>
                <a:cs typeface="Tahoma" pitchFamily="34" charset="0"/>
              </a:rPr>
              <a:t>harus</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ditempuh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untuk</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mempelajari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gejala-gejala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pemerintahan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memecahkan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masalah-masalah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pemerintahan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pendekatan-pendekatan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apa</a:t>
            </a:r>
            <a:r>
              <a:rPr lang="en-US" dirty="0">
                <a:latin typeface="Tahoma" pitchFamily="34" charset="0"/>
                <a:ea typeface="Tahoma" pitchFamily="34" charset="0"/>
                <a:cs typeface="Tahoma" pitchFamily="34" charset="0"/>
              </a:rPr>
              <a:t> yang </a:t>
            </a:r>
            <a:r>
              <a:rPr lang="en-US" dirty="0" err="1">
                <a:latin typeface="Tahoma" pitchFamily="34" charset="0"/>
                <a:ea typeface="Tahoma" pitchFamily="34" charset="0"/>
                <a:cs typeface="Tahoma" pitchFamily="34" charset="0"/>
              </a:rPr>
              <a:t>bisa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digunakan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untuk</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memecahkan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masalah</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tersebut</a:t>
            </a:r>
            <a:r>
              <a:rPr lang="en-US" dirty="0">
                <a:latin typeface="Tahoma" pitchFamily="34" charset="0"/>
                <a:ea typeface="Tahoma" pitchFamily="34" charset="0"/>
                <a:cs typeface="Tahoma" pitchFamily="34" charset="0"/>
              </a:rPr>
              <a:t>. </a:t>
            </a:r>
            <a:endParaRPr lang="en-US" dirty="0" smtClean="0">
              <a:latin typeface="Tahoma" pitchFamily="34" charset="0"/>
              <a:ea typeface="Tahoma" pitchFamily="34" charset="0"/>
              <a:cs typeface="Tahoma" pitchFamily="34" charset="0"/>
            </a:endParaRPr>
          </a:p>
          <a:p>
            <a:pPr marL="441325" indent="-441325" algn="just">
              <a:buFont typeface="Courier New" pitchFamily="49" charset="0"/>
              <a:buChar char="o"/>
            </a:pPr>
            <a:endParaRPr lang="en-US" dirty="0" smtClean="0">
              <a:latin typeface="Tahoma" pitchFamily="34" charset="0"/>
              <a:ea typeface="Tahoma" pitchFamily="34" charset="0"/>
              <a:cs typeface="Tahoma" pitchFamily="34" charset="0"/>
            </a:endParaRPr>
          </a:p>
          <a:p>
            <a:pPr marL="441325" indent="-441325" algn="just">
              <a:buFont typeface="Courier New" pitchFamily="49" charset="0"/>
              <a:buChar char="o"/>
            </a:pPr>
            <a:r>
              <a:rPr lang="en-US" dirty="0" err="1" smtClean="0">
                <a:latin typeface="Tahoma" pitchFamily="34" charset="0"/>
                <a:ea typeface="Tahoma" pitchFamily="34" charset="0"/>
                <a:cs typeface="Tahoma" pitchFamily="34" charset="0"/>
              </a:rPr>
              <a:t>Sehingga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mampu</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mengadakan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penelitian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pemerintahan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pada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umumnya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penulisan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skripsi</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pada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khususnya</a:t>
            </a:r>
            <a:r>
              <a:rPr lang="en-US" dirty="0">
                <a:latin typeface="Tahoma" pitchFamily="34" charset="0"/>
                <a:ea typeface="Tahoma" pitchFamily="34" charset="0"/>
                <a:cs typeface="Tahoma" pitchFamily="34" charset="0"/>
              </a:rPr>
              <a:t>.</a:t>
            </a:r>
            <a:endParaRPr lang="id-ID" dirty="0">
              <a:latin typeface="Tahoma" pitchFamily="34" charset="0"/>
              <a:ea typeface="Tahoma" pitchFamily="34" charset="0"/>
              <a:cs typeface="Tahoma" pitchFamily="34" charset="0"/>
            </a:endParaRPr>
          </a:p>
          <a:p>
            <a:pPr marL="0" indent="355600" algn="just">
              <a:buNone/>
            </a:pPr>
            <a:endParaRPr lang="id-ID" dirty="0">
              <a:latin typeface="Tahoma" pitchFamily="34" charset="0"/>
              <a:ea typeface="Tahoma" pitchFamily="34" charset="0"/>
              <a:cs typeface="Tahoma" pitchFamily="34" charset="0"/>
            </a:endParaRPr>
          </a:p>
        </p:txBody>
      </p:sp>
    </p:spTree>
  </p:cSld>
  <p:clrMapOvr>
    <a:masterClrMapping/>
  </p:clrMapOvr>
  <p:transition>
    <p:wheel spokes="3"/>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412776"/>
            <a:ext cx="7776864" cy="4357718"/>
          </a:xfrm>
        </p:spPr>
        <p:txBody>
          <a:bodyPr>
            <a:noAutofit/>
          </a:bodyPr>
          <a:lstStyle/>
          <a:p>
            <a:pPr marL="0" indent="536575" algn="just">
              <a:buNone/>
            </a:pPr>
            <a:r>
              <a:rPr lang="en-US" sz="3600" dirty="0" err="1">
                <a:latin typeface="Tahoma" pitchFamily="34" charset="0"/>
                <a:ea typeface="Tahoma" pitchFamily="34" charset="0"/>
                <a:cs typeface="Tahoma" pitchFamily="34" charset="0"/>
              </a:rPr>
              <a:t>Singkatnya</a:t>
            </a:r>
            <a:r>
              <a:rPr lang="en-US" sz="3600" dirty="0">
                <a:latin typeface="Tahoma" pitchFamily="34" charset="0"/>
                <a:ea typeface="Tahoma" pitchFamily="34" charset="0"/>
                <a:cs typeface="Tahoma" pitchFamily="34" charset="0"/>
              </a:rPr>
              <a:t> </a:t>
            </a:r>
            <a:r>
              <a:rPr lang="en-US" sz="3600" i="1" dirty="0">
                <a:latin typeface="Tahoma" pitchFamily="34" charset="0"/>
                <a:ea typeface="Tahoma" pitchFamily="34" charset="0"/>
                <a:cs typeface="Tahoma" pitchFamily="34" charset="0"/>
              </a:rPr>
              <a:t>output</a:t>
            </a:r>
            <a:r>
              <a:rPr lang="en-US" sz="3600" dirty="0">
                <a:latin typeface="Tahoma" pitchFamily="34" charset="0"/>
                <a:ea typeface="Tahoma" pitchFamily="34" charset="0"/>
                <a:cs typeface="Tahoma" pitchFamily="34" charset="0"/>
              </a:rPr>
              <a:t> </a:t>
            </a:r>
            <a:r>
              <a:rPr lang="en-US" sz="3600" dirty="0" smtClean="0">
                <a:latin typeface="Tahoma" pitchFamily="34" charset="0"/>
                <a:ea typeface="Tahoma" pitchFamily="34" charset="0"/>
                <a:cs typeface="Tahoma" pitchFamily="34" charset="0"/>
              </a:rPr>
              <a:t>MIP </a:t>
            </a:r>
            <a:r>
              <a:rPr lang="en-US" sz="3600" dirty="0" err="1" smtClean="0">
                <a:latin typeface="Tahoma" pitchFamily="34" charset="0"/>
                <a:ea typeface="Tahoma" pitchFamily="34" charset="0"/>
                <a:cs typeface="Tahoma" pitchFamily="34" charset="0"/>
              </a:rPr>
              <a:t>adalah</a:t>
            </a:r>
            <a:r>
              <a:rPr lang="en-US" sz="3600" dirty="0" smtClean="0">
                <a:latin typeface="Tahoma" pitchFamily="34" charset="0"/>
                <a:ea typeface="Tahoma" pitchFamily="34" charset="0"/>
                <a:cs typeface="Tahoma" pitchFamily="34" charset="0"/>
              </a:rPr>
              <a:t> </a:t>
            </a:r>
            <a:r>
              <a:rPr lang="en-US" sz="3600" dirty="0">
                <a:latin typeface="Tahoma" pitchFamily="34" charset="0"/>
                <a:ea typeface="Tahoma" pitchFamily="34" charset="0"/>
                <a:cs typeface="Tahoma" pitchFamily="34" charset="0"/>
              </a:rPr>
              <a:t>:</a:t>
            </a:r>
            <a:endParaRPr lang="id-ID" sz="3600" dirty="0">
              <a:latin typeface="Tahoma" pitchFamily="34" charset="0"/>
              <a:ea typeface="Tahoma" pitchFamily="34" charset="0"/>
              <a:cs typeface="Tahoma" pitchFamily="34" charset="0"/>
            </a:endParaRPr>
          </a:p>
          <a:p>
            <a:pPr marL="361950" lvl="0" indent="-361950" algn="just"/>
            <a:r>
              <a:rPr lang="en-US" sz="3600" dirty="0" err="1">
                <a:latin typeface="Tahoma" pitchFamily="34" charset="0"/>
                <a:ea typeface="Tahoma" pitchFamily="34" charset="0"/>
                <a:cs typeface="Tahoma" pitchFamily="34" charset="0"/>
              </a:rPr>
              <a:t>Mampu</a:t>
            </a:r>
            <a:r>
              <a:rPr lang="en-US" sz="3600" dirty="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menulis</a:t>
            </a:r>
            <a:r>
              <a:rPr lang="en-US" sz="3600" dirty="0">
                <a:latin typeface="Tahoma" pitchFamily="34" charset="0"/>
                <a:ea typeface="Tahoma" pitchFamily="34" charset="0"/>
                <a:cs typeface="Tahoma" pitchFamily="34" charset="0"/>
              </a:rPr>
              <a:t> </a:t>
            </a:r>
            <a:r>
              <a:rPr lang="en-US" sz="3600" dirty="0" err="1" smtClean="0">
                <a:latin typeface="Tahoma" pitchFamily="34" charset="0"/>
                <a:ea typeface="Tahoma" pitchFamily="34" charset="0"/>
                <a:cs typeface="Tahoma" pitchFamily="34" charset="0"/>
              </a:rPr>
              <a:t>skripsi</a:t>
            </a:r>
            <a:r>
              <a:rPr lang="en-US" sz="3600" dirty="0" smtClean="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dengan</a:t>
            </a:r>
            <a:r>
              <a:rPr lang="en-US" sz="3600" dirty="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baik</a:t>
            </a:r>
            <a:r>
              <a:rPr lang="en-US" sz="3600" dirty="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dan</a:t>
            </a:r>
            <a:r>
              <a:rPr lang="en-US" sz="3600" dirty="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benar</a:t>
            </a:r>
            <a:r>
              <a:rPr lang="en-US" sz="3600" dirty="0" smtClean="0">
                <a:latin typeface="Tahoma" pitchFamily="34" charset="0"/>
                <a:ea typeface="Tahoma" pitchFamily="34" charset="0"/>
                <a:cs typeface="Tahoma" pitchFamily="34" charset="0"/>
              </a:rPr>
              <a:t>;</a:t>
            </a:r>
          </a:p>
          <a:p>
            <a:pPr marL="361950" lvl="0" indent="-361950" algn="just"/>
            <a:endParaRPr lang="id-ID" sz="3600" dirty="0">
              <a:latin typeface="Tahoma" pitchFamily="34" charset="0"/>
              <a:ea typeface="Tahoma" pitchFamily="34" charset="0"/>
              <a:cs typeface="Tahoma" pitchFamily="34" charset="0"/>
            </a:endParaRPr>
          </a:p>
          <a:p>
            <a:pPr marL="361950" lvl="0" indent="-361950" algn="just"/>
            <a:r>
              <a:rPr lang="en-US" sz="3600" dirty="0" err="1">
                <a:latin typeface="Tahoma" pitchFamily="34" charset="0"/>
                <a:ea typeface="Tahoma" pitchFamily="34" charset="0"/>
                <a:cs typeface="Tahoma" pitchFamily="34" charset="0"/>
              </a:rPr>
              <a:t>Mampu</a:t>
            </a:r>
            <a:r>
              <a:rPr lang="en-US" sz="3600" dirty="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memahami</a:t>
            </a:r>
            <a:r>
              <a:rPr lang="en-US" sz="3600" dirty="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menganalisis</a:t>
            </a:r>
            <a:r>
              <a:rPr lang="en-US" sz="3600" dirty="0">
                <a:latin typeface="Tahoma" pitchFamily="34" charset="0"/>
                <a:ea typeface="Tahoma" pitchFamily="34" charset="0"/>
                <a:cs typeface="Tahoma" pitchFamily="34" charset="0"/>
              </a:rPr>
              <a:t> </a:t>
            </a:r>
            <a:r>
              <a:rPr lang="en-US" sz="3600" dirty="0" err="1" smtClean="0">
                <a:latin typeface="Tahoma" pitchFamily="34" charset="0"/>
                <a:ea typeface="Tahoma" pitchFamily="34" charset="0"/>
                <a:cs typeface="Tahoma" pitchFamily="34" charset="0"/>
              </a:rPr>
              <a:t>masalah</a:t>
            </a:r>
            <a:r>
              <a:rPr lang="id-ID" sz="3600" dirty="0" smtClean="0">
                <a:latin typeface="Tahoma" pitchFamily="34" charset="0"/>
                <a:ea typeface="Tahoma" pitchFamily="34" charset="0"/>
                <a:cs typeface="Tahoma" pitchFamily="34" charset="0"/>
              </a:rPr>
              <a:t> </a:t>
            </a:r>
            <a:r>
              <a:rPr lang="en-US" sz="3600" dirty="0" smtClean="0">
                <a:latin typeface="Tahoma" pitchFamily="34" charset="0"/>
                <a:ea typeface="Tahoma" pitchFamily="34" charset="0"/>
                <a:cs typeface="Tahoma" pitchFamily="34" charset="0"/>
              </a:rPr>
              <a:t>-</a:t>
            </a:r>
            <a:r>
              <a:rPr lang="id-ID" sz="3600" dirty="0" smtClean="0">
                <a:latin typeface="Tahoma" pitchFamily="34" charset="0"/>
                <a:ea typeface="Tahoma" pitchFamily="34" charset="0"/>
                <a:cs typeface="Tahoma" pitchFamily="34" charset="0"/>
              </a:rPr>
              <a:t> </a:t>
            </a:r>
            <a:r>
              <a:rPr lang="en-US" sz="3600" dirty="0" err="1" smtClean="0">
                <a:latin typeface="Tahoma" pitchFamily="34" charset="0"/>
                <a:ea typeface="Tahoma" pitchFamily="34" charset="0"/>
                <a:cs typeface="Tahoma" pitchFamily="34" charset="0"/>
              </a:rPr>
              <a:t>masalah</a:t>
            </a:r>
            <a:r>
              <a:rPr lang="en-US" sz="3600" dirty="0" smtClean="0">
                <a:latin typeface="Tahoma" pitchFamily="34" charset="0"/>
                <a:ea typeface="Tahoma" pitchFamily="34" charset="0"/>
                <a:cs typeface="Tahoma" pitchFamily="34" charset="0"/>
              </a:rPr>
              <a:t> </a:t>
            </a:r>
            <a:r>
              <a:rPr lang="en-US" sz="3600" dirty="0" err="1" smtClean="0">
                <a:latin typeface="Tahoma" pitchFamily="34" charset="0"/>
                <a:ea typeface="Tahoma" pitchFamily="34" charset="0"/>
                <a:cs typeface="Tahoma" pitchFamily="34" charset="0"/>
              </a:rPr>
              <a:t>kepemerintahan</a:t>
            </a:r>
            <a:r>
              <a:rPr lang="en-US" sz="3600" dirty="0" smtClean="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secara</a:t>
            </a:r>
            <a:r>
              <a:rPr lang="en-US" sz="3600" dirty="0">
                <a:latin typeface="Tahoma" pitchFamily="34" charset="0"/>
                <a:ea typeface="Tahoma" pitchFamily="34" charset="0"/>
                <a:cs typeface="Tahoma" pitchFamily="34" charset="0"/>
              </a:rPr>
              <a:t> </a:t>
            </a:r>
            <a:r>
              <a:rPr lang="en-US" sz="3600" dirty="0" err="1">
                <a:latin typeface="Tahoma" pitchFamily="34" charset="0"/>
                <a:ea typeface="Tahoma" pitchFamily="34" charset="0"/>
                <a:cs typeface="Tahoma" pitchFamily="34" charset="0"/>
              </a:rPr>
              <a:t>ilmiah</a:t>
            </a:r>
            <a:r>
              <a:rPr lang="en-US" sz="3600" dirty="0">
                <a:latin typeface="Tahoma" pitchFamily="34" charset="0"/>
                <a:ea typeface="Tahoma" pitchFamily="34" charset="0"/>
                <a:cs typeface="Tahoma" pitchFamily="34" charset="0"/>
              </a:rPr>
              <a:t>.</a:t>
            </a:r>
            <a:endParaRPr lang="id-ID" sz="3600" dirty="0">
              <a:latin typeface="Tahoma" pitchFamily="34" charset="0"/>
              <a:ea typeface="Tahoma" pitchFamily="34" charset="0"/>
              <a:cs typeface="Tahoma" pitchFamily="34" charset="0"/>
            </a:endParaRPr>
          </a:p>
          <a:p>
            <a:pPr marL="0" indent="355600" algn="just">
              <a:buNone/>
            </a:pPr>
            <a:endParaRPr lang="id-ID" sz="3600" dirty="0">
              <a:latin typeface="Tahoma" pitchFamily="34" charset="0"/>
              <a:ea typeface="Tahoma" pitchFamily="34" charset="0"/>
              <a:cs typeface="Tahoma" pitchFamily="34" charset="0"/>
            </a:endParaRPr>
          </a:p>
        </p:txBody>
      </p:sp>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title"/>
          </p:nvPr>
        </p:nvSpPr>
        <p:spPr>
          <a:xfrm>
            <a:off x="1043490" y="620688"/>
            <a:ext cx="7024744" cy="1249208"/>
          </a:xfrm>
        </p:spPr>
        <p:txBody>
          <a:bodyPr>
            <a:noAutofit/>
          </a:bodyPr>
          <a:lstStyle/>
          <a:p>
            <a:pPr algn="ctr"/>
            <a:r>
              <a:rPr lang="en-US" sz="2400" b="1" dirty="0">
                <a:solidFill>
                  <a:srgbClr val="7030A0"/>
                </a:solidFill>
              </a:rPr>
              <a:t>CONTOH-CONTOH TEMA/TOPIK DALAM </a:t>
            </a:r>
            <a:br>
              <a:rPr lang="en-US" sz="2400" b="1" dirty="0">
                <a:solidFill>
                  <a:srgbClr val="7030A0"/>
                </a:solidFill>
              </a:rPr>
            </a:br>
            <a:r>
              <a:rPr lang="en-US" sz="2400" b="1" dirty="0">
                <a:solidFill>
                  <a:srgbClr val="7030A0"/>
                </a:solidFill>
              </a:rPr>
              <a:t>KAJIAN ILMU PEMERINTAHAN </a:t>
            </a:r>
            <a:br>
              <a:rPr lang="en-US" sz="2400" b="1" dirty="0">
                <a:solidFill>
                  <a:srgbClr val="7030A0"/>
                </a:solidFill>
              </a:rPr>
            </a:br>
            <a:r>
              <a:rPr lang="en-US" sz="2400" b="1" dirty="0">
                <a:solidFill>
                  <a:srgbClr val="7030A0"/>
                </a:solidFill>
              </a:rPr>
              <a:t>KHUSUSNYA DALAM PEMBUATAN </a:t>
            </a:r>
            <a:r>
              <a:rPr lang="en-US" sz="2400" b="1" dirty="0" err="1" smtClean="0">
                <a:solidFill>
                  <a:srgbClr val="7030A0"/>
                </a:solidFill>
              </a:rPr>
              <a:t>skripsi</a:t>
            </a:r>
            <a:endParaRPr lang="en-US" sz="2400" dirty="0"/>
          </a:p>
        </p:txBody>
      </p:sp>
      <p:sp>
        <p:nvSpPr>
          <p:cNvPr id="5" name="TextBox 4"/>
          <p:cNvSpPr txBox="1"/>
          <p:nvPr/>
        </p:nvSpPr>
        <p:spPr>
          <a:xfrm>
            <a:off x="395536" y="2060848"/>
            <a:ext cx="4286280" cy="4401205"/>
          </a:xfrm>
          <a:prstGeom prst="rect">
            <a:avLst/>
          </a:prstGeom>
          <a:noFill/>
        </p:spPr>
        <p:txBody>
          <a:bodyPr wrap="square" rtlCol="0">
            <a:spAutoFit/>
          </a:bodyPr>
          <a:lstStyle/>
          <a:p>
            <a:pPr marL="457200" indent="-457200">
              <a:buAutoNum type="arabicPeriod"/>
            </a:pPr>
            <a:r>
              <a:rPr lang="en-US" sz="2000" dirty="0" err="1" smtClean="0"/>
              <a:t>Birokrasi</a:t>
            </a:r>
            <a:r>
              <a:rPr lang="en-US" sz="2000" dirty="0" smtClean="0"/>
              <a:t> </a:t>
            </a:r>
            <a:r>
              <a:rPr lang="en-US" sz="2000" dirty="0" err="1" smtClean="0"/>
              <a:t>Pemerintahan</a:t>
            </a:r>
            <a:endParaRPr lang="en-US" sz="2000" dirty="0" smtClean="0"/>
          </a:p>
          <a:p>
            <a:pPr marL="457200" indent="-457200">
              <a:buAutoNum type="arabicPeriod"/>
            </a:pPr>
            <a:r>
              <a:rPr lang="en-US" sz="2000" dirty="0" err="1" smtClean="0"/>
              <a:t>Ekologi</a:t>
            </a:r>
            <a:r>
              <a:rPr lang="en-US" sz="2000" dirty="0" smtClean="0"/>
              <a:t> </a:t>
            </a:r>
            <a:r>
              <a:rPr lang="en-US" sz="2000" dirty="0" err="1" smtClean="0"/>
              <a:t>dalam</a:t>
            </a:r>
            <a:r>
              <a:rPr lang="en-US" sz="2000" dirty="0" smtClean="0"/>
              <a:t> </a:t>
            </a:r>
            <a:r>
              <a:rPr lang="en-US" sz="2000" dirty="0" err="1" smtClean="0"/>
              <a:t>Pemerintahan</a:t>
            </a:r>
            <a:endParaRPr lang="en-US" sz="2000" dirty="0" smtClean="0"/>
          </a:p>
          <a:p>
            <a:pPr marL="457200" indent="-457200">
              <a:buAutoNum type="arabicPeriod"/>
            </a:pPr>
            <a:r>
              <a:rPr lang="en-US" sz="2000" dirty="0" err="1" smtClean="0"/>
              <a:t>Peranan</a:t>
            </a:r>
            <a:r>
              <a:rPr lang="en-US" sz="2000" dirty="0" smtClean="0"/>
              <a:t> </a:t>
            </a:r>
            <a:r>
              <a:rPr lang="en-US" sz="2000" dirty="0" err="1" smtClean="0"/>
              <a:t>legislatif</a:t>
            </a:r>
            <a:r>
              <a:rPr lang="en-US" sz="2000" dirty="0" smtClean="0"/>
              <a:t> </a:t>
            </a:r>
            <a:r>
              <a:rPr lang="en-US" sz="2000" dirty="0" err="1" smtClean="0"/>
              <a:t>daerah</a:t>
            </a:r>
            <a:endParaRPr lang="en-US" sz="2000" dirty="0" smtClean="0"/>
          </a:p>
          <a:p>
            <a:pPr marL="457200" indent="-457200">
              <a:buAutoNum type="arabicPeriod"/>
            </a:pPr>
            <a:r>
              <a:rPr lang="en-US" sz="2000" dirty="0" err="1" smtClean="0"/>
              <a:t>Eksekutif</a:t>
            </a:r>
            <a:r>
              <a:rPr lang="en-US" sz="2000" dirty="0" smtClean="0"/>
              <a:t> </a:t>
            </a:r>
            <a:r>
              <a:rPr lang="en-US" sz="2000" dirty="0" err="1" smtClean="0"/>
              <a:t>di</a:t>
            </a:r>
            <a:r>
              <a:rPr lang="en-US" sz="2000" dirty="0" smtClean="0"/>
              <a:t> </a:t>
            </a:r>
            <a:r>
              <a:rPr lang="en-US" sz="2000" dirty="0" err="1" smtClean="0"/>
              <a:t>daerah</a:t>
            </a:r>
            <a:endParaRPr lang="en-US" sz="2000" dirty="0" smtClean="0"/>
          </a:p>
          <a:p>
            <a:pPr marL="457200" indent="-457200">
              <a:buAutoNum type="arabicPeriod"/>
            </a:pPr>
            <a:r>
              <a:rPr lang="en-US" sz="2000" dirty="0" err="1" smtClean="0"/>
              <a:t>Perubahan</a:t>
            </a:r>
            <a:r>
              <a:rPr lang="en-US" sz="2000" dirty="0" smtClean="0"/>
              <a:t> </a:t>
            </a:r>
            <a:r>
              <a:rPr lang="en-US" sz="2000" dirty="0" err="1" smtClean="0"/>
              <a:t>Sosial</a:t>
            </a:r>
            <a:r>
              <a:rPr lang="en-US" sz="2000" dirty="0" smtClean="0"/>
              <a:t> </a:t>
            </a:r>
            <a:r>
              <a:rPr lang="en-US" sz="2000" dirty="0" err="1" smtClean="0"/>
              <a:t>dan</a:t>
            </a:r>
            <a:r>
              <a:rPr lang="en-US" sz="2000" dirty="0" smtClean="0"/>
              <a:t> </a:t>
            </a:r>
            <a:r>
              <a:rPr lang="en-US" sz="2000" dirty="0" err="1" smtClean="0"/>
              <a:t>Dinamika</a:t>
            </a:r>
            <a:r>
              <a:rPr lang="en-US" sz="2000" dirty="0" smtClean="0"/>
              <a:t> </a:t>
            </a:r>
            <a:r>
              <a:rPr lang="en-US" sz="2000" dirty="0" err="1" smtClean="0"/>
              <a:t>Pemerintahan</a:t>
            </a:r>
            <a:endParaRPr lang="en-US" sz="2000" dirty="0" smtClean="0"/>
          </a:p>
          <a:p>
            <a:pPr marL="457200" indent="-457200">
              <a:buAutoNum type="arabicPeriod"/>
            </a:pPr>
            <a:r>
              <a:rPr lang="en-US" sz="2000" dirty="0" smtClean="0"/>
              <a:t>Good Governance</a:t>
            </a:r>
          </a:p>
          <a:p>
            <a:pPr marL="457200" indent="-457200">
              <a:buAutoNum type="arabicPeriod"/>
            </a:pPr>
            <a:r>
              <a:rPr lang="en-US" sz="2000" dirty="0" smtClean="0"/>
              <a:t>Reinventing Government</a:t>
            </a:r>
          </a:p>
          <a:p>
            <a:pPr marL="457200" indent="-457200">
              <a:buAutoNum type="arabicPeriod"/>
            </a:pPr>
            <a:r>
              <a:rPr lang="en-US" sz="2000" dirty="0" err="1" smtClean="0"/>
              <a:t>Otonomi</a:t>
            </a:r>
            <a:r>
              <a:rPr lang="en-US" sz="2000" dirty="0" smtClean="0"/>
              <a:t> </a:t>
            </a:r>
            <a:r>
              <a:rPr lang="en-US" sz="2000" dirty="0" err="1" smtClean="0"/>
              <a:t>dan</a:t>
            </a:r>
            <a:r>
              <a:rPr lang="en-US" sz="2000" dirty="0" smtClean="0"/>
              <a:t> </a:t>
            </a:r>
            <a:r>
              <a:rPr lang="en-US" sz="2000" dirty="0" err="1" smtClean="0"/>
              <a:t>Disintegrasi</a:t>
            </a:r>
            <a:endParaRPr lang="en-US" sz="2000" dirty="0" smtClean="0"/>
          </a:p>
          <a:p>
            <a:pPr marL="457200" indent="-457200">
              <a:buAutoNum type="arabicPeriod"/>
            </a:pPr>
            <a:r>
              <a:rPr lang="en-US" sz="2000" dirty="0" err="1" smtClean="0"/>
              <a:t>Demokrasi</a:t>
            </a:r>
            <a:r>
              <a:rPr lang="en-US" sz="2000" dirty="0" smtClean="0"/>
              <a:t>, </a:t>
            </a:r>
            <a:r>
              <a:rPr lang="en-US" sz="2000" dirty="0" err="1" smtClean="0"/>
              <a:t>Desentraisasi</a:t>
            </a:r>
            <a:r>
              <a:rPr lang="en-US" sz="2000" dirty="0" smtClean="0"/>
              <a:t> </a:t>
            </a:r>
            <a:r>
              <a:rPr lang="en-US" sz="2000" dirty="0" err="1" smtClean="0"/>
              <a:t>dan</a:t>
            </a:r>
            <a:r>
              <a:rPr lang="en-US" sz="2000" dirty="0" smtClean="0"/>
              <a:t> </a:t>
            </a:r>
            <a:r>
              <a:rPr lang="en-US" sz="2000" dirty="0" err="1" smtClean="0"/>
              <a:t>Otonomi</a:t>
            </a:r>
            <a:endParaRPr lang="en-US" sz="2000" dirty="0" smtClean="0"/>
          </a:p>
          <a:p>
            <a:pPr marL="457200" indent="-457200">
              <a:buAutoNum type="arabicPeriod"/>
            </a:pPr>
            <a:r>
              <a:rPr lang="en-US" sz="2000" dirty="0" err="1" smtClean="0"/>
              <a:t>Pelayanan</a:t>
            </a:r>
            <a:r>
              <a:rPr lang="en-US" sz="2000" dirty="0" smtClean="0"/>
              <a:t> </a:t>
            </a:r>
            <a:r>
              <a:rPr lang="en-US" sz="2000" dirty="0" err="1" smtClean="0"/>
              <a:t>Publik</a:t>
            </a:r>
            <a:endParaRPr lang="en-US" sz="2000" dirty="0" smtClean="0"/>
          </a:p>
          <a:p>
            <a:pPr marL="457200" indent="-457200">
              <a:buAutoNum type="arabicPeriod"/>
            </a:pPr>
            <a:r>
              <a:rPr lang="en-US" sz="2000" dirty="0" err="1" smtClean="0"/>
              <a:t>Kebijakan</a:t>
            </a:r>
            <a:r>
              <a:rPr lang="en-US" sz="2000" dirty="0" smtClean="0"/>
              <a:t> </a:t>
            </a:r>
            <a:r>
              <a:rPr lang="en-US" sz="2000" dirty="0" err="1" smtClean="0"/>
              <a:t>Publik</a:t>
            </a:r>
            <a:endParaRPr lang="en-US" sz="2000" dirty="0" smtClean="0"/>
          </a:p>
          <a:p>
            <a:pPr marL="457200" indent="-457200">
              <a:buAutoNum type="arabicPeriod"/>
            </a:pPr>
            <a:r>
              <a:rPr lang="en-US" sz="2000" dirty="0" err="1"/>
              <a:t>Hubungan</a:t>
            </a:r>
            <a:r>
              <a:rPr lang="en-US" sz="2000" dirty="0"/>
              <a:t> </a:t>
            </a:r>
            <a:r>
              <a:rPr lang="en-US" sz="2000" dirty="0" err="1"/>
              <a:t>Pusat</a:t>
            </a:r>
            <a:r>
              <a:rPr lang="en-US" sz="2000" dirty="0"/>
              <a:t> Daerah</a:t>
            </a:r>
            <a:endParaRPr lang="en-US" sz="2000" dirty="0"/>
          </a:p>
        </p:txBody>
      </p:sp>
      <p:sp>
        <p:nvSpPr>
          <p:cNvPr id="6" name="TextBox 5"/>
          <p:cNvSpPr txBox="1"/>
          <p:nvPr/>
        </p:nvSpPr>
        <p:spPr>
          <a:xfrm>
            <a:off x="4608512" y="1844824"/>
            <a:ext cx="4644008" cy="5016758"/>
          </a:xfrm>
          <a:prstGeom prst="rect">
            <a:avLst/>
          </a:prstGeom>
          <a:noFill/>
        </p:spPr>
        <p:txBody>
          <a:bodyPr wrap="square" rtlCol="0">
            <a:spAutoFit/>
          </a:bodyPr>
          <a:lstStyle/>
          <a:p>
            <a:pPr marL="342900" indent="-342900">
              <a:buFont typeface="+mj-lt"/>
              <a:buAutoNum type="arabicPeriod" startAt="13"/>
            </a:pPr>
            <a:r>
              <a:rPr lang="en-US" sz="2000" dirty="0" err="1" smtClean="0"/>
              <a:t>Pendapatan</a:t>
            </a:r>
            <a:r>
              <a:rPr lang="en-US" sz="2000" dirty="0" smtClean="0"/>
              <a:t> </a:t>
            </a:r>
            <a:r>
              <a:rPr lang="en-US" sz="2000" dirty="0" err="1"/>
              <a:t>asli</a:t>
            </a:r>
            <a:r>
              <a:rPr lang="en-US" sz="2000" dirty="0"/>
              <a:t> </a:t>
            </a:r>
            <a:r>
              <a:rPr lang="en-US" sz="2000" dirty="0" err="1"/>
              <a:t>daerah</a:t>
            </a:r>
            <a:endParaRPr lang="en-US" sz="2000" dirty="0"/>
          </a:p>
          <a:p>
            <a:pPr marL="342900" indent="-342900">
              <a:buFont typeface="+mj-lt"/>
              <a:buAutoNum type="arabicPeriod" startAt="13"/>
            </a:pPr>
            <a:r>
              <a:rPr lang="en-US" sz="2000" dirty="0" err="1" smtClean="0"/>
              <a:t>Struktur</a:t>
            </a:r>
            <a:r>
              <a:rPr lang="en-US" sz="2000" dirty="0" smtClean="0"/>
              <a:t> </a:t>
            </a:r>
            <a:r>
              <a:rPr lang="en-US" sz="2000" dirty="0" err="1"/>
              <a:t>dan</a:t>
            </a:r>
            <a:r>
              <a:rPr lang="en-US" sz="2000" dirty="0"/>
              <a:t> </a:t>
            </a:r>
            <a:r>
              <a:rPr lang="en-US" sz="2000" dirty="0" err="1"/>
              <a:t>kultur</a:t>
            </a:r>
            <a:r>
              <a:rPr lang="en-US" sz="2000" dirty="0"/>
              <a:t> </a:t>
            </a:r>
            <a:r>
              <a:rPr lang="en-US" sz="2000" dirty="0" err="1"/>
              <a:t>pemerintah</a:t>
            </a:r>
            <a:r>
              <a:rPr lang="en-US" sz="2000" dirty="0"/>
              <a:t> </a:t>
            </a:r>
            <a:r>
              <a:rPr lang="en-US" sz="2000" dirty="0" err="1"/>
              <a:t>daerah</a:t>
            </a:r>
            <a:endParaRPr lang="en-US" sz="2000" dirty="0"/>
          </a:p>
          <a:p>
            <a:pPr marL="342900" indent="-342900">
              <a:buFont typeface="+mj-lt"/>
              <a:buAutoNum type="arabicPeriod" startAt="13"/>
            </a:pPr>
            <a:r>
              <a:rPr lang="en-US" sz="2000" dirty="0" err="1" smtClean="0"/>
              <a:t>Organisasi</a:t>
            </a:r>
            <a:r>
              <a:rPr lang="en-US" sz="2000" dirty="0" smtClean="0"/>
              <a:t> </a:t>
            </a:r>
            <a:r>
              <a:rPr lang="en-US" sz="2000" dirty="0" err="1"/>
              <a:t>dan</a:t>
            </a:r>
            <a:r>
              <a:rPr lang="en-US" sz="2000" dirty="0"/>
              <a:t> </a:t>
            </a:r>
            <a:r>
              <a:rPr lang="en-US" sz="2000" dirty="0" err="1"/>
              <a:t>manajemen</a:t>
            </a:r>
            <a:r>
              <a:rPr lang="en-US" sz="2000" dirty="0"/>
              <a:t> </a:t>
            </a:r>
            <a:r>
              <a:rPr lang="en-US" sz="2000" dirty="0" err="1"/>
              <a:t>pemerintah</a:t>
            </a:r>
            <a:r>
              <a:rPr lang="en-US" sz="2000" dirty="0"/>
              <a:t> </a:t>
            </a:r>
            <a:r>
              <a:rPr lang="en-US" sz="2000" dirty="0" err="1"/>
              <a:t>daerah</a:t>
            </a:r>
            <a:endParaRPr lang="en-US" sz="2000" dirty="0"/>
          </a:p>
          <a:p>
            <a:pPr marL="342900" indent="-342900">
              <a:buFont typeface="+mj-lt"/>
              <a:buAutoNum type="arabicPeriod" startAt="13"/>
            </a:pPr>
            <a:r>
              <a:rPr lang="en-US" sz="2000" dirty="0" err="1" smtClean="0"/>
              <a:t>Penyelenggaraan</a:t>
            </a:r>
            <a:r>
              <a:rPr lang="en-US" sz="2000" dirty="0" smtClean="0"/>
              <a:t> </a:t>
            </a:r>
            <a:r>
              <a:rPr lang="en-US" sz="2000" dirty="0" err="1"/>
              <a:t>pemerintahan</a:t>
            </a:r>
            <a:r>
              <a:rPr lang="en-US" sz="2000" dirty="0"/>
              <a:t> </a:t>
            </a:r>
            <a:r>
              <a:rPr lang="en-US" sz="2000" dirty="0" err="1"/>
              <a:t>desa</a:t>
            </a:r>
            <a:endParaRPr lang="en-US" sz="2000" dirty="0"/>
          </a:p>
          <a:p>
            <a:pPr marL="342900" indent="-342900">
              <a:buFont typeface="+mj-lt"/>
              <a:buAutoNum type="arabicPeriod" startAt="13"/>
            </a:pPr>
            <a:r>
              <a:rPr lang="en-US" sz="2000" dirty="0" err="1" smtClean="0"/>
              <a:t>Hubungan</a:t>
            </a:r>
            <a:r>
              <a:rPr lang="en-US" sz="2000" dirty="0" smtClean="0"/>
              <a:t> </a:t>
            </a:r>
            <a:r>
              <a:rPr lang="en-US" sz="2000" dirty="0" err="1"/>
              <a:t>kepela</a:t>
            </a:r>
            <a:r>
              <a:rPr lang="en-US" sz="2000" dirty="0"/>
              <a:t> </a:t>
            </a:r>
            <a:r>
              <a:rPr lang="en-US" sz="2000" dirty="0" err="1"/>
              <a:t>daerah</a:t>
            </a:r>
            <a:r>
              <a:rPr lang="en-US" sz="2000" dirty="0"/>
              <a:t> </a:t>
            </a:r>
            <a:r>
              <a:rPr lang="en-US" sz="2000" dirty="0" err="1"/>
              <a:t>dengan</a:t>
            </a:r>
            <a:r>
              <a:rPr lang="en-US" sz="2000" dirty="0"/>
              <a:t> DPRD</a:t>
            </a:r>
          </a:p>
          <a:p>
            <a:pPr marL="342900" indent="-342900">
              <a:buFont typeface="+mj-lt"/>
              <a:buAutoNum type="arabicPeriod" startAt="13"/>
            </a:pPr>
            <a:r>
              <a:rPr lang="en-US" sz="2000" dirty="0" smtClean="0"/>
              <a:t>Proses </a:t>
            </a:r>
            <a:r>
              <a:rPr lang="en-US" sz="2000" dirty="0" err="1"/>
              <a:t>pemeilihan</a:t>
            </a:r>
            <a:r>
              <a:rPr lang="en-US" sz="2000" dirty="0"/>
              <a:t> </a:t>
            </a:r>
            <a:r>
              <a:rPr lang="en-US" sz="2000" dirty="0" err="1"/>
              <a:t>Kepala</a:t>
            </a:r>
            <a:r>
              <a:rPr lang="en-US" sz="2000" dirty="0"/>
              <a:t> Daerah</a:t>
            </a:r>
          </a:p>
          <a:p>
            <a:pPr marL="342900" indent="-342900">
              <a:buFont typeface="+mj-lt"/>
              <a:buAutoNum type="arabicPeriod" startAt="13"/>
            </a:pPr>
            <a:r>
              <a:rPr lang="en-US" sz="2000" dirty="0" smtClean="0"/>
              <a:t>Proses </a:t>
            </a:r>
            <a:r>
              <a:rPr lang="en-US" sz="2000" dirty="0" err="1"/>
              <a:t>pemilihan</a:t>
            </a:r>
            <a:r>
              <a:rPr lang="en-US" sz="2000" dirty="0"/>
              <a:t> </a:t>
            </a:r>
            <a:r>
              <a:rPr lang="en-US" sz="2000" dirty="0" err="1"/>
              <a:t>Kepala</a:t>
            </a:r>
            <a:r>
              <a:rPr lang="en-US" sz="2000" dirty="0"/>
              <a:t> </a:t>
            </a:r>
            <a:r>
              <a:rPr lang="en-US" sz="2000" dirty="0" err="1"/>
              <a:t>Desa</a:t>
            </a:r>
            <a:endParaRPr lang="en-US" sz="2000" dirty="0"/>
          </a:p>
          <a:p>
            <a:pPr marL="342900" indent="-342900">
              <a:buFont typeface="+mj-lt"/>
              <a:buAutoNum type="arabicPeriod" startAt="13"/>
            </a:pPr>
            <a:r>
              <a:rPr lang="en-US" sz="2000" dirty="0" err="1" smtClean="0"/>
              <a:t>Demokrasi</a:t>
            </a:r>
            <a:r>
              <a:rPr lang="en-US" sz="2000" dirty="0" smtClean="0"/>
              <a:t> </a:t>
            </a:r>
            <a:r>
              <a:rPr lang="en-US" sz="2000" dirty="0"/>
              <a:t>di </a:t>
            </a:r>
            <a:r>
              <a:rPr lang="en-US" sz="2000" dirty="0" err="1"/>
              <a:t>desa</a:t>
            </a:r>
            <a:endParaRPr lang="en-US" sz="2000" dirty="0"/>
          </a:p>
          <a:p>
            <a:pPr marL="342900" indent="-342900">
              <a:buFont typeface="+mj-lt"/>
              <a:buAutoNum type="arabicPeriod" startAt="13"/>
            </a:pPr>
            <a:r>
              <a:rPr lang="en-US" sz="2000" dirty="0" err="1" smtClean="0"/>
              <a:t>Kontrol</a:t>
            </a:r>
            <a:r>
              <a:rPr lang="en-US" sz="2000" dirty="0" smtClean="0"/>
              <a:t> </a:t>
            </a:r>
            <a:r>
              <a:rPr lang="en-US" sz="2000" dirty="0" err="1"/>
              <a:t>masyarakat</a:t>
            </a:r>
            <a:r>
              <a:rPr lang="en-US" sz="2000" dirty="0"/>
              <a:t> </a:t>
            </a:r>
            <a:r>
              <a:rPr lang="en-US" sz="2000" dirty="0" err="1"/>
              <a:t>atas</a:t>
            </a:r>
            <a:r>
              <a:rPr lang="en-US" sz="2000" dirty="0"/>
              <a:t> </a:t>
            </a:r>
            <a:r>
              <a:rPr lang="en-US" sz="2000" dirty="0" err="1" smtClean="0"/>
              <a:t>tindakan</a:t>
            </a:r>
            <a:r>
              <a:rPr lang="en-US" sz="2000" dirty="0" smtClean="0"/>
              <a:t> </a:t>
            </a:r>
            <a:r>
              <a:rPr lang="en-US" sz="2000" dirty="0" err="1"/>
              <a:t>pemerintahan</a:t>
            </a:r>
            <a:endParaRPr lang="en-US" sz="2000" dirty="0"/>
          </a:p>
          <a:p>
            <a:pPr marL="342900" indent="-342900">
              <a:buFont typeface="+mj-lt"/>
              <a:buAutoNum type="arabicPeriod" startAt="13"/>
            </a:pPr>
            <a:r>
              <a:rPr lang="en-US" sz="2000" dirty="0" err="1" smtClean="0"/>
              <a:t>Kinerja</a:t>
            </a:r>
            <a:r>
              <a:rPr lang="en-US" sz="2000" dirty="0" smtClean="0"/>
              <a:t> </a:t>
            </a:r>
            <a:r>
              <a:rPr lang="en-US" sz="2000" dirty="0" err="1"/>
              <a:t>pemerintahan</a:t>
            </a:r>
            <a:r>
              <a:rPr lang="en-US" sz="2000" dirty="0"/>
              <a:t> </a:t>
            </a:r>
            <a:r>
              <a:rPr lang="en-US" sz="2000" dirty="0" err="1" smtClean="0"/>
              <a:t>daerah</a:t>
            </a:r>
            <a:endParaRPr lang="en-US" sz="2000" dirty="0"/>
          </a:p>
        </p:txBody>
      </p:sp>
    </p:spTree>
    <p:extLst>
      <p:ext uri="{BB962C8B-B14F-4D97-AF65-F5344CB8AC3E}">
        <p14:creationId xmlns:p14="http://schemas.microsoft.com/office/powerpoint/2010/main" val="907998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28860" y="2643182"/>
            <a:ext cx="4357718" cy="1928826"/>
          </a:xfrm>
        </p:spPr>
        <p:txBody>
          <a:bodyPr>
            <a:normAutofit/>
          </a:bodyPr>
          <a:lstStyle/>
          <a:p>
            <a:pPr algn="ctr"/>
            <a:r>
              <a:rPr lang="en-US" b="1" dirty="0" smtClean="0"/>
              <a:t>SEKIAN </a:t>
            </a:r>
            <a:br>
              <a:rPr lang="en-US" b="1" dirty="0" smtClean="0"/>
            </a:br>
            <a:r>
              <a:rPr lang="en-US" b="1" dirty="0" smtClean="0"/>
              <a:t>&amp; </a:t>
            </a:r>
            <a:br>
              <a:rPr lang="en-US" b="1" dirty="0" smtClean="0"/>
            </a:br>
            <a:r>
              <a:rPr lang="en-US" b="1" dirty="0" smtClean="0"/>
              <a:t>TERIMA  KASIH</a:t>
            </a:r>
            <a:endParaRPr lang="id-ID" b="1" dirty="0"/>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260648"/>
            <a:ext cx="7024744" cy="1143000"/>
          </a:xfrm>
        </p:spPr>
        <p:txBody>
          <a:bodyPr/>
          <a:lstStyle/>
          <a:p>
            <a:r>
              <a:rPr lang="id-ID" b="1" dirty="0" smtClean="0"/>
              <a:t>PENDAHULUAN</a:t>
            </a:r>
            <a:endParaRPr lang="id-ID" b="1" dirty="0"/>
          </a:p>
        </p:txBody>
      </p:sp>
      <p:sp>
        <p:nvSpPr>
          <p:cNvPr id="5" name="Content Placeholder 4"/>
          <p:cNvSpPr>
            <a:spLocks noGrp="1"/>
          </p:cNvSpPr>
          <p:nvPr>
            <p:ph idx="1"/>
          </p:nvPr>
        </p:nvSpPr>
        <p:spPr>
          <a:xfrm>
            <a:off x="457200" y="1643050"/>
            <a:ext cx="8229600" cy="4811758"/>
          </a:xfrm>
        </p:spPr>
        <p:txBody>
          <a:bodyPr>
            <a:normAutofit/>
          </a:bodyPr>
          <a:lstStyle/>
          <a:p>
            <a:pPr marL="0" indent="531813" algn="ctr">
              <a:buNone/>
            </a:pPr>
            <a:r>
              <a:rPr lang="en-US" dirty="0" err="1">
                <a:latin typeface="Tahoma" pitchFamily="34" charset="0"/>
                <a:ea typeface="Tahoma" pitchFamily="34" charset="0"/>
                <a:cs typeface="Tahoma" pitchFamily="34" charset="0"/>
              </a:rPr>
              <a:t>Setiap</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disiplin</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ilmu</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idealnya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memiliki</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metodologi</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sendiri-sendiri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contohnya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Sosiologi</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mempunyai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Metodologi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Ilmu</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Sosiologi</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Ilmu</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Komunikasi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mempunyai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Metodologi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Ilmu</a:t>
            </a:r>
            <a:r>
              <a:rPr lang="en-US" dirty="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Komunikasi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Demikian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juga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Ilmu</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Pemerintahan</a:t>
            </a:r>
            <a:r>
              <a:rPr lang="en-US" dirty="0" smtClean="0">
                <a:latin typeface="Tahoma" pitchFamily="34" charset="0"/>
                <a:ea typeface="Tahoma" pitchFamily="34" charset="0"/>
                <a:cs typeface="Tahoma" pitchFamily="34" charset="0"/>
              </a:rPr>
              <a:t> (IP) </a:t>
            </a:r>
            <a:r>
              <a:rPr lang="en-US" dirty="0" err="1" smtClean="0">
                <a:latin typeface="Tahoma" pitchFamily="34" charset="0"/>
                <a:ea typeface="Tahoma" pitchFamily="34" charset="0"/>
                <a:cs typeface="Tahoma" pitchFamily="34" charset="0"/>
              </a:rPr>
              <a:t>mempunyai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Metodologi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Ilmu</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Pemerintahan</a:t>
            </a:r>
            <a:r>
              <a:rPr lang="en-US" dirty="0" smtClean="0">
                <a:latin typeface="Tahoma" pitchFamily="34" charset="0"/>
                <a:ea typeface="Tahoma" pitchFamily="34" charset="0"/>
                <a:cs typeface="Tahoma" pitchFamily="34" charset="0"/>
              </a:rPr>
              <a:t> (MIP)</a:t>
            </a:r>
          </a:p>
          <a:p>
            <a:pPr marL="0" indent="531813" algn="just">
              <a:buNone/>
            </a:pPr>
            <a:endParaRPr lang="en-US" dirty="0" smtClean="0">
              <a:latin typeface="Tahoma" pitchFamily="34" charset="0"/>
              <a:ea typeface="Tahoma" pitchFamily="34" charset="0"/>
              <a:cs typeface="Tahoma" pitchFamily="34" charset="0"/>
            </a:endParaRPr>
          </a:p>
          <a:p>
            <a:pPr marL="0" indent="531813" algn="just">
              <a:buNone/>
            </a:pPr>
            <a:endParaRPr lang="en-US" dirty="0" smtClean="0">
              <a:latin typeface="Tahoma" pitchFamily="34" charset="0"/>
              <a:ea typeface="Tahoma" pitchFamily="34" charset="0"/>
              <a:cs typeface="Tahoma" pitchFamily="34" charset="0"/>
            </a:endParaRPr>
          </a:p>
          <a:p>
            <a:pPr marL="0" indent="531813" algn="ctr">
              <a:buNone/>
            </a:pPr>
            <a:r>
              <a:rPr lang="en-US" dirty="0" smtClean="0">
                <a:latin typeface="Tahoma" pitchFamily="34" charset="0"/>
                <a:ea typeface="Tahoma" pitchFamily="34" charset="0"/>
                <a:cs typeface="Tahoma" pitchFamily="34" charset="0"/>
              </a:rPr>
              <a:t>MI </a:t>
            </a:r>
            <a:r>
              <a:rPr lang="en-US" dirty="0" err="1" smtClean="0">
                <a:latin typeface="Tahoma" pitchFamily="34" charset="0"/>
                <a:ea typeface="Tahoma" pitchFamily="34" charset="0"/>
                <a:cs typeface="Tahoma" pitchFamily="34" charset="0"/>
              </a:rPr>
              <a:t>dianalogikan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sebagai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sebuah</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pintu</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Dimana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setiap</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pintu</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memiliki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kunci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sendiri</a:t>
            </a:r>
            <a:r>
              <a:rPr lang="en-US" dirty="0" smtClean="0">
                <a:latin typeface="Tahoma" pitchFamily="34" charset="0"/>
                <a:ea typeface="Tahoma" pitchFamily="34" charset="0"/>
                <a:cs typeface="Tahoma" pitchFamily="34" charset="0"/>
              </a:rPr>
              <a:t> (Ex: </a:t>
            </a:r>
            <a:r>
              <a:rPr lang="en-US" dirty="0" err="1" smtClean="0">
                <a:latin typeface="Tahoma" pitchFamily="34" charset="0"/>
                <a:ea typeface="Tahoma" pitchFamily="34" charset="0"/>
                <a:cs typeface="Tahoma" pitchFamily="34" charset="0"/>
              </a:rPr>
              <a:t>kunci</a:t>
            </a:r>
            <a:r>
              <a:rPr lang="en-US" dirty="0" smtClean="0">
                <a:latin typeface="Tahoma" pitchFamily="34" charset="0"/>
                <a:ea typeface="Tahoma" pitchFamily="34" charset="0"/>
                <a:cs typeface="Tahoma" pitchFamily="34" charset="0"/>
              </a:rPr>
              <a:t> motor </a:t>
            </a:r>
            <a:r>
              <a:rPr lang="en-US" dirty="0" err="1">
                <a:latin typeface="Tahoma" pitchFamily="34" charset="0"/>
                <a:ea typeface="Tahoma" pitchFamily="34" charset="0"/>
                <a:cs typeface="Tahoma" pitchFamily="34" charset="0"/>
              </a:rPr>
              <a:t>hanya</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dapat</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digunakan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untuk</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menghidupkan</a:t>
            </a:r>
            <a:r>
              <a:rPr lang="en-US" dirty="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motor </a:t>
            </a:r>
            <a:r>
              <a:rPr lang="en-US" dirty="0" err="1" smtClean="0">
                <a:latin typeface="Tahoma" pitchFamily="34" charset="0"/>
                <a:ea typeface="Tahoma" pitchFamily="34" charset="0"/>
                <a:cs typeface="Tahoma" pitchFamily="34" charset="0"/>
              </a:rPr>
              <a:t>bukan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mobil</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dll</a:t>
            </a:r>
            <a:r>
              <a:rPr lang="en-US" dirty="0" smtClean="0">
                <a:latin typeface="Tahoma" pitchFamily="34" charset="0"/>
                <a:ea typeface="Tahoma" pitchFamily="34" charset="0"/>
                <a:cs typeface="Tahoma" pitchFamily="34" charset="0"/>
              </a:rPr>
              <a:t>)</a:t>
            </a:r>
            <a:endParaRPr lang="id-ID" dirty="0">
              <a:latin typeface="Tahoma" pitchFamily="34" charset="0"/>
              <a:ea typeface="Tahoma" pitchFamily="34" charset="0"/>
              <a:cs typeface="Tahoma" pitchFamily="34" charset="0"/>
            </a:endParaRPr>
          </a:p>
          <a:p>
            <a:pPr marL="0" indent="531813" algn="just">
              <a:buNone/>
            </a:pPr>
            <a:endParaRPr lang="id-ID" dirty="0">
              <a:latin typeface="Tahoma" pitchFamily="34" charset="0"/>
              <a:ea typeface="Tahoma" pitchFamily="34" charset="0"/>
              <a:cs typeface="Tahoma" pitchFamily="34" charset="0"/>
            </a:endParaRPr>
          </a:p>
        </p:txBody>
      </p:sp>
      <p:sp>
        <p:nvSpPr>
          <p:cNvPr id="6" name="Down Arrow 5"/>
          <p:cNvSpPr/>
          <p:nvPr/>
        </p:nvSpPr>
        <p:spPr>
          <a:xfrm>
            <a:off x="4143372" y="3789040"/>
            <a:ext cx="1071570"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32656"/>
            <a:ext cx="7024744" cy="1143000"/>
          </a:xfrm>
        </p:spPr>
        <p:txBody>
          <a:bodyPr/>
          <a:lstStyle/>
          <a:p>
            <a:r>
              <a:rPr lang="en-US" b="1" dirty="0" err="1" smtClean="0"/>
              <a:t>Metodologi</a:t>
            </a:r>
            <a:endParaRPr lang="en-US" b="1" dirty="0"/>
          </a:p>
        </p:txBody>
      </p:sp>
      <p:sp>
        <p:nvSpPr>
          <p:cNvPr id="3" name="Content Placeholder 2"/>
          <p:cNvSpPr>
            <a:spLocks noGrp="1"/>
          </p:cNvSpPr>
          <p:nvPr>
            <p:ph idx="1"/>
          </p:nvPr>
        </p:nvSpPr>
        <p:spPr>
          <a:xfrm>
            <a:off x="827584" y="1844824"/>
            <a:ext cx="7416824" cy="4392488"/>
          </a:xfrm>
        </p:spPr>
        <p:txBody>
          <a:bodyPr>
            <a:noAutofit/>
          </a:bodyPr>
          <a:lstStyle/>
          <a:p>
            <a:r>
              <a:rPr lang="en-US" dirty="0" err="1">
                <a:solidFill>
                  <a:schemeClr val="tx1"/>
                </a:solidFill>
                <a:latin typeface="Tahoma" pitchFamily="34" charset="0"/>
                <a:ea typeface="Tahoma" pitchFamily="34" charset="0"/>
                <a:cs typeface="Tahoma" pitchFamily="34" charset="0"/>
              </a:rPr>
              <a:t>Metodologi</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adalah</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hasil</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pengkajian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terhadap</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berbagai</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metode</a:t>
            </a:r>
            <a:r>
              <a:rPr lang="en-US" dirty="0">
                <a:solidFill>
                  <a:schemeClr val="tx1"/>
                </a:solidFill>
                <a:latin typeface="Tahoma" pitchFamily="34" charset="0"/>
                <a:ea typeface="Tahoma" pitchFamily="34" charset="0"/>
                <a:cs typeface="Tahoma" pitchFamily="34" charset="0"/>
              </a:rPr>
              <a:t> yang </a:t>
            </a:r>
            <a:r>
              <a:rPr lang="en-US" dirty="0" err="1">
                <a:solidFill>
                  <a:schemeClr val="tx1"/>
                </a:solidFill>
                <a:latin typeface="Tahoma" pitchFamily="34" charset="0"/>
                <a:ea typeface="Tahoma" pitchFamily="34" charset="0"/>
                <a:cs typeface="Tahoma" pitchFamily="34" charset="0"/>
              </a:rPr>
              <a:t>menjadi</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bahan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pembentukan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seperangkat</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pengetahuan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tentang</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metode</a:t>
            </a:r>
            <a:r>
              <a:rPr lang="en-US" dirty="0">
                <a:solidFill>
                  <a:schemeClr val="tx1"/>
                </a:solidFill>
                <a:latin typeface="Tahoma" pitchFamily="34" charset="0"/>
                <a:ea typeface="Tahoma" pitchFamily="34" charset="0"/>
                <a:cs typeface="Tahoma" pitchFamily="34" charset="0"/>
              </a:rPr>
              <a:t>. </a:t>
            </a:r>
            <a:endParaRPr lang="en-US" dirty="0" smtClean="0">
              <a:solidFill>
                <a:schemeClr val="tx1"/>
              </a:solidFill>
              <a:latin typeface="Tahoma" pitchFamily="34" charset="0"/>
              <a:ea typeface="Tahoma" pitchFamily="34" charset="0"/>
              <a:cs typeface="Tahoma" pitchFamily="34" charset="0"/>
            </a:endParaRPr>
          </a:p>
          <a:p>
            <a:r>
              <a:rPr lang="en-US" dirty="0" err="1" smtClean="0">
                <a:solidFill>
                  <a:schemeClr val="tx1"/>
                </a:solidFill>
                <a:latin typeface="Tahoma" pitchFamily="34" charset="0"/>
                <a:ea typeface="Tahoma" pitchFamily="34" charset="0"/>
                <a:cs typeface="Tahoma" pitchFamily="34" charset="0"/>
              </a:rPr>
              <a:t>Masalah</a:t>
            </a:r>
            <a:r>
              <a:rPr lang="en-US" dirty="0" smtClean="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dalam</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metodologi</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adalah</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suatu</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informasi</a:t>
            </a:r>
            <a:r>
              <a:rPr lang="en-US" dirty="0">
                <a:solidFill>
                  <a:schemeClr val="tx1"/>
                </a:solidFill>
                <a:latin typeface="Tahoma" pitchFamily="34" charset="0"/>
                <a:ea typeface="Tahoma" pitchFamily="34" charset="0"/>
                <a:cs typeface="Tahoma" pitchFamily="34" charset="0"/>
              </a:rPr>
              <a:t> yang </a:t>
            </a:r>
            <a:r>
              <a:rPr lang="en-US" dirty="0" err="1">
                <a:solidFill>
                  <a:schemeClr val="tx1"/>
                </a:solidFill>
                <a:latin typeface="Tahoma" pitchFamily="34" charset="0"/>
                <a:ea typeface="Tahoma" pitchFamily="34" charset="0"/>
                <a:cs typeface="Tahoma" pitchFamily="34" charset="0"/>
              </a:rPr>
              <a:t>mengandung</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pertanyaan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atau</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ketidakjelasan</a:t>
            </a:r>
            <a:r>
              <a:rPr lang="en-US" dirty="0">
                <a:solidFill>
                  <a:schemeClr val="tx1"/>
                </a:solidFill>
                <a:latin typeface="Tahoma" pitchFamily="34" charset="0"/>
                <a:ea typeface="Tahoma" pitchFamily="34" charset="0"/>
                <a:cs typeface="Tahoma" pitchFamily="34" charset="0"/>
              </a:rPr>
              <a:t>. </a:t>
            </a:r>
            <a:endParaRPr lang="en-US" dirty="0" smtClean="0">
              <a:solidFill>
                <a:schemeClr val="tx1"/>
              </a:solidFill>
              <a:latin typeface="Tahoma" pitchFamily="34" charset="0"/>
              <a:ea typeface="Tahoma" pitchFamily="34" charset="0"/>
              <a:cs typeface="Tahoma" pitchFamily="34" charset="0"/>
            </a:endParaRPr>
          </a:p>
          <a:p>
            <a:r>
              <a:rPr lang="en-US" dirty="0" err="1" smtClean="0">
                <a:solidFill>
                  <a:schemeClr val="tx1"/>
                </a:solidFill>
                <a:latin typeface="Tahoma" pitchFamily="34" charset="0"/>
                <a:ea typeface="Tahoma" pitchFamily="34" charset="0"/>
                <a:cs typeface="Tahoma" pitchFamily="34" charset="0"/>
              </a:rPr>
              <a:t>Metodologi</a:t>
            </a:r>
            <a:r>
              <a:rPr lang="en-US" dirty="0" smtClean="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ilmu</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secara</a:t>
            </a:r>
            <a:r>
              <a:rPr lang="en-US" dirty="0">
                <a:solidFill>
                  <a:schemeClr val="tx1"/>
                </a:solidFill>
                <a:latin typeface="Tahoma" pitchFamily="34" charset="0"/>
                <a:ea typeface="Tahoma" pitchFamily="34" charset="0"/>
                <a:cs typeface="Tahoma" pitchFamily="34" charset="0"/>
              </a:rPr>
              <a:t> formal </a:t>
            </a:r>
            <a:r>
              <a:rPr lang="en-US" dirty="0" err="1">
                <a:solidFill>
                  <a:schemeClr val="tx1"/>
                </a:solidFill>
                <a:latin typeface="Tahoma" pitchFamily="34" charset="0"/>
                <a:ea typeface="Tahoma" pitchFamily="34" charset="0"/>
                <a:cs typeface="Tahoma" pitchFamily="34" charset="0"/>
              </a:rPr>
              <a:t>melekat</a:t>
            </a:r>
            <a:r>
              <a:rPr lang="en-US" dirty="0">
                <a:solidFill>
                  <a:schemeClr val="tx1"/>
                </a:solidFill>
                <a:latin typeface="Tahoma" pitchFamily="34" charset="0"/>
                <a:ea typeface="Tahoma" pitchFamily="34" charset="0"/>
                <a:cs typeface="Tahoma" pitchFamily="34" charset="0"/>
              </a:rPr>
              <a:t> di </a:t>
            </a:r>
            <a:r>
              <a:rPr lang="en-US" dirty="0" err="1">
                <a:solidFill>
                  <a:schemeClr val="tx1"/>
                </a:solidFill>
                <a:latin typeface="Tahoma" pitchFamily="34" charset="0"/>
                <a:ea typeface="Tahoma" pitchFamily="34" charset="0"/>
                <a:cs typeface="Tahoma" pitchFamily="34" charset="0"/>
              </a:rPr>
              <a:t>dalam</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definisi</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ilmu</a:t>
            </a:r>
            <a:r>
              <a:rPr lang="en-US" dirty="0">
                <a:solidFill>
                  <a:schemeClr val="tx1"/>
                </a:solidFill>
                <a:latin typeface="Tahoma" pitchFamily="34" charset="0"/>
                <a:ea typeface="Tahoma" pitchFamily="34" charset="0"/>
                <a:cs typeface="Tahoma" pitchFamily="34" charset="0"/>
              </a:rPr>
              <a:t> yang </a:t>
            </a:r>
            <a:r>
              <a:rPr lang="en-US" dirty="0" err="1">
                <a:solidFill>
                  <a:schemeClr val="tx1"/>
                </a:solidFill>
                <a:latin typeface="Tahoma" pitchFamily="34" charset="0"/>
                <a:ea typeface="Tahoma" pitchFamily="34" charset="0"/>
                <a:cs typeface="Tahoma" pitchFamily="34" charset="0"/>
              </a:rPr>
              <a:t>bersangkutan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secara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substantif</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ditunjukkan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oleh</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aksioma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anggapan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dasar</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pendekatan</a:t>
            </a:r>
            <a:r>
              <a:rPr lang="en-US" dirty="0">
                <a:solidFill>
                  <a:schemeClr val="tx1"/>
                </a:solidFill>
                <a:latin typeface="Tahoma" pitchFamily="34" charset="0"/>
                <a:ea typeface="Tahoma" pitchFamily="34" charset="0"/>
                <a:cs typeface="Tahoma" pitchFamily="34" charset="0"/>
              </a:rPr>
              <a:t>, model </a:t>
            </a:r>
            <a:r>
              <a:rPr lang="en-US" dirty="0" err="1">
                <a:solidFill>
                  <a:schemeClr val="tx1"/>
                </a:solidFill>
                <a:latin typeface="Tahoma" pitchFamily="34" charset="0"/>
                <a:ea typeface="Tahoma" pitchFamily="34" charset="0"/>
                <a:cs typeface="Tahoma" pitchFamily="34" charset="0"/>
              </a:rPr>
              <a:t>analisis</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dan</a:t>
            </a:r>
            <a:r>
              <a:rPr lang="en-US" dirty="0">
                <a:solidFill>
                  <a:schemeClr val="tx1"/>
                </a:solidFill>
                <a:latin typeface="Tahoma" pitchFamily="34" charset="0"/>
                <a:ea typeface="Tahoma" pitchFamily="34" charset="0"/>
                <a:cs typeface="Tahoma" pitchFamily="34" charset="0"/>
              </a:rPr>
              <a:t> model </a:t>
            </a:r>
            <a:r>
              <a:rPr lang="en-US" dirty="0" err="1">
                <a:solidFill>
                  <a:schemeClr val="tx1"/>
                </a:solidFill>
                <a:latin typeface="Tahoma" pitchFamily="34" charset="0"/>
                <a:ea typeface="Tahoma" pitchFamily="34" charset="0"/>
                <a:cs typeface="Tahoma" pitchFamily="34" charset="0"/>
              </a:rPr>
              <a:t>konstruk</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pengalaman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dan</a:t>
            </a:r>
            <a:r>
              <a:rPr lang="en-US" dirty="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konsep</a:t>
            </a:r>
            <a:r>
              <a:rPr lang="en-US" dirty="0" smtClean="0">
                <a:solidFill>
                  <a:schemeClr val="tx1"/>
                </a:solidFill>
                <a:latin typeface="Tahoma" pitchFamily="34" charset="0"/>
                <a:ea typeface="Tahoma" pitchFamily="34" charset="0"/>
                <a:cs typeface="Tahoma" pitchFamily="34" charset="0"/>
              </a:rPr>
              <a:t>.</a:t>
            </a:r>
            <a:endParaRPr lang="en-US"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979863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01824"/>
            <a:ext cx="7024744" cy="1143000"/>
          </a:xfrm>
        </p:spPr>
        <p:txBody>
          <a:bodyPr/>
          <a:lstStyle/>
          <a:p>
            <a:r>
              <a:rPr lang="en-US" b="1" dirty="0" smtClean="0"/>
              <a:t>APA ITU ILMU ??</a:t>
            </a:r>
            <a:endParaRPr lang="en-US" b="1" dirty="0"/>
          </a:p>
        </p:txBody>
      </p:sp>
      <p:sp>
        <p:nvSpPr>
          <p:cNvPr id="3" name="Content Placeholder 2"/>
          <p:cNvSpPr>
            <a:spLocks noGrp="1"/>
          </p:cNvSpPr>
          <p:nvPr>
            <p:ph idx="1"/>
          </p:nvPr>
        </p:nvSpPr>
        <p:spPr>
          <a:xfrm>
            <a:off x="1043492" y="2323652"/>
            <a:ext cx="6777317" cy="3841652"/>
          </a:xfrm>
        </p:spPr>
        <p:txBody>
          <a:bodyPr/>
          <a:lstStyle/>
          <a:p>
            <a:pPr marL="514350" indent="-444500" algn="just"/>
            <a:r>
              <a:rPr lang="en-US" b="1" dirty="0" err="1" smtClean="0">
                <a:solidFill>
                  <a:srgbClr val="FF0000"/>
                </a:solidFill>
                <a:latin typeface="Tahoma" pitchFamily="34" charset="0"/>
                <a:ea typeface="Tahoma" pitchFamily="34" charset="0"/>
                <a:cs typeface="Tahoma" pitchFamily="34" charset="0"/>
              </a:rPr>
              <a:t>Ilmu</a:t>
            </a:r>
            <a:r>
              <a:rPr lang="en-US" b="1" dirty="0" smtClean="0">
                <a:solidFill>
                  <a:schemeClr val="tx1"/>
                </a:solidFill>
                <a:latin typeface="Tahoma" pitchFamily="34" charset="0"/>
                <a:ea typeface="Tahoma" pitchFamily="34" charset="0"/>
                <a:cs typeface="Tahoma" pitchFamily="34" charset="0"/>
              </a:rPr>
              <a:t> </a:t>
            </a:r>
            <a:r>
              <a:rPr lang="id-ID" dirty="0" smtClean="0">
                <a:solidFill>
                  <a:schemeClr val="tx1"/>
                </a:solidFill>
                <a:latin typeface="Tahoma" pitchFamily="34" charset="0"/>
                <a:ea typeface="Tahoma" pitchFamily="34" charset="0"/>
                <a:cs typeface="Tahoma" pitchFamily="34" charset="0"/>
              </a:rPr>
              <a:t>dalam </a:t>
            </a:r>
            <a:r>
              <a:rPr lang="id-ID" dirty="0">
                <a:solidFill>
                  <a:schemeClr val="tx1"/>
                </a:solidFill>
                <a:latin typeface="Tahoma" pitchFamily="34" charset="0"/>
                <a:ea typeface="Tahoma" pitchFamily="34" charset="0"/>
                <a:cs typeface="Tahoma" pitchFamily="34" charset="0"/>
              </a:rPr>
              <a:t>Bahasa Inggris </a:t>
            </a:r>
            <a:r>
              <a:rPr lang="id-ID" i="1" dirty="0" smtClean="0">
                <a:solidFill>
                  <a:schemeClr val="tx1"/>
                </a:solidFill>
                <a:latin typeface="Tahoma" pitchFamily="34" charset="0"/>
                <a:ea typeface="Tahoma" pitchFamily="34" charset="0"/>
                <a:cs typeface="Tahoma" pitchFamily="34" charset="0"/>
              </a:rPr>
              <a:t>Knowledge</a:t>
            </a:r>
            <a:r>
              <a:rPr lang="en-US" i="1" dirty="0" smtClean="0">
                <a:solidFill>
                  <a:schemeClr val="tx1"/>
                </a:solidFill>
                <a:latin typeface="Tahoma" pitchFamily="34" charset="0"/>
                <a:ea typeface="Tahoma" pitchFamily="34" charset="0"/>
                <a:cs typeface="Tahoma" pitchFamily="34" charset="0"/>
              </a:rPr>
              <a:t>. </a:t>
            </a:r>
            <a:r>
              <a:rPr lang="en-US" dirty="0" smtClean="0">
                <a:solidFill>
                  <a:schemeClr val="tx1"/>
                </a:solidFill>
                <a:latin typeface="Tahoma" pitchFamily="34" charset="0"/>
                <a:ea typeface="Tahoma" pitchFamily="34" charset="0"/>
                <a:cs typeface="Tahoma" pitchFamily="34" charset="0"/>
              </a:rPr>
              <a:t>Kumpulan </a:t>
            </a:r>
            <a:r>
              <a:rPr lang="en-US" dirty="0" err="1" smtClean="0">
                <a:solidFill>
                  <a:schemeClr val="tx1"/>
                </a:solidFill>
                <a:latin typeface="Tahoma" pitchFamily="34" charset="0"/>
                <a:ea typeface="Tahoma" pitchFamily="34" charset="0"/>
                <a:cs typeface="Tahoma" pitchFamily="34" charset="0"/>
              </a:rPr>
              <a:t>pengetahuan</a:t>
            </a:r>
            <a:r>
              <a:rPr lang="en-US" dirty="0" smtClean="0">
                <a:solidFill>
                  <a:schemeClr val="tx1"/>
                </a:solidFill>
                <a:latin typeface="Tahoma" pitchFamily="34" charset="0"/>
                <a:ea typeface="Tahoma" pitchFamily="34" charset="0"/>
                <a:cs typeface="Tahoma" pitchFamily="34" charset="0"/>
              </a:rPr>
              <a:t> yang </a:t>
            </a:r>
            <a:r>
              <a:rPr lang="en-US" dirty="0" err="1" smtClean="0">
                <a:solidFill>
                  <a:schemeClr val="tx1"/>
                </a:solidFill>
                <a:latin typeface="Tahoma" pitchFamily="34" charset="0"/>
                <a:ea typeface="Tahoma" pitchFamily="34" charset="0"/>
                <a:cs typeface="Tahoma" pitchFamily="34" charset="0"/>
              </a:rPr>
              <a:t>sistematis</a:t>
            </a:r>
            <a:r>
              <a:rPr lang="en-US" dirty="0" smtClean="0">
                <a:solidFill>
                  <a:schemeClr val="tx1"/>
                </a:solidFill>
                <a:latin typeface="Tahoma" pitchFamily="34" charset="0"/>
                <a:ea typeface="Tahoma" pitchFamily="34" charset="0"/>
                <a:cs typeface="Tahoma" pitchFamily="34" charset="0"/>
              </a:rPr>
              <a:t>.</a:t>
            </a:r>
          </a:p>
          <a:p>
            <a:pPr marL="514350" indent="-444500" algn="just"/>
            <a:r>
              <a:rPr lang="en-US" dirty="0" err="1" smtClean="0">
                <a:solidFill>
                  <a:schemeClr val="tx1"/>
                </a:solidFill>
                <a:latin typeface="Tahoma" pitchFamily="34" charset="0"/>
                <a:ea typeface="Tahoma" pitchFamily="34" charset="0"/>
                <a:cs typeface="Tahoma" pitchFamily="34" charset="0"/>
              </a:rPr>
              <a:t>Namun</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tidak</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semua</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pengetahuan</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disebut</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Ilmu</a:t>
            </a:r>
            <a:r>
              <a:rPr lang="en-US" dirty="0" smtClean="0">
                <a:solidFill>
                  <a:schemeClr val="tx1"/>
                </a:solidFill>
                <a:latin typeface="Tahoma" pitchFamily="34" charset="0"/>
                <a:ea typeface="Tahoma" pitchFamily="34" charset="0"/>
                <a:cs typeface="Tahoma" pitchFamily="34" charset="0"/>
              </a:rPr>
              <a:t>.</a:t>
            </a:r>
          </a:p>
          <a:p>
            <a:pPr marL="514350" indent="-444500" algn="just"/>
            <a:r>
              <a:rPr lang="en-US" dirty="0" err="1" smtClean="0">
                <a:solidFill>
                  <a:schemeClr val="tx1"/>
                </a:solidFill>
                <a:latin typeface="Tahoma" pitchFamily="34" charset="0"/>
                <a:ea typeface="Tahoma" pitchFamily="34" charset="0"/>
                <a:cs typeface="Tahoma" pitchFamily="34" charset="0"/>
              </a:rPr>
              <a:t>Syarat</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pengetahuan</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disebut</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Ilmu</a:t>
            </a:r>
            <a:r>
              <a:rPr lang="en-US" dirty="0" smtClean="0">
                <a:solidFill>
                  <a:schemeClr val="tx1"/>
                </a:solidFill>
                <a:latin typeface="Tahoma" pitchFamily="34" charset="0"/>
                <a:ea typeface="Tahoma" pitchFamily="34" charset="0"/>
                <a:cs typeface="Tahoma" pitchFamily="34" charset="0"/>
              </a:rPr>
              <a:t>.</a:t>
            </a:r>
          </a:p>
          <a:p>
            <a:pPr marL="514350" indent="-444500" algn="just"/>
            <a:r>
              <a:rPr lang="en-US" dirty="0" smtClean="0">
                <a:solidFill>
                  <a:schemeClr val="tx1"/>
                </a:solidFill>
                <a:latin typeface="Tahoma" pitchFamily="34" charset="0"/>
                <a:ea typeface="Tahoma" pitchFamily="34" charset="0"/>
                <a:cs typeface="Tahoma" pitchFamily="34" charset="0"/>
              </a:rPr>
              <a:t>M</a:t>
            </a:r>
            <a:r>
              <a:rPr lang="id-ID" dirty="0" smtClean="0">
                <a:solidFill>
                  <a:schemeClr val="tx1"/>
                </a:solidFill>
                <a:latin typeface="Tahoma" pitchFamily="34" charset="0"/>
                <a:ea typeface="Tahoma" pitchFamily="34" charset="0"/>
                <a:cs typeface="Tahoma" pitchFamily="34" charset="0"/>
              </a:rPr>
              <a:t>erujuk </a:t>
            </a:r>
            <a:r>
              <a:rPr lang="id-ID" dirty="0">
                <a:solidFill>
                  <a:schemeClr val="tx1"/>
                </a:solidFill>
                <a:latin typeface="Tahoma" pitchFamily="34" charset="0"/>
                <a:ea typeface="Tahoma" pitchFamily="34" charset="0"/>
                <a:cs typeface="Tahoma" pitchFamily="34" charset="0"/>
              </a:rPr>
              <a:t>kepada kefahaman manusia terhadap sesuatu hal, secara sistematik dan diusahakan secara sadar untuk dimanfaatkan demi kebaikan manusia.</a:t>
            </a:r>
          </a:p>
          <a:p>
            <a:pPr marL="68580" indent="0">
              <a:buNone/>
            </a:pPr>
            <a:endParaRPr lang="en-US"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196431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01824"/>
            <a:ext cx="7024744" cy="1143000"/>
          </a:xfrm>
        </p:spPr>
        <p:txBody>
          <a:bodyPr/>
          <a:lstStyle/>
          <a:p>
            <a:r>
              <a:rPr lang="en-US" b="1" dirty="0" err="1" smtClean="0"/>
              <a:t>Pemerintahan</a:t>
            </a:r>
            <a:endParaRPr lang="en-US" b="1" dirty="0"/>
          </a:p>
        </p:txBody>
      </p:sp>
      <p:sp>
        <p:nvSpPr>
          <p:cNvPr id="3" name="Content Placeholder 2"/>
          <p:cNvSpPr>
            <a:spLocks noGrp="1"/>
          </p:cNvSpPr>
          <p:nvPr>
            <p:ph idx="1"/>
          </p:nvPr>
        </p:nvSpPr>
        <p:spPr/>
        <p:txBody>
          <a:bodyPr/>
          <a:lstStyle/>
          <a:p>
            <a:pPr marL="68580" indent="0">
              <a:buNone/>
            </a:pPr>
            <a:r>
              <a:rPr lang="id-ID" b="1" dirty="0">
                <a:solidFill>
                  <a:srgbClr val="FF0000"/>
                </a:solidFill>
                <a:latin typeface="Tahoma" pitchFamily="34" charset="0"/>
                <a:ea typeface="Tahoma" pitchFamily="34" charset="0"/>
                <a:cs typeface="Tahoma" pitchFamily="34" charset="0"/>
              </a:rPr>
              <a:t>Pemerintahan</a:t>
            </a:r>
            <a:r>
              <a:rPr lang="id-ID" dirty="0">
                <a:solidFill>
                  <a:srgbClr val="FF0000"/>
                </a:solidFill>
                <a:latin typeface="Tahoma" pitchFamily="34" charset="0"/>
                <a:ea typeface="Tahoma" pitchFamily="34" charset="0"/>
                <a:cs typeface="Tahoma" pitchFamily="34" charset="0"/>
              </a:rPr>
              <a:t> </a:t>
            </a:r>
            <a:r>
              <a:rPr lang="id-ID" dirty="0">
                <a:solidFill>
                  <a:schemeClr val="tx1"/>
                </a:solidFill>
                <a:latin typeface="Tahoma" pitchFamily="34" charset="0"/>
                <a:ea typeface="Tahoma" pitchFamily="34" charset="0"/>
                <a:cs typeface="Tahoma" pitchFamily="34" charset="0"/>
              </a:rPr>
              <a:t>dalam Bahasa </a:t>
            </a:r>
            <a:r>
              <a:rPr lang="id-ID" dirty="0">
                <a:latin typeface="Tahoma" pitchFamily="34" charset="0"/>
                <a:ea typeface="Tahoma" pitchFamily="34" charset="0"/>
                <a:cs typeface="Tahoma" pitchFamily="34" charset="0"/>
              </a:rPr>
              <a:t>I</a:t>
            </a:r>
            <a:r>
              <a:rPr lang="id-ID" dirty="0">
                <a:solidFill>
                  <a:schemeClr val="tx1"/>
                </a:solidFill>
                <a:latin typeface="Tahoma" pitchFamily="34" charset="0"/>
                <a:ea typeface="Tahoma" pitchFamily="34" charset="0"/>
                <a:cs typeface="Tahoma" pitchFamily="34" charset="0"/>
              </a:rPr>
              <a:t>nggris disebut </a:t>
            </a:r>
            <a:r>
              <a:rPr lang="id-ID" i="1" dirty="0">
                <a:solidFill>
                  <a:schemeClr val="tx1"/>
                </a:solidFill>
                <a:latin typeface="Tahoma" pitchFamily="34" charset="0"/>
                <a:ea typeface="Tahoma" pitchFamily="34" charset="0"/>
                <a:cs typeface="Tahoma" pitchFamily="34" charset="0"/>
              </a:rPr>
              <a:t>government</a:t>
            </a:r>
            <a:r>
              <a:rPr lang="id-ID" dirty="0">
                <a:solidFill>
                  <a:schemeClr val="tx1"/>
                </a:solidFill>
                <a:latin typeface="Tahoma" pitchFamily="34" charset="0"/>
                <a:ea typeface="Tahoma" pitchFamily="34" charset="0"/>
                <a:cs typeface="Tahoma" pitchFamily="34" charset="0"/>
              </a:rPr>
              <a:t> yang berasal dari Bahasa Latin </a:t>
            </a:r>
            <a:r>
              <a:rPr lang="id-ID" i="1" dirty="0">
                <a:solidFill>
                  <a:schemeClr val="tx1"/>
                </a:solidFill>
                <a:latin typeface="Tahoma" pitchFamily="34" charset="0"/>
                <a:ea typeface="Tahoma" pitchFamily="34" charset="0"/>
                <a:cs typeface="Tahoma" pitchFamily="34" charset="0"/>
              </a:rPr>
              <a:t>gobernare</a:t>
            </a:r>
            <a:r>
              <a:rPr lang="id-ID" dirty="0">
                <a:solidFill>
                  <a:schemeClr val="tx1"/>
                </a:solidFill>
                <a:latin typeface="Tahoma" pitchFamily="34" charset="0"/>
                <a:ea typeface="Tahoma" pitchFamily="34" charset="0"/>
                <a:cs typeface="Tahoma" pitchFamily="34" charset="0"/>
              </a:rPr>
              <a:t>, </a:t>
            </a:r>
            <a:r>
              <a:rPr lang="id-ID" i="1" dirty="0">
                <a:solidFill>
                  <a:schemeClr val="tx1"/>
                </a:solidFill>
                <a:latin typeface="Tahoma" pitchFamily="34" charset="0"/>
                <a:ea typeface="Tahoma" pitchFamily="34" charset="0"/>
                <a:cs typeface="Tahoma" pitchFamily="34" charset="0"/>
              </a:rPr>
              <a:t>greek kybernan</a:t>
            </a:r>
            <a:r>
              <a:rPr lang="id-ID" dirty="0">
                <a:solidFill>
                  <a:schemeClr val="tx1"/>
                </a:solidFill>
                <a:latin typeface="Tahoma" pitchFamily="34" charset="0"/>
                <a:ea typeface="Tahoma" pitchFamily="34" charset="0"/>
                <a:cs typeface="Tahoma" pitchFamily="34" charset="0"/>
              </a:rPr>
              <a:t> yang berarti mengemudikan atau mengendalikan</a:t>
            </a:r>
            <a:r>
              <a:rPr lang="id-ID" dirty="0" smtClean="0">
                <a:solidFill>
                  <a:schemeClr val="tx1"/>
                </a:solidFill>
                <a:latin typeface="Tahoma" pitchFamily="34" charset="0"/>
                <a:ea typeface="Tahoma" pitchFamily="34" charset="0"/>
                <a:cs typeface="Tahoma" pitchFamily="34" charset="0"/>
              </a:rPr>
              <a:t>.</a:t>
            </a:r>
            <a:endParaRPr lang="en-US" dirty="0" smtClean="0">
              <a:solidFill>
                <a:schemeClr val="tx1"/>
              </a:solidFill>
              <a:latin typeface="Tahoma" pitchFamily="34" charset="0"/>
              <a:ea typeface="Tahoma" pitchFamily="34" charset="0"/>
              <a:cs typeface="Tahoma" pitchFamily="34" charset="0"/>
            </a:endParaRPr>
          </a:p>
          <a:p>
            <a:pPr marL="68580" indent="0">
              <a:buNone/>
            </a:pPr>
            <a:endParaRPr lang="en-US" dirty="0">
              <a:solidFill>
                <a:schemeClr val="tx1"/>
              </a:solidFill>
              <a:latin typeface="Tahoma" pitchFamily="34" charset="0"/>
              <a:ea typeface="Tahoma" pitchFamily="34" charset="0"/>
              <a:cs typeface="Tahoma" pitchFamily="34" charset="0"/>
            </a:endParaRPr>
          </a:p>
          <a:p>
            <a:pPr marL="68580" indent="0">
              <a:buNone/>
            </a:pPr>
            <a:r>
              <a:rPr lang="en-US" dirty="0" err="1" smtClean="0">
                <a:solidFill>
                  <a:schemeClr val="tx1"/>
                </a:solidFill>
                <a:latin typeface="Tahoma" pitchFamily="34" charset="0"/>
                <a:ea typeface="Tahoma" pitchFamily="34" charset="0"/>
                <a:cs typeface="Tahoma" pitchFamily="34" charset="0"/>
              </a:rPr>
              <a:t>Bayu</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Suryaningrat</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mendefinisikan</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pemerintahan</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dalam</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arti</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sempit</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dan</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arti</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luas</a:t>
            </a:r>
            <a:r>
              <a:rPr lang="en-US" dirty="0" smtClean="0">
                <a:solidFill>
                  <a:schemeClr val="tx1"/>
                </a:solidFill>
                <a:latin typeface="Tahoma" pitchFamily="34" charset="0"/>
                <a:ea typeface="Tahoma" pitchFamily="34" charset="0"/>
                <a:cs typeface="Tahoma" pitchFamily="34" charset="0"/>
              </a:rPr>
              <a:t> </a:t>
            </a:r>
            <a:r>
              <a:rPr lang="id-ID" dirty="0">
                <a:solidFill>
                  <a:schemeClr val="tx1"/>
                </a:solidFill>
                <a:latin typeface="Tahoma" pitchFamily="34" charset="0"/>
                <a:ea typeface="Tahoma" pitchFamily="34" charset="0"/>
                <a:cs typeface="Tahoma" pitchFamily="34" charset="0"/>
              </a:rPr>
              <a:t/>
            </a:r>
            <a:br>
              <a:rPr lang="id-ID" dirty="0">
                <a:solidFill>
                  <a:schemeClr val="tx1"/>
                </a:solidFill>
                <a:latin typeface="Tahoma" pitchFamily="34" charset="0"/>
                <a:ea typeface="Tahoma" pitchFamily="34" charset="0"/>
                <a:cs typeface="Tahoma" pitchFamily="34" charset="0"/>
              </a:rPr>
            </a:br>
            <a:endParaRPr lang="id-ID" dirty="0">
              <a:latin typeface="Tahoma" pitchFamily="34" charset="0"/>
              <a:ea typeface="Tahoma" pitchFamily="34" charset="0"/>
              <a:cs typeface="Tahoma" pitchFamily="34" charset="0"/>
            </a:endParaRPr>
          </a:p>
          <a:p>
            <a:endParaRPr lang="en-US" dirty="0"/>
          </a:p>
        </p:txBody>
      </p:sp>
    </p:spTree>
    <p:extLst>
      <p:ext uri="{BB962C8B-B14F-4D97-AF65-F5344CB8AC3E}">
        <p14:creationId xmlns:p14="http://schemas.microsoft.com/office/powerpoint/2010/main" val="401542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01824"/>
            <a:ext cx="7024744" cy="1143000"/>
          </a:xfrm>
        </p:spPr>
        <p:txBody>
          <a:bodyPr/>
          <a:lstStyle/>
          <a:p>
            <a:r>
              <a:rPr lang="en-US" b="1" dirty="0" err="1" smtClean="0"/>
              <a:t>Ilmu</a:t>
            </a:r>
            <a:r>
              <a:rPr lang="en-US" b="1" dirty="0" smtClean="0"/>
              <a:t> </a:t>
            </a:r>
            <a:r>
              <a:rPr lang="en-US" b="1" dirty="0" err="1" smtClean="0"/>
              <a:t>Pemerintahan</a:t>
            </a:r>
            <a:endParaRPr lang="en-US" b="1" dirty="0"/>
          </a:p>
        </p:txBody>
      </p:sp>
      <p:sp>
        <p:nvSpPr>
          <p:cNvPr id="3" name="Content Placeholder 2"/>
          <p:cNvSpPr>
            <a:spLocks noGrp="1"/>
          </p:cNvSpPr>
          <p:nvPr>
            <p:ph idx="1"/>
          </p:nvPr>
        </p:nvSpPr>
        <p:spPr/>
        <p:txBody>
          <a:bodyPr>
            <a:noAutofit/>
          </a:bodyPr>
          <a:lstStyle/>
          <a:p>
            <a:pPr marL="68580" indent="0" algn="just">
              <a:buNone/>
            </a:pPr>
            <a:r>
              <a:rPr lang="id-ID" dirty="0">
                <a:solidFill>
                  <a:schemeClr val="tx1"/>
                </a:solidFill>
                <a:latin typeface="Tahoma" pitchFamily="34" charset="0"/>
                <a:ea typeface="Tahoma" pitchFamily="34" charset="0"/>
                <a:cs typeface="Tahoma" pitchFamily="34" charset="0"/>
              </a:rPr>
              <a:t>Lahir menjelang pecahnya PD II, konsep Ilmu Pemerintahan terapan pertama kali dirintis oleh G. A. Van Poelje dengan nama </a:t>
            </a:r>
            <a:r>
              <a:rPr lang="id-ID" dirty="0" smtClean="0">
                <a:solidFill>
                  <a:schemeClr val="tx1"/>
                </a:solidFill>
                <a:latin typeface="Tahoma" pitchFamily="34" charset="0"/>
                <a:ea typeface="Tahoma" pitchFamily="34" charset="0"/>
                <a:cs typeface="Tahoma" pitchFamily="34" charset="0"/>
              </a:rPr>
              <a:t>“</a:t>
            </a:r>
            <a:r>
              <a:rPr lang="id-ID" i="1" dirty="0" smtClean="0">
                <a:solidFill>
                  <a:schemeClr val="tx1"/>
                </a:solidFill>
                <a:latin typeface="Tahoma" pitchFamily="34" charset="0"/>
                <a:ea typeface="Tahoma" pitchFamily="34" charset="0"/>
                <a:cs typeface="Tahoma" pitchFamily="34" charset="0"/>
              </a:rPr>
              <a:t>Bestuurskunde</a:t>
            </a:r>
            <a:r>
              <a:rPr lang="id-ID" dirty="0" smtClean="0">
                <a:solidFill>
                  <a:schemeClr val="tx1"/>
                </a:solidFill>
                <a:latin typeface="Tahoma" pitchFamily="34" charset="0"/>
                <a:ea typeface="Tahoma" pitchFamily="34" charset="0"/>
                <a:cs typeface="Tahoma" pitchFamily="34" charset="0"/>
              </a:rPr>
              <a:t>“</a:t>
            </a:r>
            <a:r>
              <a:rPr lang="en-US" dirty="0" smtClean="0">
                <a:solidFill>
                  <a:schemeClr val="tx1"/>
                </a:solidFill>
                <a:latin typeface="Tahoma" pitchFamily="34" charset="0"/>
                <a:ea typeface="Tahoma" pitchFamily="34" charset="0"/>
                <a:cs typeface="Tahoma" pitchFamily="34" charset="0"/>
              </a:rPr>
              <a:t>.</a:t>
            </a:r>
          </a:p>
          <a:p>
            <a:pPr marL="68580" indent="0">
              <a:buNone/>
            </a:pPr>
            <a:endParaRPr lang="en-US" dirty="0">
              <a:solidFill>
                <a:schemeClr val="tx1"/>
              </a:solidFill>
              <a:latin typeface="Tahoma" pitchFamily="34" charset="0"/>
              <a:ea typeface="Tahoma" pitchFamily="34" charset="0"/>
              <a:cs typeface="Tahoma" pitchFamily="34" charset="0"/>
            </a:endParaRPr>
          </a:p>
          <a:p>
            <a:pPr marL="68580" indent="0" algn="just">
              <a:buNone/>
            </a:pPr>
            <a:r>
              <a:rPr lang="en-US" dirty="0" err="1">
                <a:solidFill>
                  <a:schemeClr val="tx1"/>
                </a:solidFill>
                <a:latin typeface="Tahoma" pitchFamily="34" charset="0"/>
                <a:ea typeface="Tahoma" pitchFamily="34" charset="0"/>
                <a:cs typeface="Tahoma" pitchFamily="34" charset="0"/>
              </a:rPr>
              <a:t>Ilmu</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Pemerintahan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mempelajari</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hubungan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antara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pemerintahan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dengan</a:t>
            </a:r>
            <a:r>
              <a:rPr lang="en-US" dirty="0">
                <a:solidFill>
                  <a:schemeClr val="tx1"/>
                </a:solidFill>
                <a:latin typeface="Tahoma" pitchFamily="34" charset="0"/>
                <a:ea typeface="Tahoma" pitchFamily="34" charset="0"/>
                <a:cs typeface="Tahoma" pitchFamily="34" charset="0"/>
              </a:rPr>
              <a:t> yang </a:t>
            </a:r>
            <a:r>
              <a:rPr lang="en-US" dirty="0" err="1">
                <a:solidFill>
                  <a:schemeClr val="tx1"/>
                </a:solidFill>
                <a:latin typeface="Tahoma" pitchFamily="34" charset="0"/>
                <a:ea typeface="Tahoma" pitchFamily="34" charset="0"/>
                <a:cs typeface="Tahoma" pitchFamily="34" charset="0"/>
              </a:rPr>
              <a:t>diperintah</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memuat</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kegiatan</a:t>
            </a:r>
            <a:r>
              <a:rPr lang="en-US" dirty="0">
                <a:solidFill>
                  <a:schemeClr val="tx1"/>
                </a:solidFill>
                <a:latin typeface="Tahoma" pitchFamily="34" charset="0"/>
                <a:ea typeface="Tahoma" pitchFamily="34" charset="0"/>
                <a:cs typeface="Tahoma" pitchFamily="34" charset="0"/>
              </a:rPr>
              <a:t> yang </a:t>
            </a:r>
            <a:r>
              <a:rPr lang="en-US" dirty="0" err="1">
                <a:solidFill>
                  <a:schemeClr val="tx1"/>
                </a:solidFill>
                <a:latin typeface="Tahoma" pitchFamily="34" charset="0"/>
                <a:ea typeface="Tahoma" pitchFamily="34" charset="0"/>
                <a:cs typeface="Tahoma" pitchFamily="34" charset="0"/>
              </a:rPr>
              <a:t>disebut</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pemerintah</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sedang</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peristiwanya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disebut</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peristiwa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pemerintahan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atau</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gejala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pemerintahan</a:t>
            </a:r>
            <a:r>
              <a:rPr lang="en-US" dirty="0">
                <a:solidFill>
                  <a:schemeClr val="tx1"/>
                </a:solidFill>
                <a:latin typeface="Tahoma" pitchFamily="34" charset="0"/>
                <a:ea typeface="Tahoma" pitchFamily="34" charset="0"/>
                <a:cs typeface="Tahoma" pitchFamily="34" charset="0"/>
              </a:rPr>
              <a:t>. </a:t>
            </a:r>
          </a:p>
          <a:p>
            <a:pPr marL="68580" indent="0">
              <a:buNone/>
            </a:pPr>
            <a:endParaRPr lang="id-ID" dirty="0">
              <a:solidFill>
                <a:schemeClr val="tx1"/>
              </a:solidFill>
              <a:latin typeface="Tahoma" pitchFamily="34" charset="0"/>
              <a:ea typeface="Tahoma" pitchFamily="34" charset="0"/>
              <a:cs typeface="Tahoma" pitchFamily="34" charset="0"/>
            </a:endParaRPr>
          </a:p>
          <a:p>
            <a:pPr marL="68580" indent="0">
              <a:buNone/>
            </a:pPr>
            <a:endParaRPr lang="en-US"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718456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01824"/>
            <a:ext cx="7024744" cy="1143000"/>
          </a:xfrm>
        </p:spPr>
        <p:txBody>
          <a:bodyPr/>
          <a:lstStyle/>
          <a:p>
            <a:pPr algn="ctr"/>
            <a:r>
              <a:rPr lang="en-US" b="1" dirty="0" err="1" smtClean="0"/>
              <a:t>Filsafat</a:t>
            </a:r>
            <a:r>
              <a:rPr lang="en-US" b="1" dirty="0" smtClean="0"/>
              <a:t> IP</a:t>
            </a:r>
            <a:endParaRPr lang="en-US"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88840"/>
            <a:ext cx="8101928"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5392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4272" y="1142984"/>
            <a:ext cx="8229600" cy="5286412"/>
          </a:xfrm>
        </p:spPr>
        <p:txBody>
          <a:bodyPr>
            <a:normAutofit/>
          </a:bodyPr>
          <a:lstStyle/>
          <a:p>
            <a:pPr marL="441325" indent="-441325" algn="just">
              <a:buFont typeface="Wingdings" pitchFamily="2" charset="2"/>
              <a:buChar char="q"/>
            </a:pPr>
            <a:r>
              <a:rPr lang="en-US" dirty="0" smtClean="0">
                <a:latin typeface="Tahoma" pitchFamily="34" charset="0"/>
                <a:cs typeface="Tahoma" pitchFamily="34" charset="0"/>
              </a:rPr>
              <a:t>IP </a:t>
            </a:r>
            <a:r>
              <a:rPr lang="en-US" dirty="0" err="1" smtClean="0">
                <a:latin typeface="Tahoma" pitchFamily="34" charset="0"/>
                <a:ea typeface="Tahoma" pitchFamily="34" charset="0"/>
                <a:cs typeface="Tahoma" pitchFamily="34" charset="0"/>
              </a:rPr>
              <a:t>berupaya</a:t>
            </a:r>
            <a:r>
              <a:rPr lang="en-US" dirty="0" smtClean="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mengembangkan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metodologi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sendiri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sebagai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ciri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khasnya</a:t>
            </a:r>
            <a:r>
              <a:rPr lang="en-US" dirty="0">
                <a:latin typeface="Tahoma" pitchFamily="34" charset="0"/>
                <a:ea typeface="Tahoma" pitchFamily="34" charset="0"/>
                <a:cs typeface="Tahoma" pitchFamily="34" charset="0"/>
              </a:rPr>
              <a:t> di </a:t>
            </a:r>
            <a:r>
              <a:rPr lang="en-US" dirty="0" err="1">
                <a:latin typeface="Tahoma" pitchFamily="34" charset="0"/>
                <a:ea typeface="Tahoma" pitchFamily="34" charset="0"/>
                <a:cs typeface="Tahoma" pitchFamily="34" charset="0"/>
              </a:rPr>
              <a:t>dalam</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mengembangkan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pemerintahan</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sebagai</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suatu</a:t>
            </a:r>
            <a:r>
              <a:rPr lang="en-US" dirty="0">
                <a:latin typeface="Tahoma" pitchFamily="34" charset="0"/>
                <a:ea typeface="Tahoma" pitchFamily="34" charset="0"/>
                <a:cs typeface="Tahoma" pitchFamily="34" charset="0"/>
              </a:rPr>
              <a:t> </a:t>
            </a:r>
            <a:r>
              <a:rPr lang="en-US" dirty="0" err="1">
                <a:latin typeface="Tahoma" pitchFamily="34" charset="0"/>
                <a:ea typeface="Tahoma" pitchFamily="34" charset="0"/>
                <a:cs typeface="Tahoma" pitchFamily="34" charset="0"/>
              </a:rPr>
              <a:t>ilmu</a:t>
            </a:r>
            <a:r>
              <a:rPr lang="en-US" dirty="0">
                <a:latin typeface="Tahoma" pitchFamily="34" charset="0"/>
                <a:ea typeface="Tahoma" pitchFamily="34" charset="0"/>
                <a:cs typeface="Tahoma" pitchFamily="34" charset="0"/>
              </a:rPr>
              <a:t>. </a:t>
            </a:r>
            <a:endParaRPr lang="en-US" dirty="0" smtClean="0">
              <a:latin typeface="Tahoma" pitchFamily="34" charset="0"/>
              <a:ea typeface="Tahoma" pitchFamily="34" charset="0"/>
              <a:cs typeface="Tahoma" pitchFamily="34" charset="0"/>
            </a:endParaRPr>
          </a:p>
          <a:p>
            <a:pPr marL="441325" indent="-441325" algn="just">
              <a:buFont typeface="Wingdings" pitchFamily="2" charset="2"/>
              <a:buChar char="q"/>
            </a:pPr>
            <a:endParaRPr lang="en-US" dirty="0" smtClean="0">
              <a:latin typeface="Tahoma" pitchFamily="34" charset="0"/>
              <a:ea typeface="Tahoma" pitchFamily="34" charset="0"/>
              <a:cs typeface="Tahoma" pitchFamily="34" charset="0"/>
            </a:endParaRPr>
          </a:p>
          <a:p>
            <a:pPr marL="441325" indent="-441325" algn="just">
              <a:buFont typeface="Wingdings" pitchFamily="2" charset="2"/>
              <a:buChar char="q"/>
            </a:pPr>
            <a:r>
              <a:rPr lang="en-US" dirty="0" smtClean="0">
                <a:latin typeface="Tahoma" pitchFamily="34" charset="0"/>
                <a:ea typeface="Tahoma" pitchFamily="34" charset="0"/>
                <a:cs typeface="Tahoma" pitchFamily="34" charset="0"/>
              </a:rPr>
              <a:t>MIP </a:t>
            </a:r>
            <a:r>
              <a:rPr lang="en-US" dirty="0" err="1" smtClean="0">
                <a:latin typeface="Tahoma" pitchFamily="34" charset="0"/>
                <a:ea typeface="Tahoma" pitchFamily="34" charset="0"/>
                <a:cs typeface="Tahoma" pitchFamily="34" charset="0"/>
              </a:rPr>
              <a:t>sangat</a:t>
            </a:r>
            <a:r>
              <a:rPr lang="en-US" dirty="0" smtClean="0">
                <a:latin typeface="Tahoma" pitchFamily="34" charset="0"/>
                <a:ea typeface="Tahoma" pitchFamily="34" charset="0"/>
                <a:cs typeface="Tahoma" pitchFamily="34" charset="0"/>
              </a:rPr>
              <a:t> vital </a:t>
            </a:r>
            <a:r>
              <a:rPr lang="en-US" dirty="0" err="1" smtClean="0">
                <a:latin typeface="Tahoma" pitchFamily="34" charset="0"/>
                <a:ea typeface="Tahoma" pitchFamily="34" charset="0"/>
                <a:cs typeface="Tahoma" pitchFamily="34" charset="0"/>
              </a:rPr>
              <a:t>dalam</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pengembangan</a:t>
            </a:r>
            <a:r>
              <a:rPr lang="en-US" dirty="0" smtClean="0">
                <a:latin typeface="Tahoma" pitchFamily="34" charset="0"/>
                <a:ea typeface="Tahoma" pitchFamily="34" charset="0"/>
                <a:cs typeface="Tahoma" pitchFamily="34" charset="0"/>
              </a:rPr>
              <a:t> IP. Mata </a:t>
            </a:r>
            <a:r>
              <a:rPr lang="en-US" dirty="0" err="1" smtClean="0">
                <a:latin typeface="Tahoma" pitchFamily="34" charset="0"/>
                <a:ea typeface="Tahoma" pitchFamily="34" charset="0"/>
                <a:cs typeface="Tahoma" pitchFamily="34" charset="0"/>
              </a:rPr>
              <a:t>kuliah</a:t>
            </a:r>
            <a:r>
              <a:rPr lang="en-US" dirty="0" smtClean="0">
                <a:latin typeface="Tahoma" pitchFamily="34" charset="0"/>
                <a:ea typeface="Tahoma" pitchFamily="34" charset="0"/>
                <a:cs typeface="Tahoma" pitchFamily="34" charset="0"/>
              </a:rPr>
              <a:t> yang </a:t>
            </a:r>
            <a:r>
              <a:rPr lang="en-US" dirty="0" err="1" smtClean="0">
                <a:latin typeface="Tahoma" pitchFamily="34" charset="0"/>
                <a:ea typeface="Tahoma" pitchFamily="34" charset="0"/>
                <a:cs typeface="Tahoma" pitchFamily="34" charset="0"/>
              </a:rPr>
              <a:t>menggunakan</a:t>
            </a:r>
            <a:r>
              <a:rPr lang="en-US" dirty="0" smtClean="0">
                <a:latin typeface="Tahoma" pitchFamily="34" charset="0"/>
                <a:ea typeface="Tahoma" pitchFamily="34" charset="0"/>
                <a:cs typeface="Tahoma" pitchFamily="34" charset="0"/>
              </a:rPr>
              <a:t> MIP </a:t>
            </a:r>
            <a:r>
              <a:rPr lang="en-US" dirty="0" err="1" smtClean="0">
                <a:latin typeface="Tahoma" pitchFamily="34" charset="0"/>
                <a:ea typeface="Tahoma" pitchFamily="34" charset="0"/>
                <a:cs typeface="Tahoma" pitchFamily="34" charset="0"/>
              </a:rPr>
              <a:t>adalah</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Skripsi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Tanpa</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metodologi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penulisan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skripsi</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tidak</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akan</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tepat</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sasaran</a:t>
            </a:r>
            <a:r>
              <a:rPr lang="en-US" dirty="0" smtClean="0">
                <a:latin typeface="Tahoma" pitchFamily="34" charset="0"/>
                <a:ea typeface="Tahoma" pitchFamily="34" charset="0"/>
                <a:cs typeface="Tahoma" pitchFamily="34" charset="0"/>
              </a:rPr>
              <a:t>.</a:t>
            </a:r>
            <a:endParaRPr lang="id-ID" dirty="0" smtClean="0">
              <a:latin typeface="Tahoma" pitchFamily="34" charset="0"/>
              <a:ea typeface="Tahoma" pitchFamily="34" charset="0"/>
              <a:cs typeface="Tahoma" pitchFamily="34" charset="0"/>
            </a:endParaRPr>
          </a:p>
          <a:p>
            <a:pPr marL="0" indent="531813" algn="just">
              <a:buNone/>
            </a:pPr>
            <a:endParaRPr lang="id-ID" dirty="0">
              <a:latin typeface="Tahoma" pitchFamily="34" charset="0"/>
              <a:ea typeface="Tahoma" pitchFamily="34" charset="0"/>
              <a:cs typeface="Tahoma" pitchFamily="34" charset="0"/>
            </a:endParaRPr>
          </a:p>
        </p:txBody>
      </p:sp>
    </p:spTree>
  </p:cSld>
  <p:clrMapOvr>
    <a:masterClrMapping/>
  </p:clrMapOvr>
  <p:transition>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5720" y="1000084"/>
            <a:ext cx="8572560" cy="5572188"/>
          </a:xfrm>
        </p:spPr>
        <p:txBody>
          <a:bodyPr>
            <a:normAutofit/>
          </a:bodyPr>
          <a:lstStyle/>
          <a:p>
            <a:pPr indent="536575" algn="just">
              <a:buNone/>
            </a:pPr>
            <a:r>
              <a:rPr lang="en-US" dirty="0" smtClean="0">
                <a:solidFill>
                  <a:schemeClr val="tx1"/>
                </a:solidFill>
                <a:latin typeface="Tahoma" pitchFamily="34" charset="0"/>
                <a:ea typeface="Tahoma" pitchFamily="34" charset="0"/>
                <a:cs typeface="Tahoma" pitchFamily="34" charset="0"/>
              </a:rPr>
              <a:t>MIP </a:t>
            </a:r>
            <a:r>
              <a:rPr lang="en-US" dirty="0" err="1" smtClean="0">
                <a:solidFill>
                  <a:schemeClr val="tx1"/>
                </a:solidFill>
                <a:latin typeface="Tahoma" pitchFamily="34" charset="0"/>
                <a:ea typeface="Tahoma" pitchFamily="34" charset="0"/>
                <a:cs typeface="Tahoma" pitchFamily="34" charset="0"/>
              </a:rPr>
              <a:t>menjadi</a:t>
            </a:r>
            <a:r>
              <a:rPr lang="en-US" dirty="0" smtClean="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tolok</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ukur</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untuk</a:t>
            </a:r>
            <a:r>
              <a:rPr lang="en-US" dirty="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melihat</a:t>
            </a:r>
            <a:r>
              <a:rPr lang="en-US" dirty="0" smtClean="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sejauhmana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kapabilitas</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seorang</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lulusan</a:t>
            </a:r>
            <a:r>
              <a:rPr lang="en-US" dirty="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Sarjana</a:t>
            </a:r>
            <a:r>
              <a:rPr lang="en-US" dirty="0" smtClean="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Ilmu</a:t>
            </a:r>
            <a:r>
              <a:rPr lang="en-US" dirty="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Pemerintahan</a:t>
            </a:r>
            <a:r>
              <a:rPr lang="en-US" dirty="0" smtClean="0">
                <a:solidFill>
                  <a:schemeClr val="tx1"/>
                </a:solidFill>
                <a:latin typeface="Tahoma" pitchFamily="34" charset="0"/>
                <a:ea typeface="Tahoma" pitchFamily="34" charset="0"/>
                <a:cs typeface="Tahoma" pitchFamily="34" charset="0"/>
              </a:rPr>
              <a:t>/</a:t>
            </a:r>
            <a:r>
              <a:rPr lang="en-US" dirty="0" err="1" smtClean="0">
                <a:solidFill>
                  <a:schemeClr val="tx1"/>
                </a:solidFill>
                <a:latin typeface="Tahoma" pitchFamily="34" charset="0"/>
                <a:ea typeface="Tahoma" pitchFamily="34" charset="0"/>
                <a:cs typeface="Tahoma" pitchFamily="34" charset="0"/>
              </a:rPr>
              <a:t>Politik</a:t>
            </a:r>
            <a:r>
              <a:rPr lang="en-US" dirty="0" smtClean="0">
                <a:solidFill>
                  <a:schemeClr val="tx1"/>
                </a:solidFill>
                <a:latin typeface="Tahoma" pitchFamily="34" charset="0"/>
                <a:ea typeface="Tahoma" pitchFamily="34" charset="0"/>
                <a:cs typeface="Tahoma" pitchFamily="34" charset="0"/>
              </a:rPr>
              <a:t> (S.IP) </a:t>
            </a:r>
          </a:p>
          <a:p>
            <a:pPr marL="0" indent="536575" algn="just">
              <a:buNone/>
            </a:pPr>
            <a:r>
              <a:rPr lang="en-US" dirty="0" err="1" smtClean="0">
                <a:solidFill>
                  <a:schemeClr val="tx1"/>
                </a:solidFill>
                <a:latin typeface="Tahoma" pitchFamily="34" charset="0"/>
                <a:ea typeface="Tahoma" pitchFamily="34" charset="0"/>
                <a:cs typeface="Tahoma" pitchFamily="34" charset="0"/>
              </a:rPr>
              <a:t>Seorang</a:t>
            </a:r>
            <a:r>
              <a:rPr lang="en-US" dirty="0" smtClean="0">
                <a:solidFill>
                  <a:schemeClr val="tx1"/>
                </a:solidFill>
                <a:latin typeface="Tahoma" pitchFamily="34" charset="0"/>
                <a:ea typeface="Tahoma" pitchFamily="34" charset="0"/>
                <a:cs typeface="Tahoma" pitchFamily="34" charset="0"/>
              </a:rPr>
              <a:t> S.IP </a:t>
            </a:r>
            <a:r>
              <a:rPr lang="en-US" dirty="0" err="1" smtClean="0">
                <a:solidFill>
                  <a:schemeClr val="tx1"/>
                </a:solidFill>
                <a:latin typeface="Tahoma" pitchFamily="34" charset="0"/>
                <a:ea typeface="Tahoma" pitchFamily="34" charset="0"/>
                <a:cs typeface="Tahoma" pitchFamily="34" charset="0"/>
              </a:rPr>
              <a:t>diharapkan</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dapat</a:t>
            </a:r>
            <a:r>
              <a:rPr lang="en-US" dirty="0" smtClean="0">
                <a:solidFill>
                  <a:schemeClr val="tx1"/>
                </a:solidFill>
                <a:latin typeface="Tahoma" pitchFamily="34" charset="0"/>
                <a:ea typeface="Tahoma" pitchFamily="34" charset="0"/>
                <a:cs typeface="Tahoma" pitchFamily="34" charset="0"/>
              </a:rPr>
              <a:t> </a:t>
            </a:r>
            <a:r>
              <a:rPr lang="en-US" dirty="0">
                <a:solidFill>
                  <a:schemeClr val="tx1"/>
                </a:solidFill>
                <a:latin typeface="Tahoma" pitchFamily="34" charset="0"/>
                <a:ea typeface="Tahoma" pitchFamily="34" charset="0"/>
                <a:cs typeface="Tahoma" pitchFamily="34" charset="0"/>
              </a:rPr>
              <a:t>:</a:t>
            </a:r>
            <a:endParaRPr lang="id-ID" dirty="0">
              <a:solidFill>
                <a:schemeClr val="tx1"/>
              </a:solidFill>
              <a:latin typeface="Tahoma" pitchFamily="34" charset="0"/>
              <a:ea typeface="Tahoma" pitchFamily="34" charset="0"/>
              <a:cs typeface="Tahoma" pitchFamily="34" charset="0"/>
            </a:endParaRPr>
          </a:p>
          <a:p>
            <a:pPr marL="857250" lvl="0" indent="-558800"/>
            <a:r>
              <a:rPr lang="en-US" dirty="0" err="1">
                <a:solidFill>
                  <a:schemeClr val="tx1"/>
                </a:solidFill>
                <a:latin typeface="Tahoma" pitchFamily="34" charset="0"/>
                <a:ea typeface="Tahoma" pitchFamily="34" charset="0"/>
                <a:cs typeface="Tahoma" pitchFamily="34" charset="0"/>
              </a:rPr>
              <a:t>Menguasai</a:t>
            </a:r>
            <a:r>
              <a:rPr lang="en-US" dirty="0">
                <a:solidFill>
                  <a:schemeClr val="tx1"/>
                </a:solidFill>
                <a:latin typeface="Tahoma" pitchFamily="34" charset="0"/>
                <a:ea typeface="Tahoma" pitchFamily="34" charset="0"/>
                <a:cs typeface="Tahoma" pitchFamily="34" charset="0"/>
              </a:rPr>
              <a:t> </a:t>
            </a:r>
            <a:r>
              <a:rPr lang="en-US" dirty="0" smtClean="0">
                <a:solidFill>
                  <a:schemeClr val="tx1"/>
                </a:solidFill>
                <a:latin typeface="Tahoma" pitchFamily="34" charset="0"/>
                <a:ea typeface="Tahoma" pitchFamily="34" charset="0"/>
                <a:cs typeface="Tahoma" pitchFamily="34" charset="0"/>
              </a:rPr>
              <a:t>IP;</a:t>
            </a:r>
            <a:endParaRPr lang="id-ID" dirty="0">
              <a:solidFill>
                <a:schemeClr val="tx1"/>
              </a:solidFill>
              <a:latin typeface="Tahoma" pitchFamily="34" charset="0"/>
              <a:ea typeface="Tahoma" pitchFamily="34" charset="0"/>
              <a:cs typeface="Tahoma" pitchFamily="34" charset="0"/>
            </a:endParaRPr>
          </a:p>
          <a:p>
            <a:pPr marL="857250" lvl="0" indent="-558800"/>
            <a:r>
              <a:rPr lang="en-US" dirty="0" err="1" smtClean="0">
                <a:solidFill>
                  <a:schemeClr val="tx1"/>
                </a:solidFill>
                <a:latin typeface="Tahoma" pitchFamily="34" charset="0"/>
                <a:ea typeface="Tahoma" pitchFamily="34" charset="0"/>
                <a:cs typeface="Tahoma" pitchFamily="34" charset="0"/>
              </a:rPr>
              <a:t>Memahami</a:t>
            </a:r>
            <a:r>
              <a:rPr lang="en-US" dirty="0" smtClean="0">
                <a:solidFill>
                  <a:schemeClr val="tx1"/>
                </a:solidFill>
                <a:latin typeface="Tahoma" pitchFamily="34" charset="0"/>
                <a:ea typeface="Tahoma" pitchFamily="34" charset="0"/>
                <a:cs typeface="Tahoma" pitchFamily="34" charset="0"/>
              </a:rPr>
              <a:t> MIP;</a:t>
            </a:r>
            <a:endParaRPr lang="id-ID" dirty="0">
              <a:solidFill>
                <a:schemeClr val="tx1"/>
              </a:solidFill>
              <a:latin typeface="Tahoma" pitchFamily="34" charset="0"/>
              <a:ea typeface="Tahoma" pitchFamily="34" charset="0"/>
              <a:cs typeface="Tahoma" pitchFamily="34" charset="0"/>
            </a:endParaRPr>
          </a:p>
          <a:p>
            <a:pPr marL="857250" lvl="0" indent="-558800"/>
            <a:r>
              <a:rPr lang="en-US" dirty="0" smtClean="0">
                <a:solidFill>
                  <a:schemeClr val="tx1"/>
                </a:solidFill>
                <a:latin typeface="Tahoma" pitchFamily="34" charset="0"/>
                <a:ea typeface="Tahoma" pitchFamily="34" charset="0"/>
                <a:cs typeface="Tahoma" pitchFamily="34" charset="0"/>
              </a:rPr>
              <a:t>Terbuka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tanggap</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terhadap</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perubahan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ilmu</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pengetahuan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dan</a:t>
            </a:r>
            <a:r>
              <a:rPr lang="en-US" dirty="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teknologi</a:t>
            </a:r>
            <a:r>
              <a:rPr lang="en-US" dirty="0" smtClean="0">
                <a:solidFill>
                  <a:schemeClr val="tx1"/>
                </a:solidFill>
                <a:latin typeface="Tahoma" pitchFamily="34" charset="0"/>
                <a:ea typeface="Tahoma" pitchFamily="34" charset="0"/>
                <a:cs typeface="Tahoma" pitchFamily="34" charset="0"/>
              </a:rPr>
              <a:t> yang </a:t>
            </a:r>
            <a:r>
              <a:rPr lang="en-US" dirty="0" err="1" smtClean="0">
                <a:solidFill>
                  <a:schemeClr val="tx1"/>
                </a:solidFill>
                <a:latin typeface="Tahoma" pitchFamily="34" charset="0"/>
                <a:ea typeface="Tahoma" pitchFamily="34" charset="0"/>
                <a:cs typeface="Tahoma" pitchFamily="34" charset="0"/>
              </a:rPr>
              <a:t>menjadi</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ciri</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khas</a:t>
            </a:r>
            <a:r>
              <a:rPr lang="en-US" dirty="0" smtClean="0">
                <a:solidFill>
                  <a:schemeClr val="tx1"/>
                </a:solidFill>
                <a:latin typeface="Tahoma" pitchFamily="34" charset="0"/>
                <a:ea typeface="Tahoma" pitchFamily="34" charset="0"/>
                <a:cs typeface="Tahoma" pitchFamily="34" charset="0"/>
              </a:rPr>
              <a:t> IP </a:t>
            </a:r>
            <a:r>
              <a:rPr lang="en-US" dirty="0" err="1" smtClean="0">
                <a:solidFill>
                  <a:schemeClr val="tx1"/>
                </a:solidFill>
                <a:latin typeface="Tahoma" pitchFamily="34" charset="0"/>
                <a:ea typeface="Tahoma" pitchFamily="34" charset="0"/>
                <a:cs typeface="Tahoma" pitchFamily="34" charset="0"/>
              </a:rPr>
              <a:t>Unikom</a:t>
            </a:r>
            <a:r>
              <a:rPr lang="en-US" dirty="0" smtClean="0">
                <a:solidFill>
                  <a:schemeClr val="tx1"/>
                </a:solidFill>
                <a:latin typeface="Tahoma" pitchFamily="34" charset="0"/>
                <a:ea typeface="Tahoma" pitchFamily="34" charset="0"/>
                <a:cs typeface="Tahoma" pitchFamily="34" charset="0"/>
              </a:rPr>
              <a:t>;</a:t>
            </a:r>
            <a:endParaRPr lang="id-ID" dirty="0">
              <a:solidFill>
                <a:schemeClr val="tx1"/>
              </a:solidFill>
              <a:latin typeface="Tahoma" pitchFamily="34" charset="0"/>
              <a:ea typeface="Tahoma" pitchFamily="34" charset="0"/>
              <a:cs typeface="Tahoma" pitchFamily="34" charset="0"/>
            </a:endParaRPr>
          </a:p>
          <a:p>
            <a:pPr marL="857250" lvl="0" indent="-558800"/>
            <a:r>
              <a:rPr lang="en-US" dirty="0" err="1">
                <a:solidFill>
                  <a:schemeClr val="tx1"/>
                </a:solidFill>
                <a:latin typeface="Tahoma" pitchFamily="34" charset="0"/>
                <a:ea typeface="Tahoma" pitchFamily="34" charset="0"/>
                <a:cs typeface="Tahoma" pitchFamily="34" charset="0"/>
              </a:rPr>
              <a:t>Peka</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terhadap</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masalah-masalah</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pemerintahan</a:t>
            </a:r>
            <a:r>
              <a:rPr lang="en-US" dirty="0">
                <a:solidFill>
                  <a:schemeClr val="tx1"/>
                </a:solidFill>
                <a:latin typeface="Tahoma" pitchFamily="34" charset="0"/>
                <a:ea typeface="Tahoma" pitchFamily="34" charset="0"/>
                <a:cs typeface="Tahoma" pitchFamily="34" charset="0"/>
              </a:rPr>
              <a:t>;</a:t>
            </a:r>
            <a:endParaRPr lang="id-ID" dirty="0">
              <a:solidFill>
                <a:schemeClr val="tx1"/>
              </a:solidFill>
              <a:latin typeface="Tahoma" pitchFamily="34" charset="0"/>
              <a:ea typeface="Tahoma" pitchFamily="34" charset="0"/>
              <a:cs typeface="Tahoma" pitchFamily="34" charset="0"/>
            </a:endParaRPr>
          </a:p>
          <a:p>
            <a:pPr marL="857250" lvl="0" indent="-558800"/>
            <a:r>
              <a:rPr lang="en-US" dirty="0" err="1" smtClean="0">
                <a:solidFill>
                  <a:schemeClr val="tx1"/>
                </a:solidFill>
                <a:latin typeface="Tahoma" pitchFamily="34" charset="0"/>
                <a:ea typeface="Tahoma" pitchFamily="34" charset="0"/>
                <a:cs typeface="Tahoma" pitchFamily="34" charset="0"/>
              </a:rPr>
              <a:t>Merumuskan</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meneliti</a:t>
            </a:r>
            <a:r>
              <a:rPr lang="en-US" dirty="0" smtClean="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menyelesaikan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masalah-masalah</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pemerintahan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dengan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penalaran</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ilmiah</a:t>
            </a:r>
            <a:r>
              <a:rPr lang="en-US" dirty="0">
                <a:solidFill>
                  <a:schemeClr val="tx1"/>
                </a:solidFill>
                <a:latin typeface="Tahoma" pitchFamily="34" charset="0"/>
                <a:ea typeface="Tahoma" pitchFamily="34" charset="0"/>
                <a:cs typeface="Tahoma" pitchFamily="34" charset="0"/>
              </a:rPr>
              <a:t>;</a:t>
            </a:r>
            <a:endParaRPr lang="id-ID" dirty="0">
              <a:solidFill>
                <a:schemeClr val="tx1"/>
              </a:solidFill>
              <a:latin typeface="Tahoma" pitchFamily="34" charset="0"/>
              <a:ea typeface="Tahoma" pitchFamily="34" charset="0"/>
              <a:cs typeface="Tahoma" pitchFamily="34" charset="0"/>
            </a:endParaRPr>
          </a:p>
          <a:p>
            <a:pPr marL="857250" lvl="0" indent="-558800"/>
            <a:r>
              <a:rPr lang="en-US" dirty="0" err="1" smtClean="0">
                <a:solidFill>
                  <a:schemeClr val="tx1"/>
                </a:solidFill>
                <a:latin typeface="Tahoma" pitchFamily="34" charset="0"/>
                <a:ea typeface="Tahoma" pitchFamily="34" charset="0"/>
                <a:cs typeface="Tahoma" pitchFamily="34" charset="0"/>
              </a:rPr>
              <a:t>Mengikuti</a:t>
            </a:r>
            <a:r>
              <a:rPr lang="en-US" dirty="0" smtClean="0">
                <a:solidFill>
                  <a:schemeClr val="tx1"/>
                </a:solidFill>
                <a:latin typeface="Tahoma" pitchFamily="34" charset="0"/>
                <a:ea typeface="Tahoma" pitchFamily="34" charset="0"/>
                <a:cs typeface="Tahoma" pitchFamily="34" charset="0"/>
              </a:rPr>
              <a:t> </a:t>
            </a:r>
            <a:r>
              <a:rPr lang="en-US" dirty="0" err="1" smtClean="0">
                <a:solidFill>
                  <a:schemeClr val="tx1"/>
                </a:solidFill>
                <a:latin typeface="Tahoma" pitchFamily="34" charset="0"/>
                <a:ea typeface="Tahoma" pitchFamily="34" charset="0"/>
                <a:cs typeface="Tahoma" pitchFamily="34" charset="0"/>
              </a:rPr>
              <a:t>seleksi</a:t>
            </a:r>
            <a:r>
              <a:rPr lang="en-US" dirty="0" smtClean="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atau</a:t>
            </a:r>
            <a:r>
              <a:rPr lang="en-US" dirty="0">
                <a:solidFill>
                  <a:schemeClr val="tx1"/>
                </a:solidFill>
                <a:latin typeface="Tahoma" pitchFamily="34" charset="0"/>
                <a:ea typeface="Tahoma" pitchFamily="34" charset="0"/>
                <a:cs typeface="Tahoma" pitchFamily="34" charset="0"/>
              </a:rPr>
              <a:t> </a:t>
            </a:r>
            <a:r>
              <a:rPr lang="en-US" dirty="0" err="1">
                <a:solidFill>
                  <a:schemeClr val="tx1"/>
                </a:solidFill>
                <a:latin typeface="Tahoma" pitchFamily="34" charset="0"/>
                <a:ea typeface="Tahoma" pitchFamily="34" charset="0"/>
                <a:cs typeface="Tahoma" pitchFamily="34" charset="0"/>
              </a:rPr>
              <a:t>persiapan</a:t>
            </a:r>
            <a:r>
              <a:rPr lang="en-US" dirty="0">
                <a:solidFill>
                  <a:schemeClr val="tx1"/>
                </a:solidFill>
                <a:latin typeface="Tahoma" pitchFamily="34" charset="0"/>
                <a:ea typeface="Tahoma" pitchFamily="34" charset="0"/>
                <a:cs typeface="Tahoma" pitchFamily="34" charset="0"/>
              </a:rPr>
              <a:t> </a:t>
            </a:r>
            <a:r>
              <a:rPr lang="en-US" dirty="0" smtClean="0">
                <a:solidFill>
                  <a:schemeClr val="tx1"/>
                </a:solidFill>
                <a:latin typeface="Tahoma" pitchFamily="34" charset="0"/>
                <a:ea typeface="Tahoma" pitchFamily="34" charset="0"/>
                <a:cs typeface="Tahoma" pitchFamily="34" charset="0"/>
              </a:rPr>
              <a:t>S</a:t>
            </a:r>
            <a:r>
              <a:rPr lang="en-US" baseline="-25000" dirty="0" smtClean="0">
                <a:solidFill>
                  <a:schemeClr val="tx1"/>
                </a:solidFill>
                <a:latin typeface="Tahoma" pitchFamily="34" charset="0"/>
                <a:ea typeface="Tahoma" pitchFamily="34" charset="0"/>
                <a:cs typeface="Tahoma" pitchFamily="34" charset="0"/>
              </a:rPr>
              <a:t>2</a:t>
            </a:r>
            <a:r>
              <a:rPr lang="en-US" dirty="0" smtClean="0">
                <a:solidFill>
                  <a:schemeClr val="tx1"/>
                </a:solidFill>
                <a:latin typeface="Tahoma" pitchFamily="34" charset="0"/>
                <a:ea typeface="Tahoma" pitchFamily="34" charset="0"/>
                <a:cs typeface="Tahoma" pitchFamily="34" charset="0"/>
              </a:rPr>
              <a:t>.</a:t>
            </a:r>
            <a:endParaRPr lang="id-ID" dirty="0">
              <a:solidFill>
                <a:schemeClr val="tx1"/>
              </a:solidFill>
              <a:latin typeface="Tahoma" pitchFamily="34" charset="0"/>
              <a:ea typeface="Tahoma" pitchFamily="34" charset="0"/>
              <a:cs typeface="Tahoma" pitchFamily="34" charset="0"/>
            </a:endParaRPr>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671</TotalTime>
  <Words>792</Words>
  <Application>Microsoft Office PowerPoint</Application>
  <PresentationFormat>On-screen Show (4:3)</PresentationFormat>
  <Paragraphs>105</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Austin</vt:lpstr>
      <vt:lpstr>M I P  METODOLOGI ILMU PEMERINTAHAN  </vt:lpstr>
      <vt:lpstr>PENDAHULUAN</vt:lpstr>
      <vt:lpstr>Metodologi</vt:lpstr>
      <vt:lpstr>APA ITU ILMU ??</vt:lpstr>
      <vt:lpstr>Pemerintahan</vt:lpstr>
      <vt:lpstr>Ilmu Pemerintahan</vt:lpstr>
      <vt:lpstr>Filsafat IP</vt:lpstr>
      <vt:lpstr>PowerPoint Presentation</vt:lpstr>
      <vt:lpstr>PowerPoint Presentation</vt:lpstr>
      <vt:lpstr>PowerPoint Presentation</vt:lpstr>
      <vt:lpstr>Reinventing Government</vt:lpstr>
      <vt:lpstr>Good Governance</vt:lpstr>
      <vt:lpstr>Scientific Government</vt:lpstr>
      <vt:lpstr>E-Government</vt:lpstr>
      <vt:lpstr>PowerPoint Presentation</vt:lpstr>
      <vt:lpstr>PowerPoint Presentation</vt:lpstr>
      <vt:lpstr>CONTOH-CONTOH TEMA/TOPIK DALAM  KAJIAN ILMU PEMERINTAHAN  KHUSUSNYA DALAM PEMBUATAN skripsi</vt:lpstr>
      <vt:lpstr>SEKIAN  &amp;  TERIMA  KASIH</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PENDAHULUAN</dc:title>
  <dc:creator>User</dc:creator>
  <cp:lastModifiedBy>Netbook01</cp:lastModifiedBy>
  <cp:revision>50</cp:revision>
  <dcterms:created xsi:type="dcterms:W3CDTF">2008-11-06T15:40:26Z</dcterms:created>
  <dcterms:modified xsi:type="dcterms:W3CDTF">2012-03-06T03:40:53Z</dcterms:modified>
</cp:coreProperties>
</file>