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127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5181600"/>
            <a:ext cx="7543800" cy="704850"/>
          </a:xfrm>
        </p:spPr>
        <p:txBody>
          <a:bodyPr/>
          <a:lstStyle>
            <a:lvl1pPr>
              <a:defRPr sz="4000"/>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609600" y="5791200"/>
            <a:ext cx="7543800" cy="685800"/>
          </a:xfrm>
        </p:spPr>
        <p:txBody>
          <a:bodyPr/>
          <a:lstStyle>
            <a:lvl1pPr marL="0" indent="0">
              <a:buFontTx/>
              <a:buNone/>
              <a:defRPr sz="2800"/>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43650" y="381000"/>
            <a:ext cx="1962150" cy="6019800"/>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381000"/>
            <a:ext cx="573405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990600" y="2133600"/>
            <a:ext cx="35814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724400" y="2133600"/>
            <a:ext cx="35814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81000"/>
            <a:ext cx="7315200" cy="7159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990600" y="2133600"/>
            <a:ext cx="73152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itchFamily="34" charset="0"/>
        </a:defRPr>
      </a:lvl2pPr>
      <a:lvl3pPr algn="l" rtl="0" eaLnBrk="1" fontAlgn="base" hangingPunct="1">
        <a:spcBef>
          <a:spcPct val="0"/>
        </a:spcBef>
        <a:spcAft>
          <a:spcPct val="0"/>
        </a:spcAft>
        <a:defRPr sz="4400">
          <a:solidFill>
            <a:schemeClr val="tx1"/>
          </a:solidFill>
          <a:latin typeface="Microsoft Sans Serif" pitchFamily="34" charset="0"/>
        </a:defRPr>
      </a:lvl3pPr>
      <a:lvl4pPr algn="l" rtl="0" eaLnBrk="1" fontAlgn="base" hangingPunct="1">
        <a:spcBef>
          <a:spcPct val="0"/>
        </a:spcBef>
        <a:spcAft>
          <a:spcPct val="0"/>
        </a:spcAft>
        <a:defRPr sz="4400">
          <a:solidFill>
            <a:schemeClr val="tx1"/>
          </a:solidFill>
          <a:latin typeface="Microsoft Sans Serif" pitchFamily="34" charset="0"/>
        </a:defRPr>
      </a:lvl4pPr>
      <a:lvl5pPr algn="l" rtl="0" eaLnBrk="1" fontAlgn="base" hangingPunct="1">
        <a:spcBef>
          <a:spcPct val="0"/>
        </a:spcBef>
        <a:spcAft>
          <a:spcPct val="0"/>
        </a:spcAft>
        <a:defRPr sz="4400">
          <a:solidFill>
            <a:schemeClr val="tx1"/>
          </a:solidFill>
          <a:latin typeface="Microsoft Sans Serif" pitchFamily="34" charset="0"/>
        </a:defRPr>
      </a:lvl5pPr>
      <a:lvl6pPr marL="457200" algn="l" rtl="0" eaLnBrk="1" fontAlgn="base" hangingPunct="1">
        <a:spcBef>
          <a:spcPct val="0"/>
        </a:spcBef>
        <a:spcAft>
          <a:spcPct val="0"/>
        </a:spcAft>
        <a:defRPr sz="4400">
          <a:solidFill>
            <a:schemeClr val="tx1"/>
          </a:solidFill>
          <a:latin typeface="Microsoft Sans Serif" pitchFamily="34" charset="0"/>
        </a:defRPr>
      </a:lvl6pPr>
      <a:lvl7pPr marL="914400" algn="l" rtl="0" eaLnBrk="1" fontAlgn="base" hangingPunct="1">
        <a:spcBef>
          <a:spcPct val="0"/>
        </a:spcBef>
        <a:spcAft>
          <a:spcPct val="0"/>
        </a:spcAft>
        <a:defRPr sz="4400">
          <a:solidFill>
            <a:schemeClr val="tx1"/>
          </a:solidFill>
          <a:latin typeface="Microsoft Sans Serif" pitchFamily="34" charset="0"/>
        </a:defRPr>
      </a:lvl7pPr>
      <a:lvl8pPr marL="1371600" algn="l" rtl="0" eaLnBrk="1" fontAlgn="base" hangingPunct="1">
        <a:spcBef>
          <a:spcPct val="0"/>
        </a:spcBef>
        <a:spcAft>
          <a:spcPct val="0"/>
        </a:spcAft>
        <a:defRPr sz="4400">
          <a:solidFill>
            <a:schemeClr val="tx1"/>
          </a:solidFill>
          <a:latin typeface="Microsoft Sans Serif" pitchFamily="34" charset="0"/>
        </a:defRPr>
      </a:lvl8pPr>
      <a:lvl9pPr marL="1828800" algn="l" rtl="0" eaLnBrk="1" fontAlgn="base" hangingPunct="1">
        <a:spcBef>
          <a:spcPct val="0"/>
        </a:spcBef>
        <a:spcAft>
          <a:spcPct val="0"/>
        </a:spcAft>
        <a:defRPr sz="4400">
          <a:solidFill>
            <a:schemeClr val="tx1"/>
          </a:solidFill>
          <a:latin typeface="Microsoft Sans Serif"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236318"/>
            <a:ext cx="7543800" cy="704850"/>
          </a:xfrm>
        </p:spPr>
        <p:txBody>
          <a:bodyPr/>
          <a:lstStyle/>
          <a:p>
            <a:r>
              <a:rPr lang="id-ID" dirty="0" smtClean="0"/>
              <a:t>Konsep Teknologi</a:t>
            </a:r>
            <a:endParaRPr lang="id-ID" dirty="0"/>
          </a:p>
        </p:txBody>
      </p:sp>
      <p:sp>
        <p:nvSpPr>
          <p:cNvPr id="3" name="Subtitle 2"/>
          <p:cNvSpPr>
            <a:spLocks noGrp="1"/>
          </p:cNvSpPr>
          <p:nvPr>
            <p:ph type="subTitle" idx="1"/>
          </p:nvPr>
        </p:nvSpPr>
        <p:spPr>
          <a:xfrm>
            <a:off x="609600" y="4869160"/>
            <a:ext cx="7543800" cy="685800"/>
          </a:xfrm>
        </p:spPr>
        <p:txBody>
          <a:bodyPr/>
          <a:lstStyle/>
          <a:p>
            <a:r>
              <a:rPr lang="id-ID" dirty="0" smtClean="0"/>
              <a:t>Konsepsi Belajar sepanjang Hayat</a:t>
            </a:r>
            <a:endParaRPr lang="id-ID" dirty="0"/>
          </a:p>
        </p:txBody>
      </p:sp>
      <p:sp>
        <p:nvSpPr>
          <p:cNvPr id="4" name="Subtitle 2"/>
          <p:cNvSpPr txBox="1">
            <a:spLocks/>
          </p:cNvSpPr>
          <p:nvPr/>
        </p:nvSpPr>
        <p:spPr bwMode="auto">
          <a:xfrm>
            <a:off x="611560" y="5589240"/>
            <a:ext cx="7543800" cy="126876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d-ID" sz="2000" b="0" i="0" u="none" strike="noStrike" kern="0" cap="none" spc="0" normalizeH="0" baseline="0" noProof="0" dirty="0" smtClean="0">
                <a:ln>
                  <a:noFill/>
                </a:ln>
                <a:solidFill>
                  <a:schemeClr val="tx1"/>
                </a:solidFill>
                <a:effectLst/>
                <a:uLnTx/>
                <a:uFillTx/>
                <a:latin typeface="+mn-lt"/>
                <a:ea typeface="+mn-ea"/>
                <a:cs typeface="+mn-cs"/>
              </a:rPr>
              <a:t>I Made Andhika</a:t>
            </a:r>
          </a:p>
          <a:p>
            <a:pPr marL="0" marR="0" lvl="0" indent="0" algn="l" defTabSz="914400" rtl="0" eaLnBrk="1" fontAlgn="base" latinLnBrk="0" hangingPunct="1">
              <a:lnSpc>
                <a:spcPct val="100000"/>
              </a:lnSpc>
              <a:spcBef>
                <a:spcPct val="20000"/>
              </a:spcBef>
              <a:spcAft>
                <a:spcPct val="0"/>
              </a:spcAft>
              <a:buClrTx/>
              <a:buSzTx/>
              <a:buFontTx/>
              <a:buNone/>
              <a:tabLst/>
              <a:defRPr/>
            </a:pPr>
            <a:r>
              <a:rPr lang="id-ID" sz="2000" kern="0" dirty="0" smtClean="0"/>
              <a:t>dre_andhika@yahoo.co.id</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id-ID" sz="2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0" y="260648"/>
            <a:ext cx="9144000" cy="715963"/>
          </a:xfrm>
        </p:spPr>
        <p:txBody>
          <a:bodyPr/>
          <a:lstStyle/>
          <a:p>
            <a:r>
              <a:rPr lang="id-ID" sz="4000" dirty="0" smtClean="0"/>
              <a:t>Metode Mencari Jawaban (</a:t>
            </a:r>
            <a:r>
              <a:rPr lang="id-ID" sz="4000" dirty="0" smtClean="0">
                <a:solidFill>
                  <a:srgbClr val="FF0000"/>
                </a:solidFill>
              </a:rPr>
              <a:t>membaca</a:t>
            </a:r>
            <a:r>
              <a:rPr lang="id-ID" sz="4000" dirty="0" smtClean="0"/>
              <a:t>)</a:t>
            </a:r>
            <a:endParaRPr lang="id-ID" sz="4000" dirty="0"/>
          </a:p>
        </p:txBody>
      </p:sp>
      <p:sp>
        <p:nvSpPr>
          <p:cNvPr id="3" name="Content Placeholder 2"/>
          <p:cNvSpPr>
            <a:spLocks noGrp="1"/>
          </p:cNvSpPr>
          <p:nvPr>
            <p:ph idx="1"/>
          </p:nvPr>
        </p:nvSpPr>
        <p:spPr>
          <a:xfrm>
            <a:off x="467544" y="1052736"/>
            <a:ext cx="8280920" cy="5328592"/>
          </a:xfrm>
        </p:spPr>
        <p:txBody>
          <a:bodyPr/>
          <a:lstStyle/>
          <a:p>
            <a:r>
              <a:rPr lang="id-ID" sz="2400" b="1" dirty="0" smtClean="0"/>
              <a:t>Kemampuan Berbahasa</a:t>
            </a:r>
          </a:p>
          <a:p>
            <a:pPr lvl="1"/>
            <a:r>
              <a:rPr lang="id-ID" sz="2400" dirty="0" smtClean="0"/>
              <a:t>Kemampuan berbahasa tidak sekedar penguasaan perbendaharaan atau tata bahasa, tetapi juga mencakup kemampuan berekspresi dan apresiasi. </a:t>
            </a:r>
            <a:endParaRPr lang="id-ID" sz="2400" dirty="0" smtClean="0"/>
          </a:p>
          <a:p>
            <a:pPr lvl="1"/>
            <a:r>
              <a:rPr lang="id-ID" sz="2400" dirty="0" smtClean="0"/>
              <a:t>Disamping </a:t>
            </a:r>
            <a:r>
              <a:rPr lang="id-ID" sz="2400" dirty="0" smtClean="0"/>
              <a:t>bahasa dari berbagai bangsa yang maju tingkat keilmuannya, dalam beberapa hal matematika (ilmu pasti) juga merupakan bagian dari bahasa keilmuan, terutama untuk secara tepat mengungkapkan tingkat kepastian</a:t>
            </a:r>
            <a:r>
              <a:rPr lang="id-ID" sz="2400" dirty="0" smtClean="0"/>
              <a:t>.</a:t>
            </a:r>
          </a:p>
          <a:p>
            <a:pPr lvl="1"/>
            <a:r>
              <a:rPr lang="id-ID" sz="2400" dirty="0" smtClean="0"/>
              <a:t>Kemampuan berbahasa yang tinggi membuka peluang untuk mengungkap pengertian yang tersurat maupun tersirat pada tingkat keseksamaan yang tinggi.</a:t>
            </a:r>
            <a:endParaRPr lang="id-ID" sz="2400" b="1"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0" y="260648"/>
            <a:ext cx="9144000" cy="715963"/>
          </a:xfrm>
        </p:spPr>
        <p:txBody>
          <a:bodyPr/>
          <a:lstStyle/>
          <a:p>
            <a:r>
              <a:rPr lang="id-ID" sz="4000" dirty="0" smtClean="0"/>
              <a:t>Metode Mencari Jawaban (</a:t>
            </a:r>
            <a:r>
              <a:rPr lang="id-ID" sz="4000" dirty="0" smtClean="0">
                <a:solidFill>
                  <a:srgbClr val="FF0000"/>
                </a:solidFill>
              </a:rPr>
              <a:t>membaca</a:t>
            </a:r>
            <a:r>
              <a:rPr lang="id-ID" sz="4000" dirty="0" smtClean="0"/>
              <a:t>)</a:t>
            </a:r>
            <a:endParaRPr lang="id-ID" sz="4000" dirty="0"/>
          </a:p>
        </p:txBody>
      </p:sp>
      <p:sp>
        <p:nvSpPr>
          <p:cNvPr id="3" name="Content Placeholder 2"/>
          <p:cNvSpPr>
            <a:spLocks noGrp="1"/>
          </p:cNvSpPr>
          <p:nvPr>
            <p:ph idx="1"/>
          </p:nvPr>
        </p:nvSpPr>
        <p:spPr>
          <a:xfrm>
            <a:off x="467544" y="1052736"/>
            <a:ext cx="8280920" cy="5328592"/>
          </a:xfrm>
        </p:spPr>
        <p:txBody>
          <a:bodyPr/>
          <a:lstStyle/>
          <a:p>
            <a:r>
              <a:rPr lang="id-ID" b="1" dirty="0" smtClean="0"/>
              <a:t>Kecepatan </a:t>
            </a:r>
            <a:r>
              <a:rPr lang="id-ID" b="1" dirty="0" smtClean="0"/>
              <a:t>Membaca</a:t>
            </a:r>
          </a:p>
          <a:p>
            <a:pPr lvl="1"/>
            <a:r>
              <a:rPr lang="id-ID" dirty="0" smtClean="0"/>
              <a:t>Kemampuan untuk membaca dengan cepat ini perlu dilatih, dipelihara, dan </a:t>
            </a:r>
            <a:r>
              <a:rPr lang="id-ID" dirty="0" smtClean="0"/>
              <a:t>ditingkatkan.</a:t>
            </a:r>
          </a:p>
          <a:p>
            <a:pPr lvl="1"/>
            <a:r>
              <a:rPr lang="id-ID" dirty="0" smtClean="0"/>
              <a:t>Huruf </a:t>
            </a:r>
            <a:r>
              <a:rPr lang="id-ID" dirty="0" smtClean="0"/>
              <a:t>adalah lambang bunyi, kata adalah lambang arti, kalimat adalah lambang pesan, dan </a:t>
            </a:r>
            <a:r>
              <a:rPr lang="id-ID" dirty="0" smtClean="0"/>
              <a:t>alinea </a:t>
            </a:r>
            <a:r>
              <a:rPr lang="id-ID" dirty="0" smtClean="0"/>
              <a:t>adalah lambang pokok pikiran</a:t>
            </a:r>
            <a:r>
              <a:rPr lang="id-ID" dirty="0" smtClean="0"/>
              <a:t>.</a:t>
            </a:r>
          </a:p>
          <a:p>
            <a:pPr lvl="1"/>
            <a:r>
              <a:rPr lang="id-ID" dirty="0" smtClean="0"/>
              <a:t>Oleh karena itu perlu dilatih membaca alenia agar dapat menangkap pokok-pokok pikiran secara cepat dan tepat, yang bersamaan dengan itu dapat ditangkap pesan utamanya dari kalimat kunci, dan pengertian dasarnya dari kata kunci</a:t>
            </a:r>
            <a:r>
              <a:rPr lang="id-ID" dirty="0" smtClean="0"/>
              <a:t>.</a:t>
            </a:r>
            <a:endParaRPr lang="id-ID" b="1"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0" y="260648"/>
            <a:ext cx="9144000" cy="715963"/>
          </a:xfrm>
        </p:spPr>
        <p:txBody>
          <a:bodyPr/>
          <a:lstStyle/>
          <a:p>
            <a:r>
              <a:rPr lang="id-ID" sz="4000" dirty="0" smtClean="0"/>
              <a:t>Metode Mencari Jawaban (</a:t>
            </a:r>
            <a:r>
              <a:rPr lang="id-ID" sz="4000" dirty="0" smtClean="0">
                <a:solidFill>
                  <a:srgbClr val="FF0000"/>
                </a:solidFill>
              </a:rPr>
              <a:t>membaca</a:t>
            </a:r>
            <a:r>
              <a:rPr lang="id-ID" sz="4000" dirty="0" smtClean="0"/>
              <a:t>)</a:t>
            </a:r>
            <a:endParaRPr lang="id-ID" sz="4000" dirty="0"/>
          </a:p>
        </p:txBody>
      </p:sp>
      <p:sp>
        <p:nvSpPr>
          <p:cNvPr id="3" name="Content Placeholder 2"/>
          <p:cNvSpPr>
            <a:spLocks noGrp="1"/>
          </p:cNvSpPr>
          <p:nvPr>
            <p:ph idx="1"/>
          </p:nvPr>
        </p:nvSpPr>
        <p:spPr>
          <a:xfrm>
            <a:off x="467544" y="1052736"/>
            <a:ext cx="8280920" cy="5328592"/>
          </a:xfrm>
        </p:spPr>
        <p:txBody>
          <a:bodyPr/>
          <a:lstStyle/>
          <a:p>
            <a:r>
              <a:rPr lang="id-ID" sz="2400" b="1" dirty="0" smtClean="0"/>
              <a:t>Kemampuan untuk memilih dan membaca buku ajar (</a:t>
            </a:r>
            <a:r>
              <a:rPr lang="id-ID" sz="2400" b="1" i="1" dirty="0" smtClean="0"/>
              <a:t>text book</a:t>
            </a:r>
            <a:r>
              <a:rPr lang="id-ID" sz="2400" b="1" dirty="0" smtClean="0"/>
              <a:t>)</a:t>
            </a:r>
          </a:p>
          <a:p>
            <a:pPr lvl="1"/>
            <a:r>
              <a:rPr lang="id-ID" sz="2400" dirty="0" smtClean="0"/>
              <a:t>Merupakan kemampuan </a:t>
            </a:r>
            <a:r>
              <a:rPr lang="id-ID" sz="2400" dirty="0" smtClean="0"/>
              <a:t>minimal yang harus dikuasai oleh seorang mahasiswa. </a:t>
            </a:r>
            <a:endParaRPr lang="id-ID" sz="2400" dirty="0" smtClean="0"/>
          </a:p>
          <a:p>
            <a:pPr lvl="1"/>
            <a:r>
              <a:rPr lang="id-ID" sz="2400" dirty="0" smtClean="0"/>
              <a:t>P</a:t>
            </a:r>
            <a:r>
              <a:rPr lang="id-ID" sz="2400" dirty="0" smtClean="0"/>
              <a:t>erpustakaan </a:t>
            </a:r>
            <a:r>
              <a:rPr lang="id-ID" sz="2400" dirty="0" smtClean="0"/>
              <a:t>dengan segala tata caranya harus merupakan bagian dari kehidupan mahasiswa</a:t>
            </a:r>
            <a:r>
              <a:rPr lang="id-ID" sz="2400" dirty="0" smtClean="0"/>
              <a:t>.</a:t>
            </a:r>
          </a:p>
          <a:p>
            <a:pPr lvl="1"/>
            <a:r>
              <a:rPr lang="id-ID" sz="2400" dirty="0" smtClean="0"/>
              <a:t>Mahasiswa harus bisa menggunakan katalog atau </a:t>
            </a:r>
            <a:r>
              <a:rPr lang="id-ID" sz="2400" i="1" dirty="0" smtClean="0"/>
              <a:t>software </a:t>
            </a:r>
            <a:r>
              <a:rPr lang="id-ID" sz="2400" dirty="0" smtClean="0"/>
              <a:t>yang tersedia untuk penelusuran buku dan memilih buku mana yang harus dibaca. </a:t>
            </a:r>
            <a:endParaRPr lang="id-ID" sz="2400" dirty="0" smtClean="0"/>
          </a:p>
          <a:p>
            <a:pPr lvl="1"/>
            <a:r>
              <a:rPr lang="id-ID" sz="2400" dirty="0" smtClean="0"/>
              <a:t>Pengertian </a:t>
            </a:r>
            <a:r>
              <a:rPr lang="id-ID" sz="2400" dirty="0" smtClean="0"/>
              <a:t>dari setiap jenis buku harus </a:t>
            </a:r>
            <a:r>
              <a:rPr lang="id-ID" sz="2400" dirty="0" smtClean="0"/>
              <a:t>dipahami </a:t>
            </a:r>
            <a:r>
              <a:rPr lang="id-ID" sz="2400" dirty="0" smtClean="0"/>
              <a:t>sehingga tepat dan benar menggunakannya. </a:t>
            </a:r>
            <a:endParaRPr lang="id-ID" sz="2400" dirty="0" smtClean="0"/>
          </a:p>
          <a:p>
            <a:pPr lvl="1"/>
            <a:r>
              <a:rPr lang="id-ID" sz="2400" dirty="0" smtClean="0"/>
              <a:t>Mahasiswa </a:t>
            </a:r>
            <a:r>
              <a:rPr lang="id-ID" sz="2400" dirty="0" smtClean="0"/>
              <a:t>harus bisa membedakan mana buku ensiklopedia, buku indeks, kamus, journal, catatan, </a:t>
            </a:r>
            <a:r>
              <a:rPr lang="id-ID" sz="2400" i="1" dirty="0" smtClean="0"/>
              <a:t>text book</a:t>
            </a:r>
            <a:r>
              <a:rPr lang="id-ID" sz="2400" dirty="0" smtClean="0"/>
              <a:t>.</a:t>
            </a:r>
            <a:endParaRPr lang="id-ID"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0" y="260648"/>
            <a:ext cx="9144000" cy="715963"/>
          </a:xfrm>
        </p:spPr>
        <p:txBody>
          <a:bodyPr/>
          <a:lstStyle/>
          <a:p>
            <a:r>
              <a:rPr lang="id-ID" sz="4000" dirty="0" smtClean="0"/>
              <a:t>Metode Mencari Jawaban (</a:t>
            </a:r>
            <a:r>
              <a:rPr lang="id-ID" sz="4000" dirty="0" smtClean="0">
                <a:solidFill>
                  <a:srgbClr val="FF0000"/>
                </a:solidFill>
              </a:rPr>
              <a:t>Praktikum</a:t>
            </a:r>
            <a:r>
              <a:rPr lang="id-ID" sz="4000" dirty="0" smtClean="0"/>
              <a:t>)</a:t>
            </a:r>
            <a:endParaRPr lang="id-ID" sz="4000" dirty="0"/>
          </a:p>
        </p:txBody>
      </p:sp>
      <p:sp>
        <p:nvSpPr>
          <p:cNvPr id="3" name="Content Placeholder 2"/>
          <p:cNvSpPr>
            <a:spLocks noGrp="1"/>
          </p:cNvSpPr>
          <p:nvPr>
            <p:ph idx="1"/>
          </p:nvPr>
        </p:nvSpPr>
        <p:spPr>
          <a:xfrm>
            <a:off x="467544" y="980728"/>
            <a:ext cx="8280920" cy="5328592"/>
          </a:xfrm>
        </p:spPr>
        <p:txBody>
          <a:bodyPr/>
          <a:lstStyle/>
          <a:p>
            <a:r>
              <a:rPr lang="id-ID" sz="2800" dirty="0" smtClean="0"/>
              <a:t>Keinginan tahu seseorang juga seringkali dapat dijawab dengan membaca  langsung kenyataan alamnya. </a:t>
            </a:r>
            <a:endParaRPr lang="id-ID" sz="2800" dirty="0" smtClean="0"/>
          </a:p>
          <a:p>
            <a:r>
              <a:rPr lang="id-ID" sz="2800" dirty="0" smtClean="0"/>
              <a:t>Dalam </a:t>
            </a:r>
            <a:r>
              <a:rPr lang="id-ID" sz="2800" dirty="0" smtClean="0"/>
              <a:t>hal ini kita harus mampu berdialog secara alami dan secara manusiawi</a:t>
            </a:r>
            <a:r>
              <a:rPr lang="id-ID" sz="2800" dirty="0" smtClean="0"/>
              <a:t>.</a:t>
            </a:r>
          </a:p>
          <a:p>
            <a:r>
              <a:rPr lang="id-ID" sz="2800" dirty="0" smtClean="0"/>
              <a:t>Dalam dialog manusiawi dimana lawan bicara kita adalah manusia juga maka lawan bicara mempunyai kemampuan untuk mengungkapkan pikirannya sendiri dengan bahasa yang telah sama-sama diketahui. </a:t>
            </a:r>
            <a:endParaRPr lang="id-ID" sz="2800" dirty="0" smtClean="0"/>
          </a:p>
          <a:p>
            <a:r>
              <a:rPr lang="id-ID" sz="2800" dirty="0" smtClean="0"/>
              <a:t>Sedangkan </a:t>
            </a:r>
            <a:r>
              <a:rPr lang="id-ID" sz="2800" dirty="0" smtClean="0"/>
              <a:t>dialog dengan alam terlebih dahulu kita harus melakukan kompilasi logika alam ke dalam pikiran manusiawi kita.</a:t>
            </a:r>
            <a:endParaRPr lang="id-ID"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0" y="260648"/>
            <a:ext cx="9144000" cy="715963"/>
          </a:xfrm>
        </p:spPr>
        <p:txBody>
          <a:bodyPr/>
          <a:lstStyle/>
          <a:p>
            <a:r>
              <a:rPr lang="id-ID" sz="4000" dirty="0" smtClean="0"/>
              <a:t>Metode Mencari Jawaban (</a:t>
            </a:r>
            <a:r>
              <a:rPr lang="id-ID" sz="4000" dirty="0" smtClean="0">
                <a:solidFill>
                  <a:srgbClr val="FF0000"/>
                </a:solidFill>
              </a:rPr>
              <a:t>Praktikum</a:t>
            </a:r>
            <a:r>
              <a:rPr lang="id-ID" sz="4000" dirty="0" smtClean="0"/>
              <a:t>)</a:t>
            </a:r>
            <a:endParaRPr lang="id-ID" sz="4000" dirty="0"/>
          </a:p>
        </p:txBody>
      </p:sp>
      <p:sp>
        <p:nvSpPr>
          <p:cNvPr id="3" name="Content Placeholder 2"/>
          <p:cNvSpPr>
            <a:spLocks noGrp="1"/>
          </p:cNvSpPr>
          <p:nvPr>
            <p:ph idx="1"/>
          </p:nvPr>
        </p:nvSpPr>
        <p:spPr>
          <a:xfrm>
            <a:off x="467544" y="980728"/>
            <a:ext cx="8280920" cy="5328592"/>
          </a:xfrm>
        </p:spPr>
        <p:txBody>
          <a:bodyPr/>
          <a:lstStyle/>
          <a:p>
            <a:r>
              <a:rPr lang="id-ID" sz="2800" dirty="0" smtClean="0"/>
              <a:t>Pelajaran Kimia, Fisika,  Biologi, dan ilmu pengetahuan alam lainnya pada dasarnya adalah proses kompilasi pikiran alam ke dalam pikiran manusia yang akan terungkap kembali saat kita berdialog dengan alam</a:t>
            </a:r>
            <a:r>
              <a:rPr lang="id-ID" sz="2800" dirty="0" smtClean="0"/>
              <a:t>.</a:t>
            </a:r>
          </a:p>
          <a:p>
            <a:r>
              <a:rPr lang="id-ID" sz="2800" dirty="0" smtClean="0"/>
              <a:t>Berdialog dengan alam tidak mudah, mungkin paling sulit. Oleh karena itu suatu cara sistematik perlu dikembangkan, yaitu dengan cara membawa fenomena alam itu ke dalam laboratorium untuk ditelaah. </a:t>
            </a:r>
            <a:endParaRPr lang="id-ID" sz="2800" dirty="0" smtClean="0"/>
          </a:p>
          <a:p>
            <a:r>
              <a:rPr lang="id-ID" sz="2800" dirty="0" smtClean="0"/>
              <a:t>Praktikum </a:t>
            </a:r>
            <a:r>
              <a:rPr lang="id-ID" sz="2800" dirty="0" smtClean="0"/>
              <a:t>pada dasarnya adalah latihan untuk memiliki kemampuan itu, kemampuan berdialog dengan alam.</a:t>
            </a:r>
            <a:endParaRPr lang="id-ID"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0" y="260648"/>
            <a:ext cx="9144000" cy="715963"/>
          </a:xfrm>
        </p:spPr>
        <p:txBody>
          <a:bodyPr/>
          <a:lstStyle/>
          <a:p>
            <a:r>
              <a:rPr lang="id-ID" sz="4000" dirty="0" smtClean="0"/>
              <a:t>Metode Mencari Jawaban (</a:t>
            </a:r>
            <a:r>
              <a:rPr lang="id-ID" sz="4000" dirty="0" smtClean="0">
                <a:solidFill>
                  <a:srgbClr val="FF0000"/>
                </a:solidFill>
              </a:rPr>
              <a:t>Praktikum</a:t>
            </a:r>
            <a:r>
              <a:rPr lang="id-ID" sz="4000" dirty="0" smtClean="0"/>
              <a:t>)</a:t>
            </a:r>
            <a:endParaRPr lang="id-ID" sz="4000" dirty="0"/>
          </a:p>
        </p:txBody>
      </p:sp>
      <p:sp>
        <p:nvSpPr>
          <p:cNvPr id="3" name="Content Placeholder 2"/>
          <p:cNvSpPr>
            <a:spLocks noGrp="1"/>
          </p:cNvSpPr>
          <p:nvPr>
            <p:ph idx="1"/>
          </p:nvPr>
        </p:nvSpPr>
        <p:spPr>
          <a:xfrm>
            <a:off x="467544" y="980728"/>
            <a:ext cx="8280920" cy="5328592"/>
          </a:xfrm>
        </p:spPr>
        <p:txBody>
          <a:bodyPr/>
          <a:lstStyle/>
          <a:p>
            <a:r>
              <a:rPr lang="id-ID" sz="2800" dirty="0" smtClean="0"/>
              <a:t>Dengan demikian praktikum bukan sekedar cara untuk melengkapi atau menyempurnakan penguasaan materi perkuliahan, melainkan menanamkan pengertian dan kemampuan dasar untuk dapat berdialog langsung dengan alam secara alami dan manusiawi.</a:t>
            </a:r>
            <a:endParaRPr lang="id-ID"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0" y="260648"/>
            <a:ext cx="9144000" cy="715963"/>
          </a:xfrm>
        </p:spPr>
        <p:txBody>
          <a:bodyPr/>
          <a:lstStyle/>
          <a:p>
            <a:r>
              <a:rPr lang="id-ID" sz="4000" dirty="0" smtClean="0"/>
              <a:t>Metode SQ3R</a:t>
            </a:r>
            <a:endParaRPr lang="id-ID" sz="4000" dirty="0"/>
          </a:p>
        </p:txBody>
      </p:sp>
      <p:sp>
        <p:nvSpPr>
          <p:cNvPr id="3" name="Content Placeholder 2"/>
          <p:cNvSpPr>
            <a:spLocks noGrp="1"/>
          </p:cNvSpPr>
          <p:nvPr>
            <p:ph idx="1"/>
          </p:nvPr>
        </p:nvSpPr>
        <p:spPr>
          <a:xfrm>
            <a:off x="467544" y="980728"/>
            <a:ext cx="8280920" cy="5616624"/>
          </a:xfrm>
        </p:spPr>
        <p:txBody>
          <a:bodyPr/>
          <a:lstStyle/>
          <a:p>
            <a:r>
              <a:rPr lang="id-ID" sz="2800" dirty="0" smtClean="0"/>
              <a:t>Survey</a:t>
            </a:r>
          </a:p>
          <a:p>
            <a:pPr lvl="1"/>
            <a:r>
              <a:rPr lang="id-ID" sz="2400" dirty="0" smtClean="0"/>
              <a:t>Melihat sekilas buku dengan ilustrasinya, membaca kata pengantarnya, dan seterusnya sehingga menimbulkan rasa ingin tahu dan bertanya.</a:t>
            </a:r>
            <a:endParaRPr lang="id-ID" sz="2400" dirty="0" smtClean="0"/>
          </a:p>
          <a:p>
            <a:r>
              <a:rPr lang="id-ID" sz="2800" dirty="0" smtClean="0"/>
              <a:t>Question</a:t>
            </a:r>
          </a:p>
          <a:p>
            <a:pPr lvl="1"/>
            <a:r>
              <a:rPr lang="id-ID" sz="2400" dirty="0" smtClean="0"/>
              <a:t>Bertanya-tanya tentang bahan yang akan dibahas, dalam buku ajar seringkali disiapkan daftar pertanyaan untuk membantu pembaca memandu rasa ingin tahunya.</a:t>
            </a:r>
            <a:endParaRPr lang="id-ID" sz="2400" dirty="0" smtClean="0"/>
          </a:p>
          <a:p>
            <a:r>
              <a:rPr lang="id-ID" sz="2800" dirty="0" smtClean="0"/>
              <a:t>Read</a:t>
            </a:r>
          </a:p>
          <a:p>
            <a:pPr lvl="1"/>
            <a:r>
              <a:rPr lang="id-ID" sz="2400" dirty="0" smtClean="0"/>
              <a:t>Membaca secara cepat dan menyeluruh untuk menangkap pokok-pokok pikiran, tidak mengulang-ulang membaca kata atau kalimat.</a:t>
            </a:r>
            <a:endParaRPr lang="id-ID" sz="2400" dirty="0" smtClean="0"/>
          </a:p>
          <a:p>
            <a:endParaRPr lang="id-ID"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0" y="260648"/>
            <a:ext cx="9144000" cy="715963"/>
          </a:xfrm>
        </p:spPr>
        <p:txBody>
          <a:bodyPr/>
          <a:lstStyle/>
          <a:p>
            <a:r>
              <a:rPr lang="id-ID" sz="4000" dirty="0" smtClean="0"/>
              <a:t>Metode SQ3R (2)</a:t>
            </a:r>
            <a:endParaRPr lang="id-ID" sz="4000" dirty="0"/>
          </a:p>
        </p:txBody>
      </p:sp>
      <p:sp>
        <p:nvSpPr>
          <p:cNvPr id="3" name="Content Placeholder 2"/>
          <p:cNvSpPr>
            <a:spLocks noGrp="1"/>
          </p:cNvSpPr>
          <p:nvPr>
            <p:ph idx="1"/>
          </p:nvPr>
        </p:nvSpPr>
        <p:spPr>
          <a:xfrm>
            <a:off x="467544" y="980728"/>
            <a:ext cx="8280920" cy="5616624"/>
          </a:xfrm>
        </p:spPr>
        <p:txBody>
          <a:bodyPr/>
          <a:lstStyle/>
          <a:p>
            <a:r>
              <a:rPr lang="id-ID" sz="2800" dirty="0" smtClean="0"/>
              <a:t>Review</a:t>
            </a:r>
          </a:p>
          <a:p>
            <a:pPr lvl="1"/>
            <a:r>
              <a:rPr lang="id-ID" sz="2400" dirty="0" smtClean="0"/>
              <a:t>Menelaah pokok-pokok pikiran yang penting, pesan-pesan yang penting, serta kata-kata kuncinya.</a:t>
            </a:r>
            <a:endParaRPr lang="id-ID" sz="2400" dirty="0" smtClean="0"/>
          </a:p>
          <a:p>
            <a:r>
              <a:rPr lang="id-ID" sz="2800" dirty="0" smtClean="0"/>
              <a:t>Recall</a:t>
            </a:r>
          </a:p>
          <a:p>
            <a:pPr lvl="1"/>
            <a:r>
              <a:rPr lang="id-ID" sz="2400" dirty="0" smtClean="0"/>
              <a:t>Mengulang telaahan, membahas dan menguasai permasalahannya</a:t>
            </a:r>
            <a:endParaRPr lang="id-ID"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7315200" cy="715963"/>
          </a:xfrm>
        </p:spPr>
        <p:txBody>
          <a:bodyPr/>
          <a:lstStyle/>
          <a:p>
            <a:r>
              <a:rPr lang="id-ID" dirty="0" smtClean="0"/>
              <a:t>Ilmu dan Agama</a:t>
            </a:r>
            <a:endParaRPr lang="id-ID" dirty="0"/>
          </a:p>
        </p:txBody>
      </p:sp>
      <p:sp>
        <p:nvSpPr>
          <p:cNvPr id="3" name="Content Placeholder 2"/>
          <p:cNvSpPr>
            <a:spLocks noGrp="1"/>
          </p:cNvSpPr>
          <p:nvPr>
            <p:ph idx="1"/>
          </p:nvPr>
        </p:nvSpPr>
        <p:spPr>
          <a:xfrm>
            <a:off x="395536" y="1052736"/>
            <a:ext cx="8496944" cy="5544616"/>
          </a:xfrm>
        </p:spPr>
        <p:txBody>
          <a:bodyPr/>
          <a:lstStyle/>
          <a:p>
            <a:r>
              <a:rPr lang="id-ID" dirty="0" smtClean="0"/>
              <a:t>Berbagai upaya sistematik di atas adalah upaya untuk menjawab keingintahuan dan pertanyaan berbagai hal yang bersifat fisik alamiah ilmiah, baik yang nyata dan kasat mata maupun ilmiah yang abstrak dan tidak terlihat, hasilnya adalah pemahaman ilmu alamiah dan ilmiah. </a:t>
            </a:r>
            <a:endParaRPr lang="id-ID" dirty="0" smtClean="0"/>
          </a:p>
          <a:p>
            <a:r>
              <a:rPr lang="id-ID" dirty="0" smtClean="0"/>
              <a:t>Sementara </a:t>
            </a:r>
            <a:r>
              <a:rPr lang="id-ID" dirty="0" smtClean="0"/>
              <a:t>itu kehidupan manusia tidak sebatas hal-hal fisik, alamiah dan ilmiah saja melainkan juga mencakup hal-hal yang metafisik dan gaib.</a:t>
            </a:r>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7315200" cy="715963"/>
          </a:xfrm>
        </p:spPr>
        <p:txBody>
          <a:bodyPr/>
          <a:lstStyle/>
          <a:p>
            <a:r>
              <a:rPr lang="id-ID" dirty="0" smtClean="0"/>
              <a:t>Ilmu dan Agama (2)</a:t>
            </a:r>
            <a:endParaRPr lang="id-ID" dirty="0"/>
          </a:p>
        </p:txBody>
      </p:sp>
      <p:sp>
        <p:nvSpPr>
          <p:cNvPr id="3" name="Content Placeholder 2"/>
          <p:cNvSpPr>
            <a:spLocks noGrp="1"/>
          </p:cNvSpPr>
          <p:nvPr>
            <p:ph idx="1"/>
          </p:nvPr>
        </p:nvSpPr>
        <p:spPr>
          <a:xfrm>
            <a:off x="108520" y="908720"/>
            <a:ext cx="9144000" cy="5832648"/>
          </a:xfrm>
        </p:spPr>
        <p:txBody>
          <a:bodyPr/>
          <a:lstStyle/>
          <a:p>
            <a:r>
              <a:rPr lang="id-ID" sz="2800" dirty="0" smtClean="0"/>
              <a:t>Dalam hal ingin memenuhi keingintahuan atas hal-hal yang gaib dan metafisik ini maka pendekatan yang paling bertanggung jawab adalah pendekatan agama dan ilahiyah, bukan sekedar mimpi atau renungan, karena pendekatan agama merujuk petunjuk guru (Nabi Allah), buku (Kitab Suci) dan pengalaman (Sariah) yang absah dan dapat ditelusuri kebenarannya</a:t>
            </a:r>
            <a:r>
              <a:rPr lang="id-ID" sz="2800" dirty="0" smtClean="0"/>
              <a:t>.</a:t>
            </a:r>
          </a:p>
          <a:p>
            <a:r>
              <a:rPr lang="id-ID" sz="2800" dirty="0" smtClean="0"/>
              <a:t>Sesungguhnya ilmu dan agama bersumber dari </a:t>
            </a:r>
            <a:r>
              <a:rPr lang="id-ID" sz="2800" dirty="0" smtClean="0"/>
              <a:t>Tuhan, </a:t>
            </a:r>
            <a:r>
              <a:rPr lang="id-ID" sz="2800" dirty="0" smtClean="0"/>
              <a:t>dengan demikian kedua hal itu akan saling melengkapi dan menyempurnakan, akan memberikan pemahaman dari rujukan yang utuh, menyeluruh dan terpadu, tidak akan saling bertentangan.</a:t>
            </a:r>
            <a:endParaRPr lang="id-ID"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7315200" cy="715963"/>
          </a:xfrm>
        </p:spPr>
        <p:txBody>
          <a:bodyPr/>
          <a:lstStyle/>
          <a:p>
            <a:r>
              <a:rPr lang="id-ID" dirty="0" smtClean="0"/>
              <a:t>Kehidupan Fisik dan Pikiran</a:t>
            </a:r>
            <a:endParaRPr lang="id-ID" dirty="0"/>
          </a:p>
        </p:txBody>
      </p:sp>
      <p:sp>
        <p:nvSpPr>
          <p:cNvPr id="3" name="Content Placeholder 2"/>
          <p:cNvSpPr>
            <a:spLocks noGrp="1"/>
          </p:cNvSpPr>
          <p:nvPr>
            <p:ph idx="1"/>
          </p:nvPr>
        </p:nvSpPr>
        <p:spPr>
          <a:xfrm>
            <a:off x="323528" y="764704"/>
            <a:ext cx="8676456" cy="6021288"/>
          </a:xfrm>
        </p:spPr>
        <p:txBody>
          <a:bodyPr/>
          <a:lstStyle/>
          <a:p>
            <a:r>
              <a:rPr lang="id-ID" sz="2800" dirty="0" smtClean="0"/>
              <a:t>Kehidupan Fisik</a:t>
            </a:r>
          </a:p>
          <a:p>
            <a:pPr lvl="1" algn="just"/>
            <a:r>
              <a:rPr lang="id-ID" sz="2400" dirty="0" smtClean="0"/>
              <a:t>Berawal dari kelahiran melalui ibu kandung, kemudian tumbuh dilengkapi dengan kehidupan fikirannya yang semakin lama semakin sempurna dan menentukan keberadaan kemanusiaanya.</a:t>
            </a:r>
            <a:endParaRPr lang="id-ID" sz="2400" dirty="0" smtClean="0"/>
          </a:p>
          <a:p>
            <a:r>
              <a:rPr lang="id-ID" sz="2800" dirty="0" smtClean="0"/>
              <a:t>Kehidupan Pikiran</a:t>
            </a:r>
          </a:p>
          <a:p>
            <a:pPr lvl="1" algn="just"/>
            <a:r>
              <a:rPr lang="id-ID" sz="2400" dirty="0" smtClean="0"/>
              <a:t>Kehidupan </a:t>
            </a:r>
            <a:r>
              <a:rPr lang="id-ID" sz="2400" dirty="0" smtClean="0"/>
              <a:t>pikiran </a:t>
            </a:r>
            <a:r>
              <a:rPr lang="id-ID" sz="2400" dirty="0" smtClean="0"/>
              <a:t>manusia tidak saja berupa untuk kerja dari bagian tubuh otak, saraf dan indera baik yang bersifat analisis maupun sintesis, melainkan juga merupakan sarana dan prasarana memahami sumber dari segala sumber kreativitasnya</a:t>
            </a:r>
            <a:r>
              <a:rPr lang="id-ID" sz="2400" dirty="0" smtClean="0"/>
              <a:t>.</a:t>
            </a:r>
          </a:p>
          <a:p>
            <a:pPr lvl="1" algn="just"/>
            <a:r>
              <a:rPr lang="id-ID" sz="2400" dirty="0" smtClean="0"/>
              <a:t>Kehidupan </a:t>
            </a:r>
            <a:r>
              <a:rPr lang="id-ID" sz="2400" dirty="0" smtClean="0"/>
              <a:t>pikiran </a:t>
            </a:r>
            <a:r>
              <a:rPr lang="id-ID" sz="2400" dirty="0" smtClean="0"/>
              <a:t>manusia dikembangkan secara sadar melalui pendidikan dan pengajaran di sekolah baik formal maupun tidak formal mulai dari Sekolah Dasar sampai Perguruan Tinggi.</a:t>
            </a:r>
            <a:endParaRPr lang="id-ID"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7315200" cy="715963"/>
          </a:xfrm>
        </p:spPr>
        <p:txBody>
          <a:bodyPr/>
          <a:lstStyle/>
          <a:p>
            <a:r>
              <a:rPr lang="id-ID" dirty="0" smtClean="0"/>
              <a:t>Ilmu dan Agama (3)</a:t>
            </a:r>
            <a:endParaRPr lang="id-ID" dirty="0"/>
          </a:p>
        </p:txBody>
      </p:sp>
      <p:sp>
        <p:nvSpPr>
          <p:cNvPr id="3" name="Content Placeholder 2"/>
          <p:cNvSpPr>
            <a:spLocks noGrp="1"/>
          </p:cNvSpPr>
          <p:nvPr>
            <p:ph idx="1"/>
          </p:nvPr>
        </p:nvSpPr>
        <p:spPr>
          <a:xfrm>
            <a:off x="108520" y="908720"/>
            <a:ext cx="9144000" cy="5832648"/>
          </a:xfrm>
        </p:spPr>
        <p:txBody>
          <a:bodyPr/>
          <a:lstStyle/>
          <a:p>
            <a:r>
              <a:rPr lang="id-ID" sz="2800" dirty="0" smtClean="0"/>
              <a:t>Manusia mempunyai insting ingin mengetahui yang dimanifestasikan dalam upaya mencari ilmu pengetahuan</a:t>
            </a:r>
            <a:r>
              <a:rPr lang="id-ID" sz="2800" dirty="0" smtClean="0"/>
              <a:t>.</a:t>
            </a:r>
          </a:p>
          <a:p>
            <a:r>
              <a:rPr lang="id-ID" sz="2800" dirty="0" smtClean="0"/>
              <a:t>Ilmu </a:t>
            </a:r>
            <a:r>
              <a:rPr lang="id-ID" sz="2800" dirty="0" smtClean="0"/>
              <a:t>pengetahuan adalah berbagai pengetahuan manusia yang disusun secara sistematik. </a:t>
            </a:r>
            <a:endParaRPr lang="id-ID" sz="2800" dirty="0" smtClean="0"/>
          </a:p>
          <a:p>
            <a:r>
              <a:rPr lang="id-ID" sz="2800" dirty="0" smtClean="0"/>
              <a:t>Secara </a:t>
            </a:r>
            <a:r>
              <a:rPr lang="id-ID" sz="2800" dirty="0" smtClean="0"/>
              <a:t>garis besar pengetahuan terbagi menjadi dua bagian, yaitu </a:t>
            </a:r>
            <a:r>
              <a:rPr lang="id-ID" sz="2800" dirty="0" smtClean="0"/>
              <a:t>:</a:t>
            </a:r>
          </a:p>
          <a:p>
            <a:pPr lvl="1"/>
            <a:r>
              <a:rPr lang="id-ID" sz="2400" dirty="0" smtClean="0"/>
              <a:t>Bukan sains</a:t>
            </a:r>
          </a:p>
          <a:p>
            <a:pPr lvl="1"/>
            <a:r>
              <a:rPr lang="id-ID" sz="2400" dirty="0" smtClean="0"/>
              <a:t>Sains</a:t>
            </a:r>
          </a:p>
          <a:p>
            <a:pPr lvl="2"/>
            <a:r>
              <a:rPr lang="id-ID" sz="2000" dirty="0" smtClean="0"/>
              <a:t>Ilmu pengetahuan dibangun atas dasar bukti-bukti empirik hasil penelitian ilmiah yang didalamnya tercakup sejumlah teori ilmiah</a:t>
            </a:r>
            <a:r>
              <a:rPr lang="id-ID" sz="2000" dirty="0" smtClean="0"/>
              <a:t>.</a:t>
            </a:r>
          </a:p>
          <a:p>
            <a:pPr lvl="2"/>
            <a:r>
              <a:rPr lang="id-ID" sz="2000" dirty="0" smtClean="0"/>
              <a:t>Teori ilmiah adalah teori-teori dalam berbagai cabang ilmu pengetahuan yang berfungsi mendeskripsikan, memprediksi dan mengendalikan (mengontrol).</a:t>
            </a:r>
            <a:endParaRPr lang="id-ID" sz="2000" dirty="0" smtClean="0"/>
          </a:p>
          <a:p>
            <a:pPr lvl="1"/>
            <a:endParaRPr lang="id-ID"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7315200" cy="715963"/>
          </a:xfrm>
        </p:spPr>
        <p:txBody>
          <a:bodyPr/>
          <a:lstStyle/>
          <a:p>
            <a:r>
              <a:rPr lang="id-ID" dirty="0" smtClean="0"/>
              <a:t>Ilmu dan Agama (4)</a:t>
            </a:r>
            <a:endParaRPr lang="id-ID" dirty="0"/>
          </a:p>
        </p:txBody>
      </p:sp>
      <p:sp>
        <p:nvSpPr>
          <p:cNvPr id="3" name="Content Placeholder 2"/>
          <p:cNvSpPr>
            <a:spLocks noGrp="1"/>
          </p:cNvSpPr>
          <p:nvPr>
            <p:ph idx="1"/>
          </p:nvPr>
        </p:nvSpPr>
        <p:spPr>
          <a:xfrm>
            <a:off x="108520" y="908720"/>
            <a:ext cx="9144000" cy="5832648"/>
          </a:xfrm>
        </p:spPr>
        <p:txBody>
          <a:bodyPr/>
          <a:lstStyle/>
          <a:p>
            <a:pPr lvl="1"/>
            <a:r>
              <a:rPr lang="id-ID" sz="2400" dirty="0" smtClean="0"/>
              <a:t>Teori-teori ilmiah bersifat </a:t>
            </a:r>
            <a:r>
              <a:rPr lang="id-ID" sz="2400" i="1" dirty="0" smtClean="0"/>
              <a:t>reliable</a:t>
            </a:r>
            <a:r>
              <a:rPr lang="id-ID" sz="2400" dirty="0" smtClean="0"/>
              <a:t>, meskipun derajat keandalannya bergantung pada keumuman dan keluasan penerapannya, dimana semakin umum penerapannya maka semakin andal teori tersebut</a:t>
            </a:r>
            <a:r>
              <a:rPr lang="id-ID" sz="2400" dirty="0" smtClean="0"/>
              <a:t>.</a:t>
            </a:r>
          </a:p>
          <a:p>
            <a:pPr lvl="1"/>
            <a:r>
              <a:rPr lang="id-ID" sz="2400" dirty="0" smtClean="0"/>
              <a:t>Contoh teori Copernicus direvisi oleh teori  Kappler : matahari merupakan pusat peredaran planet yang beredar mengelilingi matahari dengan garis edar berbentuk lonjong (</a:t>
            </a:r>
            <a:r>
              <a:rPr lang="id-ID" sz="2400" i="1" dirty="0" smtClean="0"/>
              <a:t>elips</a:t>
            </a:r>
            <a:r>
              <a:rPr lang="id-ID" sz="2400" dirty="0" smtClean="0"/>
              <a:t>). </a:t>
            </a:r>
            <a:r>
              <a:rPr lang="id-ID" sz="2400" dirty="0" smtClean="0"/>
              <a:t>Kemudian </a:t>
            </a:r>
            <a:r>
              <a:rPr lang="id-ID" sz="2400" dirty="0" smtClean="0"/>
              <a:t>teori tersebut direvisi lagi oleh teori Newton : sistem planet dengan matahari sebagai pusatnya disertai berbagai rumus-rumus matematika. </a:t>
            </a:r>
            <a:endParaRPr lang="id-ID" sz="2400" smtClean="0"/>
          </a:p>
          <a:p>
            <a:pPr lvl="1"/>
            <a:r>
              <a:rPr lang="id-ID" sz="2400" smtClean="0"/>
              <a:t>Teori </a:t>
            </a:r>
            <a:r>
              <a:rPr lang="id-ID" sz="2400" dirty="0" smtClean="0"/>
              <a:t>relatifitas Einstein dianggap lebih andal dibandingkan dengan teori Newton, karena teori relativitas mampu menjelaskan tentang gerak benda yang kecepatannya melebihi kecepatan cahaya dan mampu menjelaskan tentang gerak molekul dan atom.</a:t>
            </a:r>
            <a:endParaRPr lang="id-ID"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003232" cy="715963"/>
          </a:xfrm>
        </p:spPr>
        <p:txBody>
          <a:bodyPr/>
          <a:lstStyle/>
          <a:p>
            <a:r>
              <a:rPr lang="id-ID" dirty="0" smtClean="0"/>
              <a:t>Kehidupan Fisik dan Pikiran (2)</a:t>
            </a:r>
            <a:endParaRPr lang="id-ID" dirty="0"/>
          </a:p>
        </p:txBody>
      </p:sp>
      <p:sp>
        <p:nvSpPr>
          <p:cNvPr id="3" name="Content Placeholder 2"/>
          <p:cNvSpPr>
            <a:spLocks noGrp="1"/>
          </p:cNvSpPr>
          <p:nvPr>
            <p:ph idx="1"/>
          </p:nvPr>
        </p:nvSpPr>
        <p:spPr>
          <a:xfrm>
            <a:off x="611560" y="908720"/>
            <a:ext cx="8208912" cy="5492080"/>
          </a:xfrm>
        </p:spPr>
        <p:txBody>
          <a:bodyPr/>
          <a:lstStyle/>
          <a:p>
            <a:r>
              <a:rPr lang="id-ID" dirty="0" smtClean="0"/>
              <a:t>Kehidupan fisik manusia memerlukan makan,  minum dan bergerak sehingga akan mati bila hal tersebut tidak terpenuhi</a:t>
            </a:r>
            <a:r>
              <a:rPr lang="id-ID" dirty="0" smtClean="0"/>
              <a:t>.</a:t>
            </a:r>
          </a:p>
          <a:p>
            <a:r>
              <a:rPr lang="id-ID" dirty="0" smtClean="0"/>
              <a:t> Demikian </a:t>
            </a:r>
            <a:r>
              <a:rPr lang="id-ID" dirty="0" smtClean="0"/>
              <a:t>pula kehidupan </a:t>
            </a:r>
            <a:r>
              <a:rPr lang="id-ID" dirty="0" smtClean="0"/>
              <a:t>pikiran </a:t>
            </a:r>
            <a:r>
              <a:rPr lang="id-ID" dirty="0" smtClean="0"/>
              <a:t>manusia akan mati bila tidak belajar atau </a:t>
            </a:r>
            <a:r>
              <a:rPr lang="id-ID" dirty="0" smtClean="0"/>
              <a:t>berpikir.</a:t>
            </a:r>
          </a:p>
          <a:p>
            <a:r>
              <a:rPr lang="id-ID" dirty="0" smtClean="0"/>
              <a:t> </a:t>
            </a:r>
            <a:r>
              <a:rPr lang="id-ID" dirty="0" smtClean="0"/>
              <a:t>Tidak jarang manusia fisiknya masih hidup tetapi pikirannya sudah mandeg, sehingga kita harus tetap mawas diri apakah proses belajar masih berlangsung dalam diri kita atau tidak.</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003232" cy="715963"/>
          </a:xfrm>
        </p:spPr>
        <p:txBody>
          <a:bodyPr/>
          <a:lstStyle/>
          <a:p>
            <a:r>
              <a:rPr lang="id-ID" dirty="0" smtClean="0"/>
              <a:t>Proses Belajar</a:t>
            </a:r>
            <a:endParaRPr lang="id-ID" dirty="0"/>
          </a:p>
        </p:txBody>
      </p:sp>
      <p:sp>
        <p:nvSpPr>
          <p:cNvPr id="3" name="Content Placeholder 2"/>
          <p:cNvSpPr>
            <a:spLocks noGrp="1"/>
          </p:cNvSpPr>
          <p:nvPr>
            <p:ph idx="1"/>
          </p:nvPr>
        </p:nvSpPr>
        <p:spPr>
          <a:xfrm>
            <a:off x="611560" y="908720"/>
            <a:ext cx="8208912" cy="5492080"/>
          </a:xfrm>
        </p:spPr>
        <p:txBody>
          <a:bodyPr/>
          <a:lstStyle/>
          <a:p>
            <a:r>
              <a:rPr lang="id-ID" dirty="0" smtClean="0"/>
              <a:t>Proses belajar ditunjukkan dengan adanya rasa ingin tahu yang dikemukakan dalam bentuk pertanyaan atau bertanya</a:t>
            </a:r>
            <a:r>
              <a:rPr lang="id-ID" dirty="0" smtClean="0"/>
              <a:t>.</a:t>
            </a:r>
          </a:p>
          <a:p>
            <a:r>
              <a:rPr lang="id-ID" dirty="0" smtClean="0"/>
              <a:t>Bisa </a:t>
            </a:r>
            <a:r>
              <a:rPr lang="id-ID" dirty="0" smtClean="0"/>
              <a:t>dikatakan bahwa tidak bertanya atau tidak ingin tahu berarti tidak ada proses belajar. </a:t>
            </a:r>
            <a:endParaRPr lang="id-ID" dirty="0" smtClean="0"/>
          </a:p>
          <a:p>
            <a:r>
              <a:rPr lang="id-ID" dirty="0" smtClean="0"/>
              <a:t>Semakin </a:t>
            </a:r>
            <a:r>
              <a:rPr lang="id-ID" dirty="0" smtClean="0"/>
              <a:t>dewasa seseorang mestinya semakin canggih proses belajar yang berlangsung dalam dirinya, berarti semakin canggih caranya ia bertanya.</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003232" cy="715963"/>
          </a:xfrm>
        </p:spPr>
        <p:txBody>
          <a:bodyPr/>
          <a:lstStyle/>
          <a:p>
            <a:r>
              <a:rPr lang="id-ID" dirty="0" smtClean="0"/>
              <a:t>Proses Belajar (2)</a:t>
            </a:r>
            <a:endParaRPr lang="id-ID" dirty="0"/>
          </a:p>
        </p:txBody>
      </p:sp>
      <p:sp>
        <p:nvSpPr>
          <p:cNvPr id="3" name="Content Placeholder 2"/>
          <p:cNvSpPr>
            <a:spLocks noGrp="1"/>
          </p:cNvSpPr>
          <p:nvPr>
            <p:ph idx="1"/>
          </p:nvPr>
        </p:nvSpPr>
        <p:spPr>
          <a:xfrm>
            <a:off x="611560" y="1844824"/>
            <a:ext cx="8208912" cy="4555976"/>
          </a:xfrm>
        </p:spPr>
        <p:txBody>
          <a:bodyPr/>
          <a:lstStyle/>
          <a:p>
            <a:r>
              <a:rPr lang="id-ID" dirty="0" smtClean="0"/>
              <a:t>Tanpa </a:t>
            </a:r>
            <a:r>
              <a:rPr lang="id-ID" dirty="0" smtClean="0"/>
              <a:t>dibarengi rasa ingin tahu, kegiatan seperti kuliah, membaca atau praktikum bukanlah proses belajar yang meningkatkan kehidupan fikiran seseorang, namun sekedar kegiatan merekam dan latihan fisik belaka.</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Metode Mencari Jawaban</a:t>
            </a:r>
            <a:endParaRPr lang="id-ID" dirty="0"/>
          </a:p>
        </p:txBody>
      </p:sp>
      <p:sp>
        <p:nvSpPr>
          <p:cNvPr id="3" name="Content Placeholder 2"/>
          <p:cNvSpPr>
            <a:spLocks noGrp="1"/>
          </p:cNvSpPr>
          <p:nvPr>
            <p:ph idx="1"/>
          </p:nvPr>
        </p:nvSpPr>
        <p:spPr>
          <a:xfrm>
            <a:off x="467544" y="1196752"/>
            <a:ext cx="8280920" cy="5328592"/>
          </a:xfrm>
        </p:spPr>
        <p:txBody>
          <a:bodyPr/>
          <a:lstStyle/>
          <a:p>
            <a:r>
              <a:rPr lang="id-ID" dirty="0" smtClean="0"/>
              <a:t>Upaya sistematik setelah merumuskan rasa ingin tahu kedalam bentuk bertanya adalah dengan mencari jawaban. </a:t>
            </a:r>
            <a:endParaRPr lang="id-ID" dirty="0" smtClean="0"/>
          </a:p>
          <a:p>
            <a:r>
              <a:rPr lang="id-ID" dirty="0" smtClean="0"/>
              <a:t>Terdapat </a:t>
            </a:r>
            <a:r>
              <a:rPr lang="id-ID" dirty="0" smtClean="0"/>
              <a:t>beberapa metode mencari jawaban untuk menjawab pertanyaan yang muncul dari rasa ingin tahu, yaitu </a:t>
            </a:r>
            <a:r>
              <a:rPr lang="id-ID" dirty="0" smtClean="0"/>
              <a:t>:</a:t>
            </a:r>
          </a:p>
          <a:p>
            <a:pPr lvl="1"/>
            <a:r>
              <a:rPr lang="id-ID" dirty="0" smtClean="0"/>
              <a:t>Berguru</a:t>
            </a:r>
          </a:p>
          <a:p>
            <a:pPr lvl="1"/>
            <a:r>
              <a:rPr lang="id-ID" dirty="0" smtClean="0"/>
              <a:t>Membaca Buku</a:t>
            </a:r>
          </a:p>
          <a:p>
            <a:pPr lvl="1"/>
            <a:r>
              <a:rPr lang="id-ID" dirty="0" smtClean="0"/>
              <a:t>Praktikum</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0" y="260648"/>
            <a:ext cx="9144000" cy="715963"/>
          </a:xfrm>
        </p:spPr>
        <p:txBody>
          <a:bodyPr/>
          <a:lstStyle/>
          <a:p>
            <a:r>
              <a:rPr lang="id-ID" dirty="0" smtClean="0"/>
              <a:t>Metode Mencari Jawaban (</a:t>
            </a:r>
            <a:r>
              <a:rPr lang="id-ID" dirty="0" smtClean="0">
                <a:solidFill>
                  <a:srgbClr val="FF0000"/>
                </a:solidFill>
              </a:rPr>
              <a:t>berguru</a:t>
            </a:r>
            <a:r>
              <a:rPr lang="id-ID" dirty="0" smtClean="0"/>
              <a:t>)</a:t>
            </a:r>
            <a:endParaRPr lang="id-ID" dirty="0"/>
          </a:p>
        </p:txBody>
      </p:sp>
      <p:sp>
        <p:nvSpPr>
          <p:cNvPr id="3" name="Content Placeholder 2"/>
          <p:cNvSpPr>
            <a:spLocks noGrp="1"/>
          </p:cNvSpPr>
          <p:nvPr>
            <p:ph idx="1"/>
          </p:nvPr>
        </p:nvSpPr>
        <p:spPr>
          <a:xfrm>
            <a:off x="467544" y="1196752"/>
            <a:ext cx="8280920" cy="5328592"/>
          </a:xfrm>
        </p:spPr>
        <p:txBody>
          <a:bodyPr/>
          <a:lstStyle/>
          <a:p>
            <a:r>
              <a:rPr lang="id-ID" dirty="0" smtClean="0"/>
              <a:t>Komunikasi dengan guru sangat manusiawi karena diselenggarakan dengan nalar, rasa, bahasa, dan gerak yang telah sama-sama </a:t>
            </a:r>
            <a:r>
              <a:rPr lang="id-ID" dirty="0" smtClean="0"/>
              <a:t>dipahami.</a:t>
            </a:r>
          </a:p>
          <a:p>
            <a:r>
              <a:rPr lang="id-ID" dirty="0" smtClean="0"/>
              <a:t>Kelembagaan </a:t>
            </a:r>
            <a:r>
              <a:rPr lang="id-ID" dirty="0" smtClean="0"/>
              <a:t>berguru ini berkembang menjadi suatu sistem pendidikan yang formal yang menganut paham-paham seakan-akan makin banyak guru adalah semakin baik.</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0" y="260648"/>
            <a:ext cx="9144000" cy="715963"/>
          </a:xfrm>
        </p:spPr>
        <p:txBody>
          <a:bodyPr/>
          <a:lstStyle/>
          <a:p>
            <a:r>
              <a:rPr lang="id-ID" sz="4000" dirty="0" smtClean="0"/>
              <a:t>Metode Mencari Jawaban (</a:t>
            </a:r>
            <a:r>
              <a:rPr lang="id-ID" sz="4000" dirty="0" smtClean="0">
                <a:solidFill>
                  <a:srgbClr val="FF0000"/>
                </a:solidFill>
              </a:rPr>
              <a:t>membaca</a:t>
            </a:r>
            <a:r>
              <a:rPr lang="id-ID" sz="4000" dirty="0" smtClean="0"/>
              <a:t>)</a:t>
            </a:r>
            <a:endParaRPr lang="id-ID" sz="4000" dirty="0"/>
          </a:p>
        </p:txBody>
      </p:sp>
      <p:sp>
        <p:nvSpPr>
          <p:cNvPr id="3" name="Content Placeholder 2"/>
          <p:cNvSpPr>
            <a:spLocks noGrp="1"/>
          </p:cNvSpPr>
          <p:nvPr>
            <p:ph idx="1"/>
          </p:nvPr>
        </p:nvSpPr>
        <p:spPr>
          <a:xfrm>
            <a:off x="467544" y="1052736"/>
            <a:ext cx="8280920" cy="5328592"/>
          </a:xfrm>
        </p:spPr>
        <p:txBody>
          <a:bodyPr/>
          <a:lstStyle/>
          <a:p>
            <a:r>
              <a:rPr lang="id-ID" dirty="0" smtClean="0"/>
              <a:t>Membaca </a:t>
            </a:r>
            <a:r>
              <a:rPr lang="id-ID" dirty="0" smtClean="0"/>
              <a:t>buku adalah cara yang paling objektif untuk mengetahui berbagai informasi keilmuan yang merupakan kompilasi pengalaman manusia yang tertulisa secara sistematik. </a:t>
            </a:r>
            <a:endParaRPr lang="id-ID" dirty="0" smtClean="0"/>
          </a:p>
          <a:p>
            <a:r>
              <a:rPr lang="id-ID" dirty="0" smtClean="0"/>
              <a:t>Membaca </a:t>
            </a:r>
            <a:r>
              <a:rPr lang="id-ID" dirty="0" smtClean="0"/>
              <a:t>buku dapat dilakukan oleh siapa saja, dimana saja, dan kapan </a:t>
            </a:r>
            <a:r>
              <a:rPr lang="id-ID" dirty="0" smtClean="0"/>
              <a:t>saja.</a:t>
            </a:r>
          </a:p>
          <a:p>
            <a:r>
              <a:rPr lang="id-ID" dirty="0" smtClean="0"/>
              <a:t>Dengan </a:t>
            </a:r>
            <a:r>
              <a:rPr lang="id-ID" dirty="0" smtClean="0"/>
              <a:t>membaca buku perpindahan informasi dapat langsung terjadi dari tangan si penulis dengan seluruh pembacanya.</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0" y="260648"/>
            <a:ext cx="9144000" cy="715963"/>
          </a:xfrm>
        </p:spPr>
        <p:txBody>
          <a:bodyPr/>
          <a:lstStyle/>
          <a:p>
            <a:r>
              <a:rPr lang="id-ID" sz="4000" dirty="0" smtClean="0"/>
              <a:t>Metode Mencari Jawaban (</a:t>
            </a:r>
            <a:r>
              <a:rPr lang="id-ID" sz="4000" dirty="0" smtClean="0">
                <a:solidFill>
                  <a:srgbClr val="FF0000"/>
                </a:solidFill>
              </a:rPr>
              <a:t>membaca</a:t>
            </a:r>
            <a:r>
              <a:rPr lang="id-ID" sz="4000" dirty="0" smtClean="0"/>
              <a:t>)</a:t>
            </a:r>
            <a:endParaRPr lang="id-ID" sz="4000" dirty="0"/>
          </a:p>
        </p:txBody>
      </p:sp>
      <p:sp>
        <p:nvSpPr>
          <p:cNvPr id="3" name="Content Placeholder 2"/>
          <p:cNvSpPr>
            <a:spLocks noGrp="1"/>
          </p:cNvSpPr>
          <p:nvPr>
            <p:ph idx="1"/>
          </p:nvPr>
        </p:nvSpPr>
        <p:spPr>
          <a:xfrm>
            <a:off x="467544" y="1052736"/>
            <a:ext cx="8280920" cy="5328592"/>
          </a:xfrm>
        </p:spPr>
        <p:txBody>
          <a:bodyPr/>
          <a:lstStyle/>
          <a:p>
            <a:r>
              <a:rPr lang="id-ID" b="1" dirty="0" smtClean="0"/>
              <a:t>Baca</a:t>
            </a:r>
            <a:r>
              <a:rPr lang="id-ID" dirty="0" smtClean="0"/>
              <a:t> – </a:t>
            </a:r>
            <a:r>
              <a:rPr lang="id-ID" b="1" dirty="0" smtClean="0"/>
              <a:t>tulis</a:t>
            </a:r>
            <a:r>
              <a:rPr lang="id-ID" dirty="0" smtClean="0"/>
              <a:t>  adalah budaya dasar umat manusia untuk meningkatkan peradabannya. </a:t>
            </a:r>
            <a:endParaRPr lang="id-ID" dirty="0" smtClean="0"/>
          </a:p>
          <a:p>
            <a:r>
              <a:rPr lang="id-ID" dirty="0" smtClean="0"/>
              <a:t>Oleh </a:t>
            </a:r>
            <a:r>
              <a:rPr lang="id-ID" dirty="0" smtClean="0"/>
              <a:t>karena itu tingkat kemampuan membaca dan menulis adalah kemampuan dasar kemanusiaan yang tidak akan tergantikan. </a:t>
            </a:r>
            <a:endParaRPr lang="id-ID" dirty="0" smtClean="0"/>
          </a:p>
          <a:p>
            <a:r>
              <a:rPr lang="id-ID" dirty="0" smtClean="0"/>
              <a:t>Kemampuan </a:t>
            </a:r>
            <a:r>
              <a:rPr lang="id-ID" dirty="0" smtClean="0"/>
              <a:t>seseorang untuk membaca dan menulis harus dipelihara setiap saat. </a:t>
            </a:r>
            <a:endParaRPr lang="id-ID" dirty="0" smtClean="0"/>
          </a:p>
          <a:p>
            <a:r>
              <a:rPr lang="id-ID" dirty="0" smtClean="0"/>
              <a:t>Terdapat </a:t>
            </a:r>
            <a:r>
              <a:rPr lang="id-ID" dirty="0" smtClean="0"/>
              <a:t>beberapa hal yang perlu diperhatikan dalam membaca, yaitu :</a:t>
            </a:r>
            <a:endParaRPr lang="id-ID" dirty="0"/>
          </a:p>
        </p:txBody>
      </p:sp>
    </p:spTree>
  </p:cSld>
  <p:clrMapOvr>
    <a:masterClrMapping/>
  </p:clrMapOvr>
</p:sld>
</file>

<file path=ppt/theme/theme1.xml><?xml version="1.0" encoding="utf-8"?>
<a:theme xmlns:a="http://schemas.openxmlformats.org/drawingml/2006/main" name="Theme5">
  <a:themeElements>
    <a:clrScheme name="powerpoint-template-24 11">
      <a:dk1>
        <a:srgbClr val="4D4D4D"/>
      </a:dk1>
      <a:lt1>
        <a:srgbClr val="FFFFFF"/>
      </a:lt1>
      <a:dk2>
        <a:srgbClr val="4D4D4D"/>
      </a:dk2>
      <a:lt2>
        <a:srgbClr val="00629E"/>
      </a:lt2>
      <a:accent1>
        <a:srgbClr val="0077C0"/>
      </a:accent1>
      <a:accent2>
        <a:srgbClr val="0082D2"/>
      </a:accent2>
      <a:accent3>
        <a:srgbClr val="FFFFFF"/>
      </a:accent3>
      <a:accent4>
        <a:srgbClr val="404040"/>
      </a:accent4>
      <a:accent5>
        <a:srgbClr val="AABDDC"/>
      </a:accent5>
      <a:accent6>
        <a:srgbClr val="0075BE"/>
      </a:accent6>
      <a:hlink>
        <a:srgbClr val="008CE2"/>
      </a:hlink>
      <a:folHlink>
        <a:srgbClr val="DDDDDD"/>
      </a:folHlink>
    </a:clrScheme>
    <a:fontScheme name="powerpoint-template-24">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owerpoint-template-24 1">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E84A25"/>
        </a:lt2>
        <a:accent1>
          <a:srgbClr val="ED6A24"/>
        </a:accent1>
        <a:accent2>
          <a:srgbClr val="F99E1C"/>
        </a:accent2>
        <a:accent3>
          <a:srgbClr val="FFFFFF"/>
        </a:accent3>
        <a:accent4>
          <a:srgbClr val="404040"/>
        </a:accent4>
        <a:accent5>
          <a:srgbClr val="F4B9AC"/>
        </a:accent5>
        <a:accent6>
          <a:srgbClr val="E28F18"/>
        </a:accent6>
        <a:hlink>
          <a:srgbClr val="F1B545"/>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B92D14"/>
        </a:lt2>
        <a:accent1>
          <a:srgbClr val="D34E13"/>
        </a:accent1>
        <a:accent2>
          <a:srgbClr val="DC9009"/>
        </a:accent2>
        <a:accent3>
          <a:srgbClr val="FFFFFF"/>
        </a:accent3>
        <a:accent4>
          <a:srgbClr val="404040"/>
        </a:accent4>
        <a:accent5>
          <a:srgbClr val="E6B2AA"/>
        </a:accent5>
        <a:accent6>
          <a:srgbClr val="C78207"/>
        </a:accent6>
        <a:hlink>
          <a:srgbClr val="EEC63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AE6310"/>
        </a:lt2>
        <a:accent1>
          <a:srgbClr val="E79613"/>
        </a:accent1>
        <a:accent2>
          <a:srgbClr val="E1720D"/>
        </a:accent2>
        <a:accent3>
          <a:srgbClr val="FFFFFF"/>
        </a:accent3>
        <a:accent4>
          <a:srgbClr val="404040"/>
        </a:accent4>
        <a:accent5>
          <a:srgbClr val="F1C9AA"/>
        </a:accent5>
        <a:accent6>
          <a:srgbClr val="CC670B"/>
        </a:accent6>
        <a:hlink>
          <a:srgbClr val="C6470A"/>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C75F06"/>
        </a:lt2>
        <a:accent1>
          <a:srgbClr val="E07D06"/>
        </a:accent1>
        <a:accent2>
          <a:srgbClr val="F2A016"/>
        </a:accent2>
        <a:accent3>
          <a:srgbClr val="FFFFFF"/>
        </a:accent3>
        <a:accent4>
          <a:srgbClr val="404040"/>
        </a:accent4>
        <a:accent5>
          <a:srgbClr val="EDBFAA"/>
        </a:accent5>
        <a:accent6>
          <a:srgbClr val="DB9113"/>
        </a:accent6>
        <a:hlink>
          <a:srgbClr val="F7C91C"/>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CD5B12"/>
        </a:lt2>
        <a:accent1>
          <a:srgbClr val="E6721D"/>
        </a:accent1>
        <a:accent2>
          <a:srgbClr val="F09125"/>
        </a:accent2>
        <a:accent3>
          <a:srgbClr val="FFFFFF"/>
        </a:accent3>
        <a:accent4>
          <a:srgbClr val="404040"/>
        </a:accent4>
        <a:accent5>
          <a:srgbClr val="F0BCAB"/>
        </a:accent5>
        <a:accent6>
          <a:srgbClr val="D98320"/>
        </a:accent6>
        <a:hlink>
          <a:srgbClr val="F0973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BB5206"/>
        </a:lt2>
        <a:accent1>
          <a:srgbClr val="622C0A"/>
        </a:accent1>
        <a:accent2>
          <a:srgbClr val="E58218"/>
        </a:accent2>
        <a:accent3>
          <a:srgbClr val="FFFFFF"/>
        </a:accent3>
        <a:accent4>
          <a:srgbClr val="404040"/>
        </a:accent4>
        <a:accent5>
          <a:srgbClr val="B7ACAA"/>
        </a:accent5>
        <a:accent6>
          <a:srgbClr val="CF7515"/>
        </a:accent6>
        <a:hlink>
          <a:srgbClr val="8B3504"/>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6C362C"/>
        </a:lt2>
        <a:accent1>
          <a:srgbClr val="CA7920"/>
        </a:accent1>
        <a:accent2>
          <a:srgbClr val="E4980F"/>
        </a:accent2>
        <a:accent3>
          <a:srgbClr val="FFFFFF"/>
        </a:accent3>
        <a:accent4>
          <a:srgbClr val="404040"/>
        </a:accent4>
        <a:accent5>
          <a:srgbClr val="E1BEAB"/>
        </a:accent5>
        <a:accent6>
          <a:srgbClr val="CF890C"/>
        </a:accent6>
        <a:hlink>
          <a:srgbClr val="F1AD04"/>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C28E32"/>
        </a:lt2>
        <a:accent1>
          <a:srgbClr val="D89306"/>
        </a:accent1>
        <a:accent2>
          <a:srgbClr val="E19E06"/>
        </a:accent2>
        <a:accent3>
          <a:srgbClr val="FFFFFF"/>
        </a:accent3>
        <a:accent4>
          <a:srgbClr val="404040"/>
        </a:accent4>
        <a:accent5>
          <a:srgbClr val="E9C8AA"/>
        </a:accent5>
        <a:accent6>
          <a:srgbClr val="CC8F05"/>
        </a:accent6>
        <a:hlink>
          <a:srgbClr val="EFB206"/>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00629E"/>
        </a:lt2>
        <a:accent1>
          <a:srgbClr val="0077C0"/>
        </a:accent1>
        <a:accent2>
          <a:srgbClr val="E4980F"/>
        </a:accent2>
        <a:accent3>
          <a:srgbClr val="FFFFFF"/>
        </a:accent3>
        <a:accent4>
          <a:srgbClr val="404040"/>
        </a:accent4>
        <a:accent5>
          <a:srgbClr val="AABDDC"/>
        </a:accent5>
        <a:accent6>
          <a:srgbClr val="CF890C"/>
        </a:accent6>
        <a:hlink>
          <a:srgbClr val="F1AD04"/>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1">
        <a:dk1>
          <a:srgbClr val="4D4D4D"/>
        </a:dk1>
        <a:lt1>
          <a:srgbClr val="FFFFFF"/>
        </a:lt1>
        <a:dk2>
          <a:srgbClr val="4D4D4D"/>
        </a:dk2>
        <a:lt2>
          <a:srgbClr val="00629E"/>
        </a:lt2>
        <a:accent1>
          <a:srgbClr val="0077C0"/>
        </a:accent1>
        <a:accent2>
          <a:srgbClr val="0082D2"/>
        </a:accent2>
        <a:accent3>
          <a:srgbClr val="FFFFFF"/>
        </a:accent3>
        <a:accent4>
          <a:srgbClr val="404040"/>
        </a:accent4>
        <a:accent5>
          <a:srgbClr val="AABDDC"/>
        </a:accent5>
        <a:accent6>
          <a:srgbClr val="0075BE"/>
        </a:accent6>
        <a:hlink>
          <a:srgbClr val="008CE2"/>
        </a:hlink>
        <a:folHlink>
          <a:srgbClr val="DDDDDD"/>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Theme5</Template>
  <TotalTime>42</TotalTime>
  <Words>1358</Words>
  <Application>Microsoft Office PowerPoint</Application>
  <PresentationFormat>On-screen Show (4:3)</PresentationFormat>
  <Paragraphs>96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Theme5</vt:lpstr>
      <vt:lpstr>Konsep Teknologi</vt:lpstr>
      <vt:lpstr>Kehidupan Fisik dan Pikiran</vt:lpstr>
      <vt:lpstr>Kehidupan Fisik dan Pikiran (2)</vt:lpstr>
      <vt:lpstr>Proses Belajar</vt:lpstr>
      <vt:lpstr>Proses Belajar (2)</vt:lpstr>
      <vt:lpstr>Metode Mencari Jawaban</vt:lpstr>
      <vt:lpstr>Metode Mencari Jawaban (berguru)</vt:lpstr>
      <vt:lpstr>Metode Mencari Jawaban (membaca)</vt:lpstr>
      <vt:lpstr>Metode Mencari Jawaban (membaca)</vt:lpstr>
      <vt:lpstr>Metode Mencari Jawaban (membaca)</vt:lpstr>
      <vt:lpstr>Metode Mencari Jawaban (membaca)</vt:lpstr>
      <vt:lpstr>Metode Mencari Jawaban (membaca)</vt:lpstr>
      <vt:lpstr>Metode Mencari Jawaban (Praktikum)</vt:lpstr>
      <vt:lpstr>Metode Mencari Jawaban (Praktikum)</vt:lpstr>
      <vt:lpstr>Metode Mencari Jawaban (Praktikum)</vt:lpstr>
      <vt:lpstr>Metode SQ3R</vt:lpstr>
      <vt:lpstr>Metode SQ3R (2)</vt:lpstr>
      <vt:lpstr>Ilmu dan Agama</vt:lpstr>
      <vt:lpstr>Ilmu dan Agama (2)</vt:lpstr>
      <vt:lpstr>Ilmu dan Agama (3)</vt:lpstr>
      <vt:lpstr>Ilmu dan Agama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Konsep Teknologi</dc:title>
  <dc:creator>DeAndhika</dc:creator>
  <cp:lastModifiedBy>DeAndhika</cp:lastModifiedBy>
  <cp:revision>5</cp:revision>
  <dcterms:created xsi:type="dcterms:W3CDTF">2012-01-30T08:54:59Z</dcterms:created>
  <dcterms:modified xsi:type="dcterms:W3CDTF">2012-01-30T09:37:47Z</dcterms:modified>
</cp:coreProperties>
</file>