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133600"/>
            <a:ext cx="7772400" cy="70485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819400"/>
            <a:ext cx="7772400" cy="6858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81000"/>
            <a:ext cx="1847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381000"/>
            <a:ext cx="5391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295400"/>
            <a:ext cx="3581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295400"/>
            <a:ext cx="3581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295400"/>
            <a:ext cx="731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TEKNOLOGI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 Made Andhika</a:t>
            </a:r>
          </a:p>
          <a:p>
            <a:r>
              <a:rPr lang="id-ID" dirty="0" smtClean="0"/>
              <a:t>dre_andhika@yahoo.co.id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Aturan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Kehadiran: 80%</a:t>
            </a:r>
          </a:p>
          <a:p>
            <a:r>
              <a:rPr lang="id-ID" dirty="0" smtClean="0"/>
              <a:t>Tidak ada ujian perbaikan</a:t>
            </a:r>
          </a:p>
          <a:p>
            <a:r>
              <a:rPr lang="id-ID" dirty="0" smtClean="0"/>
              <a:t>Keterlambatan: 20 mnt</a:t>
            </a:r>
          </a:p>
          <a:p>
            <a:r>
              <a:rPr lang="id-ID" dirty="0" smtClean="0"/>
              <a:t>Ijin harus ada bukti tertulis</a:t>
            </a:r>
          </a:p>
          <a:p>
            <a:r>
              <a:rPr lang="id-ID" dirty="0" smtClean="0"/>
              <a:t>Tugas </a:t>
            </a:r>
            <a:r>
              <a:rPr lang="id-ID" b="1" dirty="0" smtClean="0"/>
              <a:t>harus</a:t>
            </a:r>
            <a:r>
              <a:rPr lang="id-ID" dirty="0" smtClean="0"/>
              <a:t> tepat waktu</a:t>
            </a:r>
          </a:p>
          <a:p>
            <a:r>
              <a:rPr lang="id-ID" dirty="0" smtClean="0"/>
              <a:t>Tidak menerima alasan dalam bentuk apapun</a:t>
            </a:r>
          </a:p>
          <a:p>
            <a:endParaRPr lang="id-ID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Sistematika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315200" cy="5229944"/>
          </a:xfrm>
        </p:spPr>
        <p:txBody>
          <a:bodyPr/>
          <a:lstStyle/>
          <a:p>
            <a:r>
              <a:rPr lang="id-ID" dirty="0" smtClean="0"/>
              <a:t>Nilai Akhir (NA)</a:t>
            </a:r>
          </a:p>
          <a:p>
            <a:pPr marL="1077913" indent="-1077913">
              <a:buNone/>
            </a:pPr>
            <a:r>
              <a:rPr lang="id-ID" dirty="0" smtClean="0"/>
              <a:t>NA = 10% Absensi + 20% Tugas + 30% UTS + 40% UAS</a:t>
            </a:r>
          </a:p>
          <a:p>
            <a:r>
              <a:rPr lang="id-ID" dirty="0" smtClean="0"/>
              <a:t>Bobot penilaian</a:t>
            </a:r>
          </a:p>
          <a:p>
            <a:pPr>
              <a:buNone/>
            </a:pPr>
            <a:r>
              <a:rPr lang="id-ID" dirty="0" smtClean="0"/>
              <a:t>A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80 ≤ A ≤ 100</a:t>
            </a:r>
          </a:p>
          <a:p>
            <a:pPr>
              <a:buNone/>
            </a:pPr>
            <a:r>
              <a:rPr lang="id-ID" dirty="0" smtClean="0"/>
              <a:t>B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65 ≤ B &lt; 80</a:t>
            </a:r>
          </a:p>
          <a:p>
            <a:pPr>
              <a:buNone/>
            </a:pPr>
            <a:r>
              <a:rPr lang="id-ID" dirty="0" smtClean="0"/>
              <a:t>C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45 ≤ C &lt; 65</a:t>
            </a:r>
          </a:p>
          <a:p>
            <a:pPr>
              <a:buNone/>
            </a:pPr>
            <a:r>
              <a:rPr lang="id-ID" dirty="0" smtClean="0"/>
              <a:t>D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37 ≤ D &lt; 45</a:t>
            </a:r>
          </a:p>
          <a:p>
            <a:pPr>
              <a:buNone/>
            </a:pPr>
            <a:r>
              <a:rPr lang="id-ID" dirty="0" smtClean="0"/>
              <a:t>E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0 ≤ E &lt; 37</a:t>
            </a: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124744"/>
            <a:ext cx="7740352" cy="5229944"/>
          </a:xfrm>
        </p:spPr>
        <p:txBody>
          <a:bodyPr/>
          <a:lstStyle/>
          <a:p>
            <a:r>
              <a:rPr lang="id-ID" dirty="0" smtClean="0"/>
              <a:t>Konsepsi Belajar Sepanjang Hayat</a:t>
            </a:r>
          </a:p>
          <a:p>
            <a:r>
              <a:rPr lang="id-ID" dirty="0" smtClean="0"/>
              <a:t>Konsepsi Ideal Kelaman</a:t>
            </a:r>
          </a:p>
          <a:p>
            <a:r>
              <a:rPr lang="id-ID" dirty="0" smtClean="0"/>
              <a:t>Konsepsi Ideal Kemanusiaan</a:t>
            </a:r>
          </a:p>
          <a:p>
            <a:r>
              <a:rPr lang="id-ID" dirty="0" smtClean="0"/>
              <a:t>Konsepsi Ilmu dan Teknologi dalam Peradaban Kemanusiaan</a:t>
            </a:r>
          </a:p>
          <a:p>
            <a:r>
              <a:rPr lang="id-ID" dirty="0" smtClean="0"/>
              <a:t>Konsepsi Perguruan Tinggi dan Industri dalam Peradaban Kemanusiaan</a:t>
            </a:r>
          </a:p>
          <a:p>
            <a:r>
              <a:rPr lang="id-ID" dirty="0" smtClean="0"/>
              <a:t>Model</a:t>
            </a:r>
          </a:p>
          <a:p>
            <a:r>
              <a:rPr lang="id-ID" dirty="0" smtClean="0"/>
              <a:t>Sistem</a:t>
            </a:r>
          </a:p>
          <a:p>
            <a:r>
              <a:rPr lang="id-ID" dirty="0" smtClean="0"/>
              <a:t>UTS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16632"/>
            <a:ext cx="7315200" cy="715963"/>
          </a:xfrm>
        </p:spPr>
        <p:txBody>
          <a:bodyPr/>
          <a:lstStyle/>
          <a:p>
            <a:r>
              <a:rPr lang="id-ID" dirty="0" smtClean="0"/>
              <a:t>Silabus Perkuliahan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007368"/>
            <a:ext cx="7740352" cy="5229944"/>
          </a:xfrm>
        </p:spPr>
        <p:txBody>
          <a:bodyPr/>
          <a:lstStyle/>
          <a:p>
            <a:r>
              <a:rPr lang="id-ID" dirty="0" smtClean="0"/>
              <a:t>Sistem dengan Umpan Balik dan Kestabilan</a:t>
            </a:r>
          </a:p>
          <a:p>
            <a:r>
              <a:rPr lang="id-ID" dirty="0" smtClean="0"/>
              <a:t>Pengambilan Keputusan dan Optimasi</a:t>
            </a:r>
          </a:p>
          <a:p>
            <a:r>
              <a:rPr lang="id-ID" dirty="0" smtClean="0"/>
              <a:t>Optimasi Lanjutan</a:t>
            </a:r>
          </a:p>
          <a:p>
            <a:r>
              <a:rPr lang="id-ID" dirty="0" smtClean="0"/>
              <a:t>Kerekayasaan, Profesionalisme &amp; Desain</a:t>
            </a:r>
          </a:p>
          <a:p>
            <a:r>
              <a:rPr lang="id-ID" dirty="0" smtClean="0"/>
              <a:t>HAKI dan Penerapan</a:t>
            </a:r>
          </a:p>
          <a:p>
            <a:r>
              <a:rPr lang="id-ID" dirty="0" smtClean="0"/>
              <a:t>Teknologi Informasi dan Internet</a:t>
            </a:r>
          </a:p>
          <a:p>
            <a:r>
              <a:rPr lang="id-ID" dirty="0" smtClean="0"/>
              <a:t>Standar Sertifikasi TI Bidang Internet</a:t>
            </a:r>
          </a:p>
          <a:p>
            <a:r>
              <a:rPr lang="id-ID" dirty="0" smtClean="0"/>
              <a:t>UAS</a:t>
            </a: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315200" cy="5229944"/>
          </a:xfrm>
        </p:spPr>
        <p:txBody>
          <a:bodyPr/>
          <a:lstStyle/>
          <a:p>
            <a:r>
              <a:rPr lang="id-ID" dirty="0" smtClean="0"/>
              <a:t>Mubiar Purwasasmita, Konsep Teknologi, ITB Bandung, 2011</a:t>
            </a:r>
          </a:p>
          <a:p>
            <a:r>
              <a:rPr lang="id-ID" dirty="0" smtClean="0"/>
              <a:t>Sumber Lainnya</a:t>
            </a:r>
            <a:endParaRPr lang="id-ID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23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306778"/>
      </a:lt2>
      <a:accent1>
        <a:srgbClr val="59994F"/>
      </a:accent1>
      <a:accent2>
        <a:srgbClr val="7FA14B"/>
      </a:accent2>
      <a:accent3>
        <a:srgbClr val="FFFFFF"/>
      </a:accent3>
      <a:accent4>
        <a:srgbClr val="404040"/>
      </a:accent4>
      <a:accent5>
        <a:srgbClr val="B5CAB2"/>
      </a:accent5>
      <a:accent6>
        <a:srgbClr val="729143"/>
      </a:accent6>
      <a:hlink>
        <a:srgbClr val="8A8B7D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F4FBE"/>
        </a:lt2>
        <a:accent1>
          <a:srgbClr val="0664E4"/>
        </a:accent1>
        <a:accent2>
          <a:srgbClr val="0A8AF4"/>
        </a:accent2>
        <a:accent3>
          <a:srgbClr val="FFFFFF"/>
        </a:accent3>
        <a:accent4>
          <a:srgbClr val="404040"/>
        </a:accent4>
        <a:accent5>
          <a:srgbClr val="AAB8EF"/>
        </a:accent5>
        <a:accent6>
          <a:srgbClr val="087DDD"/>
        </a:accent6>
        <a:hlink>
          <a:srgbClr val="0B99F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345B9"/>
        </a:lt2>
        <a:accent1>
          <a:srgbClr val="1E65CA"/>
        </a:accent1>
        <a:accent2>
          <a:srgbClr val="2C77D1"/>
        </a:accent2>
        <a:accent3>
          <a:srgbClr val="FFFFFF"/>
        </a:accent3>
        <a:accent4>
          <a:srgbClr val="404040"/>
        </a:accent4>
        <a:accent5>
          <a:srgbClr val="ABB8E1"/>
        </a:accent5>
        <a:accent6>
          <a:srgbClr val="276BBD"/>
        </a:accent6>
        <a:hlink>
          <a:srgbClr val="4091D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5CA3E0"/>
        </a:lt2>
        <a:accent1>
          <a:srgbClr val="6DAFE4"/>
        </a:accent1>
        <a:accent2>
          <a:srgbClr val="72B3E5"/>
        </a:accent2>
        <a:accent3>
          <a:srgbClr val="FFFFFF"/>
        </a:accent3>
        <a:accent4>
          <a:srgbClr val="404040"/>
        </a:accent4>
        <a:accent5>
          <a:srgbClr val="BAD4EF"/>
        </a:accent5>
        <a:accent6>
          <a:srgbClr val="67A2CF"/>
        </a:accent6>
        <a:hlink>
          <a:srgbClr val="7DB8E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D2D2D"/>
        </a:lt2>
        <a:accent1>
          <a:srgbClr val="353535"/>
        </a:accent1>
        <a:accent2>
          <a:srgbClr val="4F4F4F"/>
        </a:accent2>
        <a:accent3>
          <a:srgbClr val="FFFFFF"/>
        </a:accent3>
        <a:accent4>
          <a:srgbClr val="404040"/>
        </a:accent4>
        <a:accent5>
          <a:srgbClr val="AEAEAE"/>
        </a:accent5>
        <a:accent6>
          <a:srgbClr val="474747"/>
        </a:accent6>
        <a:hlink>
          <a:srgbClr val="7D7D7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69ADC2"/>
        </a:lt2>
        <a:accent1>
          <a:srgbClr val="59994F"/>
        </a:accent1>
        <a:accent2>
          <a:srgbClr val="7FA14B"/>
        </a:accent2>
        <a:accent3>
          <a:srgbClr val="FFFFFF"/>
        </a:accent3>
        <a:accent4>
          <a:srgbClr val="404040"/>
        </a:accent4>
        <a:accent5>
          <a:srgbClr val="B5CAB2"/>
        </a:accent5>
        <a:accent6>
          <a:srgbClr val="729143"/>
        </a:accent6>
        <a:hlink>
          <a:srgbClr val="8A8B7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306778"/>
        </a:lt2>
        <a:accent1>
          <a:srgbClr val="59994F"/>
        </a:accent1>
        <a:accent2>
          <a:srgbClr val="7FA14B"/>
        </a:accent2>
        <a:accent3>
          <a:srgbClr val="FFFFFF"/>
        </a:accent3>
        <a:accent4>
          <a:srgbClr val="404040"/>
        </a:accent4>
        <a:accent5>
          <a:srgbClr val="B5CAB2"/>
        </a:accent5>
        <a:accent6>
          <a:srgbClr val="729143"/>
        </a:accent6>
        <a:hlink>
          <a:srgbClr val="8A8B7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Theme23</Template>
  <TotalTime>40</TotalTime>
  <Words>174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Theme23</vt:lpstr>
      <vt:lpstr>KONSEP TEKNOLOGI</vt:lpstr>
      <vt:lpstr>Aturan Perkuliahan</vt:lpstr>
      <vt:lpstr>Sistematika Penilaian</vt:lpstr>
      <vt:lpstr>Silabus Perkuliahan</vt:lpstr>
      <vt:lpstr>Silabus Perkuliahan (2)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TEKNOLOGI</dc:title>
  <dc:creator>DeAndhika</dc:creator>
  <cp:lastModifiedBy>DeAndhika</cp:lastModifiedBy>
  <cp:revision>5</cp:revision>
  <dcterms:created xsi:type="dcterms:W3CDTF">2012-01-30T08:19:17Z</dcterms:created>
  <dcterms:modified xsi:type="dcterms:W3CDTF">2012-02-28T19:17:32Z</dcterms:modified>
</cp:coreProperties>
</file>