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522" y="-90"/>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p:cNvSpPr>
          <p:nvPr>
            <p:ph type="sldImg" idx="2"/>
          </p:nvPr>
        </p:nvSpPr>
        <p:spPr bwMode="auto">
          <a:xfrm>
            <a:off x="1143000" y="685800"/>
            <a:ext cx="4572000" cy="3429000"/>
          </a:xfrm>
          <a:prstGeom prst="rect">
            <a:avLst/>
          </a:prstGeom>
          <a:noFill/>
          <a:ln w="12700" cap="rnd" cmpd="sng">
            <a:noFill/>
            <a:prstDash val="solid"/>
            <a:round/>
            <a:headEnd type="none" w="med" len="med"/>
            <a:tailEnd type="none" w="med" len="med"/>
          </a:ln>
          <a:effectLst/>
        </p:spPr>
      </p:sp>
      <p:sp>
        <p:nvSpPr>
          <p:cNvPr id="2050" name="Rectangle 2"/>
          <p:cNvSpPr>
            <a:spLocks/>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smtClean="0">
                <a:sym typeface="Noteworthy Bold" charset="0"/>
              </a:rPr>
              <a:t>Click to edit Master text styles</a:t>
            </a:r>
          </a:p>
          <a:p>
            <a:pPr lvl="1"/>
            <a:r>
              <a:rPr lang="en-US" smtClean="0">
                <a:sym typeface="Noteworthy Bold" charset="0"/>
              </a:rPr>
              <a:t>Second level</a:t>
            </a:r>
          </a:p>
          <a:p>
            <a:pPr lvl="2"/>
            <a:r>
              <a:rPr lang="en-US" smtClean="0">
                <a:sym typeface="Noteworthy Bold" charset="0"/>
              </a:rPr>
              <a:t>Third level</a:t>
            </a:r>
          </a:p>
          <a:p>
            <a:pPr lvl="3"/>
            <a:r>
              <a:rPr lang="en-US" smtClean="0">
                <a:sym typeface="Noteworthy Bold" charset="0"/>
              </a:rPr>
              <a:t>Fourth level</a:t>
            </a:r>
          </a:p>
          <a:p>
            <a:pPr lvl="4"/>
            <a:r>
              <a:rPr lang="en-US" smtClean="0">
                <a:sym typeface="Noteworthy Bold" charset="0"/>
              </a:rPr>
              <a:t>Fifth level</a:t>
            </a:r>
          </a:p>
        </p:txBody>
      </p:sp>
    </p:spTree>
  </p:cSld>
  <p:clrMap bg1="lt1" tx1="dk1" bg2="lt2" tx2="dk2" accent1="accent1" accent2="accent2" accent3="accent3" accent4="accent4" accent5="accent5" accent6="accent6" hlink="hlink" folHlink="folHlink"/>
  <p:notesStyle>
    <a:lvl1pPr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p:cNvSpPr>
          <p:nvPr>
            <p:ph type="title"/>
          </p:nvPr>
        </p:nvSpPr>
        <p:spPr bwMode="auto">
          <a:xfrm>
            <a:off x="1270000" y="254000"/>
            <a:ext cx="10464800" cy="2438400"/>
          </a:xfrm>
          <a:prstGeom prst="rect">
            <a:avLst/>
          </a:prstGeom>
          <a:noFill/>
          <a:ln w="12700" cap="flat" cmpd="sng">
            <a:noFill/>
            <a:prstDash val="solid"/>
            <a:miter lim="0"/>
            <a:headEnd/>
            <a:tailEnd/>
          </a:ln>
          <a:effectLst/>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title style</a:t>
            </a:r>
          </a:p>
        </p:txBody>
      </p:sp>
      <p:sp>
        <p:nvSpPr>
          <p:cNvPr id="1026" name="Rectangle 2"/>
          <p:cNvSpPr>
            <a:spLocks/>
          </p:cNvSpPr>
          <p:nvPr>
            <p:ph type="body" idx="1"/>
          </p:nvPr>
        </p:nvSpPr>
        <p:spPr bwMode="auto">
          <a:xfrm>
            <a:off x="1270000" y="2768600"/>
            <a:ext cx="10464800" cy="5715000"/>
          </a:xfrm>
          <a:prstGeom prst="rect">
            <a:avLst/>
          </a:prstGeom>
          <a:noFill/>
          <a:ln w="12700" cap="flat" cmpd="sng">
            <a:noFill/>
            <a:prstDash val="solid"/>
            <a:miter lim="0"/>
            <a:headEnd/>
            <a:tailEnd/>
          </a:ln>
          <a:effectLst/>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3" name="Picture 1" descr="cable3.png"/>
          <p:cNvPicPr>
            <a:picLocks noChangeAspect="1"/>
          </p:cNvPicPr>
          <p:nvPr/>
        </p:nvPicPr>
        <p:blipFill>
          <a:blip r:embed="rId3"/>
          <a:srcRect/>
          <a:stretch>
            <a:fillRect/>
          </a:stretch>
        </p:blipFill>
        <p:spPr bwMode="auto">
          <a:xfrm>
            <a:off x="0" y="1441450"/>
            <a:ext cx="9601200" cy="8672513"/>
          </a:xfrm>
          <a:prstGeom prst="rect">
            <a:avLst/>
          </a:prstGeom>
          <a:noFill/>
          <a:ln w="12700" cap="flat" cmpd="sng">
            <a:noFill/>
            <a:prstDash val="solid"/>
            <a:miter lim="0"/>
            <a:headEnd type="none" w="med" len="med"/>
            <a:tailEnd type="none" w="med" len="med"/>
          </a:ln>
          <a:effectLst/>
        </p:spPr>
      </p:pic>
      <p:sp>
        <p:nvSpPr>
          <p:cNvPr id="3074" name="Rectangle 2"/>
          <p:cNvSpPr>
            <a:spLocks noChangeArrowheads="1"/>
          </p:cNvSpPr>
          <p:nvPr>
            <p:ph type="title"/>
          </p:nvPr>
        </p:nvSpPr>
        <p:spPr>
          <a:xfrm>
            <a:off x="974725" y="200025"/>
            <a:ext cx="11053763" cy="2090738"/>
          </a:xfrm>
        </p:spPr>
        <p:txBody>
          <a:bodyPr lIns="126435" tIns="72248" rIns="126435" bIns="72248"/>
          <a:lstStyle/>
          <a:p>
            <a:pPr defTabSz="1300163"/>
            <a:r>
              <a:rPr lang="en-US" sz="6200" b="1">
                <a:solidFill>
                  <a:srgbClr val="F1F1F4"/>
                </a:solidFill>
                <a:latin typeface="Arial" pitchFamily="34" charset="0"/>
                <a:cs typeface="Arial" pitchFamily="34" charset="0"/>
                <a:sym typeface="Arial" pitchFamily="34" charset="0"/>
              </a:rPr>
              <a:t>JARINGAN KOMPUTER</a:t>
            </a:r>
            <a:endParaRPr lang="en-US"/>
          </a:p>
        </p:txBody>
      </p:sp>
      <p:sp>
        <p:nvSpPr>
          <p:cNvPr id="3075" name="Rectangle 3"/>
          <p:cNvSpPr>
            <a:spLocks noChangeArrowheads="1"/>
          </p:cNvSpPr>
          <p:nvPr>
            <p:ph type="body" idx="1"/>
          </p:nvPr>
        </p:nvSpPr>
        <p:spPr>
          <a:xfrm>
            <a:off x="1949450" y="7024688"/>
            <a:ext cx="9104313" cy="1373187"/>
          </a:xfrm>
        </p:spPr>
        <p:txBody>
          <a:bodyPr lIns="126435" tIns="72248" rIns="126435" bIns="72248" anchor="t"/>
          <a:lstStyle/>
          <a:p>
            <a:pPr marL="0" indent="0" algn="ctr" defTabSz="1300163">
              <a:spcBef>
                <a:spcPts val="700"/>
              </a:spcBef>
              <a:buSzTx/>
              <a:buFontTx/>
              <a:buNone/>
            </a:pPr>
            <a:r>
              <a:rPr lang="en-US" sz="4000">
                <a:solidFill>
                  <a:srgbClr val="E6E6E6"/>
                </a:solidFill>
                <a:latin typeface="Arial" pitchFamily="34" charset="0"/>
                <a:cs typeface="Arial" pitchFamily="34" charset="0"/>
                <a:sym typeface="Arial" pitchFamily="34" charset="0"/>
              </a:rPr>
              <a:t>2. Konsep Dasar Jaringan</a:t>
            </a:r>
          </a:p>
          <a:p>
            <a:pPr marL="0" indent="0" algn="ctr" defTabSz="1300163">
              <a:spcBef>
                <a:spcPts val="700"/>
              </a:spcBef>
              <a:buSzTx/>
              <a:buFontTx/>
              <a:buNone/>
            </a:pPr>
            <a:r>
              <a:rPr lang="en-US" sz="4000">
                <a:solidFill>
                  <a:srgbClr val="E6E6E6"/>
                </a:solidFill>
                <a:latin typeface="Arial" pitchFamily="34" charset="0"/>
                <a:cs typeface="Arial" pitchFamily="34" charset="0"/>
                <a:sym typeface="Arial" pitchFamily="34" charset="0"/>
              </a:rPr>
              <a:t>Sub bab : Dasar Komunikasi</a:t>
            </a:r>
            <a:endParaRPr lang="en-US"/>
          </a:p>
        </p:txBody>
      </p:sp>
      <p:pic>
        <p:nvPicPr>
          <p:cNvPr id="3076" name="Picture 4" descr="logo.jpg"/>
          <p:cNvPicPr>
            <a:picLocks noChangeAspect="1"/>
          </p:cNvPicPr>
          <p:nvPr/>
        </p:nvPicPr>
        <p:blipFill>
          <a:blip r:embed="rId4"/>
          <a:srcRect/>
          <a:stretch>
            <a:fillRect/>
          </a:stretch>
        </p:blipFill>
        <p:spPr bwMode="auto">
          <a:xfrm>
            <a:off x="9401175" y="3413125"/>
            <a:ext cx="2681288" cy="2682875"/>
          </a:xfrm>
          <a:prstGeom prst="rect">
            <a:avLst/>
          </a:prstGeom>
          <a:noFill/>
          <a:ln w="12700" cap="flat" cmpd="sng">
            <a:noFill/>
            <a:prstDash val="solid"/>
            <a:miter lim="0"/>
            <a:headEnd type="none" w="med" len="med"/>
            <a:tailEnd type="none" w="med" len="med"/>
          </a:ln>
          <a:effectLst/>
        </p:spPr>
      </p:pic>
      <p:sp>
        <p:nvSpPr>
          <p:cNvPr id="3077" name="Rectangle 5"/>
          <p:cNvSpPr>
            <a:spLocks/>
          </p:cNvSpPr>
          <p:nvPr/>
        </p:nvSpPr>
        <p:spPr bwMode="auto">
          <a:xfrm>
            <a:off x="8478838" y="8723313"/>
            <a:ext cx="3956050" cy="660400"/>
          </a:xfrm>
          <a:prstGeom prst="rect">
            <a:avLst/>
          </a:prstGeom>
          <a:noFill/>
          <a:ln w="12700" cap="flat" cmpd="sng">
            <a:noFill/>
            <a:prstDash val="solid"/>
            <a:miter lim="0"/>
            <a:headEnd/>
            <a:tailEnd/>
          </a:ln>
          <a:effectLst/>
        </p:spPr>
        <p:txBody>
          <a:bodyPr lIns="126435" tIns="72248" rIns="126435" bIns="72248"/>
          <a:lstStyle/>
          <a:p>
            <a:pPr algn="l" defTabSz="1300163"/>
            <a:r>
              <a:rPr lang="en-US" sz="3400" b="1">
                <a:solidFill>
                  <a:srgbClr val="4D4D73"/>
                </a:solidFill>
                <a:latin typeface="Arial" pitchFamily="34" charset="0"/>
                <a:cs typeface="Arial" pitchFamily="34" charset="0"/>
                <a:sym typeface="Arial" pitchFamily="34" charset="0"/>
              </a:rPr>
              <a:t>S. Indriani L, M.T</a:t>
            </a:r>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289"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2290"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b="1">
                <a:solidFill>
                  <a:srgbClr val="333333"/>
                </a:solidFill>
                <a:latin typeface="Helvetica" charset="0"/>
                <a:ea typeface="Helvetica" charset="0"/>
                <a:cs typeface="Helvetica" charset="0"/>
                <a:sym typeface="Helvetica" charset="0"/>
              </a:rPr>
              <a:t>Origin of Ethernet</a:t>
            </a:r>
            <a:r>
              <a:rPr lang="en-US" sz="5600" b="1">
                <a:solidFill>
                  <a:srgbClr val="333333"/>
                </a:solidFill>
                <a:latin typeface="Helvetica" charset="0"/>
                <a:ea typeface="Helvetica" charset="0"/>
                <a:cs typeface="Helvetica" charset="0"/>
                <a:sym typeface="Helvetica" charset="0"/>
              </a:rPr>
              <a:t> </a:t>
            </a:r>
            <a:endParaRPr lang="en-US"/>
          </a:p>
        </p:txBody>
      </p:sp>
      <p:sp>
        <p:nvSpPr>
          <p:cNvPr id="12291" name="Rectangle 3"/>
          <p:cNvSpPr>
            <a:spLocks noChangeArrowheads="1"/>
          </p:cNvSpPr>
          <p:nvPr>
            <p:ph type="body" idx="1"/>
          </p:nvPr>
        </p:nvSpPr>
        <p:spPr>
          <a:xfrm>
            <a:off x="649288" y="2274888"/>
            <a:ext cx="11704637" cy="6437312"/>
          </a:xfrm>
        </p:spPr>
        <p:txBody>
          <a:bodyPr lIns="126435" tIns="72248" rIns="126435" bIns="72248" anchor="t"/>
          <a:lstStyle/>
          <a:p>
            <a:pPr marL="693738" indent="-693738" defTabSz="1300163">
              <a:spcBef>
                <a:spcPts val="1900"/>
              </a:spcBef>
              <a:buClr>
                <a:srgbClr val="191919"/>
              </a:buClr>
              <a:buFont typeface="ArialMT" charset="0"/>
              <a:buChar char="•"/>
            </a:pPr>
            <a:r>
              <a:rPr lang="en-US" sz="4300">
                <a:solidFill>
                  <a:srgbClr val="191919"/>
                </a:solidFill>
                <a:latin typeface="Helvetica" charset="0"/>
                <a:ea typeface="Helvetica" charset="0"/>
                <a:cs typeface="Helvetica" charset="0"/>
                <a:sym typeface="Helvetica" charset="0"/>
              </a:rPr>
              <a:t>Found by Xerox Palo Alto Research Center (PARC) in 1975</a:t>
            </a:r>
          </a:p>
          <a:p>
            <a:pPr marL="693738" indent="-693738" defTabSz="1300163">
              <a:spcBef>
                <a:spcPts val="1900"/>
              </a:spcBef>
              <a:buClr>
                <a:srgbClr val="191919"/>
              </a:buClr>
              <a:buFont typeface="ArialMT" charset="0"/>
              <a:buChar char="•"/>
            </a:pPr>
            <a:r>
              <a:rPr lang="en-US" sz="4300">
                <a:solidFill>
                  <a:srgbClr val="191919"/>
                </a:solidFill>
                <a:latin typeface="Helvetica" charset="0"/>
                <a:ea typeface="Helvetica" charset="0"/>
                <a:cs typeface="Helvetica" charset="0"/>
                <a:sym typeface="Helvetica" charset="0"/>
              </a:rPr>
              <a:t>Original designed as a 2.94 Mbps system to connect 100 computers on a 1 km cable</a:t>
            </a:r>
          </a:p>
          <a:p>
            <a:pPr marL="693738" indent="-693738" defTabSz="1300163">
              <a:spcBef>
                <a:spcPts val="1900"/>
              </a:spcBef>
              <a:buClr>
                <a:srgbClr val="191919"/>
              </a:buClr>
              <a:buFont typeface="ArialMT" charset="0"/>
              <a:buChar char="•"/>
            </a:pPr>
            <a:r>
              <a:rPr lang="en-US" sz="4300">
                <a:solidFill>
                  <a:srgbClr val="191919"/>
                </a:solidFill>
                <a:latin typeface="Helvetica" charset="0"/>
                <a:ea typeface="Helvetica" charset="0"/>
                <a:cs typeface="Helvetica" charset="0"/>
                <a:sym typeface="Helvetica" charset="0"/>
              </a:rPr>
              <a:t>Later, Xerox, Intel and DEC drew up a standard support 10 Mbps</a:t>
            </a:r>
          </a:p>
          <a:p>
            <a:pPr marL="693738" indent="-693738" defTabSz="1300163">
              <a:spcBef>
                <a:spcPts val="1900"/>
              </a:spcBef>
              <a:buClr>
                <a:srgbClr val="191919"/>
              </a:buClr>
              <a:buFont typeface="ArialMT" charset="0"/>
              <a:buChar char="•"/>
            </a:pPr>
            <a:r>
              <a:rPr lang="en-US" sz="4300">
                <a:solidFill>
                  <a:srgbClr val="191919"/>
                </a:solidFill>
                <a:latin typeface="Helvetica" charset="0"/>
                <a:ea typeface="Helvetica" charset="0"/>
                <a:cs typeface="Helvetica" charset="0"/>
                <a:sym typeface="Helvetica" charset="0"/>
              </a:rPr>
              <a:t>Basis for the IEEE’s 802.3 specification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3"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3314" name="Rectangle 2"/>
          <p:cNvSpPr>
            <a:spLocks noChangeArrowheads="1"/>
          </p:cNvSpPr>
          <p:nvPr>
            <p:ph type="body" idx="1"/>
          </p:nvPr>
        </p:nvSpPr>
        <p:spPr>
          <a:xfrm>
            <a:off x="6419850" y="839788"/>
            <a:ext cx="6584950" cy="4767262"/>
          </a:xfrm>
        </p:spPr>
        <p:txBody>
          <a:bodyPr lIns="126435" tIns="72248" rIns="126435" bIns="72248" anchor="t"/>
          <a:lstStyle/>
          <a:p>
            <a:pPr marL="346075" indent="-346075" defTabSz="1300163">
              <a:spcBef>
                <a:spcPts val="700"/>
              </a:spcBef>
              <a:buClr>
                <a:srgbClr val="333333"/>
              </a:buClr>
              <a:buFont typeface="ArialMT" charset="0"/>
              <a:buChar char="•"/>
            </a:pPr>
            <a:r>
              <a:rPr lang="en-US" sz="3200">
                <a:solidFill>
                  <a:srgbClr val="333333"/>
                </a:solidFill>
                <a:latin typeface="Helvetica" charset="0"/>
                <a:ea typeface="Helvetica" charset="0"/>
                <a:cs typeface="Helvetica" charset="0"/>
                <a:sym typeface="Helvetica" charset="0"/>
              </a:rPr>
              <a:t>Ethernet cable connects devices in close proximity to a local network and the Internet. The next type of Internet connection uses uses Ethernet ports and is one of the newer Internet connection technologies.</a:t>
            </a:r>
          </a:p>
        </p:txBody>
      </p:sp>
      <p:pic>
        <p:nvPicPr>
          <p:cNvPr id="13315" name="Picture 3" descr="image.png"/>
          <p:cNvPicPr>
            <a:picLocks noChangeAspect="1"/>
          </p:cNvPicPr>
          <p:nvPr/>
        </p:nvPicPr>
        <p:blipFill>
          <a:blip r:embed="rId4"/>
          <a:srcRect/>
          <a:stretch>
            <a:fillRect/>
          </a:stretch>
        </p:blipFill>
        <p:spPr bwMode="auto">
          <a:xfrm>
            <a:off x="811213" y="893763"/>
            <a:ext cx="4805362" cy="3603625"/>
          </a:xfrm>
          <a:prstGeom prst="rect">
            <a:avLst/>
          </a:prstGeom>
          <a:noFill/>
          <a:ln w="12700" cap="flat" cmpd="sng">
            <a:noFill/>
            <a:prstDash val="solid"/>
            <a:miter lim="0"/>
            <a:headEnd type="none" w="med" len="med"/>
            <a:tailEnd type="none" w="med" len="med"/>
          </a:ln>
          <a:effectLst/>
        </p:spPr>
      </p:pic>
      <p:pic>
        <p:nvPicPr>
          <p:cNvPr id="13316" name="Picture 4" descr="image.png"/>
          <p:cNvPicPr>
            <a:picLocks noChangeAspect="1"/>
          </p:cNvPicPr>
          <p:nvPr/>
        </p:nvPicPr>
        <p:blipFill>
          <a:blip r:embed="rId5"/>
          <a:srcRect/>
          <a:stretch>
            <a:fillRect/>
          </a:stretch>
        </p:blipFill>
        <p:spPr bwMode="auto">
          <a:xfrm>
            <a:off x="3867150" y="5818188"/>
            <a:ext cx="3535363" cy="2614612"/>
          </a:xfrm>
          <a:prstGeom prst="rect">
            <a:avLst/>
          </a:prstGeom>
          <a:noFill/>
          <a:ln w="12700" cap="flat" cmpd="sng">
            <a:noFill/>
            <a:prstDash val="solid"/>
            <a:miter lim="0"/>
            <a:headEnd type="none" w="med" len="med"/>
            <a:tailEnd type="none" w="med" len="med"/>
          </a:ln>
          <a:effectLst/>
        </p:spPr>
      </p:pic>
      <p:sp>
        <p:nvSpPr>
          <p:cNvPr id="13317" name="Rectangle 5"/>
          <p:cNvSpPr>
            <a:spLocks/>
          </p:cNvSpPr>
          <p:nvPr/>
        </p:nvSpPr>
        <p:spPr bwMode="auto">
          <a:xfrm>
            <a:off x="7569200" y="5029200"/>
            <a:ext cx="5067300" cy="3987800"/>
          </a:xfrm>
          <a:prstGeom prst="rect">
            <a:avLst/>
          </a:prstGeom>
          <a:noFill/>
          <a:ln w="12700" cap="flat" cmpd="sng">
            <a:noFill/>
            <a:prstDash val="solid"/>
            <a:miter lim="0"/>
            <a:headEnd/>
            <a:tailEnd/>
          </a:ln>
          <a:effectLst/>
        </p:spPr>
        <p:txBody>
          <a:bodyPr lIns="126435" tIns="72248" rIns="126435" bIns="72248"/>
          <a:lstStyle/>
          <a:p>
            <a:pPr marL="793750" indent="-793750" algn="l" defTabSz="1300163">
              <a:buClr>
                <a:srgbClr val="333333"/>
              </a:buClr>
              <a:buSzPct val="100000"/>
              <a:buFont typeface="ArialMT" charset="0"/>
              <a:buChar char="•"/>
            </a:pPr>
            <a:r>
              <a:rPr lang="en-US" sz="3100" dirty="0">
                <a:solidFill>
                  <a:srgbClr val="333333"/>
                </a:solidFill>
                <a:latin typeface="Helvetica" charset="0"/>
                <a:ea typeface="Helvetica" charset="0"/>
                <a:cs typeface="Helvetica" charset="0"/>
                <a:sym typeface="Helvetica" charset="0"/>
              </a:rPr>
              <a:t>A 1990s network interface card supporting both coaxial cable-based 10BASE2 (BNC connector, left) and twisted pair-based 10BASE-T (8P8C connector, right).</a:t>
            </a: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7"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pic>
        <p:nvPicPr>
          <p:cNvPr id="14338" name="Picture 2" descr="ANd9GcQ8I9FuWAkDeNm8N4bFLnMt98dJQ-8NHvw3Yza1FKy4HrlwJ5bobw.jpg"/>
          <p:cNvPicPr>
            <a:picLocks noChangeAspect="1"/>
          </p:cNvPicPr>
          <p:nvPr/>
        </p:nvPicPr>
        <p:blipFill>
          <a:blip r:embed="rId4"/>
          <a:srcRect/>
          <a:stretch>
            <a:fillRect/>
          </a:stretch>
        </p:blipFill>
        <p:spPr bwMode="auto">
          <a:xfrm>
            <a:off x="3638550" y="925513"/>
            <a:ext cx="6935788" cy="5989637"/>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1"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5362" name="Rectangle 2"/>
          <p:cNvSpPr>
            <a:spLocks/>
          </p:cNvSpPr>
          <p:nvPr/>
        </p:nvSpPr>
        <p:spPr bwMode="auto">
          <a:xfrm>
            <a:off x="9318625" y="8096250"/>
            <a:ext cx="3035300" cy="676275"/>
          </a:xfrm>
          <a:prstGeom prst="rect">
            <a:avLst/>
          </a:prstGeom>
          <a:noFill/>
          <a:ln w="12700" cap="flat" cmpd="sng">
            <a:noFill/>
            <a:prstDash val="solid"/>
            <a:miter lim="0"/>
            <a:headEnd/>
            <a:tailEnd/>
          </a:ln>
          <a:effectLst/>
        </p:spPr>
        <p:txBody>
          <a:bodyPr lIns="126435" tIns="72248" rIns="126435" bIns="72248"/>
          <a:lstStyle/>
          <a:p>
            <a:pPr algn="r" defTabSz="1300163"/>
            <a:r>
              <a:rPr lang="en-US" sz="1900">
                <a:solidFill>
                  <a:srgbClr val="333333"/>
                </a:solidFill>
                <a:latin typeface="Arial" pitchFamily="34" charset="0"/>
                <a:cs typeface="Arial" pitchFamily="34" charset="0"/>
                <a:sym typeface="Arial" pitchFamily="34" charset="0"/>
              </a:rPr>
              <a:t>14</a:t>
            </a:r>
            <a:endParaRPr lang="en-US"/>
          </a:p>
        </p:txBody>
      </p:sp>
      <p:sp>
        <p:nvSpPr>
          <p:cNvPr id="15363" name="Rectangle 3"/>
          <p:cNvSpPr>
            <a:spLocks/>
          </p:cNvSpPr>
          <p:nvPr/>
        </p:nvSpPr>
        <p:spPr bwMode="auto">
          <a:xfrm>
            <a:off x="649288" y="1044575"/>
            <a:ext cx="6283325" cy="1003300"/>
          </a:xfrm>
          <a:prstGeom prst="rect">
            <a:avLst/>
          </a:prstGeom>
          <a:noFill/>
          <a:ln w="12700" cap="flat" cmpd="sng">
            <a:noFill/>
            <a:prstDash val="solid"/>
            <a:miter lim="0"/>
            <a:headEnd/>
            <a:tailEnd/>
          </a:ln>
          <a:effectLst/>
        </p:spPr>
        <p:txBody>
          <a:bodyPr lIns="126435" tIns="72248" rIns="126435" bIns="72248"/>
          <a:lstStyle/>
          <a:p>
            <a:pPr algn="l" defTabSz="1300163"/>
            <a:r>
              <a:rPr lang="en-US" sz="5600" b="1">
                <a:solidFill>
                  <a:srgbClr val="333333"/>
                </a:solidFill>
                <a:latin typeface="Arial" pitchFamily="34" charset="0"/>
                <a:cs typeface="Arial" pitchFamily="34" charset="0"/>
                <a:sym typeface="Arial" pitchFamily="34" charset="0"/>
              </a:rPr>
              <a:t>Ethernet Address</a:t>
            </a:r>
            <a:endParaRPr lang="en-US"/>
          </a:p>
        </p:txBody>
      </p:sp>
      <p:pic>
        <p:nvPicPr>
          <p:cNvPr id="15364" name="Picture 4" descr="image.png"/>
          <p:cNvPicPr>
            <a:picLocks noChangeAspect="1"/>
          </p:cNvPicPr>
          <p:nvPr/>
        </p:nvPicPr>
        <p:blipFill>
          <a:blip r:embed="rId4"/>
          <a:srcRect/>
          <a:stretch>
            <a:fillRect/>
          </a:stretch>
        </p:blipFill>
        <p:spPr bwMode="auto">
          <a:xfrm>
            <a:off x="5310188" y="2128838"/>
            <a:ext cx="6935787" cy="6245225"/>
          </a:xfrm>
          <a:prstGeom prst="rect">
            <a:avLst/>
          </a:prstGeom>
          <a:noFill/>
          <a:ln w="12700" cap="flat" cmpd="sng">
            <a:noFill/>
            <a:prstDash val="solid"/>
            <a:miter lim="0"/>
            <a:headEnd type="none" w="med" len="med"/>
            <a:tailEnd type="none" w="med" len="med"/>
          </a:ln>
          <a:effectLst/>
        </p:spPr>
      </p:pic>
      <p:pic>
        <p:nvPicPr>
          <p:cNvPr id="15365" name="Picture 5" descr="image.png"/>
          <p:cNvPicPr>
            <a:picLocks noChangeAspect="1"/>
          </p:cNvPicPr>
          <p:nvPr/>
        </p:nvPicPr>
        <p:blipFill>
          <a:blip r:embed="rId5"/>
          <a:srcRect/>
          <a:stretch>
            <a:fillRect/>
          </a:stretch>
        </p:blipFill>
        <p:spPr bwMode="auto">
          <a:xfrm>
            <a:off x="4117975" y="2792413"/>
            <a:ext cx="5026025" cy="6162675"/>
          </a:xfrm>
          <a:prstGeom prst="rect">
            <a:avLst/>
          </a:prstGeom>
          <a:noFill/>
          <a:ln w="12700" cap="flat" cmpd="sng">
            <a:noFill/>
            <a:prstDash val="solid"/>
            <a:miter lim="0"/>
            <a:headEnd type="none" w="med" len="med"/>
            <a:tailEnd type="none" w="med" len="med"/>
          </a:ln>
          <a:effectLst/>
        </p:spPr>
      </p:pic>
      <p:pic>
        <p:nvPicPr>
          <p:cNvPr id="15366" name="Picture 6" descr="image.png"/>
          <p:cNvPicPr>
            <a:picLocks noChangeAspect="1"/>
          </p:cNvPicPr>
          <p:nvPr/>
        </p:nvPicPr>
        <p:blipFill>
          <a:blip r:embed="rId6"/>
          <a:srcRect/>
          <a:stretch>
            <a:fillRect/>
          </a:stretch>
        </p:blipFill>
        <p:spPr bwMode="auto">
          <a:xfrm>
            <a:off x="433388" y="4418013"/>
            <a:ext cx="5607050" cy="4537075"/>
          </a:xfrm>
          <a:prstGeom prst="rect">
            <a:avLst/>
          </a:prstGeom>
          <a:noFill/>
          <a:ln w="12700" cap="flat" cmpd="sng">
            <a:noFill/>
            <a:prstDash val="solid"/>
            <a:miter lim="0"/>
            <a:headEnd type="none" w="med" len="med"/>
            <a:tailEnd type="none" w="med" len="med"/>
          </a:ln>
          <a:effectLst/>
        </p:spPr>
      </p:pic>
      <p:sp>
        <p:nvSpPr>
          <p:cNvPr id="15367" name="AutoShape 7"/>
          <p:cNvSpPr>
            <a:spLocks/>
          </p:cNvSpPr>
          <p:nvPr/>
        </p:nvSpPr>
        <p:spPr bwMode="auto">
          <a:xfrm>
            <a:off x="2166938" y="7221538"/>
            <a:ext cx="1951037"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54186" cap="flat" cmpd="sng">
            <a:solidFill>
              <a:srgbClr val="FF3300"/>
            </a:solidFill>
            <a:prstDash val="solid"/>
            <a:round/>
            <a:headEnd/>
            <a:tailEnd/>
          </a:ln>
          <a:effectLst/>
        </p:spPr>
        <p:txBody>
          <a:bodyPr lIns="72248" tIns="72248" rIns="72248" bIns="72248" anchor="ctr"/>
          <a:lstStyle/>
          <a:p>
            <a:endParaRPr lang="en-US"/>
          </a:p>
        </p:txBody>
      </p:sp>
      <p:sp>
        <p:nvSpPr>
          <p:cNvPr id="15368" name="Line 8"/>
          <p:cNvSpPr>
            <a:spLocks noChangeShapeType="1"/>
          </p:cNvSpPr>
          <p:nvPr/>
        </p:nvSpPr>
        <p:spPr bwMode="auto">
          <a:xfrm flipH="1" flipV="1">
            <a:off x="2382838" y="3644900"/>
            <a:ext cx="542925" cy="3468688"/>
          </a:xfrm>
          <a:prstGeom prst="line">
            <a:avLst/>
          </a:prstGeom>
          <a:noFill/>
          <a:ln w="13546" cap="flat" cmpd="sng">
            <a:solidFill>
              <a:srgbClr val="FF3300"/>
            </a:solidFill>
            <a:prstDash val="solid"/>
            <a:round/>
            <a:headEnd type="stealth" w="med" len="med"/>
            <a:tailEnd/>
          </a:ln>
          <a:effectLst/>
        </p:spPr>
        <p:txBody>
          <a:bodyPr/>
          <a:lstStyle/>
          <a:p>
            <a:endParaRPr lang="en-US"/>
          </a:p>
        </p:txBody>
      </p:sp>
      <p:sp>
        <p:nvSpPr>
          <p:cNvPr id="15369" name="Rectangle 9"/>
          <p:cNvSpPr>
            <a:spLocks/>
          </p:cNvSpPr>
          <p:nvPr/>
        </p:nvSpPr>
        <p:spPr bwMode="auto">
          <a:xfrm>
            <a:off x="947738" y="2887663"/>
            <a:ext cx="3073400" cy="538162"/>
          </a:xfrm>
          <a:prstGeom prst="rect">
            <a:avLst/>
          </a:prstGeom>
          <a:noFill/>
          <a:ln w="12700" cap="flat" cmpd="sng">
            <a:noFill/>
            <a:prstDash val="solid"/>
            <a:miter lim="0"/>
            <a:headEnd/>
            <a:tailEnd/>
          </a:ln>
          <a:effectLst/>
        </p:spPr>
        <p:txBody>
          <a:bodyPr lIns="126435" tIns="72248" rIns="126435" bIns="72248"/>
          <a:lstStyle/>
          <a:p>
            <a:pPr algn="l" defTabSz="1300163"/>
            <a:r>
              <a:rPr lang="en-US" sz="2500" b="1">
                <a:solidFill>
                  <a:srgbClr val="333333"/>
                </a:solidFill>
                <a:latin typeface="Helvetica" charset="0"/>
                <a:ea typeface="Helvetica" charset="0"/>
                <a:cs typeface="Helvetica" charset="0"/>
                <a:sym typeface="Helvetica" charset="0"/>
              </a:rPr>
              <a:t>00 00 E2 15 1A CA</a:t>
            </a:r>
            <a:endParaRPr lang="en-US"/>
          </a:p>
        </p:txBody>
      </p:sp>
      <p:sp>
        <p:nvSpPr>
          <p:cNvPr id="15370" name="AutoShape 10"/>
          <p:cNvSpPr>
            <a:spLocks/>
          </p:cNvSpPr>
          <p:nvPr/>
        </p:nvSpPr>
        <p:spPr bwMode="auto">
          <a:xfrm>
            <a:off x="9318625" y="6462713"/>
            <a:ext cx="1192213" cy="10842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54186" cap="flat" cmpd="sng">
            <a:solidFill>
              <a:srgbClr val="FF3300"/>
            </a:solidFill>
            <a:prstDash val="solid"/>
            <a:round/>
            <a:headEnd/>
            <a:tailEnd/>
          </a:ln>
          <a:effectLst/>
        </p:spPr>
        <p:txBody>
          <a:bodyPr lIns="0" tIns="0" rIns="0" bIns="0" anchor="ctr"/>
          <a:lstStyle/>
          <a:p>
            <a:endParaRPr lang="en-US"/>
          </a:p>
        </p:txBody>
      </p:sp>
      <p:sp>
        <p:nvSpPr>
          <p:cNvPr id="15371" name="AutoShape 11"/>
          <p:cNvSpPr>
            <a:spLocks/>
          </p:cNvSpPr>
          <p:nvPr/>
        </p:nvSpPr>
        <p:spPr bwMode="auto">
          <a:xfrm>
            <a:off x="6284913" y="5380038"/>
            <a:ext cx="1517650" cy="1082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5" y="0"/>
                  <a:pt x="0" y="4835"/>
                  <a:pt x="0" y="10799"/>
                </a:cubicBezTo>
                <a:lnTo>
                  <a:pt x="0" y="10800"/>
                </a:lnTo>
                <a:cubicBezTo>
                  <a:pt x="0" y="16764"/>
                  <a:pt x="4835" y="21600"/>
                  <a:pt x="10799" y="21600"/>
                </a:cubicBezTo>
                <a:cubicBezTo>
                  <a:pt x="10799" y="21600"/>
                  <a:pt x="10799" y="21600"/>
                  <a:pt x="10800" y="21600"/>
                </a:cubicBezTo>
                <a:cubicBezTo>
                  <a:pt x="16764" y="21600"/>
                  <a:pt x="21600" y="16764"/>
                  <a:pt x="21600" y="10800"/>
                </a:cubicBezTo>
                <a:cubicBezTo>
                  <a:pt x="21600" y="4835"/>
                  <a:pt x="16764" y="0"/>
                  <a:pt x="10800" y="0"/>
                </a:cubicBezTo>
                <a:close/>
              </a:path>
            </a:pathLst>
          </a:custGeom>
          <a:solidFill>
            <a:srgbClr val="000000">
              <a:alpha val="0"/>
            </a:srgbClr>
          </a:solidFill>
          <a:ln w="54186" cap="flat" cmpd="sng">
            <a:solidFill>
              <a:srgbClr val="FF3300"/>
            </a:solidFill>
            <a:prstDash val="solid"/>
            <a:round/>
            <a:headEnd/>
            <a:tailEnd/>
          </a:ln>
          <a:effectLst/>
        </p:spPr>
        <p:txBody>
          <a:bodyPr lIns="0" tIns="0" rIns="0" bIns="0" anchor="ctr"/>
          <a:lstStyle/>
          <a:p>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5"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6386" name="Rectangle 2"/>
          <p:cNvSpPr>
            <a:spLocks/>
          </p:cNvSpPr>
          <p:nvPr/>
        </p:nvSpPr>
        <p:spPr bwMode="auto">
          <a:xfrm>
            <a:off x="3830638" y="5349875"/>
            <a:ext cx="9239250" cy="830263"/>
          </a:xfrm>
          <a:prstGeom prst="rect">
            <a:avLst/>
          </a:prstGeom>
          <a:noFill/>
          <a:ln w="12700" cap="flat" cmpd="sng">
            <a:noFill/>
            <a:prstDash val="solid"/>
            <a:miter lim="0"/>
            <a:headEnd/>
            <a:tailEnd/>
          </a:ln>
          <a:effectLst/>
        </p:spPr>
        <p:txBody>
          <a:bodyPr lIns="126435" tIns="72248" rIns="126435" bIns="72248"/>
          <a:lstStyle/>
          <a:p>
            <a:pPr algn="l" defTabSz="1300163"/>
            <a:r>
              <a:rPr lang="en-US" sz="4500" b="1">
                <a:solidFill>
                  <a:srgbClr val="0000CC"/>
                </a:solidFill>
                <a:latin typeface="Helvetica" charset="0"/>
                <a:ea typeface="Helvetica" charset="0"/>
                <a:cs typeface="Helvetica" charset="0"/>
                <a:sym typeface="Helvetica" charset="0"/>
              </a:rPr>
              <a:t>Examples of Manufacturer IDs</a:t>
            </a:r>
            <a:endParaRPr lang="en-US"/>
          </a:p>
        </p:txBody>
      </p:sp>
      <p:sp>
        <p:nvSpPr>
          <p:cNvPr id="16387" name="Rectangle 3"/>
          <p:cNvSpPr>
            <a:spLocks/>
          </p:cNvSpPr>
          <p:nvPr/>
        </p:nvSpPr>
        <p:spPr bwMode="auto">
          <a:xfrm>
            <a:off x="3962400" y="6578600"/>
            <a:ext cx="8580438" cy="2517775"/>
          </a:xfrm>
          <a:prstGeom prst="rect">
            <a:avLst/>
          </a:prstGeom>
          <a:noFill/>
          <a:ln w="12700" cap="flat" cmpd="sng">
            <a:noFill/>
            <a:prstDash val="solid"/>
            <a:miter lim="0"/>
            <a:headEnd/>
            <a:tailEnd/>
          </a:ln>
          <a:effectLst/>
        </p:spPr>
        <p:txBody>
          <a:bodyPr lIns="126435" tIns="72248" rIns="126435" bIns="72248"/>
          <a:lstStyle/>
          <a:p>
            <a:pPr algn="l" defTabSz="1300163">
              <a:spcBef>
                <a:spcPts val="1000"/>
              </a:spcBef>
            </a:pPr>
            <a:r>
              <a:rPr lang="en-US" sz="2500" b="1" dirty="0">
                <a:solidFill>
                  <a:srgbClr val="333333"/>
                </a:solidFill>
                <a:latin typeface="Helvetica" charset="0"/>
                <a:ea typeface="Helvetica" charset="0"/>
                <a:cs typeface="Helvetica" charset="0"/>
                <a:sym typeface="Helvetica" charset="0"/>
              </a:rPr>
              <a:t>Cisco	: 00-00-0C-	3Com	: 00-60-8C-</a:t>
            </a:r>
          </a:p>
          <a:p>
            <a:pPr algn="l" defTabSz="1300163">
              <a:spcBef>
                <a:spcPts val="1000"/>
              </a:spcBef>
            </a:pPr>
            <a:r>
              <a:rPr lang="en-US" sz="2500" b="1" dirty="0">
                <a:solidFill>
                  <a:srgbClr val="333333"/>
                </a:solidFill>
                <a:latin typeface="Helvetica" charset="0"/>
                <a:ea typeface="Helvetica" charset="0"/>
                <a:cs typeface="Helvetica" charset="0"/>
                <a:sym typeface="Helvetica" charset="0"/>
              </a:rPr>
              <a:t>	</a:t>
            </a:r>
            <a:r>
              <a:rPr lang="en-US" sz="2500" b="1" dirty="0" smtClean="0">
                <a:solidFill>
                  <a:srgbClr val="333333"/>
                </a:solidFill>
                <a:latin typeface="Helvetica" charset="0"/>
                <a:ea typeface="Helvetica" charset="0"/>
                <a:cs typeface="Helvetica" charset="0"/>
                <a:sym typeface="Helvetica" charset="0"/>
              </a:rPr>
              <a:t>: </a:t>
            </a:r>
            <a:r>
              <a:rPr lang="en-US" sz="2500" b="1" dirty="0">
                <a:solidFill>
                  <a:srgbClr val="333333"/>
                </a:solidFill>
                <a:latin typeface="Helvetica" charset="0"/>
                <a:ea typeface="Helvetica" charset="0"/>
                <a:cs typeface="Helvetica" charset="0"/>
                <a:sym typeface="Helvetica" charset="0"/>
              </a:rPr>
              <a:t>00-60-09-		</a:t>
            </a:r>
            <a:r>
              <a:rPr lang="en-US" sz="2500" b="1" dirty="0" smtClean="0">
                <a:solidFill>
                  <a:srgbClr val="333333"/>
                </a:solidFill>
                <a:latin typeface="Helvetica" charset="0"/>
                <a:ea typeface="Helvetica" charset="0"/>
                <a:cs typeface="Helvetica" charset="0"/>
                <a:sym typeface="Helvetica" charset="0"/>
              </a:rPr>
              <a:t>: </a:t>
            </a:r>
            <a:r>
              <a:rPr lang="en-US" sz="2500" b="1" dirty="0">
                <a:solidFill>
                  <a:srgbClr val="333333"/>
                </a:solidFill>
                <a:latin typeface="Helvetica" charset="0"/>
                <a:ea typeface="Helvetica" charset="0"/>
                <a:cs typeface="Helvetica" charset="0"/>
                <a:sym typeface="Helvetica" charset="0"/>
              </a:rPr>
              <a:t>00-60-08-</a:t>
            </a:r>
          </a:p>
          <a:p>
            <a:pPr algn="l" defTabSz="1300163">
              <a:spcBef>
                <a:spcPts val="1000"/>
              </a:spcBef>
            </a:pPr>
            <a:r>
              <a:rPr lang="en-US" sz="2500" b="1" dirty="0">
                <a:solidFill>
                  <a:srgbClr val="333333"/>
                </a:solidFill>
                <a:latin typeface="Helvetica" charset="0"/>
                <a:ea typeface="Helvetica" charset="0"/>
                <a:cs typeface="Helvetica" charset="0"/>
                <a:sym typeface="Helvetica" charset="0"/>
              </a:rPr>
              <a:t>Xircom	: 00-80-C7-	IBM	: 08-00-5A-</a:t>
            </a:r>
          </a:p>
          <a:p>
            <a:pPr algn="l" defTabSz="1300163">
              <a:spcBef>
                <a:spcPts val="1000"/>
              </a:spcBef>
            </a:pPr>
            <a:r>
              <a:rPr lang="en-US" sz="2500" b="1" dirty="0">
                <a:solidFill>
                  <a:srgbClr val="333333"/>
                </a:solidFill>
                <a:latin typeface="Helvetica" charset="0"/>
                <a:ea typeface="Helvetica" charset="0"/>
                <a:cs typeface="Helvetica" charset="0"/>
                <a:sym typeface="Helvetica" charset="0"/>
              </a:rPr>
              <a:t>Sun	: 08-00-20-	</a:t>
            </a:r>
            <a:r>
              <a:rPr lang="en-US" sz="2500" b="1" dirty="0" smtClean="0">
                <a:solidFill>
                  <a:srgbClr val="333333"/>
                </a:solidFill>
                <a:latin typeface="Helvetica" charset="0"/>
                <a:ea typeface="Helvetica" charset="0"/>
                <a:cs typeface="Helvetica" charset="0"/>
                <a:sym typeface="Helvetica" charset="0"/>
              </a:rPr>
              <a:t>Nokia</a:t>
            </a:r>
            <a:r>
              <a:rPr lang="en-US" sz="2500" b="1" dirty="0">
                <a:solidFill>
                  <a:srgbClr val="333333"/>
                </a:solidFill>
                <a:latin typeface="Helvetica" charset="0"/>
                <a:ea typeface="Helvetica" charset="0"/>
                <a:cs typeface="Helvetica" charset="0"/>
                <a:sym typeface="Helvetica" charset="0"/>
              </a:rPr>
              <a:t>	: 00-40-43-</a:t>
            </a:r>
            <a:r>
              <a:rPr lang="en-US" sz="3900" b="1" dirty="0">
                <a:solidFill>
                  <a:srgbClr val="333333"/>
                </a:solidFill>
                <a:latin typeface="Helvetica" charset="0"/>
                <a:ea typeface="Helvetica" charset="0"/>
                <a:cs typeface="Helvetica" charset="0"/>
                <a:sym typeface="Helvetica" charset="0"/>
              </a:rPr>
              <a:t>	</a:t>
            </a:r>
            <a:endParaRPr lang="en-US" dirty="0"/>
          </a:p>
        </p:txBody>
      </p:sp>
      <p:sp>
        <p:nvSpPr>
          <p:cNvPr id="16388" name="Rectangle 4"/>
          <p:cNvSpPr>
            <a:spLocks/>
          </p:cNvSpPr>
          <p:nvPr/>
        </p:nvSpPr>
        <p:spPr bwMode="auto">
          <a:xfrm>
            <a:off x="811213" y="1050925"/>
            <a:ext cx="11431587" cy="4003675"/>
          </a:xfrm>
          <a:prstGeom prst="rect">
            <a:avLst/>
          </a:prstGeom>
          <a:noFill/>
          <a:ln w="12700" cap="flat" cmpd="sng">
            <a:noFill/>
            <a:prstDash val="solid"/>
            <a:miter lim="0"/>
            <a:headEnd/>
            <a:tailEnd/>
          </a:ln>
          <a:effectLst/>
        </p:spPr>
        <p:txBody>
          <a:bodyPr lIns="126435" tIns="72248" rIns="126435" bIns="72248"/>
          <a:lstStyle/>
          <a:p>
            <a:pPr marL="398463" indent="-398463" algn="l" defTabSz="1300163">
              <a:lnSpc>
                <a:spcPct val="150000"/>
              </a:lnSpc>
              <a:spcBef>
                <a:spcPts val="1000"/>
              </a:spcBef>
              <a:buSzPct val="100000"/>
              <a:buFontTx/>
              <a:buChar char="•"/>
            </a:pPr>
            <a:r>
              <a:rPr lang="en-US" sz="3900" b="1">
                <a:solidFill>
                  <a:srgbClr val="333333"/>
                </a:solidFill>
                <a:latin typeface="Helvetica" charset="0"/>
                <a:ea typeface="Helvetica" charset="0"/>
                <a:cs typeface="Helvetica" charset="0"/>
                <a:sym typeface="Helvetica" charset="0"/>
              </a:rPr>
              <a:t>Ethernet addresses are 48 bits long.  </a:t>
            </a:r>
          </a:p>
          <a:p>
            <a:pPr marL="398463" indent="-398463" algn="l" defTabSz="1300163">
              <a:lnSpc>
                <a:spcPct val="150000"/>
              </a:lnSpc>
              <a:spcBef>
                <a:spcPts val="1000"/>
              </a:spcBef>
              <a:buSzPct val="100000"/>
              <a:buFontTx/>
              <a:buChar char="•"/>
            </a:pPr>
            <a:r>
              <a:rPr lang="en-US" sz="3900" b="1">
                <a:solidFill>
                  <a:srgbClr val="333333"/>
                </a:solidFill>
                <a:latin typeface="Helvetica" charset="0"/>
                <a:ea typeface="Helvetica" charset="0"/>
                <a:cs typeface="Helvetica" charset="0"/>
                <a:sym typeface="Helvetica" charset="0"/>
              </a:rPr>
              <a:t>Ethernet addresses are governed by IEEE and are usually imprinted on Ethernet cards when the cards are manufactured.</a:t>
            </a:r>
            <a:endParaRPr lang="en-US"/>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09"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7410"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b="1">
                <a:solidFill>
                  <a:srgbClr val="333333"/>
                </a:solidFill>
                <a:latin typeface="Helvetica" charset="0"/>
                <a:ea typeface="Helvetica" charset="0"/>
                <a:cs typeface="Helvetica" charset="0"/>
                <a:sym typeface="Helvetica" charset="0"/>
              </a:rPr>
              <a:t>Ethernet: Metode CSMA/CD</a:t>
            </a:r>
            <a:endParaRPr lang="en-US"/>
          </a:p>
        </p:txBody>
      </p:sp>
      <p:sp>
        <p:nvSpPr>
          <p:cNvPr id="17411" name="Rectangle 3"/>
          <p:cNvSpPr>
            <a:spLocks noChangeArrowheads="1"/>
          </p:cNvSpPr>
          <p:nvPr>
            <p:ph type="body" idx="1"/>
          </p:nvPr>
        </p:nvSpPr>
        <p:spPr>
          <a:xfrm>
            <a:off x="649288" y="2274888"/>
            <a:ext cx="12003087" cy="6437312"/>
          </a:xfrm>
        </p:spPr>
        <p:txBody>
          <a:bodyPr lIns="126435" tIns="72248" rIns="126435" bIns="72248" anchor="t"/>
          <a:lstStyle/>
          <a:p>
            <a:pPr marL="334963" indent="-334963" defTabSz="1300163">
              <a:spcBef>
                <a:spcPts val="700"/>
              </a:spcBef>
              <a:buClr>
                <a:srgbClr val="191919"/>
              </a:buClr>
              <a:buFont typeface="ArialMT" charset="0"/>
              <a:buChar char="•"/>
            </a:pPr>
            <a:r>
              <a:rPr lang="en-US" sz="3100">
                <a:solidFill>
                  <a:srgbClr val="191919"/>
                </a:solidFill>
                <a:latin typeface="Helvetica" charset="0"/>
                <a:ea typeface="Helvetica" charset="0"/>
                <a:cs typeface="Helvetica" charset="0"/>
                <a:sym typeface="Helvetica" charset="0"/>
              </a:rPr>
              <a:t>Carrier sense → pengirim mendeteksi “sinyal” carrier sebelum mengirim. </a:t>
            </a:r>
          </a:p>
          <a:p>
            <a:pPr marL="334963" indent="-334963" defTabSz="1300163">
              <a:spcBef>
                <a:spcPts val="700"/>
              </a:spcBef>
              <a:buClr>
                <a:srgbClr val="191919"/>
              </a:buClr>
              <a:buFont typeface="ArialMT" charset="0"/>
              <a:buChar char="•"/>
            </a:pPr>
            <a:r>
              <a:rPr lang="en-US" sz="3100">
                <a:solidFill>
                  <a:srgbClr val="191919"/>
                </a:solidFill>
                <a:latin typeface="Helvetica" charset="0"/>
                <a:ea typeface="Helvetica" charset="0"/>
                <a:cs typeface="Helvetica" charset="0"/>
                <a:sym typeface="Helvetica" charset="0"/>
              </a:rPr>
              <a:t>Collision detect → semua pengiriman dibatalkan bila terjadi benturan</a:t>
            </a:r>
          </a:p>
          <a:p>
            <a:pPr marL="334963" indent="-334963" defTabSz="1300163">
              <a:spcBef>
                <a:spcPts val="700"/>
              </a:spcBef>
              <a:buClr>
                <a:srgbClr val="191919"/>
              </a:buClr>
              <a:buFont typeface="ArialMT" charset="0"/>
              <a:buChar char="•"/>
            </a:pPr>
            <a:r>
              <a:rPr lang="en-US" sz="3100">
                <a:solidFill>
                  <a:srgbClr val="191919"/>
                </a:solidFill>
                <a:latin typeface="Helvetica" charset="0"/>
                <a:ea typeface="Helvetica" charset="0"/>
                <a:cs typeface="Helvetica" charset="0"/>
                <a:sym typeface="Helvetica" charset="0"/>
              </a:rPr>
              <a:t>Di host tujuan dilakukan pemeriksaan integritas paket. Jika gagal, pengiriman dianggap gagal dan proses diulangi lagi</a:t>
            </a:r>
            <a:endParaRPr lang="en-US"/>
          </a:p>
        </p:txBody>
      </p:sp>
      <p:pic>
        <p:nvPicPr>
          <p:cNvPr id="17412" name="Picture 4" descr="image.png"/>
          <p:cNvPicPr>
            <a:picLocks noChangeAspect="1"/>
          </p:cNvPicPr>
          <p:nvPr/>
        </p:nvPicPr>
        <p:blipFill>
          <a:blip r:embed="rId4"/>
          <a:srcRect/>
          <a:stretch>
            <a:fillRect/>
          </a:stretch>
        </p:blipFill>
        <p:spPr bwMode="auto">
          <a:xfrm>
            <a:off x="974725" y="5905500"/>
            <a:ext cx="11015663" cy="3386138"/>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3"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8434" name="Rectangle 2"/>
          <p:cNvSpPr>
            <a:spLocks noChangeArrowheads="1"/>
          </p:cNvSpPr>
          <p:nvPr>
            <p:ph type="title"/>
          </p:nvPr>
        </p:nvSpPr>
        <p:spPr>
          <a:xfrm>
            <a:off x="649288" y="146050"/>
            <a:ext cx="11704637" cy="1625600"/>
          </a:xfrm>
        </p:spPr>
        <p:txBody>
          <a:bodyPr lIns="126435" tIns="72248" rIns="126435" bIns="72248"/>
          <a:lstStyle/>
          <a:p>
            <a:pPr algn="l" defTabSz="1300163"/>
            <a:r>
              <a:rPr lang="en-US" sz="5200">
                <a:solidFill>
                  <a:srgbClr val="333333"/>
                </a:solidFill>
                <a:latin typeface="Helvetica" charset="0"/>
                <a:ea typeface="Helvetica" charset="0"/>
                <a:cs typeface="Helvetica" charset="0"/>
                <a:sym typeface="Helvetica" charset="0"/>
              </a:rPr>
              <a:t>Bagan alir aturan komunikasi Ethernet </a:t>
            </a:r>
            <a:endParaRPr lang="en-US"/>
          </a:p>
        </p:txBody>
      </p:sp>
      <p:grpSp>
        <p:nvGrpSpPr>
          <p:cNvPr id="18435" name="Group 3"/>
          <p:cNvGrpSpPr>
            <a:grpSpLocks/>
          </p:cNvGrpSpPr>
          <p:nvPr/>
        </p:nvGrpSpPr>
        <p:grpSpPr bwMode="auto">
          <a:xfrm>
            <a:off x="6034088" y="1752600"/>
            <a:ext cx="4670425" cy="7745413"/>
            <a:chOff x="0" y="0"/>
            <a:chExt cx="368" cy="610"/>
          </a:xfrm>
        </p:grpSpPr>
        <p:grpSp>
          <p:nvGrpSpPr>
            <p:cNvPr id="18436" name="Group 4"/>
            <p:cNvGrpSpPr>
              <a:grpSpLocks/>
            </p:cNvGrpSpPr>
            <p:nvPr/>
          </p:nvGrpSpPr>
          <p:grpSpPr bwMode="auto">
            <a:xfrm>
              <a:off x="0" y="96"/>
              <a:ext cx="193" cy="145"/>
              <a:chOff x="0" y="0"/>
              <a:chExt cx="193" cy="145"/>
            </a:xfrm>
          </p:grpSpPr>
          <p:sp>
            <p:nvSpPr>
              <p:cNvPr id="18437" name="AutoShape 5"/>
              <p:cNvSpPr>
                <a:spLocks/>
              </p:cNvSpPr>
              <p:nvPr/>
            </p:nvSpPr>
            <p:spPr bwMode="auto">
              <a:xfrm>
                <a:off x="0" y="0"/>
                <a:ext cx="193" cy="1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0" y="10800"/>
                    </a:lnTo>
                    <a:lnTo>
                      <a:pt x="10800" y="21600"/>
                    </a:lnTo>
                    <a:lnTo>
                      <a:pt x="21600" y="10800"/>
                    </a:lnTo>
                    <a:close/>
                  </a:path>
                </a:pathLst>
              </a:custGeom>
              <a:solidFill>
                <a:srgbClr val="FFFFFF"/>
              </a:solidFill>
              <a:ln w="13546" cap="flat" cmpd="sng">
                <a:solidFill>
                  <a:srgbClr val="000000"/>
                </a:solidFill>
                <a:prstDash val="solid"/>
                <a:round/>
                <a:headEnd/>
                <a:tailEnd/>
              </a:ln>
              <a:effectLst/>
            </p:spPr>
            <p:txBody>
              <a:bodyPr lIns="72248" tIns="72248" rIns="72248" bIns="72248" anchor="ctr"/>
              <a:lstStyle/>
              <a:p>
                <a:endParaRPr lang="en-US"/>
              </a:p>
            </p:txBody>
          </p:sp>
          <p:sp>
            <p:nvSpPr>
              <p:cNvPr id="18438" name="Rectangle 6"/>
              <p:cNvSpPr>
                <a:spLocks/>
              </p:cNvSpPr>
              <p:nvPr/>
            </p:nvSpPr>
            <p:spPr bwMode="auto">
              <a:xfrm>
                <a:off x="48" y="36"/>
                <a:ext cx="97" cy="92"/>
              </a:xfrm>
              <a:prstGeom prst="rect">
                <a:avLst/>
              </a:prstGeom>
              <a:noFill/>
              <a:ln w="12700" cap="flat" cmpd="sng">
                <a:noFill/>
                <a:prstDash val="solid"/>
                <a:miter lim="0"/>
                <a:headEnd/>
                <a:tailEnd/>
              </a:ln>
              <a:effectLst/>
            </p:spPr>
            <p:txBody>
              <a:bodyPr lIns="126435" tIns="72248" rIns="126435" bIns="72248"/>
              <a:lstStyle/>
              <a:p>
                <a:pPr defTabSz="1300163"/>
                <a:r>
                  <a:rPr lang="en-US" sz="1700">
                    <a:solidFill>
                      <a:srgbClr val="0000FF"/>
                    </a:solidFill>
                    <a:latin typeface="Helvetica" charset="0"/>
                    <a:ea typeface="Helvetica" charset="0"/>
                    <a:cs typeface="Helvetica" charset="0"/>
                    <a:sym typeface="Helvetica" charset="0"/>
                  </a:rPr>
                  <a:t>ada station mengirimkan data?</a:t>
                </a:r>
                <a:endParaRPr lang="en-US"/>
              </a:p>
            </p:txBody>
          </p:sp>
        </p:grpSp>
        <p:grpSp>
          <p:nvGrpSpPr>
            <p:cNvPr id="18439" name="Group 7"/>
            <p:cNvGrpSpPr>
              <a:grpSpLocks/>
            </p:cNvGrpSpPr>
            <p:nvPr/>
          </p:nvGrpSpPr>
          <p:grpSpPr bwMode="auto">
            <a:xfrm>
              <a:off x="16" y="0"/>
              <a:ext cx="161" cy="65"/>
              <a:chOff x="0" y="0"/>
              <a:chExt cx="161" cy="65"/>
            </a:xfrm>
          </p:grpSpPr>
          <p:sp>
            <p:nvSpPr>
              <p:cNvPr id="18440" name="Rectangle 8"/>
              <p:cNvSpPr>
                <a:spLocks/>
              </p:cNvSpPr>
              <p:nvPr/>
            </p:nvSpPr>
            <p:spPr bwMode="auto">
              <a:xfrm>
                <a:off x="0" y="0"/>
                <a:ext cx="161" cy="65"/>
              </a:xfrm>
              <a:prstGeom prst="rect">
                <a:avLst/>
              </a:prstGeom>
              <a:solidFill>
                <a:srgbClr val="FFFFFF"/>
              </a:solidFill>
              <a:ln w="13546" cap="flat" cmpd="sng">
                <a:solidFill>
                  <a:srgbClr val="000000"/>
                </a:solidFill>
                <a:prstDash val="solid"/>
                <a:round/>
                <a:headEnd/>
                <a:tailEnd/>
              </a:ln>
              <a:effectLst/>
            </p:spPr>
            <p:txBody>
              <a:bodyPr lIns="0" tIns="0" rIns="0" bIns="0" anchor="ctr"/>
              <a:lstStyle/>
              <a:p>
                <a:endParaRPr lang="en-US"/>
              </a:p>
            </p:txBody>
          </p:sp>
          <p:sp>
            <p:nvSpPr>
              <p:cNvPr id="18441" name="Rectangle 9"/>
              <p:cNvSpPr>
                <a:spLocks/>
              </p:cNvSpPr>
              <p:nvPr/>
            </p:nvSpPr>
            <p:spPr bwMode="auto">
              <a:xfrm>
                <a:off x="0" y="0"/>
                <a:ext cx="161" cy="52"/>
              </a:xfrm>
              <a:prstGeom prst="rect">
                <a:avLst/>
              </a:prstGeom>
              <a:noFill/>
              <a:ln w="12700" cap="flat" cmpd="sng">
                <a:noFill/>
                <a:prstDash val="solid"/>
                <a:miter lim="0"/>
                <a:headEnd/>
                <a:tailEnd/>
              </a:ln>
              <a:effectLst/>
            </p:spPr>
            <p:txBody>
              <a:bodyPr lIns="126435" tIns="72248" rIns="126435" bIns="72248"/>
              <a:lstStyle/>
              <a:p>
                <a:pPr defTabSz="1300163"/>
                <a:r>
                  <a:rPr lang="en-US" sz="1700">
                    <a:solidFill>
                      <a:srgbClr val="0000FF"/>
                    </a:solidFill>
                    <a:latin typeface="Helvetica" charset="0"/>
                    <a:ea typeface="Helvetica" charset="0"/>
                    <a:cs typeface="Helvetica" charset="0"/>
                    <a:sym typeface="Helvetica" charset="0"/>
                  </a:rPr>
                  <a:t>Pengiriman Paket Data</a:t>
                </a:r>
                <a:endParaRPr lang="en-US"/>
              </a:p>
            </p:txBody>
          </p:sp>
        </p:grpSp>
        <p:grpSp>
          <p:nvGrpSpPr>
            <p:cNvPr id="18442" name="Group 10"/>
            <p:cNvGrpSpPr>
              <a:grpSpLocks/>
            </p:cNvGrpSpPr>
            <p:nvPr/>
          </p:nvGrpSpPr>
          <p:grpSpPr bwMode="auto">
            <a:xfrm>
              <a:off x="16" y="272"/>
              <a:ext cx="161" cy="65"/>
              <a:chOff x="0" y="0"/>
              <a:chExt cx="161" cy="65"/>
            </a:xfrm>
          </p:grpSpPr>
          <p:sp>
            <p:nvSpPr>
              <p:cNvPr id="18443" name="Rectangle 11"/>
              <p:cNvSpPr>
                <a:spLocks/>
              </p:cNvSpPr>
              <p:nvPr/>
            </p:nvSpPr>
            <p:spPr bwMode="auto">
              <a:xfrm>
                <a:off x="0" y="0"/>
                <a:ext cx="161" cy="65"/>
              </a:xfrm>
              <a:prstGeom prst="rect">
                <a:avLst/>
              </a:prstGeom>
              <a:solidFill>
                <a:srgbClr val="FFFFFF"/>
              </a:solidFill>
              <a:ln w="13546" cap="flat" cmpd="sng">
                <a:solidFill>
                  <a:srgbClr val="000000"/>
                </a:solidFill>
                <a:prstDash val="solid"/>
                <a:round/>
                <a:headEnd/>
                <a:tailEnd/>
              </a:ln>
              <a:effectLst/>
            </p:spPr>
            <p:txBody>
              <a:bodyPr lIns="0" tIns="0" rIns="0" bIns="0" anchor="ctr"/>
              <a:lstStyle/>
              <a:p>
                <a:endParaRPr lang="en-US"/>
              </a:p>
            </p:txBody>
          </p:sp>
          <p:sp>
            <p:nvSpPr>
              <p:cNvPr id="18444" name="Rectangle 12"/>
              <p:cNvSpPr>
                <a:spLocks/>
              </p:cNvSpPr>
              <p:nvPr/>
            </p:nvSpPr>
            <p:spPr bwMode="auto">
              <a:xfrm>
                <a:off x="0" y="0"/>
                <a:ext cx="161" cy="32"/>
              </a:xfrm>
              <a:prstGeom prst="rect">
                <a:avLst/>
              </a:prstGeom>
              <a:noFill/>
              <a:ln w="12700" cap="flat" cmpd="sng">
                <a:noFill/>
                <a:prstDash val="solid"/>
                <a:miter lim="0"/>
                <a:headEnd/>
                <a:tailEnd/>
              </a:ln>
              <a:effectLst/>
            </p:spPr>
            <p:txBody>
              <a:bodyPr lIns="126435" tIns="72248" rIns="126435" bIns="72248"/>
              <a:lstStyle/>
              <a:p>
                <a:pPr defTabSz="1300163"/>
                <a:r>
                  <a:rPr lang="en-US" sz="1700">
                    <a:solidFill>
                      <a:srgbClr val="0000FF"/>
                    </a:solidFill>
                    <a:latin typeface="Helvetica" charset="0"/>
                    <a:ea typeface="Helvetica" charset="0"/>
                    <a:cs typeface="Helvetica" charset="0"/>
                    <a:sym typeface="Helvetica" charset="0"/>
                  </a:rPr>
                  <a:t>Data dikirimkan</a:t>
                </a:r>
                <a:endParaRPr lang="en-US"/>
              </a:p>
            </p:txBody>
          </p:sp>
        </p:grpSp>
        <p:grpSp>
          <p:nvGrpSpPr>
            <p:cNvPr id="18445" name="Group 13"/>
            <p:cNvGrpSpPr>
              <a:grpSpLocks/>
            </p:cNvGrpSpPr>
            <p:nvPr/>
          </p:nvGrpSpPr>
          <p:grpSpPr bwMode="auto">
            <a:xfrm>
              <a:off x="0" y="369"/>
              <a:ext cx="193" cy="145"/>
              <a:chOff x="0" y="0"/>
              <a:chExt cx="193" cy="145"/>
            </a:xfrm>
          </p:grpSpPr>
          <p:sp>
            <p:nvSpPr>
              <p:cNvPr id="18446" name="AutoShape 14"/>
              <p:cNvSpPr>
                <a:spLocks/>
              </p:cNvSpPr>
              <p:nvPr/>
            </p:nvSpPr>
            <p:spPr bwMode="auto">
              <a:xfrm>
                <a:off x="0" y="0"/>
                <a:ext cx="193" cy="1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0" y="10800"/>
                    </a:lnTo>
                    <a:lnTo>
                      <a:pt x="10800" y="21600"/>
                    </a:lnTo>
                    <a:lnTo>
                      <a:pt x="21600" y="10800"/>
                    </a:lnTo>
                    <a:close/>
                  </a:path>
                </a:pathLst>
              </a:custGeom>
              <a:solidFill>
                <a:srgbClr val="FFFFFF"/>
              </a:solidFill>
              <a:ln w="13546" cap="flat" cmpd="sng">
                <a:solidFill>
                  <a:srgbClr val="000000"/>
                </a:solidFill>
                <a:prstDash val="solid"/>
                <a:round/>
                <a:headEnd/>
                <a:tailEnd/>
              </a:ln>
              <a:effectLst/>
            </p:spPr>
            <p:txBody>
              <a:bodyPr lIns="0" tIns="0" rIns="0" bIns="0" anchor="ctr"/>
              <a:lstStyle/>
              <a:p>
                <a:endParaRPr lang="en-US"/>
              </a:p>
            </p:txBody>
          </p:sp>
          <p:sp>
            <p:nvSpPr>
              <p:cNvPr id="18447" name="Rectangle 15"/>
              <p:cNvSpPr>
                <a:spLocks/>
              </p:cNvSpPr>
              <p:nvPr/>
            </p:nvSpPr>
            <p:spPr bwMode="auto">
              <a:xfrm>
                <a:off x="48" y="36"/>
                <a:ext cx="97" cy="52"/>
              </a:xfrm>
              <a:prstGeom prst="rect">
                <a:avLst/>
              </a:prstGeom>
              <a:noFill/>
              <a:ln w="12700" cap="flat" cmpd="sng">
                <a:noFill/>
                <a:prstDash val="solid"/>
                <a:miter lim="0"/>
                <a:headEnd/>
                <a:tailEnd/>
              </a:ln>
              <a:effectLst/>
            </p:spPr>
            <p:txBody>
              <a:bodyPr lIns="126435" tIns="72248" rIns="126435" bIns="72248"/>
              <a:lstStyle/>
              <a:p>
                <a:pPr defTabSz="1300163"/>
                <a:r>
                  <a:rPr lang="en-US" sz="1700">
                    <a:solidFill>
                      <a:srgbClr val="0000FF"/>
                    </a:solidFill>
                    <a:latin typeface="Helvetica" charset="0"/>
                    <a:ea typeface="Helvetica" charset="0"/>
                    <a:cs typeface="Helvetica" charset="0"/>
                    <a:sym typeface="Helvetica" charset="0"/>
                  </a:rPr>
                  <a:t>Collision terdeteksi</a:t>
                </a:r>
                <a:endParaRPr lang="en-US"/>
              </a:p>
            </p:txBody>
          </p:sp>
        </p:grpSp>
        <p:grpSp>
          <p:nvGrpSpPr>
            <p:cNvPr id="18448" name="Group 16"/>
            <p:cNvGrpSpPr>
              <a:grpSpLocks/>
            </p:cNvGrpSpPr>
            <p:nvPr/>
          </p:nvGrpSpPr>
          <p:grpSpPr bwMode="auto">
            <a:xfrm>
              <a:off x="30" y="545"/>
              <a:ext cx="130" cy="65"/>
              <a:chOff x="0" y="0"/>
              <a:chExt cx="129" cy="65"/>
            </a:xfrm>
          </p:grpSpPr>
          <p:sp>
            <p:nvSpPr>
              <p:cNvPr id="18449" name="AutoShape 17"/>
              <p:cNvSpPr>
                <a:spLocks/>
              </p:cNvSpPr>
              <p:nvPr/>
            </p:nvSpPr>
            <p:spPr bwMode="auto">
              <a:xfrm>
                <a:off x="0" y="0"/>
                <a:ext cx="129" cy="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75" y="0"/>
                    </a:moveTo>
                    <a:cubicBezTo>
                      <a:pt x="1555" y="0"/>
                      <a:pt x="0" y="4835"/>
                      <a:pt x="0" y="10799"/>
                    </a:cubicBezTo>
                    <a:lnTo>
                      <a:pt x="0" y="10800"/>
                    </a:lnTo>
                    <a:cubicBezTo>
                      <a:pt x="0" y="16764"/>
                      <a:pt x="1555" y="21600"/>
                      <a:pt x="3475" y="21600"/>
                    </a:cubicBezTo>
                    <a:lnTo>
                      <a:pt x="18124" y="21600"/>
                    </a:lnTo>
                    <a:cubicBezTo>
                      <a:pt x="20044" y="21600"/>
                      <a:pt x="21600" y="16764"/>
                      <a:pt x="21600" y="10800"/>
                    </a:cubicBezTo>
                    <a:cubicBezTo>
                      <a:pt x="21600" y="4835"/>
                      <a:pt x="20044" y="0"/>
                      <a:pt x="18124" y="0"/>
                    </a:cubicBezTo>
                    <a:close/>
                  </a:path>
                </a:pathLst>
              </a:custGeom>
              <a:solidFill>
                <a:srgbClr val="FFFFFF"/>
              </a:solidFill>
              <a:ln w="13546" cap="flat" cmpd="sng">
                <a:solidFill>
                  <a:srgbClr val="000000"/>
                </a:solidFill>
                <a:prstDash val="solid"/>
                <a:round/>
                <a:headEnd/>
                <a:tailEnd/>
              </a:ln>
              <a:effectLst/>
            </p:spPr>
            <p:txBody>
              <a:bodyPr lIns="0" tIns="0" rIns="0" bIns="0" anchor="ctr"/>
              <a:lstStyle/>
              <a:p>
                <a:endParaRPr lang="en-US"/>
              </a:p>
            </p:txBody>
          </p:sp>
          <p:sp>
            <p:nvSpPr>
              <p:cNvPr id="18450" name="Rectangle 18"/>
              <p:cNvSpPr>
                <a:spLocks/>
              </p:cNvSpPr>
              <p:nvPr/>
            </p:nvSpPr>
            <p:spPr bwMode="auto">
              <a:xfrm>
                <a:off x="6" y="9"/>
                <a:ext cx="117" cy="52"/>
              </a:xfrm>
              <a:prstGeom prst="rect">
                <a:avLst/>
              </a:prstGeom>
              <a:noFill/>
              <a:ln w="12700" cap="flat" cmpd="sng">
                <a:noFill/>
                <a:prstDash val="solid"/>
                <a:miter lim="0"/>
                <a:headEnd/>
                <a:tailEnd/>
              </a:ln>
              <a:effectLst/>
            </p:spPr>
            <p:txBody>
              <a:bodyPr lIns="126435" tIns="72248" rIns="126435" bIns="72248"/>
              <a:lstStyle/>
              <a:p>
                <a:pPr defTabSz="1300163"/>
                <a:r>
                  <a:rPr lang="en-US" sz="1700">
                    <a:solidFill>
                      <a:srgbClr val="0000FF"/>
                    </a:solidFill>
                    <a:latin typeface="Helvetica" charset="0"/>
                    <a:ea typeface="Helvetica" charset="0"/>
                    <a:cs typeface="Helvetica" charset="0"/>
                    <a:sym typeface="Helvetica" charset="0"/>
                  </a:rPr>
                  <a:t>Pengiriman complete</a:t>
                </a:r>
                <a:endParaRPr lang="en-US"/>
              </a:p>
            </p:txBody>
          </p:sp>
        </p:grpSp>
        <p:grpSp>
          <p:nvGrpSpPr>
            <p:cNvPr id="18451" name="Group 19"/>
            <p:cNvGrpSpPr>
              <a:grpSpLocks/>
            </p:cNvGrpSpPr>
            <p:nvPr/>
          </p:nvGrpSpPr>
          <p:grpSpPr bwMode="auto">
            <a:xfrm>
              <a:off x="239" y="139"/>
              <a:ext cx="129" cy="54"/>
              <a:chOff x="0" y="0"/>
              <a:chExt cx="129" cy="54"/>
            </a:xfrm>
          </p:grpSpPr>
          <p:sp>
            <p:nvSpPr>
              <p:cNvPr id="18452" name="AutoShape 20"/>
              <p:cNvSpPr>
                <a:spLocks/>
              </p:cNvSpPr>
              <p:nvPr/>
            </p:nvSpPr>
            <p:spPr bwMode="auto">
              <a:xfrm>
                <a:off x="0" y="0"/>
                <a:ext cx="129" cy="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5" y="0"/>
                    </a:moveTo>
                    <a:cubicBezTo>
                      <a:pt x="503" y="0"/>
                      <a:pt x="0" y="1208"/>
                      <a:pt x="0" y="2700"/>
                    </a:cubicBezTo>
                    <a:lnTo>
                      <a:pt x="0" y="18900"/>
                    </a:lnTo>
                    <a:cubicBezTo>
                      <a:pt x="0" y="20391"/>
                      <a:pt x="503" y="21600"/>
                      <a:pt x="1125" y="21600"/>
                    </a:cubicBezTo>
                    <a:cubicBezTo>
                      <a:pt x="1125" y="21600"/>
                      <a:pt x="1125" y="21600"/>
                      <a:pt x="1125" y="21600"/>
                    </a:cubicBezTo>
                    <a:lnTo>
                      <a:pt x="20474" y="21600"/>
                    </a:lnTo>
                    <a:cubicBezTo>
                      <a:pt x="21096" y="21600"/>
                      <a:pt x="21600" y="20391"/>
                      <a:pt x="21600" y="18900"/>
                    </a:cubicBezTo>
                    <a:lnTo>
                      <a:pt x="21600" y="2700"/>
                    </a:lnTo>
                    <a:cubicBezTo>
                      <a:pt x="21600" y="1208"/>
                      <a:pt x="21096" y="0"/>
                      <a:pt x="20474" y="0"/>
                    </a:cubicBezTo>
                    <a:close/>
                  </a:path>
                </a:pathLst>
              </a:custGeom>
              <a:solidFill>
                <a:srgbClr val="FFFFFF"/>
              </a:solidFill>
              <a:ln w="13546" cap="flat" cmpd="sng">
                <a:solidFill>
                  <a:srgbClr val="000000"/>
                </a:solidFill>
                <a:prstDash val="solid"/>
                <a:round/>
                <a:headEnd/>
                <a:tailEnd/>
              </a:ln>
              <a:effectLst/>
            </p:spPr>
            <p:txBody>
              <a:bodyPr lIns="0" tIns="0" rIns="0" bIns="0" anchor="ctr"/>
              <a:lstStyle/>
              <a:p>
                <a:endParaRPr lang="en-US"/>
              </a:p>
            </p:txBody>
          </p:sp>
          <p:sp>
            <p:nvSpPr>
              <p:cNvPr id="18453" name="Rectangle 21"/>
              <p:cNvSpPr>
                <a:spLocks/>
              </p:cNvSpPr>
              <p:nvPr/>
            </p:nvSpPr>
            <p:spPr bwMode="auto">
              <a:xfrm>
                <a:off x="1" y="1"/>
                <a:ext cx="126" cy="33"/>
              </a:xfrm>
              <a:prstGeom prst="rect">
                <a:avLst/>
              </a:prstGeom>
              <a:noFill/>
              <a:ln w="12700" cap="flat" cmpd="sng">
                <a:noFill/>
                <a:prstDash val="solid"/>
                <a:miter lim="0"/>
                <a:headEnd/>
                <a:tailEnd/>
              </a:ln>
              <a:effectLst/>
            </p:spPr>
            <p:txBody>
              <a:bodyPr lIns="126435" tIns="72248" rIns="126435" bIns="72248"/>
              <a:lstStyle/>
              <a:p>
                <a:pPr defTabSz="1300163"/>
                <a:r>
                  <a:rPr lang="en-US" sz="1700">
                    <a:solidFill>
                      <a:srgbClr val="0000FF"/>
                    </a:solidFill>
                    <a:latin typeface="Helvetica" charset="0"/>
                    <a:ea typeface="Helvetica" charset="0"/>
                    <a:cs typeface="Helvetica" charset="0"/>
                    <a:sym typeface="Helvetica" charset="0"/>
                  </a:rPr>
                  <a:t>Menunggu</a:t>
                </a:r>
                <a:endParaRPr lang="en-US"/>
              </a:p>
            </p:txBody>
          </p:sp>
        </p:grpSp>
        <p:sp>
          <p:nvSpPr>
            <p:cNvPr id="18454" name="Line 22"/>
            <p:cNvSpPr>
              <a:spLocks noChangeShapeType="1"/>
            </p:cNvSpPr>
            <p:nvPr/>
          </p:nvSpPr>
          <p:spPr bwMode="auto">
            <a:xfrm>
              <a:off x="191" y="168"/>
              <a:ext cx="49" cy="1"/>
            </a:xfrm>
            <a:prstGeom prst="line">
              <a:avLst/>
            </a:prstGeom>
            <a:noFill/>
            <a:ln w="13546" cap="flat" cmpd="sng">
              <a:solidFill>
                <a:srgbClr val="000000"/>
              </a:solidFill>
              <a:prstDash val="solid"/>
              <a:round/>
              <a:headEnd/>
              <a:tailEnd type="stealth" w="med" len="med"/>
            </a:ln>
            <a:effectLst/>
          </p:spPr>
          <p:txBody>
            <a:bodyPr/>
            <a:lstStyle/>
            <a:p>
              <a:endParaRPr lang="en-US"/>
            </a:p>
          </p:txBody>
        </p:sp>
        <p:sp>
          <p:nvSpPr>
            <p:cNvPr id="18455" name="Line 23"/>
            <p:cNvSpPr>
              <a:spLocks noChangeShapeType="1"/>
            </p:cNvSpPr>
            <p:nvPr/>
          </p:nvSpPr>
          <p:spPr bwMode="auto">
            <a:xfrm>
              <a:off x="96" y="64"/>
              <a:ext cx="1" cy="33"/>
            </a:xfrm>
            <a:prstGeom prst="line">
              <a:avLst/>
            </a:prstGeom>
            <a:noFill/>
            <a:ln w="13546" cap="flat" cmpd="sng">
              <a:solidFill>
                <a:srgbClr val="000000"/>
              </a:solidFill>
              <a:prstDash val="solid"/>
              <a:round/>
              <a:headEnd/>
              <a:tailEnd type="stealth" w="med" len="med"/>
            </a:ln>
            <a:effectLst/>
          </p:spPr>
          <p:txBody>
            <a:bodyPr/>
            <a:lstStyle/>
            <a:p>
              <a:endParaRPr lang="en-US"/>
            </a:p>
          </p:txBody>
        </p:sp>
        <p:sp>
          <p:nvSpPr>
            <p:cNvPr id="18456" name="Line 24"/>
            <p:cNvSpPr>
              <a:spLocks noChangeShapeType="1"/>
            </p:cNvSpPr>
            <p:nvPr/>
          </p:nvSpPr>
          <p:spPr bwMode="auto">
            <a:xfrm>
              <a:off x="94" y="240"/>
              <a:ext cx="2" cy="33"/>
            </a:xfrm>
            <a:prstGeom prst="line">
              <a:avLst/>
            </a:prstGeom>
            <a:noFill/>
            <a:ln w="13546" cap="flat" cmpd="sng">
              <a:solidFill>
                <a:srgbClr val="000000"/>
              </a:solidFill>
              <a:prstDash val="solid"/>
              <a:round/>
              <a:headEnd/>
              <a:tailEnd type="stealth" w="med" len="med"/>
            </a:ln>
            <a:effectLst/>
          </p:spPr>
          <p:txBody>
            <a:bodyPr/>
            <a:lstStyle/>
            <a:p>
              <a:endParaRPr lang="en-US"/>
            </a:p>
          </p:txBody>
        </p:sp>
        <p:sp>
          <p:nvSpPr>
            <p:cNvPr id="18457" name="Line 25"/>
            <p:cNvSpPr>
              <a:spLocks noChangeShapeType="1"/>
            </p:cNvSpPr>
            <p:nvPr/>
          </p:nvSpPr>
          <p:spPr bwMode="auto">
            <a:xfrm>
              <a:off x="94" y="336"/>
              <a:ext cx="2" cy="34"/>
            </a:xfrm>
            <a:prstGeom prst="line">
              <a:avLst/>
            </a:prstGeom>
            <a:noFill/>
            <a:ln w="13546" cap="flat" cmpd="sng">
              <a:solidFill>
                <a:srgbClr val="000000"/>
              </a:solidFill>
              <a:prstDash val="solid"/>
              <a:round/>
              <a:headEnd/>
              <a:tailEnd type="stealth" w="med" len="med"/>
            </a:ln>
            <a:effectLst/>
          </p:spPr>
          <p:txBody>
            <a:bodyPr/>
            <a:lstStyle/>
            <a:p>
              <a:endParaRPr lang="en-US"/>
            </a:p>
          </p:txBody>
        </p:sp>
        <p:sp>
          <p:nvSpPr>
            <p:cNvPr id="18458" name="Line 26"/>
            <p:cNvSpPr>
              <a:spLocks noChangeShapeType="1"/>
            </p:cNvSpPr>
            <p:nvPr/>
          </p:nvSpPr>
          <p:spPr bwMode="auto">
            <a:xfrm>
              <a:off x="94" y="513"/>
              <a:ext cx="2" cy="33"/>
            </a:xfrm>
            <a:prstGeom prst="line">
              <a:avLst/>
            </a:prstGeom>
            <a:noFill/>
            <a:ln w="13546" cap="flat" cmpd="sng">
              <a:solidFill>
                <a:srgbClr val="000000"/>
              </a:solidFill>
              <a:prstDash val="solid"/>
              <a:round/>
              <a:headEnd/>
              <a:tailEnd type="stealth" w="med" len="med"/>
            </a:ln>
            <a:effectLst/>
          </p:spPr>
          <p:txBody>
            <a:bodyPr/>
            <a:lstStyle/>
            <a:p>
              <a:endParaRPr lang="en-US"/>
            </a:p>
          </p:txBody>
        </p:sp>
        <p:sp>
          <p:nvSpPr>
            <p:cNvPr id="18459" name="Line 27"/>
            <p:cNvSpPr>
              <a:spLocks noChangeShapeType="1"/>
            </p:cNvSpPr>
            <p:nvPr/>
          </p:nvSpPr>
          <p:spPr bwMode="auto">
            <a:xfrm>
              <a:off x="191" y="441"/>
              <a:ext cx="113" cy="1"/>
            </a:xfrm>
            <a:prstGeom prst="line">
              <a:avLst/>
            </a:prstGeom>
            <a:noFill/>
            <a:ln w="13546" cap="flat" cmpd="sng">
              <a:solidFill>
                <a:srgbClr val="000000"/>
              </a:solidFill>
              <a:prstDash val="solid"/>
              <a:round/>
              <a:headEnd/>
              <a:tailEnd/>
            </a:ln>
            <a:effectLst/>
          </p:spPr>
          <p:txBody>
            <a:bodyPr/>
            <a:lstStyle/>
            <a:p>
              <a:endParaRPr lang="en-US"/>
            </a:p>
          </p:txBody>
        </p:sp>
        <p:sp>
          <p:nvSpPr>
            <p:cNvPr id="18460" name="Line 28"/>
            <p:cNvSpPr>
              <a:spLocks noChangeShapeType="1"/>
            </p:cNvSpPr>
            <p:nvPr/>
          </p:nvSpPr>
          <p:spPr bwMode="auto">
            <a:xfrm flipV="1">
              <a:off x="303" y="192"/>
              <a:ext cx="2" cy="251"/>
            </a:xfrm>
            <a:prstGeom prst="line">
              <a:avLst/>
            </a:prstGeom>
            <a:noFill/>
            <a:ln w="13546" cap="flat" cmpd="sng">
              <a:solidFill>
                <a:srgbClr val="000000"/>
              </a:solidFill>
              <a:prstDash val="solid"/>
              <a:round/>
              <a:headEnd/>
              <a:tailEnd type="stealth" w="med" len="med"/>
            </a:ln>
            <a:effectLst/>
          </p:spPr>
          <p:txBody>
            <a:bodyPr/>
            <a:lstStyle/>
            <a:p>
              <a:endParaRPr lang="en-US"/>
            </a:p>
          </p:txBody>
        </p:sp>
        <p:sp>
          <p:nvSpPr>
            <p:cNvPr id="18461" name="Line 29"/>
            <p:cNvSpPr>
              <a:spLocks noChangeShapeType="1"/>
            </p:cNvSpPr>
            <p:nvPr/>
          </p:nvSpPr>
          <p:spPr bwMode="auto">
            <a:xfrm flipV="1">
              <a:off x="304" y="80"/>
              <a:ext cx="1" cy="60"/>
            </a:xfrm>
            <a:prstGeom prst="line">
              <a:avLst/>
            </a:prstGeom>
            <a:noFill/>
            <a:ln w="13546" cap="flat" cmpd="sng">
              <a:solidFill>
                <a:srgbClr val="000000"/>
              </a:solidFill>
              <a:prstDash val="solid"/>
              <a:round/>
              <a:headEnd/>
              <a:tailEnd/>
            </a:ln>
            <a:effectLst/>
          </p:spPr>
          <p:txBody>
            <a:bodyPr/>
            <a:lstStyle/>
            <a:p>
              <a:endParaRPr lang="en-US"/>
            </a:p>
          </p:txBody>
        </p:sp>
        <p:sp>
          <p:nvSpPr>
            <p:cNvPr id="18462" name="Line 30"/>
            <p:cNvSpPr>
              <a:spLocks noChangeShapeType="1"/>
            </p:cNvSpPr>
            <p:nvPr/>
          </p:nvSpPr>
          <p:spPr bwMode="auto">
            <a:xfrm flipH="1">
              <a:off x="96" y="78"/>
              <a:ext cx="209" cy="1"/>
            </a:xfrm>
            <a:prstGeom prst="line">
              <a:avLst/>
            </a:prstGeom>
            <a:noFill/>
            <a:ln w="13546" cap="flat" cmpd="sng">
              <a:solidFill>
                <a:srgbClr val="000000"/>
              </a:solidFill>
              <a:prstDash val="solid"/>
              <a:round/>
              <a:headEnd/>
              <a:tailEnd type="stealth" w="med" len="med"/>
            </a:ln>
            <a:effectLst/>
          </p:spPr>
          <p:txBody>
            <a:bodyPr/>
            <a:lstStyle/>
            <a:p>
              <a:endParaRPr lang="en-US"/>
            </a:p>
          </p:txBody>
        </p:sp>
        <p:sp>
          <p:nvSpPr>
            <p:cNvPr id="18463" name="Rectangle 31"/>
            <p:cNvSpPr>
              <a:spLocks/>
            </p:cNvSpPr>
            <p:nvPr/>
          </p:nvSpPr>
          <p:spPr bwMode="auto">
            <a:xfrm>
              <a:off x="191" y="159"/>
              <a:ext cx="49" cy="32"/>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333333"/>
                  </a:solidFill>
                  <a:latin typeface="Helvetica" charset="0"/>
                  <a:ea typeface="Helvetica" charset="0"/>
                  <a:cs typeface="Helvetica" charset="0"/>
                  <a:sym typeface="Helvetica" charset="0"/>
                </a:rPr>
                <a:t>ya</a:t>
              </a:r>
              <a:endParaRPr lang="en-US"/>
            </a:p>
          </p:txBody>
        </p:sp>
        <p:sp>
          <p:nvSpPr>
            <p:cNvPr id="18464" name="Rectangle 32"/>
            <p:cNvSpPr>
              <a:spLocks/>
            </p:cNvSpPr>
            <p:nvPr/>
          </p:nvSpPr>
          <p:spPr bwMode="auto">
            <a:xfrm>
              <a:off x="189" y="402"/>
              <a:ext cx="50" cy="32"/>
            </a:xfrm>
            <a:prstGeom prst="rect">
              <a:avLst/>
            </a:prstGeom>
            <a:noFill/>
            <a:ln w="12700" cap="flat" cmpd="sng">
              <a:noFill/>
              <a:prstDash val="solid"/>
              <a:miter lim="0"/>
              <a:headEnd/>
              <a:tailEnd/>
            </a:ln>
            <a:effectLst/>
          </p:spPr>
          <p:txBody>
            <a:bodyPr lIns="126435" tIns="72248" rIns="126435" bIns="72248"/>
            <a:lstStyle/>
            <a:p>
              <a:pPr algn="l" defTabSz="1300163"/>
              <a:r>
                <a:rPr lang="en-US" sz="1700">
                  <a:solidFill>
                    <a:srgbClr val="333333"/>
                  </a:solidFill>
                  <a:latin typeface="Helvetica" charset="0"/>
                  <a:ea typeface="Helvetica" charset="0"/>
                  <a:cs typeface="Helvetica" charset="0"/>
                  <a:sym typeface="Helvetica" charset="0"/>
                </a:rPr>
                <a:t>ya</a:t>
              </a:r>
              <a:endParaRPr lang="en-US"/>
            </a:p>
          </p:txBody>
        </p:sp>
        <p:sp>
          <p:nvSpPr>
            <p:cNvPr id="18465" name="Rectangle 33"/>
            <p:cNvSpPr>
              <a:spLocks/>
            </p:cNvSpPr>
            <p:nvPr/>
          </p:nvSpPr>
          <p:spPr bwMode="auto">
            <a:xfrm>
              <a:off x="21" y="232"/>
              <a:ext cx="81" cy="32"/>
            </a:xfrm>
            <a:prstGeom prst="rect">
              <a:avLst/>
            </a:prstGeom>
            <a:noFill/>
            <a:ln w="12700" cap="flat" cmpd="sng">
              <a:noFill/>
              <a:prstDash val="solid"/>
              <a:miter lim="0"/>
              <a:headEnd/>
              <a:tailEnd/>
            </a:ln>
            <a:effectLst/>
          </p:spPr>
          <p:txBody>
            <a:bodyPr lIns="126435" tIns="72248" rIns="126435" bIns="72248"/>
            <a:lstStyle/>
            <a:p>
              <a:pPr defTabSz="1300163"/>
              <a:r>
                <a:rPr lang="en-US" sz="1700">
                  <a:solidFill>
                    <a:srgbClr val="333333"/>
                  </a:solidFill>
                  <a:latin typeface="Helvetica" charset="0"/>
                  <a:ea typeface="Helvetica" charset="0"/>
                  <a:cs typeface="Helvetica" charset="0"/>
                  <a:sym typeface="Helvetica" charset="0"/>
                </a:rPr>
                <a:t>tidak</a:t>
              </a:r>
              <a:endParaRPr lang="en-US"/>
            </a:p>
          </p:txBody>
        </p:sp>
        <p:sp>
          <p:nvSpPr>
            <p:cNvPr id="18466" name="Rectangle 34"/>
            <p:cNvSpPr>
              <a:spLocks/>
            </p:cNvSpPr>
            <p:nvPr/>
          </p:nvSpPr>
          <p:spPr bwMode="auto">
            <a:xfrm>
              <a:off x="18" y="506"/>
              <a:ext cx="81" cy="33"/>
            </a:xfrm>
            <a:prstGeom prst="rect">
              <a:avLst/>
            </a:prstGeom>
            <a:noFill/>
            <a:ln w="12700" cap="flat" cmpd="sng">
              <a:noFill/>
              <a:prstDash val="solid"/>
              <a:miter lim="0"/>
              <a:headEnd/>
              <a:tailEnd/>
            </a:ln>
            <a:effectLst/>
          </p:spPr>
          <p:txBody>
            <a:bodyPr lIns="126435" tIns="72248" rIns="126435" bIns="72248"/>
            <a:lstStyle/>
            <a:p>
              <a:pPr defTabSz="1300163"/>
              <a:r>
                <a:rPr lang="en-US" sz="1700">
                  <a:solidFill>
                    <a:srgbClr val="333333"/>
                  </a:solidFill>
                  <a:latin typeface="Helvetica" charset="0"/>
                  <a:ea typeface="Helvetica" charset="0"/>
                  <a:cs typeface="Helvetica" charset="0"/>
                  <a:sym typeface="Helvetica" charset="0"/>
                </a:rPr>
                <a:t>tidak</a:t>
              </a:r>
              <a:endParaRPr lang="en-US"/>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7"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9458"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b="1">
                <a:solidFill>
                  <a:srgbClr val="333333"/>
                </a:solidFill>
                <a:latin typeface="Arial" pitchFamily="34" charset="0"/>
                <a:cs typeface="Arial" pitchFamily="34" charset="0"/>
                <a:sym typeface="Arial" pitchFamily="34" charset="0"/>
              </a:rPr>
              <a:t>IEEE 802.3 Frame Format</a:t>
            </a:r>
            <a:endParaRPr lang="en-US"/>
          </a:p>
        </p:txBody>
      </p:sp>
      <p:grpSp>
        <p:nvGrpSpPr>
          <p:cNvPr id="19459" name="Group 3"/>
          <p:cNvGrpSpPr>
            <a:grpSpLocks/>
          </p:cNvGrpSpPr>
          <p:nvPr/>
        </p:nvGrpSpPr>
        <p:grpSpPr bwMode="auto">
          <a:xfrm>
            <a:off x="323850" y="6826250"/>
            <a:ext cx="2058988" cy="1084263"/>
            <a:chOff x="0" y="0"/>
            <a:chExt cx="163" cy="86"/>
          </a:xfrm>
        </p:grpSpPr>
        <p:sp>
          <p:nvSpPr>
            <p:cNvPr id="19460" name="Rectangle 4"/>
            <p:cNvSpPr>
              <a:spLocks/>
            </p:cNvSpPr>
            <p:nvPr/>
          </p:nvSpPr>
          <p:spPr bwMode="auto">
            <a:xfrm>
              <a:off x="0" y="0"/>
              <a:ext cx="163" cy="86"/>
            </a:xfrm>
            <a:prstGeom prst="rect">
              <a:avLst/>
            </a:prstGeom>
            <a:solidFill>
              <a:srgbClr val="666699"/>
            </a:solidFill>
            <a:ln w="13546" cap="flat" cmpd="sng">
              <a:solidFill>
                <a:srgbClr val="333333"/>
              </a:solidFill>
              <a:prstDash val="solid"/>
              <a:round/>
              <a:headEnd/>
              <a:tailEnd/>
            </a:ln>
            <a:effectLst/>
          </p:spPr>
          <p:txBody>
            <a:bodyPr lIns="72248" tIns="72248" rIns="72248" bIns="72248" anchor="ctr"/>
            <a:lstStyle/>
            <a:p>
              <a:endParaRPr lang="en-US"/>
            </a:p>
          </p:txBody>
        </p:sp>
        <p:sp>
          <p:nvSpPr>
            <p:cNvPr id="19461" name="Rectangle 5"/>
            <p:cNvSpPr>
              <a:spLocks/>
            </p:cNvSpPr>
            <p:nvPr/>
          </p:nvSpPr>
          <p:spPr bwMode="auto">
            <a:xfrm>
              <a:off x="9" y="20"/>
              <a:ext cx="144"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Preamble</a:t>
              </a:r>
              <a:endParaRPr lang="en-US"/>
            </a:p>
          </p:txBody>
        </p:sp>
      </p:grpSp>
      <p:grpSp>
        <p:nvGrpSpPr>
          <p:cNvPr id="19462" name="Group 6"/>
          <p:cNvGrpSpPr>
            <a:grpSpLocks/>
          </p:cNvGrpSpPr>
          <p:nvPr/>
        </p:nvGrpSpPr>
        <p:grpSpPr bwMode="auto">
          <a:xfrm>
            <a:off x="2382838" y="6826250"/>
            <a:ext cx="2058987" cy="1084263"/>
            <a:chOff x="0" y="0"/>
            <a:chExt cx="163" cy="86"/>
          </a:xfrm>
        </p:grpSpPr>
        <p:sp>
          <p:nvSpPr>
            <p:cNvPr id="19463" name="Rectangle 7"/>
            <p:cNvSpPr>
              <a:spLocks/>
            </p:cNvSpPr>
            <p:nvPr/>
          </p:nvSpPr>
          <p:spPr bwMode="auto">
            <a:xfrm>
              <a:off x="0" y="0"/>
              <a:ext cx="163"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64" name="Rectangle 8"/>
            <p:cNvSpPr>
              <a:spLocks/>
            </p:cNvSpPr>
            <p:nvPr/>
          </p:nvSpPr>
          <p:spPr bwMode="auto">
            <a:xfrm>
              <a:off x="12" y="20"/>
              <a:ext cx="138"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Des. Add</a:t>
              </a:r>
              <a:endParaRPr lang="en-US"/>
            </a:p>
          </p:txBody>
        </p:sp>
      </p:grpSp>
      <p:grpSp>
        <p:nvGrpSpPr>
          <p:cNvPr id="19465" name="Group 9"/>
          <p:cNvGrpSpPr>
            <a:grpSpLocks/>
          </p:cNvGrpSpPr>
          <p:nvPr/>
        </p:nvGrpSpPr>
        <p:grpSpPr bwMode="auto">
          <a:xfrm>
            <a:off x="4441825" y="6826250"/>
            <a:ext cx="2060575" cy="1084263"/>
            <a:chOff x="0" y="0"/>
            <a:chExt cx="163" cy="86"/>
          </a:xfrm>
        </p:grpSpPr>
        <p:sp>
          <p:nvSpPr>
            <p:cNvPr id="19466" name="Rectangle 10"/>
            <p:cNvSpPr>
              <a:spLocks/>
            </p:cNvSpPr>
            <p:nvPr/>
          </p:nvSpPr>
          <p:spPr bwMode="auto">
            <a:xfrm>
              <a:off x="0" y="0"/>
              <a:ext cx="163"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67" name="Rectangle 11"/>
            <p:cNvSpPr>
              <a:spLocks/>
            </p:cNvSpPr>
            <p:nvPr/>
          </p:nvSpPr>
          <p:spPr bwMode="auto">
            <a:xfrm>
              <a:off x="8" y="20"/>
              <a:ext cx="146"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Sour. Add</a:t>
              </a:r>
              <a:endParaRPr lang="en-US"/>
            </a:p>
          </p:txBody>
        </p:sp>
      </p:grpSp>
      <p:grpSp>
        <p:nvGrpSpPr>
          <p:cNvPr id="19468" name="Group 12"/>
          <p:cNvGrpSpPr>
            <a:grpSpLocks/>
          </p:cNvGrpSpPr>
          <p:nvPr/>
        </p:nvGrpSpPr>
        <p:grpSpPr bwMode="auto">
          <a:xfrm>
            <a:off x="6502400" y="6826250"/>
            <a:ext cx="1408113" cy="1084263"/>
            <a:chOff x="0" y="0"/>
            <a:chExt cx="111" cy="86"/>
          </a:xfrm>
        </p:grpSpPr>
        <p:sp>
          <p:nvSpPr>
            <p:cNvPr id="19469" name="Rectangle 13"/>
            <p:cNvSpPr>
              <a:spLocks/>
            </p:cNvSpPr>
            <p:nvPr/>
          </p:nvSpPr>
          <p:spPr bwMode="auto">
            <a:xfrm>
              <a:off x="0" y="0"/>
              <a:ext cx="111"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70" name="Rectangle 14"/>
            <p:cNvSpPr>
              <a:spLocks/>
            </p:cNvSpPr>
            <p:nvPr/>
          </p:nvSpPr>
          <p:spPr bwMode="auto">
            <a:xfrm>
              <a:off x="13" y="20"/>
              <a:ext cx="84"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Type</a:t>
              </a:r>
              <a:endParaRPr lang="en-US"/>
            </a:p>
          </p:txBody>
        </p:sp>
      </p:grpSp>
      <p:grpSp>
        <p:nvGrpSpPr>
          <p:cNvPr id="19471" name="Group 15"/>
          <p:cNvGrpSpPr>
            <a:grpSpLocks/>
          </p:cNvGrpSpPr>
          <p:nvPr/>
        </p:nvGrpSpPr>
        <p:grpSpPr bwMode="auto">
          <a:xfrm>
            <a:off x="7910513" y="6826250"/>
            <a:ext cx="3468687" cy="1084263"/>
            <a:chOff x="0" y="0"/>
            <a:chExt cx="274" cy="86"/>
          </a:xfrm>
        </p:grpSpPr>
        <p:sp>
          <p:nvSpPr>
            <p:cNvPr id="19472" name="Rectangle 16"/>
            <p:cNvSpPr>
              <a:spLocks/>
            </p:cNvSpPr>
            <p:nvPr/>
          </p:nvSpPr>
          <p:spPr bwMode="auto">
            <a:xfrm>
              <a:off x="0" y="0"/>
              <a:ext cx="274"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73" name="Rectangle 17"/>
            <p:cNvSpPr>
              <a:spLocks/>
            </p:cNvSpPr>
            <p:nvPr/>
          </p:nvSpPr>
          <p:spPr bwMode="auto">
            <a:xfrm>
              <a:off x="95" y="20"/>
              <a:ext cx="83"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Data</a:t>
              </a:r>
              <a:endParaRPr lang="en-US"/>
            </a:p>
          </p:txBody>
        </p:sp>
      </p:grpSp>
      <p:grpSp>
        <p:nvGrpSpPr>
          <p:cNvPr id="19474" name="Group 18"/>
          <p:cNvGrpSpPr>
            <a:grpSpLocks/>
          </p:cNvGrpSpPr>
          <p:nvPr/>
        </p:nvGrpSpPr>
        <p:grpSpPr bwMode="auto">
          <a:xfrm>
            <a:off x="11379200" y="6826250"/>
            <a:ext cx="1190625" cy="1084263"/>
            <a:chOff x="0" y="0"/>
            <a:chExt cx="94" cy="86"/>
          </a:xfrm>
        </p:grpSpPr>
        <p:sp>
          <p:nvSpPr>
            <p:cNvPr id="19475" name="Rectangle 19"/>
            <p:cNvSpPr>
              <a:spLocks/>
            </p:cNvSpPr>
            <p:nvPr/>
          </p:nvSpPr>
          <p:spPr bwMode="auto">
            <a:xfrm>
              <a:off x="0" y="0"/>
              <a:ext cx="94"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76" name="Rectangle 20"/>
            <p:cNvSpPr>
              <a:spLocks/>
            </p:cNvSpPr>
            <p:nvPr/>
          </p:nvSpPr>
          <p:spPr bwMode="auto">
            <a:xfrm>
              <a:off x="7" y="20"/>
              <a:ext cx="80"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FCS</a:t>
              </a:r>
              <a:endParaRPr lang="en-US"/>
            </a:p>
          </p:txBody>
        </p:sp>
      </p:grpSp>
      <p:sp>
        <p:nvSpPr>
          <p:cNvPr id="19477" name="Rectangle 21"/>
          <p:cNvSpPr>
            <a:spLocks/>
          </p:cNvSpPr>
          <p:nvPr/>
        </p:nvSpPr>
        <p:spPr bwMode="auto">
          <a:xfrm>
            <a:off x="433388" y="8018463"/>
            <a:ext cx="1804987" cy="650875"/>
          </a:xfrm>
          <a:prstGeom prst="rect">
            <a:avLst/>
          </a:prstGeom>
          <a:noFill/>
          <a:ln w="12700" cap="flat" cmpd="sng">
            <a:noFill/>
            <a:prstDash val="solid"/>
            <a:miter lim="0"/>
            <a:headEnd/>
            <a:tailEnd/>
          </a:ln>
          <a:effectLst/>
        </p:spPr>
        <p:txBody>
          <a:bodyPr lIns="126435" tIns="72248" rIns="126435" bIns="72248"/>
          <a:lstStyle/>
          <a:p>
            <a:pPr algn="l" defTabSz="1300163"/>
            <a:r>
              <a:rPr lang="en-US" sz="2500" b="1">
                <a:solidFill>
                  <a:srgbClr val="333333"/>
                </a:solidFill>
                <a:latin typeface="Arial" pitchFamily="34" charset="0"/>
                <a:cs typeface="Arial" pitchFamily="34" charset="0"/>
                <a:sym typeface="Arial" pitchFamily="34" charset="0"/>
              </a:rPr>
              <a:t>8 Bytes</a:t>
            </a:r>
            <a:endParaRPr lang="en-US"/>
          </a:p>
        </p:txBody>
      </p:sp>
      <p:sp>
        <p:nvSpPr>
          <p:cNvPr id="19478" name="Rectangle 22"/>
          <p:cNvSpPr>
            <a:spLocks/>
          </p:cNvSpPr>
          <p:nvPr/>
        </p:nvSpPr>
        <p:spPr bwMode="auto">
          <a:xfrm>
            <a:off x="2492375" y="8018463"/>
            <a:ext cx="1804988" cy="650875"/>
          </a:xfrm>
          <a:prstGeom prst="rect">
            <a:avLst/>
          </a:prstGeom>
          <a:noFill/>
          <a:ln w="12700" cap="flat" cmpd="sng">
            <a:noFill/>
            <a:prstDash val="solid"/>
            <a:miter lim="0"/>
            <a:headEnd/>
            <a:tailEnd/>
          </a:ln>
          <a:effectLst/>
        </p:spPr>
        <p:txBody>
          <a:bodyPr lIns="126435" tIns="72248" rIns="126435" bIns="72248"/>
          <a:lstStyle/>
          <a:p>
            <a:pPr algn="l" defTabSz="1300163"/>
            <a:r>
              <a:rPr lang="en-US" sz="2500" b="1">
                <a:solidFill>
                  <a:srgbClr val="333333"/>
                </a:solidFill>
                <a:latin typeface="Arial" pitchFamily="34" charset="0"/>
                <a:cs typeface="Arial" pitchFamily="34" charset="0"/>
                <a:sym typeface="Arial" pitchFamily="34" charset="0"/>
              </a:rPr>
              <a:t>6 Bytes</a:t>
            </a:r>
            <a:endParaRPr lang="en-US"/>
          </a:p>
        </p:txBody>
      </p:sp>
      <p:sp>
        <p:nvSpPr>
          <p:cNvPr id="19479" name="Rectangle 23"/>
          <p:cNvSpPr>
            <a:spLocks/>
          </p:cNvSpPr>
          <p:nvPr/>
        </p:nvSpPr>
        <p:spPr bwMode="auto">
          <a:xfrm>
            <a:off x="4441825" y="8018463"/>
            <a:ext cx="1806575" cy="650875"/>
          </a:xfrm>
          <a:prstGeom prst="rect">
            <a:avLst/>
          </a:prstGeom>
          <a:noFill/>
          <a:ln w="12700" cap="flat" cmpd="sng">
            <a:noFill/>
            <a:prstDash val="solid"/>
            <a:miter lim="0"/>
            <a:headEnd/>
            <a:tailEnd/>
          </a:ln>
          <a:effectLst/>
        </p:spPr>
        <p:txBody>
          <a:bodyPr lIns="126435" tIns="72248" rIns="126435" bIns="72248"/>
          <a:lstStyle/>
          <a:p>
            <a:pPr algn="l" defTabSz="1300163"/>
            <a:r>
              <a:rPr lang="en-US" sz="2500" b="1">
                <a:solidFill>
                  <a:srgbClr val="333333"/>
                </a:solidFill>
                <a:latin typeface="Arial" pitchFamily="34" charset="0"/>
                <a:cs typeface="Arial" pitchFamily="34" charset="0"/>
                <a:sym typeface="Arial" pitchFamily="34" charset="0"/>
              </a:rPr>
              <a:t>6 Bytes</a:t>
            </a:r>
            <a:endParaRPr lang="en-US"/>
          </a:p>
        </p:txBody>
      </p:sp>
      <p:sp>
        <p:nvSpPr>
          <p:cNvPr id="19480" name="Rectangle 24"/>
          <p:cNvSpPr>
            <a:spLocks/>
          </p:cNvSpPr>
          <p:nvPr/>
        </p:nvSpPr>
        <p:spPr bwMode="auto">
          <a:xfrm>
            <a:off x="6284913" y="8018463"/>
            <a:ext cx="1444625" cy="1169987"/>
          </a:xfrm>
          <a:prstGeom prst="rect">
            <a:avLst/>
          </a:prstGeom>
          <a:noFill/>
          <a:ln w="12700" cap="flat" cmpd="sng">
            <a:noFill/>
            <a:prstDash val="solid"/>
            <a:miter lim="0"/>
            <a:headEnd/>
            <a:tailEnd/>
          </a:ln>
          <a:effectLst/>
        </p:spPr>
        <p:txBody>
          <a:bodyPr lIns="126435" tIns="72248" rIns="126435" bIns="72248"/>
          <a:lstStyle/>
          <a:p>
            <a:pPr defTabSz="1300163"/>
            <a:r>
              <a:rPr lang="en-US" sz="2500" b="1">
                <a:solidFill>
                  <a:srgbClr val="333333"/>
                </a:solidFill>
                <a:latin typeface="Arial" pitchFamily="34" charset="0"/>
                <a:cs typeface="Arial" pitchFamily="34" charset="0"/>
                <a:sym typeface="Arial" pitchFamily="34" charset="0"/>
              </a:rPr>
              <a:t>2 </a:t>
            </a:r>
          </a:p>
          <a:p>
            <a:pPr defTabSz="1300163"/>
            <a:r>
              <a:rPr lang="en-US" sz="2500" b="1">
                <a:solidFill>
                  <a:srgbClr val="333333"/>
                </a:solidFill>
                <a:latin typeface="Arial" pitchFamily="34" charset="0"/>
                <a:cs typeface="Arial" pitchFamily="34" charset="0"/>
                <a:sym typeface="Arial" pitchFamily="34" charset="0"/>
              </a:rPr>
              <a:t>Bytes</a:t>
            </a:r>
            <a:endParaRPr lang="en-US"/>
          </a:p>
        </p:txBody>
      </p:sp>
      <p:sp>
        <p:nvSpPr>
          <p:cNvPr id="19481" name="Rectangle 25"/>
          <p:cNvSpPr>
            <a:spLocks/>
          </p:cNvSpPr>
          <p:nvPr/>
        </p:nvSpPr>
        <p:spPr bwMode="auto">
          <a:xfrm>
            <a:off x="7802563" y="8018463"/>
            <a:ext cx="3397250" cy="650875"/>
          </a:xfrm>
          <a:prstGeom prst="rect">
            <a:avLst/>
          </a:prstGeom>
          <a:noFill/>
          <a:ln w="12700" cap="flat" cmpd="sng">
            <a:noFill/>
            <a:prstDash val="solid"/>
            <a:miter lim="0"/>
            <a:headEnd/>
            <a:tailEnd/>
          </a:ln>
          <a:effectLst/>
        </p:spPr>
        <p:txBody>
          <a:bodyPr lIns="126435" tIns="72248" rIns="126435" bIns="72248"/>
          <a:lstStyle/>
          <a:p>
            <a:pPr algn="l" defTabSz="1300163"/>
            <a:r>
              <a:rPr lang="en-US" sz="2500" b="1">
                <a:solidFill>
                  <a:srgbClr val="333333"/>
                </a:solidFill>
                <a:latin typeface="Arial" pitchFamily="34" charset="0"/>
                <a:cs typeface="Arial" pitchFamily="34" charset="0"/>
                <a:sym typeface="Arial" pitchFamily="34" charset="0"/>
              </a:rPr>
              <a:t>46 - 1500 Bytes</a:t>
            </a:r>
            <a:endParaRPr lang="en-US"/>
          </a:p>
        </p:txBody>
      </p:sp>
      <p:sp>
        <p:nvSpPr>
          <p:cNvPr id="19482" name="Rectangle 26"/>
          <p:cNvSpPr>
            <a:spLocks/>
          </p:cNvSpPr>
          <p:nvPr/>
        </p:nvSpPr>
        <p:spPr bwMode="auto">
          <a:xfrm>
            <a:off x="11107738" y="7937500"/>
            <a:ext cx="1444625" cy="1169988"/>
          </a:xfrm>
          <a:prstGeom prst="rect">
            <a:avLst/>
          </a:prstGeom>
          <a:noFill/>
          <a:ln w="12700" cap="flat" cmpd="sng">
            <a:noFill/>
            <a:prstDash val="solid"/>
            <a:miter lim="0"/>
            <a:headEnd/>
            <a:tailEnd/>
          </a:ln>
          <a:effectLst/>
        </p:spPr>
        <p:txBody>
          <a:bodyPr lIns="126435" tIns="72248" rIns="126435" bIns="72248"/>
          <a:lstStyle/>
          <a:p>
            <a:pPr defTabSz="1300163"/>
            <a:r>
              <a:rPr lang="en-US" sz="2500" b="1">
                <a:solidFill>
                  <a:srgbClr val="333333"/>
                </a:solidFill>
                <a:latin typeface="Arial" pitchFamily="34" charset="0"/>
                <a:cs typeface="Arial" pitchFamily="34" charset="0"/>
                <a:sym typeface="Arial" pitchFamily="34" charset="0"/>
              </a:rPr>
              <a:t>4 </a:t>
            </a:r>
          </a:p>
          <a:p>
            <a:pPr defTabSz="1300163"/>
            <a:r>
              <a:rPr lang="en-US" sz="2500" b="1">
                <a:solidFill>
                  <a:srgbClr val="333333"/>
                </a:solidFill>
                <a:latin typeface="Arial" pitchFamily="34" charset="0"/>
                <a:cs typeface="Arial" pitchFamily="34" charset="0"/>
                <a:sym typeface="Arial" pitchFamily="34" charset="0"/>
              </a:rPr>
              <a:t>Bytes</a:t>
            </a:r>
            <a:endParaRPr lang="en-US"/>
          </a:p>
        </p:txBody>
      </p:sp>
      <p:sp>
        <p:nvSpPr>
          <p:cNvPr id="19483" name="Rectangle 27"/>
          <p:cNvSpPr>
            <a:spLocks/>
          </p:cNvSpPr>
          <p:nvPr/>
        </p:nvSpPr>
        <p:spPr bwMode="auto">
          <a:xfrm>
            <a:off x="350838" y="5610225"/>
            <a:ext cx="6805612" cy="660400"/>
          </a:xfrm>
          <a:prstGeom prst="rect">
            <a:avLst/>
          </a:prstGeom>
          <a:noFill/>
          <a:ln w="12700" cap="flat" cmpd="sng">
            <a:noFill/>
            <a:prstDash val="solid"/>
            <a:miter lim="0"/>
            <a:headEnd/>
            <a:tailEnd/>
          </a:ln>
          <a:effectLst/>
        </p:spPr>
        <p:txBody>
          <a:bodyPr lIns="126435" tIns="72248" rIns="126435" bIns="72248"/>
          <a:lstStyle/>
          <a:p>
            <a:pPr algn="l" defTabSz="1300163"/>
            <a:r>
              <a:rPr lang="en-US" sz="3400" i="1">
                <a:solidFill>
                  <a:srgbClr val="4D4D73"/>
                </a:solidFill>
                <a:latin typeface="Arial" pitchFamily="34" charset="0"/>
                <a:cs typeface="Arial" pitchFamily="34" charset="0"/>
                <a:sym typeface="Arial" pitchFamily="34" charset="0"/>
              </a:rPr>
              <a:t>Original Ethernet II Frame Format</a:t>
            </a:r>
            <a:endParaRPr lang="en-US"/>
          </a:p>
        </p:txBody>
      </p:sp>
      <p:grpSp>
        <p:nvGrpSpPr>
          <p:cNvPr id="19484" name="Group 28"/>
          <p:cNvGrpSpPr>
            <a:grpSpLocks/>
          </p:cNvGrpSpPr>
          <p:nvPr/>
        </p:nvGrpSpPr>
        <p:grpSpPr bwMode="auto">
          <a:xfrm>
            <a:off x="323850" y="3033713"/>
            <a:ext cx="1843088" cy="1084262"/>
            <a:chOff x="0" y="0"/>
            <a:chExt cx="146" cy="86"/>
          </a:xfrm>
        </p:grpSpPr>
        <p:sp>
          <p:nvSpPr>
            <p:cNvPr id="19485" name="Rectangle 29"/>
            <p:cNvSpPr>
              <a:spLocks/>
            </p:cNvSpPr>
            <p:nvPr/>
          </p:nvSpPr>
          <p:spPr bwMode="auto">
            <a:xfrm>
              <a:off x="0" y="0"/>
              <a:ext cx="146"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86" name="Rectangle 30"/>
            <p:cNvSpPr>
              <a:spLocks/>
            </p:cNvSpPr>
            <p:nvPr/>
          </p:nvSpPr>
          <p:spPr bwMode="auto">
            <a:xfrm>
              <a:off x="0" y="20"/>
              <a:ext cx="145"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Preamble</a:t>
              </a:r>
              <a:endParaRPr lang="en-US"/>
            </a:p>
          </p:txBody>
        </p:sp>
      </p:grpSp>
      <p:grpSp>
        <p:nvGrpSpPr>
          <p:cNvPr id="19487" name="Group 31"/>
          <p:cNvGrpSpPr>
            <a:grpSpLocks/>
          </p:cNvGrpSpPr>
          <p:nvPr/>
        </p:nvGrpSpPr>
        <p:grpSpPr bwMode="auto">
          <a:xfrm>
            <a:off x="2382838" y="3033713"/>
            <a:ext cx="2058987" cy="1084262"/>
            <a:chOff x="0" y="0"/>
            <a:chExt cx="163" cy="86"/>
          </a:xfrm>
        </p:grpSpPr>
        <p:sp>
          <p:nvSpPr>
            <p:cNvPr id="19488" name="Rectangle 32"/>
            <p:cNvSpPr>
              <a:spLocks/>
            </p:cNvSpPr>
            <p:nvPr/>
          </p:nvSpPr>
          <p:spPr bwMode="auto">
            <a:xfrm>
              <a:off x="0" y="0"/>
              <a:ext cx="163"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89" name="Rectangle 33"/>
            <p:cNvSpPr>
              <a:spLocks/>
            </p:cNvSpPr>
            <p:nvPr/>
          </p:nvSpPr>
          <p:spPr bwMode="auto">
            <a:xfrm>
              <a:off x="12" y="20"/>
              <a:ext cx="138"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Des. Add</a:t>
              </a:r>
              <a:endParaRPr lang="en-US"/>
            </a:p>
          </p:txBody>
        </p:sp>
      </p:grpSp>
      <p:grpSp>
        <p:nvGrpSpPr>
          <p:cNvPr id="19490" name="Group 34"/>
          <p:cNvGrpSpPr>
            <a:grpSpLocks/>
          </p:cNvGrpSpPr>
          <p:nvPr/>
        </p:nvGrpSpPr>
        <p:grpSpPr bwMode="auto">
          <a:xfrm>
            <a:off x="4441825" y="3033713"/>
            <a:ext cx="2060575" cy="1084262"/>
            <a:chOff x="0" y="0"/>
            <a:chExt cx="163" cy="86"/>
          </a:xfrm>
        </p:grpSpPr>
        <p:sp>
          <p:nvSpPr>
            <p:cNvPr id="19491" name="Rectangle 35"/>
            <p:cNvSpPr>
              <a:spLocks/>
            </p:cNvSpPr>
            <p:nvPr/>
          </p:nvSpPr>
          <p:spPr bwMode="auto">
            <a:xfrm>
              <a:off x="0" y="0"/>
              <a:ext cx="163"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92" name="Rectangle 36"/>
            <p:cNvSpPr>
              <a:spLocks/>
            </p:cNvSpPr>
            <p:nvPr/>
          </p:nvSpPr>
          <p:spPr bwMode="auto">
            <a:xfrm>
              <a:off x="8" y="20"/>
              <a:ext cx="146"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Sour. Add</a:t>
              </a:r>
              <a:endParaRPr lang="en-US"/>
            </a:p>
          </p:txBody>
        </p:sp>
      </p:grpSp>
      <p:grpSp>
        <p:nvGrpSpPr>
          <p:cNvPr id="19493" name="Group 37"/>
          <p:cNvGrpSpPr>
            <a:grpSpLocks/>
          </p:cNvGrpSpPr>
          <p:nvPr/>
        </p:nvGrpSpPr>
        <p:grpSpPr bwMode="auto">
          <a:xfrm>
            <a:off x="6502400" y="3033713"/>
            <a:ext cx="1444625" cy="1084262"/>
            <a:chOff x="0" y="0"/>
            <a:chExt cx="114" cy="86"/>
          </a:xfrm>
        </p:grpSpPr>
        <p:sp>
          <p:nvSpPr>
            <p:cNvPr id="19494" name="Rectangle 38"/>
            <p:cNvSpPr>
              <a:spLocks/>
            </p:cNvSpPr>
            <p:nvPr/>
          </p:nvSpPr>
          <p:spPr bwMode="auto">
            <a:xfrm>
              <a:off x="0" y="0"/>
              <a:ext cx="114" cy="86"/>
            </a:xfrm>
            <a:prstGeom prst="rect">
              <a:avLst/>
            </a:prstGeom>
            <a:solidFill>
              <a:srgbClr val="C1C1FF"/>
            </a:solidFill>
            <a:ln w="13546" cap="flat" cmpd="sng">
              <a:solidFill>
                <a:srgbClr val="333333"/>
              </a:solidFill>
              <a:prstDash val="solid"/>
              <a:round/>
              <a:headEnd/>
              <a:tailEnd/>
            </a:ln>
            <a:effectLst/>
          </p:spPr>
          <p:txBody>
            <a:bodyPr lIns="72248" tIns="72248" rIns="72248" bIns="72248" anchor="ctr"/>
            <a:lstStyle/>
            <a:p>
              <a:endParaRPr lang="en-US"/>
            </a:p>
          </p:txBody>
        </p:sp>
        <p:sp>
          <p:nvSpPr>
            <p:cNvPr id="19495" name="Rectangle 39"/>
            <p:cNvSpPr>
              <a:spLocks/>
            </p:cNvSpPr>
            <p:nvPr/>
          </p:nvSpPr>
          <p:spPr bwMode="auto">
            <a:xfrm>
              <a:off x="2" y="20"/>
              <a:ext cx="110"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Length</a:t>
              </a:r>
              <a:endParaRPr lang="en-US"/>
            </a:p>
          </p:txBody>
        </p:sp>
      </p:grpSp>
      <p:grpSp>
        <p:nvGrpSpPr>
          <p:cNvPr id="19496" name="Group 40"/>
          <p:cNvGrpSpPr>
            <a:grpSpLocks/>
          </p:cNvGrpSpPr>
          <p:nvPr/>
        </p:nvGrpSpPr>
        <p:grpSpPr bwMode="auto">
          <a:xfrm>
            <a:off x="7910513" y="3033713"/>
            <a:ext cx="3540125" cy="1084262"/>
            <a:chOff x="0" y="0"/>
            <a:chExt cx="279" cy="86"/>
          </a:xfrm>
        </p:grpSpPr>
        <p:sp>
          <p:nvSpPr>
            <p:cNvPr id="19497" name="Rectangle 41"/>
            <p:cNvSpPr>
              <a:spLocks/>
            </p:cNvSpPr>
            <p:nvPr/>
          </p:nvSpPr>
          <p:spPr bwMode="auto">
            <a:xfrm>
              <a:off x="0" y="0"/>
              <a:ext cx="279"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498" name="Rectangle 42"/>
            <p:cNvSpPr>
              <a:spLocks/>
            </p:cNvSpPr>
            <p:nvPr/>
          </p:nvSpPr>
          <p:spPr bwMode="auto">
            <a:xfrm>
              <a:off x="98" y="20"/>
              <a:ext cx="83"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Data</a:t>
              </a:r>
              <a:endParaRPr lang="en-US"/>
            </a:p>
          </p:txBody>
        </p:sp>
      </p:grpSp>
      <p:grpSp>
        <p:nvGrpSpPr>
          <p:cNvPr id="19499" name="Group 43"/>
          <p:cNvGrpSpPr>
            <a:grpSpLocks/>
          </p:cNvGrpSpPr>
          <p:nvPr/>
        </p:nvGrpSpPr>
        <p:grpSpPr bwMode="auto">
          <a:xfrm>
            <a:off x="11379200" y="3033713"/>
            <a:ext cx="1190625" cy="1084262"/>
            <a:chOff x="0" y="0"/>
            <a:chExt cx="94" cy="86"/>
          </a:xfrm>
        </p:grpSpPr>
        <p:sp>
          <p:nvSpPr>
            <p:cNvPr id="19500" name="Rectangle 44"/>
            <p:cNvSpPr>
              <a:spLocks/>
            </p:cNvSpPr>
            <p:nvPr/>
          </p:nvSpPr>
          <p:spPr bwMode="auto">
            <a:xfrm>
              <a:off x="0" y="0"/>
              <a:ext cx="94" cy="86"/>
            </a:xfrm>
            <a:prstGeom prst="rect">
              <a:avLst/>
            </a:pr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19501" name="Rectangle 45"/>
            <p:cNvSpPr>
              <a:spLocks/>
            </p:cNvSpPr>
            <p:nvPr/>
          </p:nvSpPr>
          <p:spPr bwMode="auto">
            <a:xfrm>
              <a:off x="7" y="20"/>
              <a:ext cx="80" cy="45"/>
            </a:xfrm>
            <a:prstGeom prst="rect">
              <a:avLst/>
            </a:prstGeom>
            <a:noFill/>
            <a:ln w="12700" cap="flat" cmpd="sng">
              <a:noFill/>
              <a:prstDash val="solid"/>
              <a:miter lim="0"/>
              <a:headEnd/>
              <a:tailEnd/>
            </a:ln>
            <a:effectLst/>
          </p:spPr>
          <p:txBody>
            <a:bodyPr lIns="126435" tIns="72248" rIns="126435" bIns="72248" anchor="ctr"/>
            <a:lstStyle/>
            <a:p>
              <a:pPr defTabSz="1300163"/>
              <a:r>
                <a:rPr lang="en-US" sz="2800">
                  <a:solidFill>
                    <a:srgbClr val="333333"/>
                  </a:solidFill>
                  <a:latin typeface="Arial" pitchFamily="34" charset="0"/>
                  <a:cs typeface="Arial" pitchFamily="34" charset="0"/>
                  <a:sym typeface="Arial" pitchFamily="34" charset="0"/>
                </a:rPr>
                <a:t>FCS</a:t>
              </a:r>
              <a:endParaRPr lang="en-US"/>
            </a:p>
          </p:txBody>
        </p:sp>
      </p:grpSp>
      <p:sp>
        <p:nvSpPr>
          <p:cNvPr id="19502" name="Rectangle 46"/>
          <p:cNvSpPr>
            <a:spLocks/>
          </p:cNvSpPr>
          <p:nvPr/>
        </p:nvSpPr>
        <p:spPr bwMode="auto">
          <a:xfrm>
            <a:off x="323850" y="4225925"/>
            <a:ext cx="1446213" cy="1169988"/>
          </a:xfrm>
          <a:prstGeom prst="rect">
            <a:avLst/>
          </a:prstGeom>
          <a:noFill/>
          <a:ln w="12700" cap="flat" cmpd="sng">
            <a:noFill/>
            <a:prstDash val="solid"/>
            <a:miter lim="0"/>
            <a:headEnd/>
            <a:tailEnd/>
          </a:ln>
          <a:effectLst/>
        </p:spPr>
        <p:txBody>
          <a:bodyPr lIns="126435" tIns="72248" rIns="126435" bIns="72248"/>
          <a:lstStyle/>
          <a:p>
            <a:pPr defTabSz="1300163"/>
            <a:r>
              <a:rPr lang="en-US" sz="2500" b="1">
                <a:solidFill>
                  <a:srgbClr val="333333"/>
                </a:solidFill>
                <a:latin typeface="Arial" pitchFamily="34" charset="0"/>
                <a:cs typeface="Arial" pitchFamily="34" charset="0"/>
                <a:sym typeface="Arial" pitchFamily="34" charset="0"/>
              </a:rPr>
              <a:t>7 </a:t>
            </a:r>
          </a:p>
          <a:p>
            <a:pPr defTabSz="1300163"/>
            <a:r>
              <a:rPr lang="en-US" sz="2500" b="1">
                <a:solidFill>
                  <a:srgbClr val="333333"/>
                </a:solidFill>
                <a:latin typeface="Arial" pitchFamily="34" charset="0"/>
                <a:cs typeface="Arial" pitchFamily="34" charset="0"/>
                <a:sym typeface="Arial" pitchFamily="34" charset="0"/>
              </a:rPr>
              <a:t>Bytes</a:t>
            </a:r>
            <a:endParaRPr lang="en-US"/>
          </a:p>
        </p:txBody>
      </p:sp>
      <p:sp>
        <p:nvSpPr>
          <p:cNvPr id="19503" name="Rectangle 47"/>
          <p:cNvSpPr>
            <a:spLocks/>
          </p:cNvSpPr>
          <p:nvPr/>
        </p:nvSpPr>
        <p:spPr bwMode="auto">
          <a:xfrm>
            <a:off x="3033713" y="4225925"/>
            <a:ext cx="1444625" cy="1169988"/>
          </a:xfrm>
          <a:prstGeom prst="rect">
            <a:avLst/>
          </a:prstGeom>
          <a:noFill/>
          <a:ln w="12700" cap="flat" cmpd="sng">
            <a:noFill/>
            <a:prstDash val="solid"/>
            <a:miter lim="0"/>
            <a:headEnd/>
            <a:tailEnd/>
          </a:ln>
          <a:effectLst/>
        </p:spPr>
        <p:txBody>
          <a:bodyPr lIns="126435" tIns="72248" rIns="126435" bIns="72248"/>
          <a:lstStyle/>
          <a:p>
            <a:pPr defTabSz="1300163"/>
            <a:r>
              <a:rPr lang="en-US" sz="2500" b="1">
                <a:solidFill>
                  <a:srgbClr val="333333"/>
                </a:solidFill>
                <a:latin typeface="Arial" pitchFamily="34" charset="0"/>
                <a:cs typeface="Arial" pitchFamily="34" charset="0"/>
                <a:sym typeface="Arial" pitchFamily="34" charset="0"/>
              </a:rPr>
              <a:t>2/6 </a:t>
            </a:r>
          </a:p>
          <a:p>
            <a:pPr defTabSz="1300163"/>
            <a:r>
              <a:rPr lang="en-US" sz="2500" b="1">
                <a:solidFill>
                  <a:srgbClr val="333333"/>
                </a:solidFill>
                <a:latin typeface="Arial" pitchFamily="34" charset="0"/>
                <a:cs typeface="Arial" pitchFamily="34" charset="0"/>
                <a:sym typeface="Arial" pitchFamily="34" charset="0"/>
              </a:rPr>
              <a:t>Bytes</a:t>
            </a:r>
            <a:endParaRPr lang="en-US"/>
          </a:p>
        </p:txBody>
      </p:sp>
      <p:sp>
        <p:nvSpPr>
          <p:cNvPr id="19504" name="Rectangle 48"/>
          <p:cNvSpPr>
            <a:spLocks/>
          </p:cNvSpPr>
          <p:nvPr/>
        </p:nvSpPr>
        <p:spPr bwMode="auto">
          <a:xfrm>
            <a:off x="4730750" y="4225925"/>
            <a:ext cx="1446213" cy="1169988"/>
          </a:xfrm>
          <a:prstGeom prst="rect">
            <a:avLst/>
          </a:prstGeom>
          <a:noFill/>
          <a:ln w="12700" cap="flat" cmpd="sng">
            <a:noFill/>
            <a:prstDash val="solid"/>
            <a:miter lim="0"/>
            <a:headEnd/>
            <a:tailEnd/>
          </a:ln>
          <a:effectLst/>
        </p:spPr>
        <p:txBody>
          <a:bodyPr lIns="126435" tIns="72248" rIns="126435" bIns="72248"/>
          <a:lstStyle/>
          <a:p>
            <a:pPr defTabSz="1300163"/>
            <a:r>
              <a:rPr lang="en-US" sz="2500" b="1">
                <a:solidFill>
                  <a:srgbClr val="333333"/>
                </a:solidFill>
                <a:latin typeface="Arial" pitchFamily="34" charset="0"/>
                <a:cs typeface="Arial" pitchFamily="34" charset="0"/>
                <a:sym typeface="Arial" pitchFamily="34" charset="0"/>
              </a:rPr>
              <a:t>2/6 </a:t>
            </a:r>
          </a:p>
          <a:p>
            <a:pPr defTabSz="1300163"/>
            <a:r>
              <a:rPr lang="en-US" sz="2500" b="1">
                <a:solidFill>
                  <a:srgbClr val="333333"/>
                </a:solidFill>
                <a:latin typeface="Arial" pitchFamily="34" charset="0"/>
                <a:cs typeface="Arial" pitchFamily="34" charset="0"/>
                <a:sym typeface="Arial" pitchFamily="34" charset="0"/>
              </a:rPr>
              <a:t>Bytes</a:t>
            </a:r>
            <a:endParaRPr lang="en-US"/>
          </a:p>
        </p:txBody>
      </p:sp>
      <p:sp>
        <p:nvSpPr>
          <p:cNvPr id="19505" name="Rectangle 49"/>
          <p:cNvSpPr>
            <a:spLocks/>
          </p:cNvSpPr>
          <p:nvPr/>
        </p:nvSpPr>
        <p:spPr bwMode="auto">
          <a:xfrm>
            <a:off x="6573838" y="4225925"/>
            <a:ext cx="1444625" cy="1169988"/>
          </a:xfrm>
          <a:prstGeom prst="rect">
            <a:avLst/>
          </a:prstGeom>
          <a:noFill/>
          <a:ln w="12700" cap="flat" cmpd="sng">
            <a:noFill/>
            <a:prstDash val="solid"/>
            <a:miter lim="0"/>
            <a:headEnd/>
            <a:tailEnd/>
          </a:ln>
          <a:effectLst/>
        </p:spPr>
        <p:txBody>
          <a:bodyPr lIns="126435" tIns="72248" rIns="126435" bIns="72248"/>
          <a:lstStyle/>
          <a:p>
            <a:pPr defTabSz="1300163"/>
            <a:r>
              <a:rPr lang="en-US" sz="2500" b="1">
                <a:solidFill>
                  <a:srgbClr val="333333"/>
                </a:solidFill>
                <a:latin typeface="Arial" pitchFamily="34" charset="0"/>
                <a:cs typeface="Arial" pitchFamily="34" charset="0"/>
                <a:sym typeface="Arial" pitchFamily="34" charset="0"/>
              </a:rPr>
              <a:t>2 </a:t>
            </a:r>
          </a:p>
          <a:p>
            <a:pPr defTabSz="1300163"/>
            <a:r>
              <a:rPr lang="en-US" sz="2500" b="1">
                <a:solidFill>
                  <a:srgbClr val="333333"/>
                </a:solidFill>
                <a:latin typeface="Arial" pitchFamily="34" charset="0"/>
                <a:cs typeface="Arial" pitchFamily="34" charset="0"/>
                <a:sym typeface="Arial" pitchFamily="34" charset="0"/>
              </a:rPr>
              <a:t>Bytes</a:t>
            </a:r>
            <a:endParaRPr lang="en-US"/>
          </a:p>
        </p:txBody>
      </p:sp>
      <p:sp>
        <p:nvSpPr>
          <p:cNvPr id="19506" name="Rectangle 50"/>
          <p:cNvSpPr>
            <a:spLocks/>
          </p:cNvSpPr>
          <p:nvPr/>
        </p:nvSpPr>
        <p:spPr bwMode="auto">
          <a:xfrm>
            <a:off x="8091488" y="4225925"/>
            <a:ext cx="3397250" cy="650875"/>
          </a:xfrm>
          <a:prstGeom prst="rect">
            <a:avLst/>
          </a:prstGeom>
          <a:noFill/>
          <a:ln w="12700" cap="flat" cmpd="sng">
            <a:noFill/>
            <a:prstDash val="solid"/>
            <a:miter lim="0"/>
            <a:headEnd/>
            <a:tailEnd/>
          </a:ln>
          <a:effectLst/>
        </p:spPr>
        <p:txBody>
          <a:bodyPr lIns="126435" tIns="72248" rIns="126435" bIns="72248"/>
          <a:lstStyle/>
          <a:p>
            <a:pPr algn="l" defTabSz="1300163"/>
            <a:r>
              <a:rPr lang="en-US" sz="2500" b="1">
                <a:solidFill>
                  <a:srgbClr val="333333"/>
                </a:solidFill>
                <a:latin typeface="Arial" pitchFamily="34" charset="0"/>
                <a:cs typeface="Arial" pitchFamily="34" charset="0"/>
                <a:sym typeface="Arial" pitchFamily="34" charset="0"/>
              </a:rPr>
              <a:t>46 - 1500 Bytes</a:t>
            </a:r>
            <a:endParaRPr lang="en-US"/>
          </a:p>
        </p:txBody>
      </p:sp>
      <p:sp>
        <p:nvSpPr>
          <p:cNvPr id="19507" name="Rectangle 51"/>
          <p:cNvSpPr>
            <a:spLocks/>
          </p:cNvSpPr>
          <p:nvPr/>
        </p:nvSpPr>
        <p:spPr bwMode="auto">
          <a:xfrm>
            <a:off x="11558588" y="4225925"/>
            <a:ext cx="1444625" cy="1169988"/>
          </a:xfrm>
          <a:prstGeom prst="rect">
            <a:avLst/>
          </a:prstGeom>
          <a:noFill/>
          <a:ln w="12700" cap="flat" cmpd="sng">
            <a:noFill/>
            <a:prstDash val="solid"/>
            <a:miter lim="0"/>
            <a:headEnd/>
            <a:tailEnd/>
          </a:ln>
          <a:effectLst/>
        </p:spPr>
        <p:txBody>
          <a:bodyPr lIns="126435" tIns="72248" rIns="126435" bIns="72248"/>
          <a:lstStyle/>
          <a:p>
            <a:pPr defTabSz="1300163"/>
            <a:r>
              <a:rPr lang="en-US" sz="2500" b="1">
                <a:solidFill>
                  <a:srgbClr val="333333"/>
                </a:solidFill>
                <a:latin typeface="Arial" pitchFamily="34" charset="0"/>
                <a:cs typeface="Arial" pitchFamily="34" charset="0"/>
                <a:sym typeface="Arial" pitchFamily="34" charset="0"/>
              </a:rPr>
              <a:t>4 </a:t>
            </a:r>
          </a:p>
          <a:p>
            <a:pPr defTabSz="1300163"/>
            <a:r>
              <a:rPr lang="en-US" sz="2500" b="1">
                <a:solidFill>
                  <a:srgbClr val="333333"/>
                </a:solidFill>
                <a:latin typeface="Arial" pitchFamily="34" charset="0"/>
                <a:cs typeface="Arial" pitchFamily="34" charset="0"/>
                <a:sym typeface="Arial" pitchFamily="34" charset="0"/>
              </a:rPr>
              <a:t>Bytes</a:t>
            </a:r>
            <a:endParaRPr lang="en-US"/>
          </a:p>
        </p:txBody>
      </p:sp>
      <p:sp>
        <p:nvSpPr>
          <p:cNvPr id="19508" name="Rectangle 52"/>
          <p:cNvSpPr>
            <a:spLocks/>
          </p:cNvSpPr>
          <p:nvPr/>
        </p:nvSpPr>
        <p:spPr bwMode="auto">
          <a:xfrm>
            <a:off x="2058988" y="3033713"/>
            <a:ext cx="323850" cy="1084262"/>
          </a:xfrm>
          <a:prstGeom prst="rect">
            <a:avLst/>
          </a:prstGeom>
          <a:solidFill>
            <a:srgbClr val="C1C1FF"/>
          </a:solidFill>
          <a:ln w="13546" cap="flat" cmpd="sng">
            <a:solidFill>
              <a:srgbClr val="333333"/>
            </a:solidFill>
            <a:prstDash val="solid"/>
            <a:round/>
            <a:headEnd/>
            <a:tailEnd/>
          </a:ln>
          <a:effectLst/>
        </p:spPr>
        <p:txBody>
          <a:bodyPr lIns="0" tIns="0" rIns="0" bIns="0" anchor="ctr"/>
          <a:lstStyle/>
          <a:p>
            <a:endParaRPr lang="en-US"/>
          </a:p>
        </p:txBody>
      </p:sp>
      <p:sp>
        <p:nvSpPr>
          <p:cNvPr id="19509" name="Rectangle 53"/>
          <p:cNvSpPr>
            <a:spLocks/>
          </p:cNvSpPr>
          <p:nvPr/>
        </p:nvSpPr>
        <p:spPr bwMode="auto">
          <a:xfrm>
            <a:off x="1744663" y="4225925"/>
            <a:ext cx="1203325" cy="1169988"/>
          </a:xfrm>
          <a:prstGeom prst="rect">
            <a:avLst/>
          </a:prstGeom>
          <a:noFill/>
          <a:ln w="12700" cap="flat" cmpd="sng">
            <a:noFill/>
            <a:prstDash val="solid"/>
            <a:miter lim="0"/>
            <a:headEnd/>
            <a:tailEnd/>
          </a:ln>
          <a:effectLst/>
        </p:spPr>
        <p:txBody>
          <a:bodyPr lIns="126435" tIns="72248" rIns="126435" bIns="72248"/>
          <a:lstStyle/>
          <a:p>
            <a:pPr defTabSz="1300163"/>
            <a:r>
              <a:rPr lang="en-US" sz="2500" b="1">
                <a:solidFill>
                  <a:srgbClr val="333333"/>
                </a:solidFill>
                <a:latin typeface="Arial" pitchFamily="34" charset="0"/>
                <a:cs typeface="Arial" pitchFamily="34" charset="0"/>
                <a:sym typeface="Arial" pitchFamily="34" charset="0"/>
              </a:rPr>
              <a:t>1 </a:t>
            </a:r>
          </a:p>
          <a:p>
            <a:pPr defTabSz="1300163"/>
            <a:r>
              <a:rPr lang="en-US" sz="2500" b="1">
                <a:solidFill>
                  <a:srgbClr val="333333"/>
                </a:solidFill>
                <a:latin typeface="Arial" pitchFamily="34" charset="0"/>
                <a:cs typeface="Arial" pitchFamily="34" charset="0"/>
                <a:sym typeface="Arial" pitchFamily="34" charset="0"/>
              </a:rPr>
              <a:t>Byte</a:t>
            </a:r>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1"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0482" name="Rectangle 2"/>
          <p:cNvSpPr>
            <a:spLocks/>
          </p:cNvSpPr>
          <p:nvPr/>
        </p:nvSpPr>
        <p:spPr bwMode="auto">
          <a:xfrm>
            <a:off x="2058988" y="920750"/>
            <a:ext cx="9758362" cy="1008063"/>
          </a:xfrm>
          <a:prstGeom prst="rect">
            <a:avLst/>
          </a:prstGeom>
          <a:noFill/>
          <a:ln w="12700" cap="flat" cmpd="sng">
            <a:noFill/>
            <a:prstDash val="solid"/>
            <a:miter lim="0"/>
            <a:headEnd/>
            <a:tailEnd/>
          </a:ln>
          <a:effectLst/>
        </p:spPr>
        <p:txBody>
          <a:bodyPr lIns="126435" tIns="72248" rIns="126435" bIns="72248"/>
          <a:lstStyle/>
          <a:p>
            <a:pPr algn="l" defTabSz="1300163"/>
            <a:r>
              <a:rPr lang="en-US" sz="5600" b="1">
                <a:solidFill>
                  <a:srgbClr val="333333"/>
                </a:solidFill>
                <a:latin typeface="Helvetica" charset="0"/>
                <a:ea typeface="Helvetica" charset="0"/>
                <a:cs typeface="Helvetica" charset="0"/>
                <a:sym typeface="Helvetica" charset="0"/>
              </a:rPr>
              <a:t>Access Method - CSMA/CD</a:t>
            </a:r>
            <a:r>
              <a:rPr lang="en-US" sz="5100" b="1">
                <a:solidFill>
                  <a:srgbClr val="333333"/>
                </a:solidFill>
                <a:latin typeface="Helvetica" charset="0"/>
                <a:ea typeface="Helvetica" charset="0"/>
                <a:cs typeface="Helvetica" charset="0"/>
                <a:sym typeface="Helvetica" charset="0"/>
              </a:rPr>
              <a:t> </a:t>
            </a:r>
            <a:endParaRPr lang="en-US"/>
          </a:p>
        </p:txBody>
      </p:sp>
      <p:sp>
        <p:nvSpPr>
          <p:cNvPr id="20483" name="Rectangle 3"/>
          <p:cNvSpPr>
            <a:spLocks/>
          </p:cNvSpPr>
          <p:nvPr/>
        </p:nvSpPr>
        <p:spPr bwMode="auto">
          <a:xfrm>
            <a:off x="730250" y="2708275"/>
            <a:ext cx="11623675" cy="1363663"/>
          </a:xfrm>
          <a:prstGeom prst="rect">
            <a:avLst/>
          </a:prstGeom>
          <a:noFill/>
          <a:ln w="12700" cap="flat" cmpd="sng">
            <a:noFill/>
            <a:prstDash val="solid"/>
            <a:miter lim="0"/>
            <a:headEnd/>
            <a:tailEnd/>
          </a:ln>
          <a:effectLst/>
        </p:spPr>
        <p:txBody>
          <a:bodyPr lIns="126435" tIns="72248" rIns="126435" bIns="72248"/>
          <a:lstStyle/>
          <a:p>
            <a:pPr marL="504825" indent="-504825" algn="l" defTabSz="1300163">
              <a:spcBef>
                <a:spcPts val="1000"/>
              </a:spcBef>
              <a:buClr>
                <a:srgbClr val="333333"/>
              </a:buClr>
              <a:buSzPct val="100000"/>
              <a:buFont typeface="ArialMT" charset="0"/>
              <a:buChar char="•"/>
            </a:pPr>
            <a:r>
              <a:rPr lang="en-US" sz="3900" b="1">
                <a:solidFill>
                  <a:srgbClr val="333333"/>
                </a:solidFill>
                <a:latin typeface="Helvetica" charset="0"/>
                <a:ea typeface="Helvetica" charset="0"/>
                <a:cs typeface="Helvetica" charset="0"/>
                <a:sym typeface="Helvetica" charset="0"/>
              </a:rPr>
              <a:t>Carrier Sense Multiple Access / Collision Detection</a:t>
            </a:r>
            <a:endParaRPr lang="en-US"/>
          </a:p>
        </p:txBody>
      </p:sp>
      <p:pic>
        <p:nvPicPr>
          <p:cNvPr id="20484" name="Picture 4" descr="image.png"/>
          <p:cNvPicPr>
            <a:picLocks noChangeAspect="1"/>
          </p:cNvPicPr>
          <p:nvPr/>
        </p:nvPicPr>
        <p:blipFill>
          <a:blip r:embed="rId4"/>
          <a:srcRect l="2307" t="21942" r="2307" b="54860"/>
          <a:stretch>
            <a:fillRect/>
          </a:stretch>
        </p:blipFill>
        <p:spPr bwMode="auto">
          <a:xfrm>
            <a:off x="866775" y="5743575"/>
            <a:ext cx="11379200" cy="2327275"/>
          </a:xfrm>
          <a:prstGeom prst="rect">
            <a:avLst/>
          </a:prstGeom>
          <a:noFill/>
          <a:ln w="12700" cap="flat" cmpd="sng">
            <a:noFill/>
            <a:prstDash val="solid"/>
            <a:miter lim="0"/>
            <a:headEnd type="none" w="med" len="med"/>
            <a:tailEnd type="none" w="med" len="med"/>
          </a:ln>
          <a:effectLst/>
        </p:spPr>
      </p:pic>
      <p:grpSp>
        <p:nvGrpSpPr>
          <p:cNvPr id="20485" name="Group 5"/>
          <p:cNvGrpSpPr>
            <a:grpSpLocks/>
          </p:cNvGrpSpPr>
          <p:nvPr/>
        </p:nvGrpSpPr>
        <p:grpSpPr bwMode="auto">
          <a:xfrm>
            <a:off x="8361363" y="3906838"/>
            <a:ext cx="3360737" cy="2341562"/>
            <a:chOff x="0" y="0"/>
            <a:chExt cx="265" cy="185"/>
          </a:xfrm>
        </p:grpSpPr>
        <p:sp>
          <p:nvSpPr>
            <p:cNvPr id="20486" name="AutoShape 6"/>
            <p:cNvSpPr>
              <a:spLocks/>
            </p:cNvSpPr>
            <p:nvPr/>
          </p:nvSpPr>
          <p:spPr bwMode="auto">
            <a:xfrm>
              <a:off x="0" y="0"/>
              <a:ext cx="265" cy="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497"/>
                  </a:lnTo>
                  <a:lnTo>
                    <a:pt x="0" y="14997"/>
                  </a:lnTo>
                  <a:lnTo>
                    <a:pt x="0" y="17996"/>
                  </a:lnTo>
                  <a:lnTo>
                    <a:pt x="3599" y="17996"/>
                  </a:lnTo>
                  <a:lnTo>
                    <a:pt x="2656" y="21600"/>
                  </a:lnTo>
                  <a:lnTo>
                    <a:pt x="9000" y="17996"/>
                  </a:lnTo>
                  <a:lnTo>
                    <a:pt x="21600" y="17996"/>
                  </a:lnTo>
                  <a:lnTo>
                    <a:pt x="21600" y="14997"/>
                  </a:lnTo>
                  <a:lnTo>
                    <a:pt x="21600" y="10497"/>
                  </a:lnTo>
                  <a:lnTo>
                    <a:pt x="21600" y="0"/>
                  </a:lnTo>
                  <a:lnTo>
                    <a:pt x="9000" y="0"/>
                  </a:lnTo>
                  <a:lnTo>
                    <a:pt x="3599" y="0"/>
                  </a:lnTo>
                  <a:close/>
                </a:path>
              </a:pathLst>
            </a:cu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20487" name="Rectangle 7"/>
            <p:cNvSpPr>
              <a:spLocks/>
            </p:cNvSpPr>
            <p:nvPr/>
          </p:nvSpPr>
          <p:spPr bwMode="auto">
            <a:xfrm>
              <a:off x="17" y="17"/>
              <a:ext cx="239" cy="106"/>
            </a:xfrm>
            <a:prstGeom prst="rect">
              <a:avLst/>
            </a:prstGeom>
            <a:solidFill>
              <a:srgbClr val="666699"/>
            </a:solidFill>
            <a:ln w="9525" cap="flat" cmpd="sng">
              <a:noFill/>
              <a:prstDash val="solid"/>
              <a:round/>
              <a:headEnd/>
              <a:tailEnd/>
            </a:ln>
            <a:effectLst/>
          </p:spPr>
          <p:txBody>
            <a:bodyPr lIns="126435" tIns="72248" rIns="126435" bIns="72248"/>
            <a:lstStyle/>
            <a:p>
              <a:pPr algn="l" defTabSz="1300163"/>
              <a:r>
                <a:rPr lang="en-US" sz="2500">
                  <a:solidFill>
                    <a:srgbClr val="333333"/>
                  </a:solidFill>
                  <a:latin typeface="Helvetica" charset="0"/>
                  <a:ea typeface="Helvetica" charset="0"/>
                  <a:cs typeface="Helvetica" charset="0"/>
                  <a:sym typeface="Helvetica" charset="0"/>
                </a:rPr>
                <a:t>Check the line</a:t>
              </a:r>
            </a:p>
            <a:p>
              <a:pPr algn="l" defTabSz="1300163"/>
              <a:r>
                <a:rPr lang="en-US" sz="2500">
                  <a:solidFill>
                    <a:srgbClr val="333333"/>
                  </a:solidFill>
                  <a:latin typeface="Helvetica" charset="0"/>
                  <a:ea typeface="Helvetica" charset="0"/>
                  <a:cs typeface="Helvetica" charset="0"/>
                  <a:sym typeface="Helvetica" charset="0"/>
                </a:rPr>
                <a:t>If no packet,</a:t>
              </a:r>
            </a:p>
            <a:p>
              <a:pPr algn="l" defTabSz="1300163"/>
              <a:r>
                <a:rPr lang="en-US" sz="2500">
                  <a:solidFill>
                    <a:srgbClr val="333333"/>
                  </a:solidFill>
                  <a:latin typeface="Helvetica" charset="0"/>
                  <a:ea typeface="Helvetica" charset="0"/>
                  <a:cs typeface="Helvetica" charset="0"/>
                  <a:sym typeface="Helvetica" charset="0"/>
                </a:rPr>
                <a:t>OK to transmit</a:t>
              </a:r>
              <a:endParaRPr lang="en-US"/>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5"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1506" name="Rectangle 2"/>
          <p:cNvSpPr>
            <a:spLocks/>
          </p:cNvSpPr>
          <p:nvPr/>
        </p:nvSpPr>
        <p:spPr bwMode="auto">
          <a:xfrm>
            <a:off x="9318625" y="8882063"/>
            <a:ext cx="3035300" cy="676275"/>
          </a:xfrm>
          <a:prstGeom prst="rect">
            <a:avLst/>
          </a:prstGeom>
          <a:noFill/>
          <a:ln w="12700" cap="flat" cmpd="sng">
            <a:noFill/>
            <a:prstDash val="solid"/>
            <a:miter lim="0"/>
            <a:headEnd/>
            <a:tailEnd/>
          </a:ln>
          <a:effectLst/>
        </p:spPr>
        <p:txBody>
          <a:bodyPr lIns="126435" tIns="72248" rIns="126435" bIns="72248"/>
          <a:lstStyle/>
          <a:p>
            <a:pPr algn="r" defTabSz="1300163"/>
            <a:r>
              <a:rPr lang="en-US" sz="1900">
                <a:solidFill>
                  <a:srgbClr val="333333"/>
                </a:solidFill>
                <a:latin typeface="Helvetica" charset="0"/>
                <a:ea typeface="Helvetica" charset="0"/>
                <a:cs typeface="Helvetica" charset="0"/>
                <a:sym typeface="Helvetica" charset="0"/>
              </a:rPr>
              <a:t>20</a:t>
            </a:r>
            <a:endParaRPr lang="en-US"/>
          </a:p>
        </p:txBody>
      </p:sp>
      <p:sp>
        <p:nvSpPr>
          <p:cNvPr id="21507" name="Rectangle 3"/>
          <p:cNvSpPr>
            <a:spLocks/>
          </p:cNvSpPr>
          <p:nvPr/>
        </p:nvSpPr>
        <p:spPr bwMode="auto">
          <a:xfrm>
            <a:off x="649288" y="1381125"/>
            <a:ext cx="11163300" cy="1973263"/>
          </a:xfrm>
          <a:prstGeom prst="rect">
            <a:avLst/>
          </a:prstGeom>
          <a:noFill/>
          <a:ln w="12700" cap="flat" cmpd="sng">
            <a:noFill/>
            <a:prstDash val="solid"/>
            <a:miter lim="0"/>
            <a:headEnd/>
            <a:tailEnd/>
          </a:ln>
          <a:effectLst/>
        </p:spPr>
        <p:txBody>
          <a:bodyPr lIns="126435" tIns="72248" rIns="126435" bIns="72248"/>
          <a:lstStyle/>
          <a:p>
            <a:pPr marL="504825" indent="-504825" algn="l" defTabSz="1300163">
              <a:spcBef>
                <a:spcPts val="1000"/>
              </a:spcBef>
              <a:buClr>
                <a:srgbClr val="333333"/>
              </a:buClr>
              <a:buSzPct val="100000"/>
              <a:buFont typeface="ArialMT" charset="0"/>
              <a:buChar char="•"/>
            </a:pPr>
            <a:r>
              <a:rPr lang="en-US" sz="3900" b="1">
                <a:solidFill>
                  <a:srgbClr val="333333"/>
                </a:solidFill>
                <a:latin typeface="Helvetica" charset="0"/>
                <a:ea typeface="Helvetica" charset="0"/>
                <a:cs typeface="Helvetica" charset="0"/>
                <a:sym typeface="Helvetica" charset="0"/>
              </a:rPr>
              <a:t>If computers are too far away, carrier detection </a:t>
            </a:r>
            <a:r>
              <a:rPr lang="en-US" sz="3900" b="1" i="1">
                <a:solidFill>
                  <a:srgbClr val="4D4D73"/>
                </a:solidFill>
                <a:latin typeface="Helvetica" charset="0"/>
                <a:ea typeface="Helvetica" charset="0"/>
                <a:cs typeface="Helvetica" charset="0"/>
                <a:sym typeface="Helvetica" charset="0"/>
              </a:rPr>
              <a:t>before</a:t>
            </a:r>
            <a:r>
              <a:rPr lang="en-US" sz="3900" b="1">
                <a:solidFill>
                  <a:srgbClr val="4D4D73"/>
                </a:solidFill>
                <a:latin typeface="Helvetica" charset="0"/>
                <a:ea typeface="Helvetica" charset="0"/>
                <a:cs typeface="Helvetica" charset="0"/>
                <a:sym typeface="Helvetica" charset="0"/>
              </a:rPr>
              <a:t> </a:t>
            </a:r>
            <a:r>
              <a:rPr lang="en-US" sz="3900" b="1">
                <a:solidFill>
                  <a:srgbClr val="333333"/>
                </a:solidFill>
                <a:latin typeface="Helvetica" charset="0"/>
                <a:ea typeface="Helvetica" charset="0"/>
                <a:cs typeface="Helvetica" charset="0"/>
                <a:sym typeface="Helvetica" charset="0"/>
              </a:rPr>
              <a:t>transmission doesn’t always work</a:t>
            </a:r>
            <a:endParaRPr lang="en-US"/>
          </a:p>
        </p:txBody>
      </p:sp>
      <p:pic>
        <p:nvPicPr>
          <p:cNvPr id="21508" name="Picture 4" descr="image.png"/>
          <p:cNvPicPr>
            <a:picLocks noChangeAspect="1"/>
          </p:cNvPicPr>
          <p:nvPr/>
        </p:nvPicPr>
        <p:blipFill>
          <a:blip r:embed="rId4"/>
          <a:srcRect l="2307" t="21942" r="2307" b="54860"/>
          <a:stretch>
            <a:fillRect/>
          </a:stretch>
        </p:blipFill>
        <p:spPr bwMode="auto">
          <a:xfrm>
            <a:off x="541338" y="5959475"/>
            <a:ext cx="11379200" cy="2327275"/>
          </a:xfrm>
          <a:prstGeom prst="rect">
            <a:avLst/>
          </a:prstGeom>
          <a:noFill/>
          <a:ln w="12700" cap="flat" cmpd="sng">
            <a:noFill/>
            <a:prstDash val="solid"/>
            <a:miter lim="0"/>
            <a:headEnd type="none" w="med" len="med"/>
            <a:tailEnd type="none" w="med" len="med"/>
          </a:ln>
          <a:effectLst/>
        </p:spPr>
      </p:pic>
      <p:grpSp>
        <p:nvGrpSpPr>
          <p:cNvPr id="21509" name="Group 5"/>
          <p:cNvGrpSpPr>
            <a:grpSpLocks/>
          </p:cNvGrpSpPr>
          <p:nvPr/>
        </p:nvGrpSpPr>
        <p:grpSpPr bwMode="auto">
          <a:xfrm>
            <a:off x="8018463" y="4117975"/>
            <a:ext cx="3576637" cy="2339975"/>
            <a:chOff x="0" y="0"/>
            <a:chExt cx="282" cy="185"/>
          </a:xfrm>
        </p:grpSpPr>
        <p:sp>
          <p:nvSpPr>
            <p:cNvPr id="21510" name="AutoShape 6"/>
            <p:cNvSpPr>
              <a:spLocks/>
            </p:cNvSpPr>
            <p:nvPr/>
          </p:nvSpPr>
          <p:spPr bwMode="auto">
            <a:xfrm>
              <a:off x="0" y="0"/>
              <a:ext cx="282" cy="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497"/>
                  </a:lnTo>
                  <a:lnTo>
                    <a:pt x="0" y="14997"/>
                  </a:lnTo>
                  <a:lnTo>
                    <a:pt x="0" y="17996"/>
                  </a:lnTo>
                  <a:lnTo>
                    <a:pt x="3599" y="17996"/>
                  </a:lnTo>
                  <a:lnTo>
                    <a:pt x="2655" y="21600"/>
                  </a:lnTo>
                  <a:lnTo>
                    <a:pt x="9000" y="17996"/>
                  </a:lnTo>
                  <a:lnTo>
                    <a:pt x="21600" y="17996"/>
                  </a:lnTo>
                  <a:lnTo>
                    <a:pt x="21600" y="14997"/>
                  </a:lnTo>
                  <a:lnTo>
                    <a:pt x="21600" y="10497"/>
                  </a:lnTo>
                  <a:lnTo>
                    <a:pt x="21600" y="0"/>
                  </a:lnTo>
                  <a:lnTo>
                    <a:pt x="9000" y="0"/>
                  </a:lnTo>
                  <a:lnTo>
                    <a:pt x="3599" y="0"/>
                  </a:lnTo>
                  <a:close/>
                </a:path>
              </a:pathLst>
            </a:cu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21511" name="Rectangle 7"/>
            <p:cNvSpPr>
              <a:spLocks/>
            </p:cNvSpPr>
            <p:nvPr/>
          </p:nvSpPr>
          <p:spPr bwMode="auto">
            <a:xfrm>
              <a:off x="18" y="17"/>
              <a:ext cx="255" cy="106"/>
            </a:xfrm>
            <a:prstGeom prst="rect">
              <a:avLst/>
            </a:prstGeom>
            <a:solidFill>
              <a:srgbClr val="666699"/>
            </a:solidFill>
            <a:ln w="9525" cap="flat" cmpd="sng">
              <a:noFill/>
              <a:prstDash val="solid"/>
              <a:round/>
              <a:headEnd/>
              <a:tailEnd/>
            </a:ln>
            <a:effectLst/>
          </p:spPr>
          <p:txBody>
            <a:bodyPr lIns="126435" tIns="72248" rIns="126435" bIns="72248"/>
            <a:lstStyle/>
            <a:p>
              <a:pPr algn="l" defTabSz="1300163"/>
              <a:r>
                <a:rPr lang="en-US" sz="2500">
                  <a:solidFill>
                    <a:srgbClr val="333333"/>
                  </a:solidFill>
                  <a:latin typeface="Helvetica" charset="0"/>
                  <a:ea typeface="Helvetica" charset="0"/>
                  <a:cs typeface="Helvetica" charset="0"/>
                  <a:sym typeface="Helvetica" charset="0"/>
                </a:rPr>
                <a:t>Check the line</a:t>
              </a:r>
            </a:p>
            <a:p>
              <a:pPr algn="l" defTabSz="1300163"/>
              <a:r>
                <a:rPr lang="en-US" sz="2500">
                  <a:solidFill>
                    <a:srgbClr val="333333"/>
                  </a:solidFill>
                  <a:latin typeface="Helvetica" charset="0"/>
                  <a:ea typeface="Helvetica" charset="0"/>
                  <a:cs typeface="Helvetica" charset="0"/>
                  <a:sym typeface="Helvetica" charset="0"/>
                </a:rPr>
                <a:t>Find no packet</a:t>
              </a:r>
            </a:p>
            <a:p>
              <a:pPr algn="l" defTabSz="1300163"/>
              <a:r>
                <a:rPr lang="en-US" sz="2500">
                  <a:solidFill>
                    <a:srgbClr val="333333"/>
                  </a:solidFill>
                  <a:latin typeface="Helvetica" charset="0"/>
                  <a:ea typeface="Helvetica" charset="0"/>
                  <a:cs typeface="Helvetica" charset="0"/>
                  <a:sym typeface="Helvetica" charset="0"/>
                </a:rPr>
                <a:t>OK to transmit</a:t>
              </a:r>
              <a:endParaRPr lang="en-US"/>
            </a:p>
          </p:txBody>
        </p:sp>
      </p:grpSp>
      <p:grpSp>
        <p:nvGrpSpPr>
          <p:cNvPr id="21512" name="Group 8"/>
          <p:cNvGrpSpPr>
            <a:grpSpLocks/>
          </p:cNvGrpSpPr>
          <p:nvPr/>
        </p:nvGrpSpPr>
        <p:grpSpPr bwMode="auto">
          <a:xfrm>
            <a:off x="2600325" y="4117975"/>
            <a:ext cx="3576638" cy="2339975"/>
            <a:chOff x="0" y="0"/>
            <a:chExt cx="282" cy="185"/>
          </a:xfrm>
        </p:grpSpPr>
        <p:sp>
          <p:nvSpPr>
            <p:cNvPr id="21513" name="AutoShape 9"/>
            <p:cNvSpPr>
              <a:spLocks/>
            </p:cNvSpPr>
            <p:nvPr/>
          </p:nvSpPr>
          <p:spPr bwMode="auto">
            <a:xfrm flipH="1">
              <a:off x="0" y="0"/>
              <a:ext cx="282" cy="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497"/>
                  </a:lnTo>
                  <a:lnTo>
                    <a:pt x="0" y="14997"/>
                  </a:lnTo>
                  <a:lnTo>
                    <a:pt x="0" y="17996"/>
                  </a:lnTo>
                  <a:lnTo>
                    <a:pt x="3599" y="17996"/>
                  </a:lnTo>
                  <a:lnTo>
                    <a:pt x="2655" y="21600"/>
                  </a:lnTo>
                  <a:lnTo>
                    <a:pt x="9000" y="17996"/>
                  </a:lnTo>
                  <a:lnTo>
                    <a:pt x="21600" y="17996"/>
                  </a:lnTo>
                  <a:lnTo>
                    <a:pt x="21600" y="14997"/>
                  </a:lnTo>
                  <a:lnTo>
                    <a:pt x="21600" y="10497"/>
                  </a:lnTo>
                  <a:lnTo>
                    <a:pt x="21600" y="0"/>
                  </a:lnTo>
                  <a:lnTo>
                    <a:pt x="9000" y="0"/>
                  </a:lnTo>
                  <a:lnTo>
                    <a:pt x="3599" y="0"/>
                  </a:lnTo>
                  <a:close/>
                </a:path>
              </a:pathLst>
            </a:cu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21514" name="Rectangle 10"/>
            <p:cNvSpPr>
              <a:spLocks/>
            </p:cNvSpPr>
            <p:nvPr/>
          </p:nvSpPr>
          <p:spPr bwMode="auto">
            <a:xfrm>
              <a:off x="9" y="17"/>
              <a:ext cx="255" cy="106"/>
            </a:xfrm>
            <a:prstGeom prst="rect">
              <a:avLst/>
            </a:prstGeom>
            <a:solidFill>
              <a:srgbClr val="666699"/>
            </a:solidFill>
            <a:ln w="9525" cap="flat" cmpd="sng">
              <a:noFill/>
              <a:prstDash val="solid"/>
              <a:round/>
              <a:headEnd/>
              <a:tailEnd/>
            </a:ln>
            <a:effectLst/>
          </p:spPr>
          <p:txBody>
            <a:bodyPr lIns="126435" tIns="72248" rIns="126435" bIns="72248"/>
            <a:lstStyle/>
            <a:p>
              <a:pPr algn="l" defTabSz="1300163"/>
              <a:r>
                <a:rPr lang="en-US" sz="2500">
                  <a:solidFill>
                    <a:srgbClr val="333333"/>
                  </a:solidFill>
                  <a:latin typeface="Helvetica" charset="0"/>
                  <a:ea typeface="Helvetica" charset="0"/>
                  <a:cs typeface="Helvetica" charset="0"/>
                  <a:sym typeface="Helvetica" charset="0"/>
                </a:rPr>
                <a:t>Check the line</a:t>
              </a:r>
            </a:p>
            <a:p>
              <a:pPr algn="l" defTabSz="1300163"/>
              <a:r>
                <a:rPr lang="en-US" sz="2500">
                  <a:solidFill>
                    <a:srgbClr val="333333"/>
                  </a:solidFill>
                  <a:latin typeface="Helvetica" charset="0"/>
                  <a:ea typeface="Helvetica" charset="0"/>
                  <a:cs typeface="Helvetica" charset="0"/>
                  <a:sym typeface="Helvetica" charset="0"/>
                </a:rPr>
                <a:t>Find no packet</a:t>
              </a:r>
            </a:p>
            <a:p>
              <a:pPr algn="l" defTabSz="1300163"/>
              <a:r>
                <a:rPr lang="en-US" sz="2500">
                  <a:solidFill>
                    <a:srgbClr val="333333"/>
                  </a:solidFill>
                  <a:latin typeface="Helvetica" charset="0"/>
                  <a:ea typeface="Helvetica" charset="0"/>
                  <a:cs typeface="Helvetica" charset="0"/>
                  <a:sym typeface="Helvetica" charset="0"/>
                </a:rPr>
                <a:t>OK to transmit</a:t>
              </a:r>
              <a:endParaRPr lang="en-US"/>
            </a:p>
          </p:txBody>
        </p:sp>
      </p:grpSp>
      <p:sp>
        <p:nvSpPr>
          <p:cNvPr id="21515" name="AutoShape 11"/>
          <p:cNvSpPr>
            <a:spLocks/>
          </p:cNvSpPr>
          <p:nvPr/>
        </p:nvSpPr>
        <p:spPr bwMode="auto">
          <a:xfrm rot="16200000">
            <a:off x="6664325" y="7097713"/>
            <a:ext cx="541338" cy="2601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5635" y="0"/>
                  <a:pt x="10800" y="805"/>
                  <a:pt x="10800" y="1799"/>
                </a:cubicBezTo>
                <a:lnTo>
                  <a:pt x="10800" y="9000"/>
                </a:lnTo>
                <a:cubicBezTo>
                  <a:pt x="10800" y="9994"/>
                  <a:pt x="5964" y="10800"/>
                  <a:pt x="0" y="10800"/>
                </a:cubicBezTo>
                <a:cubicBezTo>
                  <a:pt x="0" y="10800"/>
                  <a:pt x="0" y="10800"/>
                  <a:pt x="0" y="10800"/>
                </a:cubicBezTo>
                <a:cubicBezTo>
                  <a:pt x="5964" y="10800"/>
                  <a:pt x="10800" y="11605"/>
                  <a:pt x="10800" y="12600"/>
                </a:cubicBezTo>
                <a:lnTo>
                  <a:pt x="10800" y="19800"/>
                </a:lnTo>
                <a:cubicBezTo>
                  <a:pt x="10800" y="20794"/>
                  <a:pt x="15635" y="21600"/>
                  <a:pt x="21600" y="21600"/>
                </a:cubicBezTo>
              </a:path>
            </a:pathLst>
          </a:custGeom>
          <a:solidFill>
            <a:srgbClr val="000000">
              <a:alpha val="0"/>
            </a:srgbClr>
          </a:solidFill>
          <a:ln w="54186" cap="flat" cmpd="sng">
            <a:solidFill>
              <a:srgbClr val="FF3300"/>
            </a:solidFill>
            <a:prstDash val="solid"/>
            <a:round/>
            <a:headEnd/>
            <a:tailEnd/>
          </a:ln>
          <a:effectLst/>
        </p:spPr>
        <p:txBody>
          <a:bodyPr lIns="0" tIns="0" rIns="0" bIns="0" anchor="ctr"/>
          <a:lstStyle/>
          <a:p>
            <a:endParaRPr lang="en-US"/>
          </a:p>
        </p:txBody>
      </p:sp>
      <p:sp>
        <p:nvSpPr>
          <p:cNvPr id="21516" name="Rectangle 12"/>
          <p:cNvSpPr>
            <a:spLocks/>
          </p:cNvSpPr>
          <p:nvPr/>
        </p:nvSpPr>
        <p:spPr bwMode="auto">
          <a:xfrm>
            <a:off x="5611813" y="8616950"/>
            <a:ext cx="2470150" cy="538163"/>
          </a:xfrm>
          <a:prstGeom prst="rect">
            <a:avLst/>
          </a:prstGeom>
          <a:noFill/>
          <a:ln w="12700" cap="flat" cmpd="sng">
            <a:noFill/>
            <a:prstDash val="solid"/>
            <a:miter lim="0"/>
            <a:headEnd/>
            <a:tailEnd/>
          </a:ln>
          <a:effectLst/>
        </p:spPr>
        <p:txBody>
          <a:bodyPr lIns="126435" tIns="72248" rIns="126435" bIns="72248"/>
          <a:lstStyle/>
          <a:p>
            <a:pPr algn="l" defTabSz="1300163"/>
            <a:r>
              <a:rPr lang="en-US" sz="2500" b="1">
                <a:solidFill>
                  <a:srgbClr val="FF3300"/>
                </a:solidFill>
                <a:latin typeface="Helvetica" charset="0"/>
                <a:ea typeface="Helvetica" charset="0"/>
                <a:cs typeface="Helvetica" charset="0"/>
                <a:sym typeface="Helvetica" charset="0"/>
              </a:rPr>
              <a:t>Long distance</a:t>
            </a:r>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7"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4098" name="Rectangle 2"/>
          <p:cNvSpPr>
            <a:spLocks noChangeArrowheads="1"/>
          </p:cNvSpPr>
          <p:nvPr>
            <p:ph type="title"/>
          </p:nvPr>
        </p:nvSpPr>
        <p:spPr>
          <a:xfrm>
            <a:off x="649288" y="390525"/>
            <a:ext cx="11704637" cy="1179513"/>
          </a:xfrm>
        </p:spPr>
        <p:txBody>
          <a:bodyPr lIns="126435" tIns="72248" rIns="126435" bIns="72248"/>
          <a:lstStyle/>
          <a:p>
            <a:pPr defTabSz="1300163"/>
            <a:r>
              <a:rPr lang="en-US" sz="5600">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Satuan Acara Perkuliahan</a:t>
            </a:r>
            <a:endParaRPr lang="en-US"/>
          </a:p>
        </p:txBody>
      </p:sp>
      <p:graphicFrame>
        <p:nvGraphicFramePr>
          <p:cNvPr id="4099" name="Group 3"/>
          <p:cNvGraphicFramePr>
            <a:graphicFrameLocks noGrp="1"/>
          </p:cNvGraphicFramePr>
          <p:nvPr/>
        </p:nvGraphicFramePr>
        <p:xfrm>
          <a:off x="134938" y="1978025"/>
          <a:ext cx="12680950" cy="7476490"/>
        </p:xfrm>
        <a:graphic>
          <a:graphicData uri="http://schemas.openxmlformats.org/drawingml/2006/table">
            <a:tbl>
              <a:tblPr/>
              <a:tblGrid>
                <a:gridCol w="1174750"/>
                <a:gridCol w="1936750"/>
                <a:gridCol w="4897437"/>
                <a:gridCol w="1223963"/>
                <a:gridCol w="1443037"/>
                <a:gridCol w="1058863"/>
                <a:gridCol w="946150"/>
              </a:tblGrid>
              <a:tr h="781050">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666699"/>
                          </a:solidFill>
                          <a:effectLst/>
                          <a:latin typeface="Verdana" pitchFamily="34" charset="0"/>
                          <a:ea typeface="Verdana" pitchFamily="34" charset="0"/>
                          <a:cs typeface="Verdana" pitchFamily="34" charset="0"/>
                          <a:sym typeface="Verdana" pitchFamily="34" charset="0"/>
                        </a:rPr>
                        <a:t>Minggu Ke</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E0E0EB"/>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666699"/>
                          </a:solidFill>
                          <a:effectLst/>
                          <a:latin typeface="Verdana" pitchFamily="34" charset="0"/>
                          <a:ea typeface="Verdana" pitchFamily="34" charset="0"/>
                          <a:cs typeface="Verdana" pitchFamily="34" charset="0"/>
                          <a:sym typeface="Verdana" pitchFamily="34" charset="0"/>
                        </a:rPr>
                        <a:t>Pokok Bahasan dan TIU</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E0E0EB"/>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666699"/>
                          </a:solidFill>
                          <a:effectLst/>
                          <a:latin typeface="Verdana" pitchFamily="34" charset="0"/>
                          <a:ea typeface="Verdana" pitchFamily="34" charset="0"/>
                          <a:cs typeface="Verdana" pitchFamily="34" charset="0"/>
                          <a:sym typeface="Verdana" pitchFamily="34" charset="0"/>
                        </a:rPr>
                        <a:t>Sub Pokok Bahasan dan Sasaran Belajar</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E0E0EB"/>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666699"/>
                          </a:solidFill>
                          <a:effectLst/>
                          <a:latin typeface="Verdana" pitchFamily="34" charset="0"/>
                          <a:ea typeface="Verdana" pitchFamily="34" charset="0"/>
                          <a:cs typeface="Verdana" pitchFamily="34" charset="0"/>
                          <a:sym typeface="Verdana" pitchFamily="34" charset="0"/>
                        </a:rPr>
                        <a:t>Cara Pengajaran</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E0E0EB"/>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666699"/>
                          </a:solidFill>
                          <a:effectLst/>
                          <a:latin typeface="Verdana" pitchFamily="34" charset="0"/>
                          <a:ea typeface="Verdana" pitchFamily="34" charset="0"/>
                          <a:cs typeface="Verdana" pitchFamily="34" charset="0"/>
                          <a:sym typeface="Verdana" pitchFamily="34" charset="0"/>
                        </a:rPr>
                        <a:t>Media</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E0E0EB"/>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666699"/>
                          </a:solidFill>
                          <a:effectLst/>
                          <a:latin typeface="Verdana" pitchFamily="34" charset="0"/>
                          <a:ea typeface="Verdana" pitchFamily="34" charset="0"/>
                          <a:cs typeface="Verdana" pitchFamily="34" charset="0"/>
                          <a:sym typeface="Verdana" pitchFamily="34" charset="0"/>
                        </a:rPr>
                        <a:t>Tugas</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E0E0EB"/>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666699"/>
                          </a:solidFill>
                          <a:effectLst/>
                          <a:latin typeface="Verdana" pitchFamily="34" charset="0"/>
                          <a:ea typeface="Verdana" pitchFamily="34" charset="0"/>
                          <a:cs typeface="Verdana" pitchFamily="34" charset="0"/>
                          <a:sym typeface="Verdana" pitchFamily="34" charset="0"/>
                        </a:rPr>
                        <a:t>Referensi </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E0E0EB"/>
                    </a:solidFill>
                  </a:tcPr>
                </a:tc>
              </a:tr>
              <a:tr h="6572250">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I,II</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Konsep Dasar Jaringan</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0" indent="0" algn="l"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TIU :</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0" indent="0" algn="l"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Mahasiswa memahami dan menjelaskan mengenai pengertian, tujuan, kegunaan atau manfaat  jaringan komputer dan dasar dari komunikasi</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Pengertian Jaringan Komputer</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1" indent="0" algn="l"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Mahasiswa dapat memahami dan   menjelaskan tentang pengertian jaringan komputer.</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0" indent="0" algn="l"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Tujuan Jaringan Komputer</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1" indent="0" algn="l"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Mahasiswa dapat memahami dan menjelaskan tentang tujuan jaringan komputer.</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0" indent="0" algn="l"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Kegunaan Jaringan Komputer</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1" indent="0" algn="l"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Mahasiswa dapat memahami dan menjelaskan tentang kegunaan atau manfaat dari jaringan komputer</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0" indent="0" algn="l" defTabSz="1300163" rtl="0" eaLnBrk="1" fontAlgn="base"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Dasar Komunikasi</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1" indent="0" algn="l"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Mahasiswa dapat memahami Dasar Komunikasi tentang Analog dan Digital Transmission, sinkronisasi komunikasi, mengerti tentang kategori topologi physical (Star, Ring, Bus point to Poiny) dan logical (IEEE 802.xx), tipe koneksi, selubung data dalam bentuk ethernet frame dan header dari frame ethernet</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Kuliah Mimbar</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Papan Tulis dan Multimedia Projector</a:t>
                      </a:r>
                      <a:endParaRPr kumimoji="0" lang="en-US" sz="1700" b="0" i="0" u="none" strike="noStrike" cap="none" normalizeH="0" baseline="0" smtClean="0">
                        <a:ln>
                          <a:noFill/>
                        </a:ln>
                        <a:solidFill>
                          <a:srgbClr val="333333"/>
                        </a:solidFill>
                        <a:effectLst/>
                        <a:latin typeface="Times New Roman" pitchFamily="18" charset="0"/>
                        <a:cs typeface="Times New Roman" pitchFamily="18" charset="0"/>
                        <a:sym typeface="Times New Roman" pitchFamily="18" charset="0"/>
                      </a:endParaRPr>
                    </a:p>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Animasi Topologi</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Latihan</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000000">
                        <a:alpha val="0"/>
                      </a:srgbClr>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1700" b="0" i="0" u="none" strike="noStrike" cap="none" normalizeH="0" baseline="0" smtClean="0">
                          <a:ln>
                            <a:noFill/>
                          </a:ln>
                          <a:solidFill>
                            <a:srgbClr val="333333"/>
                          </a:solidFill>
                          <a:effectLst/>
                          <a:latin typeface="Verdana" pitchFamily="34" charset="0"/>
                          <a:ea typeface="Verdana" pitchFamily="34" charset="0"/>
                          <a:cs typeface="Verdana" pitchFamily="34" charset="0"/>
                          <a:sym typeface="Verdana" pitchFamily="34" charset="0"/>
                        </a:rPr>
                        <a:t>1 – 3</a:t>
                      </a:r>
                      <a:endParaRPr kumimoji="0" lang="en-US" sz="28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000000">
                        <a:alpha val="0"/>
                      </a:srgbClr>
                    </a:solidFill>
                  </a:tcPr>
                </a:tc>
              </a:tr>
            </a:tbl>
          </a:graphicData>
        </a:graphic>
      </p:graphicFrame>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29"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2530" name="Rectangle 2"/>
          <p:cNvSpPr>
            <a:spLocks/>
          </p:cNvSpPr>
          <p:nvPr/>
        </p:nvSpPr>
        <p:spPr bwMode="auto">
          <a:xfrm>
            <a:off x="9318625" y="8882063"/>
            <a:ext cx="3035300" cy="676275"/>
          </a:xfrm>
          <a:prstGeom prst="rect">
            <a:avLst/>
          </a:prstGeom>
          <a:noFill/>
          <a:ln w="12700" cap="flat" cmpd="sng">
            <a:noFill/>
            <a:prstDash val="solid"/>
            <a:miter lim="0"/>
            <a:headEnd/>
            <a:tailEnd/>
          </a:ln>
          <a:effectLst/>
        </p:spPr>
        <p:txBody>
          <a:bodyPr lIns="126435" tIns="72248" rIns="126435" bIns="72248"/>
          <a:lstStyle/>
          <a:p>
            <a:pPr algn="r" defTabSz="1300163"/>
            <a:r>
              <a:rPr lang="en-US" sz="1900">
                <a:solidFill>
                  <a:srgbClr val="333333"/>
                </a:solidFill>
                <a:latin typeface="Helvetica" charset="0"/>
                <a:ea typeface="Helvetica" charset="0"/>
                <a:cs typeface="Helvetica" charset="0"/>
                <a:sym typeface="Helvetica" charset="0"/>
              </a:rPr>
              <a:t>21</a:t>
            </a:r>
            <a:endParaRPr lang="en-US"/>
          </a:p>
        </p:txBody>
      </p:sp>
      <p:sp>
        <p:nvSpPr>
          <p:cNvPr id="22531" name="Rectangle 3"/>
          <p:cNvSpPr>
            <a:spLocks/>
          </p:cNvSpPr>
          <p:nvPr/>
        </p:nvSpPr>
        <p:spPr bwMode="auto">
          <a:xfrm>
            <a:off x="839788" y="949325"/>
            <a:ext cx="11785600" cy="4475163"/>
          </a:xfrm>
          <a:prstGeom prst="rect">
            <a:avLst/>
          </a:prstGeom>
          <a:noFill/>
          <a:ln w="12700" cap="flat" cmpd="sng">
            <a:noFill/>
            <a:prstDash val="solid"/>
            <a:miter lim="0"/>
            <a:headEnd/>
            <a:tailEnd/>
          </a:ln>
          <a:effectLst/>
        </p:spPr>
        <p:txBody>
          <a:bodyPr lIns="126435" tIns="72248" rIns="126435" bIns="72248"/>
          <a:lstStyle/>
          <a:p>
            <a:pPr marL="468313" indent="-468313" algn="l" defTabSz="1300163">
              <a:spcBef>
                <a:spcPts val="1000"/>
              </a:spcBef>
              <a:buClr>
                <a:srgbClr val="333333"/>
              </a:buClr>
              <a:buSzPct val="100000"/>
              <a:buFont typeface="ArialMT" charset="0"/>
              <a:buChar char="•"/>
            </a:pPr>
            <a:r>
              <a:rPr lang="en-US" b="1">
                <a:solidFill>
                  <a:srgbClr val="333333"/>
                </a:solidFill>
                <a:latin typeface="Helvetica" charset="0"/>
                <a:ea typeface="Helvetica" charset="0"/>
                <a:cs typeface="Helvetica" charset="0"/>
                <a:sym typeface="Helvetica" charset="0"/>
              </a:rPr>
              <a:t>After transmit, keep listening to the line</a:t>
            </a:r>
          </a:p>
          <a:p>
            <a:pPr marL="468313" indent="-468313" algn="l" defTabSz="1300163">
              <a:spcBef>
                <a:spcPts val="1000"/>
              </a:spcBef>
              <a:buClr>
                <a:srgbClr val="333333"/>
              </a:buClr>
              <a:buSzPct val="100000"/>
              <a:buFont typeface="ArialMT" charset="0"/>
              <a:buChar char="•"/>
            </a:pPr>
            <a:r>
              <a:rPr lang="en-US" b="1">
                <a:solidFill>
                  <a:srgbClr val="333333"/>
                </a:solidFill>
                <a:latin typeface="Helvetica" charset="0"/>
                <a:ea typeface="Helvetica" charset="0"/>
                <a:cs typeface="Helvetica" charset="0"/>
                <a:sym typeface="Helvetica" charset="0"/>
              </a:rPr>
              <a:t>Compare the data on the line with the ones being transmitted</a:t>
            </a:r>
          </a:p>
          <a:p>
            <a:pPr marL="468313" indent="-468313" algn="l" defTabSz="1300163">
              <a:spcBef>
                <a:spcPts val="1000"/>
              </a:spcBef>
              <a:buClr>
                <a:srgbClr val="333333"/>
              </a:buClr>
              <a:buSzPct val="100000"/>
              <a:buFont typeface="ArialMT" charset="0"/>
              <a:buChar char="•"/>
            </a:pPr>
            <a:r>
              <a:rPr lang="en-US" b="1">
                <a:solidFill>
                  <a:srgbClr val="333333"/>
                </a:solidFill>
                <a:latin typeface="Helvetica" charset="0"/>
                <a:ea typeface="Helvetica" charset="0"/>
                <a:cs typeface="Helvetica" charset="0"/>
                <a:sym typeface="Helvetica" charset="0"/>
              </a:rPr>
              <a:t>If different, stop transmission immediately (to minimize wasted time ― because there is no use continuing)</a:t>
            </a:r>
          </a:p>
          <a:p>
            <a:pPr marL="468313" indent="-468313" algn="l" defTabSz="1300163">
              <a:spcBef>
                <a:spcPts val="1000"/>
              </a:spcBef>
              <a:buClr>
                <a:srgbClr val="333333"/>
              </a:buClr>
              <a:buSzPct val="100000"/>
              <a:buFont typeface="ArialMT" charset="0"/>
              <a:buChar char="•"/>
            </a:pPr>
            <a:r>
              <a:rPr lang="en-US" b="1">
                <a:solidFill>
                  <a:srgbClr val="333333"/>
                </a:solidFill>
                <a:latin typeface="Helvetica" charset="0"/>
                <a:ea typeface="Helvetica" charset="0"/>
                <a:cs typeface="Helvetica" charset="0"/>
                <a:sym typeface="Helvetica" charset="0"/>
              </a:rPr>
              <a:t>Wait for a random time and try all over again</a:t>
            </a:r>
            <a:endParaRPr lang="en-US"/>
          </a:p>
        </p:txBody>
      </p:sp>
      <p:pic>
        <p:nvPicPr>
          <p:cNvPr id="22532" name="Picture 4" descr="image.png"/>
          <p:cNvPicPr>
            <a:picLocks noChangeAspect="1"/>
          </p:cNvPicPr>
          <p:nvPr/>
        </p:nvPicPr>
        <p:blipFill>
          <a:blip r:embed="rId4"/>
          <a:srcRect l="2307" t="21942" r="2307" b="54860"/>
          <a:stretch>
            <a:fillRect/>
          </a:stretch>
        </p:blipFill>
        <p:spPr bwMode="auto">
          <a:xfrm>
            <a:off x="1381125" y="7334250"/>
            <a:ext cx="11379200" cy="2328863"/>
          </a:xfrm>
          <a:prstGeom prst="rect">
            <a:avLst/>
          </a:prstGeom>
          <a:noFill/>
          <a:ln w="12700" cap="flat" cmpd="sng">
            <a:noFill/>
            <a:prstDash val="solid"/>
            <a:miter lim="0"/>
            <a:headEnd type="none" w="med" len="med"/>
            <a:tailEnd type="none" w="med" len="med"/>
          </a:ln>
          <a:effectLst/>
        </p:spPr>
      </p:pic>
      <p:grpSp>
        <p:nvGrpSpPr>
          <p:cNvPr id="22533" name="Group 5"/>
          <p:cNvGrpSpPr>
            <a:grpSpLocks/>
          </p:cNvGrpSpPr>
          <p:nvPr/>
        </p:nvGrpSpPr>
        <p:grpSpPr bwMode="auto">
          <a:xfrm>
            <a:off x="8959850" y="6103938"/>
            <a:ext cx="2709863" cy="1820862"/>
            <a:chOff x="0" y="0"/>
            <a:chExt cx="214" cy="144"/>
          </a:xfrm>
        </p:grpSpPr>
        <p:sp>
          <p:nvSpPr>
            <p:cNvPr id="22534" name="AutoShape 6"/>
            <p:cNvSpPr>
              <a:spLocks/>
            </p:cNvSpPr>
            <p:nvPr/>
          </p:nvSpPr>
          <p:spPr bwMode="auto">
            <a:xfrm>
              <a:off x="0" y="0"/>
              <a:ext cx="214" cy="1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497"/>
                  </a:lnTo>
                  <a:lnTo>
                    <a:pt x="0" y="14997"/>
                  </a:lnTo>
                  <a:lnTo>
                    <a:pt x="0" y="17996"/>
                  </a:lnTo>
                  <a:lnTo>
                    <a:pt x="3600" y="17996"/>
                  </a:lnTo>
                  <a:lnTo>
                    <a:pt x="2656" y="21600"/>
                  </a:lnTo>
                  <a:lnTo>
                    <a:pt x="9000" y="17996"/>
                  </a:lnTo>
                  <a:lnTo>
                    <a:pt x="21600" y="17996"/>
                  </a:lnTo>
                  <a:lnTo>
                    <a:pt x="21600" y="14997"/>
                  </a:lnTo>
                  <a:lnTo>
                    <a:pt x="21600" y="10497"/>
                  </a:lnTo>
                  <a:lnTo>
                    <a:pt x="21600" y="0"/>
                  </a:lnTo>
                  <a:lnTo>
                    <a:pt x="9000" y="0"/>
                  </a:lnTo>
                  <a:lnTo>
                    <a:pt x="3600" y="0"/>
                  </a:lnTo>
                  <a:close/>
                </a:path>
              </a:pathLst>
            </a:cu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22535" name="Rectangle 7"/>
            <p:cNvSpPr>
              <a:spLocks/>
            </p:cNvSpPr>
            <p:nvPr/>
          </p:nvSpPr>
          <p:spPr bwMode="auto">
            <a:xfrm>
              <a:off x="13" y="13"/>
              <a:ext cx="194" cy="75"/>
            </a:xfrm>
            <a:prstGeom prst="rect">
              <a:avLst/>
            </a:prstGeom>
            <a:solidFill>
              <a:srgbClr val="666699"/>
            </a:solidFill>
            <a:ln w="9525" cap="flat" cmpd="sng">
              <a:noFill/>
              <a:prstDash val="solid"/>
              <a:round/>
              <a:headEnd/>
              <a:tailEnd/>
            </a:ln>
            <a:effectLst/>
          </p:spPr>
          <p:txBody>
            <a:bodyPr lIns="126435" tIns="72248" rIns="126435" bIns="72248"/>
            <a:lstStyle/>
            <a:p>
              <a:pPr algn="l" defTabSz="1300163"/>
              <a:r>
                <a:rPr lang="en-US" sz="2500">
                  <a:solidFill>
                    <a:srgbClr val="333333"/>
                  </a:solidFill>
                  <a:latin typeface="Helvetica" charset="0"/>
                  <a:ea typeface="Helvetica" charset="0"/>
                  <a:cs typeface="Helvetica" charset="0"/>
                  <a:sym typeface="Helvetica" charset="0"/>
                </a:rPr>
                <a:t>Listen &amp; Compare</a:t>
              </a:r>
              <a:endParaRPr lang="en-US"/>
            </a:p>
          </p:txBody>
        </p:sp>
      </p:grpSp>
      <p:grpSp>
        <p:nvGrpSpPr>
          <p:cNvPr id="22536" name="Group 8"/>
          <p:cNvGrpSpPr>
            <a:grpSpLocks/>
          </p:cNvGrpSpPr>
          <p:nvPr/>
        </p:nvGrpSpPr>
        <p:grpSpPr bwMode="auto">
          <a:xfrm>
            <a:off x="1174750" y="6103938"/>
            <a:ext cx="2709863" cy="1820862"/>
            <a:chOff x="0" y="0"/>
            <a:chExt cx="214" cy="144"/>
          </a:xfrm>
        </p:grpSpPr>
        <p:sp>
          <p:nvSpPr>
            <p:cNvPr id="22537" name="AutoShape 9"/>
            <p:cNvSpPr>
              <a:spLocks/>
            </p:cNvSpPr>
            <p:nvPr/>
          </p:nvSpPr>
          <p:spPr bwMode="auto">
            <a:xfrm flipH="1">
              <a:off x="0" y="0"/>
              <a:ext cx="214" cy="1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10497"/>
                  </a:lnTo>
                  <a:lnTo>
                    <a:pt x="0" y="14997"/>
                  </a:lnTo>
                  <a:lnTo>
                    <a:pt x="0" y="17996"/>
                  </a:lnTo>
                  <a:lnTo>
                    <a:pt x="3600" y="17996"/>
                  </a:lnTo>
                  <a:lnTo>
                    <a:pt x="2656" y="21600"/>
                  </a:lnTo>
                  <a:lnTo>
                    <a:pt x="9000" y="17996"/>
                  </a:lnTo>
                  <a:lnTo>
                    <a:pt x="21600" y="17996"/>
                  </a:lnTo>
                  <a:lnTo>
                    <a:pt x="21600" y="14997"/>
                  </a:lnTo>
                  <a:lnTo>
                    <a:pt x="21600" y="10497"/>
                  </a:lnTo>
                  <a:lnTo>
                    <a:pt x="21600" y="0"/>
                  </a:lnTo>
                  <a:lnTo>
                    <a:pt x="9000" y="0"/>
                  </a:lnTo>
                  <a:lnTo>
                    <a:pt x="3600" y="0"/>
                  </a:lnTo>
                  <a:close/>
                </a:path>
              </a:pathLst>
            </a:custGeom>
            <a:solidFill>
              <a:srgbClr val="666699"/>
            </a:solidFill>
            <a:ln w="13546" cap="flat" cmpd="sng">
              <a:solidFill>
                <a:srgbClr val="333333"/>
              </a:solidFill>
              <a:prstDash val="solid"/>
              <a:round/>
              <a:headEnd/>
              <a:tailEnd/>
            </a:ln>
            <a:effectLst/>
          </p:spPr>
          <p:txBody>
            <a:bodyPr lIns="0" tIns="0" rIns="0" bIns="0" anchor="ctr"/>
            <a:lstStyle/>
            <a:p>
              <a:endParaRPr lang="en-US"/>
            </a:p>
          </p:txBody>
        </p:sp>
        <p:sp>
          <p:nvSpPr>
            <p:cNvPr id="22538" name="Rectangle 10"/>
            <p:cNvSpPr>
              <a:spLocks/>
            </p:cNvSpPr>
            <p:nvPr/>
          </p:nvSpPr>
          <p:spPr bwMode="auto">
            <a:xfrm>
              <a:off x="7" y="13"/>
              <a:ext cx="193" cy="75"/>
            </a:xfrm>
            <a:prstGeom prst="rect">
              <a:avLst/>
            </a:prstGeom>
            <a:solidFill>
              <a:srgbClr val="666699"/>
            </a:solidFill>
            <a:ln w="9525" cap="flat" cmpd="sng">
              <a:noFill/>
              <a:prstDash val="solid"/>
              <a:round/>
              <a:headEnd/>
              <a:tailEnd/>
            </a:ln>
            <a:effectLst/>
          </p:spPr>
          <p:txBody>
            <a:bodyPr lIns="126435" tIns="72248" rIns="126435" bIns="72248"/>
            <a:lstStyle/>
            <a:p>
              <a:pPr algn="l" defTabSz="1300163"/>
              <a:r>
                <a:rPr lang="en-US" sz="2500">
                  <a:solidFill>
                    <a:srgbClr val="333333"/>
                  </a:solidFill>
                  <a:latin typeface="Helvetica" charset="0"/>
                  <a:ea typeface="Helvetica" charset="0"/>
                  <a:cs typeface="Helvetica" charset="0"/>
                  <a:sym typeface="Helvetica" charset="0"/>
                </a:rPr>
                <a:t>Listen &amp; Compare</a:t>
              </a:r>
              <a:endParaRPr lang="en-US"/>
            </a:p>
          </p:txBody>
        </p:sp>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3"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3554" name="Rectangle 2"/>
          <p:cNvSpPr>
            <a:spLocks noChangeArrowheads="1"/>
          </p:cNvSpPr>
          <p:nvPr>
            <p:ph type="body" idx="1"/>
          </p:nvPr>
        </p:nvSpPr>
        <p:spPr>
          <a:xfrm>
            <a:off x="771525" y="1422400"/>
            <a:ext cx="11704638" cy="6437313"/>
          </a:xfrm>
        </p:spPr>
        <p:txBody>
          <a:bodyPr lIns="126435" tIns="72248" rIns="126435" bIns="72248" anchor="t"/>
          <a:lstStyle/>
          <a:p>
            <a:pPr marL="365125" indent="-365125" algn="just" defTabSz="1300163">
              <a:lnSpc>
                <a:spcPct val="150000"/>
              </a:lnSpc>
              <a:spcBef>
                <a:spcPts val="700"/>
              </a:spcBef>
              <a:buClr>
                <a:srgbClr val="333333"/>
              </a:buClr>
              <a:buFont typeface="ArialMT" charset="0"/>
              <a:buChar char="•"/>
            </a:pPr>
            <a:r>
              <a:rPr lang="en-US" sz="3400">
                <a:solidFill>
                  <a:srgbClr val="333333"/>
                </a:solidFill>
                <a:latin typeface="Helvetica" charset="0"/>
                <a:ea typeface="Helvetica" charset="0"/>
                <a:cs typeface="Helvetica" charset="0"/>
                <a:sym typeface="Helvetica" charset="0"/>
              </a:rPr>
              <a:t>Jika dua station hendak mencoba untuk mentransmisikan data pada waktu yang sama, maka kemungkinan akan terjadi </a:t>
            </a:r>
            <a:r>
              <a:rPr lang="en-US" sz="3400" b="1">
                <a:solidFill>
                  <a:srgbClr val="333333"/>
                </a:solidFill>
                <a:latin typeface="Helvetica" charset="0"/>
                <a:ea typeface="Helvetica" charset="0"/>
                <a:cs typeface="Helvetica" charset="0"/>
                <a:sym typeface="Helvetica" charset="0"/>
              </a:rPr>
              <a:t>collision</a:t>
            </a:r>
            <a:r>
              <a:rPr lang="en-US" sz="3400">
                <a:solidFill>
                  <a:srgbClr val="333333"/>
                </a:solidFill>
                <a:latin typeface="Helvetica" charset="0"/>
                <a:ea typeface="Helvetica" charset="0"/>
                <a:cs typeface="Helvetica" charset="0"/>
                <a:sym typeface="Helvetica" charset="0"/>
              </a:rPr>
              <a:t> (kolisi/tabrakan), yang akan mengakibatkan dua station tersebut menghentikan transmisi data, sebelum akhirnya mencoba untuk mengirimkannya lagi pada interval waktu yang acak (yang diukur dengan satuan milidetik). </a:t>
            </a:r>
            <a:endParaRPr lang="en-US"/>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577"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4578"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5500" b="1">
                <a:solidFill>
                  <a:srgbClr val="191919"/>
                </a:solidFill>
                <a:latin typeface="Helvetica" charset="0"/>
                <a:ea typeface="Helvetica" charset="0"/>
                <a:cs typeface="Helvetica" charset="0"/>
                <a:sym typeface="Helvetica" charset="0"/>
              </a:rPr>
              <a:t>CSMA/CD</a:t>
            </a:r>
            <a:r>
              <a:rPr lang="en-US" sz="5100" b="1">
                <a:solidFill>
                  <a:srgbClr val="191919"/>
                </a:solidFill>
                <a:latin typeface="Helvetica" charset="0"/>
                <a:ea typeface="Helvetica" charset="0"/>
                <a:cs typeface="Helvetica" charset="0"/>
                <a:sym typeface="Helvetica" charset="0"/>
              </a:rPr>
              <a:t> ― Design Considerations</a:t>
            </a:r>
            <a:endParaRPr lang="en-US"/>
          </a:p>
        </p:txBody>
      </p:sp>
      <p:sp>
        <p:nvSpPr>
          <p:cNvPr id="24579" name="Rectangle 3"/>
          <p:cNvSpPr>
            <a:spLocks noChangeArrowheads="1"/>
          </p:cNvSpPr>
          <p:nvPr>
            <p:ph type="body" idx="1"/>
          </p:nvPr>
        </p:nvSpPr>
        <p:spPr>
          <a:xfrm>
            <a:off x="649288" y="1895475"/>
            <a:ext cx="11704637" cy="6437313"/>
          </a:xfrm>
        </p:spPr>
        <p:txBody>
          <a:bodyPr lIns="126435" tIns="72248" rIns="126435" bIns="72248" anchor="t"/>
          <a:lstStyle/>
          <a:p>
            <a:pPr marL="639763" indent="-6397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More computers on the LAN, higher chance of collisions</a:t>
            </a:r>
          </a:p>
          <a:p>
            <a:pPr marL="639763" indent="-6397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Retransmission may result in collision again and cause further delay</a:t>
            </a:r>
          </a:p>
          <a:p>
            <a:pPr marL="639763" indent="-6397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As the result, the network becomes standstill</a:t>
            </a:r>
          </a:p>
          <a:p>
            <a:pPr marL="639763" indent="-6397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Hence, Ethernet is suitable for low traffic networks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1"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5602" name="Rectangle 2"/>
          <p:cNvSpPr>
            <a:spLocks noChangeArrowheads="1"/>
          </p:cNvSpPr>
          <p:nvPr>
            <p:ph type="body" idx="1"/>
          </p:nvPr>
        </p:nvSpPr>
        <p:spPr>
          <a:xfrm>
            <a:off x="649288" y="798513"/>
            <a:ext cx="11704637" cy="6435725"/>
          </a:xfrm>
        </p:spPr>
        <p:txBody>
          <a:bodyPr lIns="126435" tIns="72248" rIns="126435" bIns="72248" anchor="t"/>
          <a:lstStyle/>
          <a:p>
            <a:pPr marL="361950" indent="-361950" algn="just" defTabSz="1300163">
              <a:spcBef>
                <a:spcPts val="700"/>
              </a:spcBef>
              <a:buClr>
                <a:srgbClr val="333333"/>
              </a:buClr>
              <a:buFont typeface="ArialMT" charset="0"/>
              <a:buChar char="•"/>
            </a:pPr>
            <a:r>
              <a:rPr lang="en-US" sz="3300">
                <a:solidFill>
                  <a:srgbClr val="333333"/>
                </a:solidFill>
                <a:latin typeface="Helvetica" charset="0"/>
                <a:ea typeface="Helvetica" charset="0"/>
                <a:cs typeface="Helvetica" charset="0"/>
                <a:sym typeface="Helvetica" charset="0"/>
              </a:rPr>
              <a:t>Semakin banyak station dalam sebuah jaringan Ethernet, akan mengakibatkan jumlah kolisi paket yang semakin besar pula dan kinerja jaringan pun akan menjadi buruk. Kinerja Ethernet yang seharusnya 10 Mbit/detik, jika dalam jaringan terpasang 100 node, umumnya hanya menghasilkan kinerja yang berkisar antara 40% hingga 55% dari bandwidth yang diharapkan (10 Mbit/detik). </a:t>
            </a:r>
          </a:p>
          <a:p>
            <a:pPr marL="361950" indent="-361950" algn="just" defTabSz="1300163">
              <a:spcBef>
                <a:spcPts val="700"/>
              </a:spcBef>
              <a:buClr>
                <a:srgbClr val="333333"/>
              </a:buClr>
              <a:buFont typeface="ArialMT" charset="0"/>
              <a:buChar char="•"/>
            </a:pPr>
            <a:r>
              <a:rPr lang="en-US" sz="3300">
                <a:solidFill>
                  <a:srgbClr val="333333"/>
                </a:solidFill>
                <a:latin typeface="Helvetica" charset="0"/>
                <a:ea typeface="Helvetica" charset="0"/>
                <a:cs typeface="Helvetica" charset="0"/>
                <a:sym typeface="Helvetica" charset="0"/>
              </a:rPr>
              <a:t>Salah satu cara untuk menghadapi masalah ini adalah dengan menggunakan </a:t>
            </a:r>
            <a:r>
              <a:rPr lang="en-US" sz="3300" b="1">
                <a:solidFill>
                  <a:srgbClr val="333333"/>
                </a:solidFill>
                <a:latin typeface="Helvetica" charset="0"/>
                <a:ea typeface="Helvetica" charset="0"/>
                <a:cs typeface="Helvetica" charset="0"/>
                <a:sym typeface="Helvetica" charset="0"/>
              </a:rPr>
              <a:t>Switch Ethernet </a:t>
            </a:r>
            <a:r>
              <a:rPr lang="en-US" sz="3300">
                <a:solidFill>
                  <a:srgbClr val="333333"/>
                </a:solidFill>
                <a:latin typeface="Helvetica" charset="0"/>
                <a:ea typeface="Helvetica" charset="0"/>
                <a:cs typeface="Helvetica" charset="0"/>
                <a:sym typeface="Helvetica" charset="0"/>
              </a:rPr>
              <a:t>untuk melakukan segmentasi terhadap jaringan Ethernet ke dalam beberapa collision domain.</a:t>
            </a:r>
            <a:endParaRPr lang="en-US"/>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5"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6626"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a:solidFill>
                  <a:srgbClr val="333333"/>
                </a:solidFill>
                <a:latin typeface="Helvetica" charset="0"/>
                <a:ea typeface="Helvetica" charset="0"/>
                <a:cs typeface="Helvetica" charset="0"/>
                <a:sym typeface="Helvetica" charset="0"/>
              </a:rPr>
              <a:t>Jenis-jenis Ethernet</a:t>
            </a:r>
            <a:endParaRPr lang="en-US"/>
          </a:p>
        </p:txBody>
      </p:sp>
      <p:graphicFrame>
        <p:nvGraphicFramePr>
          <p:cNvPr id="26627" name="Group 3"/>
          <p:cNvGraphicFramePr>
            <a:graphicFrameLocks noGrp="1"/>
          </p:cNvGraphicFramePr>
          <p:nvPr/>
        </p:nvGraphicFramePr>
        <p:xfrm>
          <a:off x="893763" y="2898775"/>
          <a:ext cx="11703050" cy="5208589"/>
        </p:xfrm>
        <a:graphic>
          <a:graphicData uri="http://schemas.openxmlformats.org/drawingml/2006/table">
            <a:tbl>
              <a:tblPr/>
              <a:tblGrid>
                <a:gridCol w="2925762"/>
                <a:gridCol w="2925763"/>
                <a:gridCol w="2925762"/>
                <a:gridCol w="2925763"/>
              </a:tblGrid>
              <a:tr h="528638">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333333"/>
                          </a:solidFill>
                          <a:effectLst/>
                          <a:latin typeface="Helvetica" charset="0"/>
                          <a:ea typeface="Helvetica" charset="0"/>
                          <a:cs typeface="Helvetica" charset="0"/>
                          <a:sym typeface="Helvetica" charset="0"/>
                        </a:rPr>
                        <a:t>Kecepatan</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C1C1FF"/>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333333"/>
                          </a:solidFill>
                          <a:effectLst/>
                          <a:latin typeface="Helvetica" charset="0"/>
                          <a:ea typeface="Helvetica" charset="0"/>
                          <a:cs typeface="Helvetica" charset="0"/>
                          <a:sym typeface="Helvetica" charset="0"/>
                        </a:rPr>
                        <a:t>Standar</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C1C1FF"/>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333333"/>
                          </a:solidFill>
                          <a:effectLst/>
                          <a:latin typeface="Helvetica" charset="0"/>
                          <a:ea typeface="Helvetica" charset="0"/>
                          <a:cs typeface="Helvetica" charset="0"/>
                          <a:sym typeface="Helvetica" charset="0"/>
                        </a:rPr>
                        <a:t>Spesifikasi IEEE</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C1C1FF"/>
                    </a:solidFill>
                  </a:tcPr>
                </a:tc>
                <a:tc>
                  <a:txBody>
                    <a:bodyPr/>
                    <a:lstStyle/>
                    <a:p>
                      <a:pPr marL="0" marR="0" lvl="0" indent="0" algn="ctr" defTabSz="1300163" rtl="0" eaLnBrk="1" fontAlgn="base" latinLnBrk="0" hangingPunct="0">
                        <a:lnSpc>
                          <a:spcPct val="100000"/>
                        </a:lnSpc>
                        <a:spcBef>
                          <a:spcPct val="0"/>
                        </a:spcBef>
                        <a:spcAft>
                          <a:spcPct val="0"/>
                        </a:spcAft>
                        <a:buClrTx/>
                        <a:buSzTx/>
                        <a:buFontTx/>
                        <a:buNone/>
                        <a:tabLst/>
                      </a:pPr>
                      <a:r>
                        <a:rPr kumimoji="0" lang="en-US" sz="2500" b="1" i="0" u="none" strike="noStrike" cap="none" normalizeH="0" baseline="0" smtClean="0">
                          <a:ln>
                            <a:noFill/>
                          </a:ln>
                          <a:solidFill>
                            <a:srgbClr val="333333"/>
                          </a:solidFill>
                          <a:effectLst/>
                          <a:latin typeface="Helvetica" charset="0"/>
                          <a:ea typeface="Helvetica" charset="0"/>
                          <a:cs typeface="Helvetica" charset="0"/>
                          <a:sym typeface="Helvetica" charset="0"/>
                        </a:rPr>
                        <a:t>Nama</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54186" cap="flat" cmpd="sng" algn="ctr">
                      <a:solidFill>
                        <a:srgbClr val="666699"/>
                      </a:solidFill>
                      <a:prstDash val="solid"/>
                      <a:miter lim="0"/>
                      <a:headEnd type="none" w="med" len="med"/>
                      <a:tailEnd type="none" w="med" len="med"/>
                    </a:lnB>
                    <a:lnTlToBr>
                      <a:noFill/>
                    </a:lnTlToBr>
                    <a:lnBlToTr>
                      <a:noFill/>
                    </a:lnBlToTr>
                    <a:solidFill>
                      <a:srgbClr val="C1C1FF"/>
                    </a:solidFill>
                  </a:tcPr>
                </a:tc>
              </a:tr>
              <a:tr h="1300163">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10 Mbit/detik</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E9E9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10Base2, 10Base5, 10BaseF, 10BaseT</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E9E9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IEEE 802.3</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E9E9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Ethernet</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54186"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E9E9FF"/>
                    </a:solidFill>
                  </a:tcPr>
                </a:tc>
              </a:tr>
              <a:tr h="1689100">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100 Mbit/detik</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F4F4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100BaseFX, 100BaseT, 100BaseT4, 100BaseTX</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F4F4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IEEE 802.3u</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F4F4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Fast Ethernet</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F4F4FF"/>
                    </a:solidFill>
                  </a:tcPr>
                </a:tc>
              </a:tr>
              <a:tr h="1690688">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1000 Mbit/detik</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E9E9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1000BaseCX, 1000BaseLX, 1000BaseSX, 1000BaseT</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E9E9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IEEE 802.3z</a:t>
                      </a:r>
                      <a:endParaRPr kumimoji="0" lang="en-US" sz="2500" b="0" i="0" u="none" strike="noStrike" cap="none" normalizeH="0" baseline="0" smtClean="0">
                        <a:ln>
                          <a:noFill/>
                        </a:ln>
                        <a:solidFill>
                          <a:srgbClr val="333333"/>
                        </a:solidFill>
                        <a:effectLst/>
                        <a:latin typeface="Arial" pitchFamily="34" charset="0"/>
                        <a:cs typeface="Arial" pitchFamily="34" charset="0"/>
                        <a:sym typeface="Arial" pitchFamily="34"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E9E9FF"/>
                    </a:solidFill>
                  </a:tcPr>
                </a:tc>
                <a:tc>
                  <a:txBody>
                    <a:bodyPr/>
                    <a:lstStyle/>
                    <a:p>
                      <a:pPr marL="0" marR="0" lvl="0" indent="0" algn="l" defTabSz="1300163" rtl="0" eaLnBrk="1" fontAlgn="base" latinLnBrk="0" hangingPunct="0">
                        <a:lnSpc>
                          <a:spcPct val="100000"/>
                        </a:lnSpc>
                        <a:spcBef>
                          <a:spcPct val="0"/>
                        </a:spcBef>
                        <a:spcAft>
                          <a:spcPct val="0"/>
                        </a:spcAft>
                        <a:buClrTx/>
                        <a:buSzTx/>
                        <a:buFontTx/>
                        <a:buNone/>
                        <a:tabLst/>
                      </a:pPr>
                      <a:r>
                        <a:rPr kumimoji="0" lang="en-US" sz="2500" b="0" i="0" u="none" strike="noStrike" cap="none" normalizeH="0" baseline="0" smtClean="0">
                          <a:ln>
                            <a:noFill/>
                          </a:ln>
                          <a:solidFill>
                            <a:srgbClr val="333333"/>
                          </a:solidFill>
                          <a:effectLst/>
                          <a:latin typeface="Helvetica" charset="0"/>
                          <a:ea typeface="Helvetica" charset="0"/>
                          <a:cs typeface="Helvetica" charset="0"/>
                          <a:sym typeface="Helvetica" charset="0"/>
                        </a:rPr>
                        <a:t>Gigabit Ethernet</a:t>
                      </a:r>
                      <a:endParaRPr kumimoji="0" lang="en-US" sz="28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a:txBody>
                  <a:tcPr marL="63500" marR="63500" marT="63500" marB="63500" anchor="ctr" horzOverflow="overflow">
                    <a:lnL w="18062" cap="flat" cmpd="sng" algn="ctr">
                      <a:solidFill>
                        <a:srgbClr val="666699"/>
                      </a:solidFill>
                      <a:prstDash val="solid"/>
                      <a:miter lim="0"/>
                      <a:headEnd type="none" w="med" len="med"/>
                      <a:tailEnd type="none" w="med" len="med"/>
                    </a:lnL>
                    <a:lnR w="18062" cap="flat" cmpd="sng" algn="ctr">
                      <a:solidFill>
                        <a:srgbClr val="666699"/>
                      </a:solidFill>
                      <a:prstDash val="solid"/>
                      <a:miter lim="0"/>
                      <a:headEnd type="none" w="med" len="med"/>
                      <a:tailEnd type="none" w="med" len="med"/>
                    </a:lnR>
                    <a:lnT w="18062" cap="flat" cmpd="sng" algn="ctr">
                      <a:solidFill>
                        <a:srgbClr val="666699"/>
                      </a:solidFill>
                      <a:prstDash val="solid"/>
                      <a:miter lim="0"/>
                      <a:headEnd type="none" w="med" len="med"/>
                      <a:tailEnd type="none" w="med" len="med"/>
                    </a:lnT>
                    <a:lnB w="18062" cap="flat" cmpd="sng" algn="ctr">
                      <a:solidFill>
                        <a:srgbClr val="666699"/>
                      </a:solidFill>
                      <a:prstDash val="solid"/>
                      <a:miter lim="0"/>
                      <a:headEnd type="none" w="med" len="med"/>
                      <a:tailEnd type="none" w="med" len="med"/>
                    </a:lnB>
                    <a:lnTlToBr>
                      <a:noFill/>
                    </a:lnTlToBr>
                    <a:lnBlToTr>
                      <a:noFill/>
                    </a:lnBlToTr>
                    <a:solidFill>
                      <a:srgbClr val="E9E9FF"/>
                    </a:solidFill>
                  </a:tcPr>
                </a:tc>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49"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7650"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b="1">
                <a:solidFill>
                  <a:srgbClr val="191919"/>
                </a:solidFill>
                <a:latin typeface="Helvetica" charset="0"/>
                <a:ea typeface="Helvetica" charset="0"/>
                <a:cs typeface="Helvetica" charset="0"/>
                <a:sym typeface="Helvetica" charset="0"/>
              </a:rPr>
              <a:t>Ethernet Basics</a:t>
            </a:r>
            <a:endParaRPr lang="en-US"/>
          </a:p>
        </p:txBody>
      </p:sp>
      <p:sp>
        <p:nvSpPr>
          <p:cNvPr id="27651" name="Rectangle 3"/>
          <p:cNvSpPr>
            <a:spLocks noChangeArrowheads="1"/>
          </p:cNvSpPr>
          <p:nvPr>
            <p:ph type="body" idx="1"/>
          </p:nvPr>
        </p:nvSpPr>
        <p:spPr>
          <a:xfrm>
            <a:off x="649288" y="2274888"/>
            <a:ext cx="11704637" cy="6437312"/>
          </a:xfrm>
        </p:spPr>
        <p:txBody>
          <a:bodyPr lIns="126435" tIns="72248" rIns="126435" bIns="72248" anchor="t"/>
          <a:lstStyle/>
          <a:p>
            <a:pPr marL="284163" indent="-2841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Topologies	</a:t>
            </a:r>
            <a:r>
              <a:rPr lang="en-US" sz="3900">
                <a:solidFill>
                  <a:srgbClr val="FF0000"/>
                </a:solidFill>
                <a:latin typeface="Helvetica" charset="0"/>
                <a:ea typeface="Helvetica" charset="0"/>
                <a:cs typeface="Helvetica" charset="0"/>
                <a:sym typeface="Helvetica" charset="0"/>
              </a:rPr>
              <a:t>Linear bus, Star bus</a:t>
            </a:r>
          </a:p>
          <a:p>
            <a:pPr marL="284163" indent="-2841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Signaling	</a:t>
            </a:r>
            <a:r>
              <a:rPr lang="en-US" sz="3900">
                <a:solidFill>
                  <a:srgbClr val="FF0000"/>
                </a:solidFill>
                <a:latin typeface="Helvetica" charset="0"/>
                <a:ea typeface="Helvetica" charset="0"/>
                <a:cs typeface="Helvetica" charset="0"/>
                <a:sym typeface="Helvetica" charset="0"/>
              </a:rPr>
              <a:t>Mainly baseband (digital)</a:t>
            </a:r>
          </a:p>
          <a:p>
            <a:pPr marL="284163" indent="-2841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Access method	</a:t>
            </a:r>
            <a:r>
              <a:rPr lang="en-US" sz="3900">
                <a:solidFill>
                  <a:srgbClr val="FF0000"/>
                </a:solidFill>
                <a:latin typeface="Helvetica" charset="0"/>
                <a:ea typeface="Helvetica" charset="0"/>
                <a:cs typeface="Helvetica" charset="0"/>
                <a:sym typeface="Helvetica" charset="0"/>
              </a:rPr>
              <a:t>CSMA/CD</a:t>
            </a:r>
          </a:p>
          <a:p>
            <a:pPr marL="284163" indent="-2841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Specifications	</a:t>
            </a:r>
            <a:r>
              <a:rPr lang="en-US" sz="3900">
                <a:solidFill>
                  <a:srgbClr val="FF0000"/>
                </a:solidFill>
                <a:latin typeface="Helvetica" charset="0"/>
                <a:ea typeface="Helvetica" charset="0"/>
                <a:cs typeface="Helvetica" charset="0"/>
                <a:sym typeface="Helvetica" charset="0"/>
              </a:rPr>
              <a:t>IEEE 802.3</a:t>
            </a:r>
          </a:p>
          <a:p>
            <a:pPr marL="284163" indent="-2841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Transfer speed	</a:t>
            </a:r>
            <a:r>
              <a:rPr lang="en-US" sz="3900">
                <a:solidFill>
                  <a:srgbClr val="FF0000"/>
                </a:solidFill>
                <a:latin typeface="Helvetica" charset="0"/>
                <a:ea typeface="Helvetica" charset="0"/>
                <a:cs typeface="Helvetica" charset="0"/>
                <a:sym typeface="Helvetica" charset="0"/>
              </a:rPr>
              <a:t>10 Mbps, 100 Mbps, or above</a:t>
            </a:r>
          </a:p>
          <a:p>
            <a:pPr marL="284163" indent="-284163" defTabSz="1300163">
              <a:spcBef>
                <a:spcPts val="1900"/>
              </a:spcBef>
              <a:buClr>
                <a:srgbClr val="191919"/>
              </a:buClr>
              <a:buFont typeface="ArialMT" charset="0"/>
              <a:buChar char="•"/>
            </a:pPr>
            <a:r>
              <a:rPr lang="en-US" sz="3900">
                <a:solidFill>
                  <a:srgbClr val="191919"/>
                </a:solidFill>
                <a:latin typeface="Helvetica" charset="0"/>
                <a:ea typeface="Helvetica" charset="0"/>
                <a:cs typeface="Helvetica" charset="0"/>
                <a:sym typeface="Helvetica" charset="0"/>
              </a:rPr>
              <a:t>Cable types	</a:t>
            </a:r>
            <a:r>
              <a:rPr lang="en-US" sz="3900">
                <a:solidFill>
                  <a:srgbClr val="FF0000"/>
                </a:solidFill>
                <a:latin typeface="Helvetica" charset="0"/>
                <a:ea typeface="Helvetica" charset="0"/>
                <a:cs typeface="Helvetica" charset="0"/>
                <a:sym typeface="Helvetica" charset="0"/>
              </a:rPr>
              <a:t>Coaxial cables, UTP</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8673"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8674"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b="1">
                <a:solidFill>
                  <a:srgbClr val="333333"/>
                </a:solidFill>
                <a:latin typeface="Helvetica" charset="0"/>
                <a:ea typeface="Helvetica" charset="0"/>
                <a:cs typeface="Helvetica" charset="0"/>
                <a:sym typeface="Helvetica" charset="0"/>
              </a:rPr>
              <a:t>Review Ethernet</a:t>
            </a:r>
            <a:endParaRPr lang="en-US"/>
          </a:p>
        </p:txBody>
      </p:sp>
      <p:sp>
        <p:nvSpPr>
          <p:cNvPr id="28675" name="Rectangle 3"/>
          <p:cNvSpPr>
            <a:spLocks noChangeArrowheads="1"/>
          </p:cNvSpPr>
          <p:nvPr>
            <p:ph type="body" idx="1"/>
          </p:nvPr>
        </p:nvSpPr>
        <p:spPr>
          <a:xfrm>
            <a:off x="649288" y="2274888"/>
            <a:ext cx="11704637" cy="6437312"/>
          </a:xfrm>
        </p:spPr>
        <p:txBody>
          <a:bodyPr lIns="126435" tIns="72248" rIns="126435" bIns="72248" anchor="t"/>
          <a:lstStyle/>
          <a:p>
            <a:pPr marL="365125" indent="-365125" algn="just" defTabSz="1300163">
              <a:spcBef>
                <a:spcPts val="700"/>
              </a:spcBef>
              <a:buClr>
                <a:srgbClr val="333333"/>
              </a:buClr>
              <a:buFont typeface="ArialMT" charset="0"/>
              <a:buChar char="•"/>
            </a:pPr>
            <a:r>
              <a:rPr lang="en-US" sz="3400">
                <a:solidFill>
                  <a:srgbClr val="333333"/>
                </a:solidFill>
                <a:latin typeface="Helvetica" charset="0"/>
                <a:ea typeface="Helvetica" charset="0"/>
                <a:cs typeface="Helvetica" charset="0"/>
                <a:sym typeface="Helvetica" charset="0"/>
              </a:rPr>
              <a:t>Ethernet dapat menggunakan topologi jaringan fisik apa saja (bisa berupa topologi bus, topologi, topologi star atau topologi mesh) serta jenis kabel yang digunakan (bisa berupa kabel koaksial (bisa berupa </a:t>
            </a:r>
            <a:r>
              <a:rPr lang="en-US" sz="3400" i="1">
                <a:solidFill>
                  <a:srgbClr val="333333"/>
                </a:solidFill>
                <a:latin typeface="Helvetica" charset="0"/>
                <a:ea typeface="Helvetica" charset="0"/>
                <a:cs typeface="Helvetica" charset="0"/>
                <a:sym typeface="Helvetica" charset="0"/>
              </a:rPr>
              <a:t>Thicknet</a:t>
            </a:r>
            <a:r>
              <a:rPr lang="en-US" sz="3400">
                <a:solidFill>
                  <a:srgbClr val="333333"/>
                </a:solidFill>
                <a:latin typeface="Helvetica" charset="0"/>
                <a:ea typeface="Helvetica" charset="0"/>
                <a:cs typeface="Helvetica" charset="0"/>
                <a:sym typeface="Helvetica" charset="0"/>
              </a:rPr>
              <a:t> atau </a:t>
            </a:r>
            <a:r>
              <a:rPr lang="en-US" sz="3400" i="1">
                <a:solidFill>
                  <a:srgbClr val="333333"/>
                </a:solidFill>
                <a:latin typeface="Helvetica" charset="0"/>
                <a:ea typeface="Helvetica" charset="0"/>
                <a:cs typeface="Helvetica" charset="0"/>
                <a:sym typeface="Helvetica" charset="0"/>
              </a:rPr>
              <a:t>Thinnet</a:t>
            </a:r>
            <a:r>
              <a:rPr lang="en-US" sz="3400">
                <a:solidFill>
                  <a:srgbClr val="333333"/>
                </a:solidFill>
                <a:latin typeface="Helvetica" charset="0"/>
                <a:ea typeface="Helvetica" charset="0"/>
                <a:cs typeface="Helvetica" charset="0"/>
                <a:sym typeface="Helvetica" charset="0"/>
              </a:rPr>
              <a:t>), kabel tembaga (kabel UTP atau kabel STP), atau kabel serat optik). Meskipun demikian, </a:t>
            </a:r>
            <a:r>
              <a:rPr lang="en-US" sz="3400" i="1">
                <a:solidFill>
                  <a:srgbClr val="333333"/>
                </a:solidFill>
                <a:latin typeface="Helvetica" charset="0"/>
                <a:ea typeface="Helvetica" charset="0"/>
                <a:cs typeface="Helvetica" charset="0"/>
                <a:sym typeface="Helvetica" charset="0"/>
              </a:rPr>
              <a:t>topologi star</a:t>
            </a:r>
            <a:r>
              <a:rPr lang="en-US" sz="3400">
                <a:solidFill>
                  <a:srgbClr val="333333"/>
                </a:solidFill>
                <a:latin typeface="Helvetica" charset="0"/>
                <a:ea typeface="Helvetica" charset="0"/>
                <a:cs typeface="Helvetica" charset="0"/>
                <a:sym typeface="Helvetica" charset="0"/>
              </a:rPr>
              <a:t> lebih disukai. Secara logis, semua jaringan Ethernet menggunakan topologi bus, sehingga satu </a:t>
            </a:r>
            <a:r>
              <a:rPr lang="en-US" sz="3400" i="1">
                <a:solidFill>
                  <a:srgbClr val="333333"/>
                </a:solidFill>
                <a:latin typeface="Helvetica" charset="0"/>
                <a:ea typeface="Helvetica" charset="0"/>
                <a:cs typeface="Helvetica" charset="0"/>
                <a:sym typeface="Helvetica" charset="0"/>
              </a:rPr>
              <a:t>node</a:t>
            </a:r>
            <a:r>
              <a:rPr lang="en-US" sz="3400">
                <a:solidFill>
                  <a:srgbClr val="333333"/>
                </a:solidFill>
                <a:latin typeface="Helvetica" charset="0"/>
                <a:ea typeface="Helvetica" charset="0"/>
                <a:cs typeface="Helvetica" charset="0"/>
                <a:sym typeface="Helvetica" charset="0"/>
              </a:rPr>
              <a:t> akan menaruh sebuah sinyal di atas bus dan sinyal tersebut akan mengalir ke semua node lainnya yang terhubung ke bus.</a:t>
            </a:r>
            <a:endParaRPr lang="en-US"/>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9697"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29698"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b="1">
                <a:solidFill>
                  <a:srgbClr val="333333"/>
                </a:solidFill>
                <a:latin typeface="Helvetica" charset="0"/>
                <a:ea typeface="Helvetica" charset="0"/>
                <a:cs typeface="Helvetica" charset="0"/>
                <a:sym typeface="Helvetica" charset="0"/>
              </a:rPr>
              <a:t>Token Pass</a:t>
            </a:r>
            <a:endParaRPr lang="en-US"/>
          </a:p>
        </p:txBody>
      </p:sp>
      <p:sp>
        <p:nvSpPr>
          <p:cNvPr id="29699" name="Rectangle 3"/>
          <p:cNvSpPr>
            <a:spLocks noChangeArrowheads="1"/>
          </p:cNvSpPr>
          <p:nvPr>
            <p:ph type="body" idx="1"/>
          </p:nvPr>
        </p:nvSpPr>
        <p:spPr>
          <a:xfrm>
            <a:off x="5065713" y="2422525"/>
            <a:ext cx="7369175" cy="6435725"/>
          </a:xfrm>
        </p:spPr>
        <p:txBody>
          <a:bodyPr lIns="126435" tIns="72248" rIns="126435" bIns="72248" anchor="t"/>
          <a:lstStyle/>
          <a:p>
            <a:pPr marL="392113" indent="-392113" algn="just" defTabSz="1300163">
              <a:spcBef>
                <a:spcPts val="700"/>
              </a:spcBef>
              <a:buClr>
                <a:srgbClr val="333333"/>
              </a:buClr>
              <a:buFont typeface="ArialMT" charset="0"/>
              <a:buChar char="•"/>
            </a:pPr>
            <a:r>
              <a:rPr lang="en-US" sz="3600">
                <a:solidFill>
                  <a:srgbClr val="333333"/>
                </a:solidFill>
                <a:latin typeface="Helvetica" charset="0"/>
                <a:ea typeface="Helvetica" charset="0"/>
                <a:cs typeface="Helvetica" charset="0"/>
                <a:sym typeface="Helvetica" charset="0"/>
              </a:rPr>
              <a:t>FDDI menggunakan metode token ring dari transmisi data. Suatu </a:t>
            </a:r>
            <a:r>
              <a:rPr lang="en-US" sz="3600" i="1">
                <a:solidFill>
                  <a:srgbClr val="333333"/>
                </a:solidFill>
                <a:latin typeface="Helvetica" charset="0"/>
                <a:ea typeface="Helvetica" charset="0"/>
                <a:cs typeface="Helvetica" charset="0"/>
                <a:sym typeface="Helvetica" charset="0"/>
              </a:rPr>
              <a:t>single frame</a:t>
            </a:r>
            <a:r>
              <a:rPr lang="en-US" sz="3600">
                <a:solidFill>
                  <a:srgbClr val="333333"/>
                </a:solidFill>
                <a:latin typeface="Helvetica" charset="0"/>
                <a:ea typeface="Helvetica" charset="0"/>
                <a:cs typeface="Helvetica" charset="0"/>
                <a:sym typeface="Helvetica" charset="0"/>
              </a:rPr>
              <a:t>, yang disebut Token, mengitari ring dari station ke station lain. Ketika suatu station ingin mengirimkan data, ia akan mengambil token dan menempatkan frame data yang yang ingin dikirimnya ke token tersebut. </a:t>
            </a:r>
            <a:endParaRPr lang="en-US"/>
          </a:p>
        </p:txBody>
      </p:sp>
      <p:pic>
        <p:nvPicPr>
          <p:cNvPr id="29700" name="Picture 4" descr="image.png"/>
          <p:cNvPicPr>
            <a:picLocks noChangeAspect="1"/>
          </p:cNvPicPr>
          <p:nvPr/>
        </p:nvPicPr>
        <p:blipFill>
          <a:blip r:embed="rId4"/>
          <a:srcRect/>
          <a:stretch>
            <a:fillRect/>
          </a:stretch>
        </p:blipFill>
        <p:spPr bwMode="auto">
          <a:xfrm>
            <a:off x="757238" y="2376488"/>
            <a:ext cx="4064000" cy="3211512"/>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1"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pic>
        <p:nvPicPr>
          <p:cNvPr id="30722" name="Picture 2" descr="image.png"/>
          <p:cNvPicPr>
            <a:picLocks noChangeAspect="1"/>
          </p:cNvPicPr>
          <p:nvPr/>
        </p:nvPicPr>
        <p:blipFill>
          <a:blip r:embed="rId4"/>
          <a:srcRect/>
          <a:stretch>
            <a:fillRect/>
          </a:stretch>
        </p:blipFill>
        <p:spPr bwMode="auto">
          <a:xfrm>
            <a:off x="2301875" y="1762125"/>
            <a:ext cx="8597900" cy="6283325"/>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1745"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31746" name="Rectangle 2"/>
          <p:cNvSpPr>
            <a:spLocks noChangeArrowheads="1"/>
          </p:cNvSpPr>
          <p:nvPr>
            <p:ph type="title"/>
          </p:nvPr>
        </p:nvSpPr>
        <p:spPr>
          <a:xfrm>
            <a:off x="649288" y="390525"/>
            <a:ext cx="11704637" cy="1625600"/>
          </a:xfrm>
        </p:spPr>
        <p:txBody>
          <a:bodyPr lIns="126435" tIns="72248" rIns="126435" bIns="72248"/>
          <a:lstStyle/>
          <a:p>
            <a:endParaRPr lang="en-US"/>
          </a:p>
        </p:txBody>
      </p:sp>
      <p:sp>
        <p:nvSpPr>
          <p:cNvPr id="31747" name="Rectangle 3"/>
          <p:cNvSpPr>
            <a:spLocks noChangeArrowheads="1"/>
          </p:cNvSpPr>
          <p:nvPr>
            <p:ph type="body" idx="1"/>
          </p:nvPr>
        </p:nvSpPr>
        <p:spPr>
          <a:xfrm>
            <a:off x="649288" y="7205663"/>
            <a:ext cx="11704637" cy="1778000"/>
          </a:xfrm>
        </p:spPr>
        <p:txBody>
          <a:bodyPr lIns="126435" tIns="72248" rIns="126435" bIns="72248" anchor="t"/>
          <a:lstStyle/>
          <a:p>
            <a:pPr marL="258763" indent="-258763" algn="just" defTabSz="1300163">
              <a:lnSpc>
                <a:spcPct val="90000"/>
              </a:lnSpc>
              <a:spcBef>
                <a:spcPts val="700"/>
              </a:spcBef>
              <a:buClr>
                <a:srgbClr val="333333"/>
              </a:buClr>
              <a:buFont typeface="ArialMT" charset="0"/>
              <a:buChar char="•"/>
            </a:pPr>
            <a:r>
              <a:rPr lang="en-US" sz="2400">
                <a:solidFill>
                  <a:srgbClr val="333333"/>
                </a:solidFill>
                <a:latin typeface="Helvetica" charset="0"/>
                <a:ea typeface="Helvetica" charset="0"/>
                <a:cs typeface="Helvetica" charset="0"/>
                <a:sym typeface="Helvetica" charset="0"/>
              </a:rPr>
              <a:t>Frame ini kemudian mengitari ring sampai diterima oleh destination node yang menjadi alamat tujuan. Destination station kemudian membuat salinan dari frame yang dikirim tadi dan mengirimkan acknowledge untuk menandakan bahwa frame yang dikirim tadi telah diterima dan mem-forward-nya kembali menuju ring. </a:t>
            </a:r>
            <a:endParaRPr lang="en-US"/>
          </a:p>
        </p:txBody>
      </p:sp>
      <p:pic>
        <p:nvPicPr>
          <p:cNvPr id="31748" name="Picture 4" descr="image.png"/>
          <p:cNvPicPr>
            <a:picLocks noChangeAspect="1"/>
          </p:cNvPicPr>
          <p:nvPr/>
        </p:nvPicPr>
        <p:blipFill>
          <a:blip r:embed="rId4"/>
          <a:srcRect/>
          <a:stretch>
            <a:fillRect/>
          </a:stretch>
        </p:blipFill>
        <p:spPr bwMode="auto">
          <a:xfrm>
            <a:off x="2139950" y="595313"/>
            <a:ext cx="9156700" cy="6257925"/>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1"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5122"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b="1">
                <a:solidFill>
                  <a:srgbClr val="191919"/>
                </a:solidFill>
                <a:latin typeface="Helvetica" charset="0"/>
                <a:ea typeface="Helvetica" charset="0"/>
                <a:cs typeface="Helvetica" charset="0"/>
                <a:sym typeface="Helvetica" charset="0"/>
              </a:rPr>
              <a:t>Jenis-Jenis Network</a:t>
            </a:r>
            <a:endParaRPr lang="en-US"/>
          </a:p>
        </p:txBody>
      </p:sp>
      <p:sp>
        <p:nvSpPr>
          <p:cNvPr id="5123" name="Rectangle 3"/>
          <p:cNvSpPr>
            <a:spLocks noChangeArrowheads="1"/>
          </p:cNvSpPr>
          <p:nvPr>
            <p:ph type="body" idx="1"/>
          </p:nvPr>
        </p:nvSpPr>
        <p:spPr>
          <a:xfrm>
            <a:off x="649288" y="2274888"/>
            <a:ext cx="11704637" cy="6437312"/>
          </a:xfrm>
        </p:spPr>
        <p:txBody>
          <a:bodyPr lIns="126435" tIns="72248" rIns="126435" bIns="72248" anchor="t"/>
          <a:lstStyle/>
          <a:p>
            <a:pPr marL="365125" indent="-365125" defTabSz="1300163">
              <a:spcBef>
                <a:spcPts val="700"/>
              </a:spcBef>
              <a:buClr>
                <a:srgbClr val="191919"/>
              </a:buClr>
              <a:buFont typeface="ArialMT" charset="0"/>
              <a:buChar char="•"/>
            </a:pPr>
            <a:r>
              <a:rPr lang="en-US" sz="3400" b="1" dirty="0" err="1">
                <a:solidFill>
                  <a:srgbClr val="191919"/>
                </a:solidFill>
                <a:latin typeface="Helvetica" charset="0"/>
                <a:ea typeface="Helvetica" charset="0"/>
                <a:cs typeface="Helvetica" charset="0"/>
                <a:sym typeface="Helvetica" charset="0"/>
              </a:rPr>
              <a:t>Menurut</a:t>
            </a:r>
            <a:r>
              <a:rPr lang="en-US" sz="3400" b="1" dirty="0">
                <a:solidFill>
                  <a:srgbClr val="191919"/>
                </a:solidFill>
                <a:latin typeface="Helvetica" charset="0"/>
                <a:ea typeface="Helvetica" charset="0"/>
                <a:cs typeface="Helvetica" charset="0"/>
                <a:sym typeface="Helvetica" charset="0"/>
              </a:rPr>
              <a:t> </a:t>
            </a:r>
            <a:r>
              <a:rPr lang="en-US" sz="3400" b="1" dirty="0" err="1">
                <a:solidFill>
                  <a:srgbClr val="191919"/>
                </a:solidFill>
                <a:latin typeface="Helvetica" charset="0"/>
                <a:ea typeface="Helvetica" charset="0"/>
                <a:cs typeface="Helvetica" charset="0"/>
                <a:sym typeface="Helvetica" charset="0"/>
              </a:rPr>
              <a:t>luasan</a:t>
            </a:r>
            <a:r>
              <a:rPr lang="en-US" sz="3400" b="1" dirty="0">
                <a:solidFill>
                  <a:srgbClr val="191919"/>
                </a:solidFill>
                <a:latin typeface="Helvetica" charset="0"/>
                <a:ea typeface="Helvetica" charset="0"/>
                <a:cs typeface="Helvetica" charset="0"/>
                <a:sym typeface="Helvetica" charset="0"/>
              </a:rPr>
              <a:t> </a:t>
            </a:r>
            <a:r>
              <a:rPr lang="en-US" sz="3400" b="1" dirty="0" err="1">
                <a:solidFill>
                  <a:srgbClr val="191919"/>
                </a:solidFill>
                <a:latin typeface="Helvetica" charset="0"/>
                <a:ea typeface="Helvetica" charset="0"/>
                <a:cs typeface="Helvetica" charset="0"/>
                <a:sym typeface="Helvetica" charset="0"/>
              </a:rPr>
              <a:t>distribusi</a:t>
            </a:r>
            <a:endParaRPr lang="en-US" sz="3400" b="1" dirty="0">
              <a:solidFill>
                <a:srgbClr val="191919"/>
              </a:solidFill>
              <a:latin typeface="Helvetica" charset="0"/>
              <a:ea typeface="Helvetica" charset="0"/>
              <a:cs typeface="Helvetica" charset="0"/>
              <a:sym typeface="Helvetica" charset="0"/>
            </a:endParaRPr>
          </a:p>
          <a:p>
            <a:pPr marL="804863" lvl="1" indent="-347663" defTabSz="1300163">
              <a:spcBef>
                <a:spcPts val="600"/>
              </a:spcBef>
              <a:buClr>
                <a:srgbClr val="191919"/>
              </a:buClr>
              <a:buFont typeface="ArialMT" charset="0"/>
              <a:buChar char="–"/>
            </a:pPr>
            <a:r>
              <a:rPr lang="en-US" sz="3400" dirty="0">
                <a:solidFill>
                  <a:srgbClr val="191919"/>
                </a:solidFill>
                <a:latin typeface="Helvetica" charset="0"/>
                <a:ea typeface="Helvetica" charset="0"/>
                <a:cs typeface="Helvetica" charset="0"/>
                <a:sym typeface="Helvetica" charset="0"/>
              </a:rPr>
              <a:t>PAN (Personal Area Network), </a:t>
            </a:r>
            <a:r>
              <a:rPr lang="en-US" sz="3400" dirty="0" err="1">
                <a:solidFill>
                  <a:srgbClr val="191919"/>
                </a:solidFill>
                <a:latin typeface="Helvetica" charset="0"/>
                <a:ea typeface="Helvetica" charset="0"/>
                <a:cs typeface="Helvetica" charset="0"/>
                <a:sym typeface="Helvetica" charset="0"/>
              </a:rPr>
              <a:t>dengan</a:t>
            </a:r>
            <a:r>
              <a:rPr lang="en-US" sz="3400" dirty="0">
                <a:solidFill>
                  <a:srgbClr val="191919"/>
                </a:solidFill>
                <a:latin typeface="Helvetica" charset="0"/>
                <a:ea typeface="Helvetica" charset="0"/>
                <a:cs typeface="Helvetica" charset="0"/>
                <a:sym typeface="Helvetica" charset="0"/>
              </a:rPr>
              <a:t> </a:t>
            </a:r>
            <a:r>
              <a:rPr lang="en-US" sz="3400" dirty="0" err="1">
                <a:solidFill>
                  <a:srgbClr val="191919"/>
                </a:solidFill>
                <a:latin typeface="Helvetica" charset="0"/>
                <a:ea typeface="Helvetica" charset="0"/>
                <a:cs typeface="Helvetica" charset="0"/>
                <a:sym typeface="Helvetica" charset="0"/>
              </a:rPr>
              <a:t>teknologi</a:t>
            </a:r>
            <a:r>
              <a:rPr lang="en-US" sz="3400" dirty="0">
                <a:solidFill>
                  <a:srgbClr val="191919"/>
                </a:solidFill>
                <a:latin typeface="Helvetica" charset="0"/>
                <a:ea typeface="Helvetica" charset="0"/>
                <a:cs typeface="Helvetica" charset="0"/>
                <a:sym typeface="Helvetica" charset="0"/>
              </a:rPr>
              <a:t>: </a:t>
            </a:r>
            <a:r>
              <a:rPr lang="en-US" sz="3400" b="1" dirty="0">
                <a:solidFill>
                  <a:srgbClr val="FF0000"/>
                </a:solidFill>
                <a:latin typeface="Helvetica" charset="0"/>
                <a:ea typeface="Helvetica" charset="0"/>
                <a:cs typeface="Helvetica" charset="0"/>
                <a:sym typeface="Helvetica" charset="0"/>
              </a:rPr>
              <a:t>Bluetooth</a:t>
            </a:r>
            <a:r>
              <a:rPr lang="en-US" sz="3400" dirty="0">
                <a:solidFill>
                  <a:srgbClr val="191919"/>
                </a:solidFill>
                <a:latin typeface="Helvetica" charset="0"/>
                <a:ea typeface="Helvetica" charset="0"/>
                <a:cs typeface="Helvetica" charset="0"/>
                <a:sym typeface="Helvetica" charset="0"/>
              </a:rPr>
              <a:t>, </a:t>
            </a:r>
            <a:r>
              <a:rPr lang="en-US" sz="3400" b="1" dirty="0" err="1">
                <a:solidFill>
                  <a:srgbClr val="FF0000"/>
                </a:solidFill>
                <a:latin typeface="Helvetica" charset="0"/>
                <a:ea typeface="Helvetica" charset="0"/>
                <a:cs typeface="Helvetica" charset="0"/>
                <a:sym typeface="Helvetica" charset="0"/>
              </a:rPr>
              <a:t>IrDa</a:t>
            </a:r>
            <a:r>
              <a:rPr lang="en-US" sz="3400" dirty="0">
                <a:solidFill>
                  <a:srgbClr val="191919"/>
                </a:solidFill>
                <a:latin typeface="Helvetica" charset="0"/>
                <a:ea typeface="Helvetica" charset="0"/>
                <a:cs typeface="Helvetica" charset="0"/>
                <a:sym typeface="Helvetica" charset="0"/>
              </a:rPr>
              <a:t>, </a:t>
            </a:r>
            <a:r>
              <a:rPr lang="en-US" sz="3400" b="1" dirty="0">
                <a:solidFill>
                  <a:srgbClr val="FF0000"/>
                </a:solidFill>
                <a:latin typeface="Helvetica" charset="0"/>
                <a:ea typeface="Helvetica" charset="0"/>
                <a:cs typeface="Helvetica" charset="0"/>
                <a:sym typeface="Helvetica" charset="0"/>
              </a:rPr>
              <a:t>Ultra Wide Band</a:t>
            </a:r>
            <a:endParaRPr lang="en-US" sz="3400" dirty="0">
              <a:solidFill>
                <a:srgbClr val="191919"/>
              </a:solidFill>
              <a:latin typeface="Helvetica" charset="0"/>
              <a:ea typeface="Helvetica" charset="0"/>
              <a:cs typeface="Helvetica" charset="0"/>
              <a:sym typeface="Helvetica" charset="0"/>
            </a:endParaRPr>
          </a:p>
          <a:p>
            <a:pPr marL="804863" lvl="1" indent="-347663" defTabSz="1300163">
              <a:spcBef>
                <a:spcPts val="600"/>
              </a:spcBef>
              <a:buClr>
                <a:srgbClr val="191919"/>
              </a:buClr>
              <a:buFont typeface="ArialMT" charset="0"/>
              <a:buChar char="–"/>
            </a:pPr>
            <a:r>
              <a:rPr lang="en-US" sz="3400" dirty="0">
                <a:solidFill>
                  <a:srgbClr val="191919"/>
                </a:solidFill>
                <a:latin typeface="Helvetica" charset="0"/>
                <a:ea typeface="Helvetica" charset="0"/>
                <a:cs typeface="Helvetica" charset="0"/>
                <a:sym typeface="Helvetica" charset="0"/>
              </a:rPr>
              <a:t>LAN (Local Area Network), </a:t>
            </a:r>
            <a:r>
              <a:rPr lang="en-US" sz="3400" dirty="0" err="1">
                <a:solidFill>
                  <a:srgbClr val="191919"/>
                </a:solidFill>
                <a:latin typeface="Helvetica" charset="0"/>
                <a:ea typeface="Helvetica" charset="0"/>
                <a:cs typeface="Helvetica" charset="0"/>
                <a:sym typeface="Helvetica" charset="0"/>
              </a:rPr>
              <a:t>dengan</a:t>
            </a:r>
            <a:r>
              <a:rPr lang="en-US" sz="3400" dirty="0">
                <a:solidFill>
                  <a:srgbClr val="191919"/>
                </a:solidFill>
                <a:latin typeface="Helvetica" charset="0"/>
                <a:ea typeface="Helvetica" charset="0"/>
                <a:cs typeface="Helvetica" charset="0"/>
                <a:sym typeface="Helvetica" charset="0"/>
              </a:rPr>
              <a:t> </a:t>
            </a:r>
            <a:r>
              <a:rPr lang="en-US" sz="3400" dirty="0" err="1">
                <a:solidFill>
                  <a:srgbClr val="191919"/>
                </a:solidFill>
                <a:latin typeface="Helvetica" charset="0"/>
                <a:ea typeface="Helvetica" charset="0"/>
                <a:cs typeface="Helvetica" charset="0"/>
                <a:sym typeface="Helvetica" charset="0"/>
              </a:rPr>
              <a:t>teknologi</a:t>
            </a:r>
            <a:r>
              <a:rPr lang="en-US" sz="3400" dirty="0">
                <a:solidFill>
                  <a:srgbClr val="191919"/>
                </a:solidFill>
                <a:latin typeface="Helvetica" charset="0"/>
                <a:ea typeface="Helvetica" charset="0"/>
                <a:cs typeface="Helvetica" charset="0"/>
                <a:sym typeface="Helvetica" charset="0"/>
              </a:rPr>
              <a:t> </a:t>
            </a:r>
            <a:r>
              <a:rPr lang="en-US" sz="3400" b="1" dirty="0">
                <a:solidFill>
                  <a:srgbClr val="FF0000"/>
                </a:solidFill>
                <a:latin typeface="Helvetica" charset="0"/>
                <a:ea typeface="Helvetica" charset="0"/>
                <a:cs typeface="Helvetica" charset="0"/>
                <a:sym typeface="Helvetica" charset="0"/>
              </a:rPr>
              <a:t>Ethernet</a:t>
            </a:r>
            <a:r>
              <a:rPr lang="en-US" sz="3400" dirty="0">
                <a:solidFill>
                  <a:srgbClr val="191919"/>
                </a:solidFill>
                <a:latin typeface="Helvetica" charset="0"/>
                <a:ea typeface="Helvetica" charset="0"/>
                <a:cs typeface="Helvetica" charset="0"/>
                <a:sym typeface="Helvetica" charset="0"/>
              </a:rPr>
              <a:t>, </a:t>
            </a:r>
            <a:r>
              <a:rPr lang="en-US" sz="3400" b="1" dirty="0">
                <a:solidFill>
                  <a:srgbClr val="FF0000"/>
                </a:solidFill>
                <a:latin typeface="Helvetica" charset="0"/>
                <a:ea typeface="Helvetica" charset="0"/>
                <a:cs typeface="Helvetica" charset="0"/>
                <a:sym typeface="Helvetica" charset="0"/>
              </a:rPr>
              <a:t>FDDI</a:t>
            </a:r>
            <a:r>
              <a:rPr lang="en-US" sz="3400" dirty="0">
                <a:solidFill>
                  <a:srgbClr val="191919"/>
                </a:solidFill>
                <a:latin typeface="Helvetica" charset="0"/>
                <a:ea typeface="Helvetica" charset="0"/>
                <a:cs typeface="Helvetica" charset="0"/>
                <a:sym typeface="Helvetica" charset="0"/>
              </a:rPr>
              <a:t>, </a:t>
            </a:r>
            <a:r>
              <a:rPr lang="en-US" sz="3400" b="1" dirty="0">
                <a:solidFill>
                  <a:srgbClr val="FF0000"/>
                </a:solidFill>
                <a:latin typeface="Helvetica" charset="0"/>
                <a:ea typeface="Helvetica" charset="0"/>
                <a:cs typeface="Helvetica" charset="0"/>
                <a:sym typeface="Helvetica" charset="0"/>
              </a:rPr>
              <a:t>Token Ring</a:t>
            </a:r>
          </a:p>
          <a:p>
            <a:pPr marL="804863" lvl="1" indent="-347663" defTabSz="1300163">
              <a:spcBef>
                <a:spcPts val="600"/>
              </a:spcBef>
              <a:buClr>
                <a:srgbClr val="191919"/>
              </a:buClr>
              <a:buFont typeface="ArialMT" charset="0"/>
              <a:buChar char="–"/>
            </a:pPr>
            <a:r>
              <a:rPr lang="en-US" sz="3400" dirty="0">
                <a:solidFill>
                  <a:srgbClr val="191919"/>
                </a:solidFill>
                <a:latin typeface="Helvetica" charset="0"/>
                <a:ea typeface="Helvetica" charset="0"/>
                <a:cs typeface="Helvetica" charset="0"/>
                <a:sym typeface="Helvetica" charset="0"/>
              </a:rPr>
              <a:t>WAN (Wide Area Network), </a:t>
            </a:r>
            <a:r>
              <a:rPr lang="en-US" sz="3400" dirty="0" err="1">
                <a:solidFill>
                  <a:srgbClr val="191919"/>
                </a:solidFill>
                <a:latin typeface="Helvetica" charset="0"/>
                <a:ea typeface="Helvetica" charset="0"/>
                <a:cs typeface="Helvetica" charset="0"/>
                <a:sym typeface="Helvetica" charset="0"/>
              </a:rPr>
              <a:t>dengan</a:t>
            </a:r>
            <a:r>
              <a:rPr lang="en-US" sz="3400" dirty="0">
                <a:solidFill>
                  <a:srgbClr val="191919"/>
                </a:solidFill>
                <a:latin typeface="Helvetica" charset="0"/>
                <a:ea typeface="Helvetica" charset="0"/>
                <a:cs typeface="Helvetica" charset="0"/>
                <a:sym typeface="Helvetica" charset="0"/>
              </a:rPr>
              <a:t> </a:t>
            </a:r>
            <a:r>
              <a:rPr lang="en-US" sz="3400" dirty="0" err="1">
                <a:solidFill>
                  <a:srgbClr val="191919"/>
                </a:solidFill>
                <a:latin typeface="Helvetica" charset="0"/>
                <a:ea typeface="Helvetica" charset="0"/>
                <a:cs typeface="Helvetica" charset="0"/>
                <a:sym typeface="Helvetica" charset="0"/>
              </a:rPr>
              <a:t>teknologi</a:t>
            </a:r>
            <a:r>
              <a:rPr lang="en-US" sz="3400" dirty="0">
                <a:solidFill>
                  <a:srgbClr val="191919"/>
                </a:solidFill>
                <a:latin typeface="Helvetica" charset="0"/>
                <a:ea typeface="Helvetica" charset="0"/>
                <a:cs typeface="Helvetica" charset="0"/>
                <a:sym typeface="Helvetica" charset="0"/>
              </a:rPr>
              <a:t> </a:t>
            </a:r>
            <a:r>
              <a:rPr lang="en-US" sz="3400" b="1" dirty="0">
                <a:solidFill>
                  <a:srgbClr val="FF0000"/>
                </a:solidFill>
                <a:latin typeface="Helvetica" charset="0"/>
                <a:ea typeface="Helvetica" charset="0"/>
                <a:cs typeface="Helvetica" charset="0"/>
                <a:sym typeface="Helvetica" charset="0"/>
              </a:rPr>
              <a:t>ISDN</a:t>
            </a:r>
            <a:r>
              <a:rPr lang="en-US" sz="3400" b="1" dirty="0">
                <a:solidFill>
                  <a:schemeClr val="tx1"/>
                </a:solidFill>
                <a:latin typeface="Helvetica" charset="0"/>
                <a:ea typeface="Helvetica" charset="0"/>
                <a:cs typeface="Helvetica" charset="0"/>
                <a:sym typeface="Helvetica" charset="0"/>
              </a:rPr>
              <a:t>,</a:t>
            </a:r>
            <a:r>
              <a:rPr lang="en-US" sz="3400" b="1" dirty="0">
                <a:solidFill>
                  <a:srgbClr val="FF0000"/>
                </a:solidFill>
                <a:latin typeface="Helvetica" charset="0"/>
                <a:ea typeface="Helvetica" charset="0"/>
                <a:cs typeface="Helvetica" charset="0"/>
                <a:sym typeface="Helvetica" charset="0"/>
              </a:rPr>
              <a:t> ATM</a:t>
            </a:r>
          </a:p>
        </p:txBody>
      </p:sp>
      <p:sp>
        <p:nvSpPr>
          <p:cNvPr id="5124" name="Rectangle 4"/>
          <p:cNvSpPr>
            <a:spLocks/>
          </p:cNvSpPr>
          <p:nvPr/>
        </p:nvSpPr>
        <p:spPr bwMode="auto">
          <a:xfrm>
            <a:off x="8650288" y="6151563"/>
            <a:ext cx="4148137" cy="2760662"/>
          </a:xfrm>
          <a:prstGeom prst="rect">
            <a:avLst/>
          </a:prstGeom>
          <a:noFill/>
          <a:ln w="12700" cap="flat" cmpd="sng">
            <a:noFill/>
            <a:prstDash val="solid"/>
            <a:miter lim="0"/>
            <a:headEnd/>
            <a:tailEnd/>
          </a:ln>
          <a:effectLst/>
        </p:spPr>
        <p:txBody>
          <a:bodyPr lIns="126435" tIns="72248" rIns="126435" bIns="72248"/>
          <a:lstStyle/>
          <a:p>
            <a:pPr marL="866775" indent="-866775" algn="l" defTabSz="1300163">
              <a:buClr>
                <a:srgbClr val="333333"/>
              </a:buClr>
              <a:buSzPct val="100000"/>
              <a:buFont typeface="ArialMT" charset="0"/>
              <a:buChar char="•"/>
            </a:pPr>
            <a:r>
              <a:rPr lang="en-US" sz="3400" b="1">
                <a:solidFill>
                  <a:srgbClr val="333333"/>
                </a:solidFill>
                <a:latin typeface="Helvetica" charset="0"/>
                <a:ea typeface="Helvetica" charset="0"/>
                <a:cs typeface="Helvetica" charset="0"/>
                <a:sym typeface="Helvetica" charset="0"/>
              </a:rPr>
              <a:t>Menurut media transmisi</a:t>
            </a:r>
          </a:p>
          <a:p>
            <a:pPr marL="1323975" lvl="1" indent="-866775" algn="l" defTabSz="1300163">
              <a:buClr>
                <a:srgbClr val="333333"/>
              </a:buClr>
              <a:buSzPct val="100000"/>
              <a:buFont typeface="ArialMT" charset="0"/>
              <a:buChar char="-"/>
            </a:pPr>
            <a:r>
              <a:rPr lang="en-US" sz="3400">
                <a:solidFill>
                  <a:srgbClr val="333333"/>
                </a:solidFill>
                <a:latin typeface="Helvetica" charset="0"/>
                <a:ea typeface="Helvetica" charset="0"/>
                <a:cs typeface="Helvetica" charset="0"/>
                <a:sym typeface="Helvetica" charset="0"/>
              </a:rPr>
              <a:t>Wired</a:t>
            </a:r>
          </a:p>
          <a:p>
            <a:pPr marL="1323975" lvl="1" indent="-866775" algn="l" defTabSz="1300163">
              <a:buClr>
                <a:srgbClr val="333333"/>
              </a:buClr>
              <a:buSzPct val="100000"/>
              <a:buFont typeface="ArialMT" charset="0"/>
              <a:buChar char="-"/>
            </a:pPr>
            <a:r>
              <a:rPr lang="en-US" sz="3400">
                <a:solidFill>
                  <a:srgbClr val="333333"/>
                </a:solidFill>
                <a:latin typeface="Helvetica" charset="0"/>
                <a:ea typeface="Helvetica" charset="0"/>
                <a:cs typeface="Helvetica" charset="0"/>
                <a:sym typeface="Helvetica" charset="0"/>
              </a:rPr>
              <a:t>Wireless</a:t>
            </a:r>
          </a:p>
        </p:txBody>
      </p:sp>
      <p:sp>
        <p:nvSpPr>
          <p:cNvPr id="5125" name="Rectangle 5"/>
          <p:cNvSpPr>
            <a:spLocks/>
          </p:cNvSpPr>
          <p:nvPr/>
        </p:nvSpPr>
        <p:spPr bwMode="auto">
          <a:xfrm>
            <a:off x="3575050" y="6157913"/>
            <a:ext cx="5473700" cy="3282950"/>
          </a:xfrm>
          <a:prstGeom prst="rect">
            <a:avLst/>
          </a:prstGeom>
          <a:noFill/>
          <a:ln w="12700" cap="flat" cmpd="sng">
            <a:noFill/>
            <a:prstDash val="solid"/>
            <a:miter lim="0"/>
            <a:headEnd/>
            <a:tailEnd/>
          </a:ln>
          <a:effectLst/>
        </p:spPr>
        <p:txBody>
          <a:bodyPr lIns="126435" tIns="72248" rIns="126435" bIns="72248"/>
          <a:lstStyle/>
          <a:p>
            <a:pPr marL="866775" indent="-866775" algn="l" defTabSz="1300163">
              <a:buClr>
                <a:srgbClr val="191919"/>
              </a:buClr>
              <a:buSzPct val="100000"/>
              <a:buFont typeface="ArialMT" charset="0"/>
              <a:buChar char="•"/>
            </a:pPr>
            <a:r>
              <a:rPr lang="en-US" sz="3400" b="1">
                <a:solidFill>
                  <a:srgbClr val="191919"/>
                </a:solidFill>
                <a:latin typeface="Helvetica" charset="0"/>
                <a:ea typeface="Helvetica" charset="0"/>
                <a:cs typeface="Helvetica" charset="0"/>
                <a:sym typeface="Helvetica" charset="0"/>
              </a:rPr>
              <a:t>Menurut topologi</a:t>
            </a:r>
          </a:p>
          <a:p>
            <a:pPr marL="1323975" lvl="1" indent="-866775" algn="l" defTabSz="1300163">
              <a:buClr>
                <a:srgbClr val="191919"/>
              </a:buClr>
              <a:buSzPct val="100000"/>
              <a:buFont typeface="ArialMT" charset="0"/>
              <a:buChar char="-"/>
            </a:pPr>
            <a:r>
              <a:rPr lang="en-US" sz="3400">
                <a:solidFill>
                  <a:srgbClr val="191919"/>
                </a:solidFill>
                <a:latin typeface="Helvetica" charset="0"/>
                <a:ea typeface="Helvetica" charset="0"/>
                <a:cs typeface="Helvetica" charset="0"/>
                <a:sym typeface="Helvetica" charset="0"/>
              </a:rPr>
              <a:t>Star</a:t>
            </a:r>
          </a:p>
          <a:p>
            <a:pPr marL="1323975" lvl="1" indent="-866775" algn="l" defTabSz="1300163">
              <a:buClr>
                <a:srgbClr val="191919"/>
              </a:buClr>
              <a:buSzPct val="100000"/>
              <a:buFont typeface="ArialMT" charset="0"/>
              <a:buChar char="-"/>
            </a:pPr>
            <a:r>
              <a:rPr lang="en-US" sz="3400">
                <a:solidFill>
                  <a:srgbClr val="191919"/>
                </a:solidFill>
                <a:latin typeface="Helvetica" charset="0"/>
                <a:ea typeface="Helvetica" charset="0"/>
                <a:cs typeface="Helvetica" charset="0"/>
                <a:sym typeface="Helvetica" charset="0"/>
              </a:rPr>
              <a:t>Bus</a:t>
            </a:r>
          </a:p>
          <a:p>
            <a:pPr marL="1323975" lvl="1" indent="-866775" algn="l" defTabSz="1300163">
              <a:buClr>
                <a:srgbClr val="191919"/>
              </a:buClr>
              <a:buSzPct val="100000"/>
              <a:buFont typeface="ArialMT" charset="0"/>
              <a:buChar char="-"/>
            </a:pPr>
            <a:r>
              <a:rPr lang="en-US" sz="3400">
                <a:solidFill>
                  <a:srgbClr val="191919"/>
                </a:solidFill>
                <a:latin typeface="Helvetica" charset="0"/>
                <a:ea typeface="Helvetica" charset="0"/>
                <a:cs typeface="Helvetica" charset="0"/>
                <a:sym typeface="Helvetica" charset="0"/>
              </a:rPr>
              <a:t>Ring</a:t>
            </a:r>
          </a:p>
          <a:p>
            <a:pPr marL="1323975" lvl="1" indent="-866775" algn="l" defTabSz="1300163">
              <a:buClr>
                <a:srgbClr val="191919"/>
              </a:buClr>
              <a:buSzPct val="100000"/>
              <a:buFont typeface="ArialMT" charset="0"/>
              <a:buChar char="-"/>
            </a:pPr>
            <a:r>
              <a:rPr lang="en-US" sz="3400">
                <a:solidFill>
                  <a:srgbClr val="191919"/>
                </a:solidFill>
                <a:latin typeface="Helvetica" charset="0"/>
                <a:ea typeface="Helvetica" charset="0"/>
                <a:cs typeface="Helvetica" charset="0"/>
                <a:sym typeface="Helvetica" charset="0"/>
              </a:rPr>
              <a:t>Mesh</a:t>
            </a:r>
          </a:p>
          <a:p>
            <a:pPr marL="1323975" lvl="1" indent="-866775" algn="l" defTabSz="1300163">
              <a:buClr>
                <a:srgbClr val="191919"/>
              </a:buClr>
              <a:buSzPct val="100000"/>
              <a:buFont typeface="ArialMT" charset="0"/>
              <a:buChar char="-"/>
            </a:pPr>
            <a:r>
              <a:rPr lang="en-US" sz="3400">
                <a:solidFill>
                  <a:srgbClr val="191919"/>
                </a:solidFill>
                <a:latin typeface="Helvetica" charset="0"/>
                <a:ea typeface="Helvetica" charset="0"/>
                <a:cs typeface="Helvetica" charset="0"/>
                <a:sym typeface="Helvetica" charset="0"/>
              </a:rPr>
              <a:t>Hybrid</a:t>
            </a:r>
            <a:endParaRPr lang="en-US"/>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2769"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32770" name="Rectangle 2"/>
          <p:cNvSpPr>
            <a:spLocks noChangeArrowheads="1"/>
          </p:cNvSpPr>
          <p:nvPr>
            <p:ph type="body" idx="1"/>
          </p:nvPr>
        </p:nvSpPr>
        <p:spPr>
          <a:xfrm>
            <a:off x="649288" y="1392238"/>
            <a:ext cx="11704637" cy="6435725"/>
          </a:xfrm>
        </p:spPr>
        <p:txBody>
          <a:bodyPr lIns="126435" tIns="72248" rIns="126435" bIns="72248" anchor="t"/>
          <a:lstStyle/>
          <a:p>
            <a:pPr marL="417513" indent="-417513" defTabSz="1300163">
              <a:lnSpc>
                <a:spcPct val="125000"/>
              </a:lnSpc>
              <a:spcBef>
                <a:spcPts val="700"/>
              </a:spcBef>
              <a:buClr>
                <a:srgbClr val="333333"/>
              </a:buClr>
              <a:buFont typeface="ArialMT" charset="0"/>
              <a:buChar char="•"/>
            </a:pPr>
            <a:r>
              <a:rPr lang="en-US" sz="3900">
                <a:solidFill>
                  <a:srgbClr val="333333"/>
                </a:solidFill>
                <a:latin typeface="Helvetica" charset="0"/>
                <a:ea typeface="Helvetica" charset="0"/>
                <a:cs typeface="Helvetica" charset="0"/>
                <a:sym typeface="Helvetica" charset="0"/>
              </a:rPr>
              <a:t>Ketika station pengirim menerima kembali frame, maka ia berasumsi bahwa transmisi telah sukses dan kemudian membuang frame tadi dari token dan kemudian token akan kembali mengitari ring untuk menuju ke station lainnya. Station lain yang akan mengirim data akan mengambil token dan akan mengulangi proses seperti tadi. </a:t>
            </a:r>
            <a:endParaRPr lang="en-US"/>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3793"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33794" name="Rectangle 2"/>
          <p:cNvSpPr>
            <a:spLocks noChangeArrowheads="1"/>
          </p:cNvSpPr>
          <p:nvPr>
            <p:ph type="body" idx="1"/>
          </p:nvPr>
        </p:nvSpPr>
        <p:spPr>
          <a:xfrm>
            <a:off x="649288" y="1087438"/>
            <a:ext cx="11704637" cy="6437312"/>
          </a:xfrm>
        </p:spPr>
        <p:txBody>
          <a:bodyPr lIns="126435" tIns="72248" rIns="126435" bIns="72248" anchor="t"/>
          <a:lstStyle/>
          <a:p>
            <a:pPr marL="425450" indent="-425450" defTabSz="1300163">
              <a:spcBef>
                <a:spcPts val="700"/>
              </a:spcBef>
              <a:buClr>
                <a:srgbClr val="333333"/>
              </a:buClr>
              <a:buFont typeface="ArialMT" charset="0"/>
              <a:buChar char="•"/>
            </a:pPr>
            <a:r>
              <a:rPr lang="en-US" sz="3900">
                <a:solidFill>
                  <a:srgbClr val="333333"/>
                </a:solidFill>
                <a:latin typeface="Helvetica" charset="0"/>
                <a:ea typeface="Helvetica" charset="0"/>
                <a:cs typeface="Helvetica" charset="0"/>
                <a:sym typeface="Helvetica" charset="0"/>
              </a:rPr>
              <a:t>Token communications mempunyai beberapa kelebihan dari Ethernet. Yang pertama kemampuannya untuk mendukung suatu </a:t>
            </a:r>
            <a:r>
              <a:rPr lang="en-US" sz="3900" i="1">
                <a:solidFill>
                  <a:srgbClr val="333333"/>
                </a:solidFill>
                <a:latin typeface="Helvetica" charset="0"/>
                <a:ea typeface="Helvetica" charset="0"/>
                <a:cs typeface="Helvetica" charset="0"/>
                <a:sym typeface="Helvetica" charset="0"/>
              </a:rPr>
              <a:t>ukuran frame dengan besar 4,096 bytes</a:t>
            </a:r>
            <a:r>
              <a:rPr lang="en-US" sz="3900">
                <a:solidFill>
                  <a:srgbClr val="333333"/>
                </a:solidFill>
                <a:latin typeface="Helvetica" charset="0"/>
                <a:ea typeface="Helvetica" charset="0"/>
                <a:cs typeface="Helvetica" charset="0"/>
                <a:sym typeface="Helvetica" charset="0"/>
              </a:rPr>
              <a:t>. </a:t>
            </a:r>
          </a:p>
          <a:p>
            <a:pPr marL="425450" indent="-425450" defTabSz="1300163">
              <a:spcBef>
                <a:spcPts val="700"/>
              </a:spcBef>
              <a:buClr>
                <a:srgbClr val="333333"/>
              </a:buClr>
              <a:buFont typeface="ArialMT" charset="0"/>
              <a:buChar char="•"/>
            </a:pPr>
            <a:r>
              <a:rPr lang="en-US" sz="3900">
                <a:solidFill>
                  <a:srgbClr val="333333"/>
                </a:solidFill>
                <a:latin typeface="Helvetica" charset="0"/>
                <a:ea typeface="Helvetica" charset="0"/>
                <a:cs typeface="Helvetica" charset="0"/>
                <a:sym typeface="Helvetica" charset="0"/>
              </a:rPr>
              <a:t>Rata-rata ukuran frame yang lebih besar, akan mempunyai lebih banyak data yang  bisa ditransmisikan pada suatu periode waktu tertentu karena jumlah overhead bisa dikurangi. </a:t>
            </a:r>
            <a:endParaRPr lang="en-US"/>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4817"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34818" name="Rectangle 2"/>
          <p:cNvSpPr>
            <a:spLocks noChangeArrowheads="1"/>
          </p:cNvSpPr>
          <p:nvPr>
            <p:ph type="title"/>
          </p:nvPr>
        </p:nvSpPr>
        <p:spPr>
          <a:xfrm>
            <a:off x="649288" y="390525"/>
            <a:ext cx="11704637" cy="1625600"/>
          </a:xfrm>
        </p:spPr>
        <p:txBody>
          <a:bodyPr lIns="126435" tIns="72248" rIns="126435" bIns="72248"/>
          <a:lstStyle/>
          <a:p>
            <a:endParaRPr lang="en-US"/>
          </a:p>
        </p:txBody>
      </p:sp>
      <p:sp>
        <p:nvSpPr>
          <p:cNvPr id="34819" name="Rectangle 3"/>
          <p:cNvSpPr>
            <a:spLocks noChangeArrowheads="1"/>
          </p:cNvSpPr>
          <p:nvPr>
            <p:ph type="body" idx="1"/>
          </p:nvPr>
        </p:nvSpPr>
        <p:spPr>
          <a:xfrm>
            <a:off x="3440113" y="6257925"/>
            <a:ext cx="9129712" cy="2085975"/>
          </a:xfrm>
        </p:spPr>
        <p:txBody>
          <a:bodyPr lIns="126435" tIns="72248" rIns="126435" bIns="72248" anchor="t"/>
          <a:lstStyle/>
          <a:p>
            <a:pPr marL="269875" indent="-269875" defTabSz="1300163">
              <a:spcBef>
                <a:spcPts val="700"/>
              </a:spcBef>
              <a:buClr>
                <a:srgbClr val="333333"/>
              </a:buClr>
              <a:buFont typeface="ArialMT" charset="0"/>
              <a:buChar char="•"/>
            </a:pPr>
            <a:r>
              <a:rPr lang="en-US" sz="2500">
                <a:solidFill>
                  <a:srgbClr val="333333"/>
                </a:solidFill>
                <a:latin typeface="Helvetica" charset="0"/>
                <a:ea typeface="Helvetica" charset="0"/>
                <a:cs typeface="Helvetica" charset="0"/>
                <a:sym typeface="Helvetica" charset="0"/>
              </a:rPr>
              <a:t>Every Token Ring network is built in a star wired ring topology. The network is physically wired with all nodes connecting to a device called a Multistation Access Unit (MSAU) in a star topology. The MSAUs are connected together in a ring topology.</a:t>
            </a:r>
            <a:endParaRPr lang="en-US"/>
          </a:p>
        </p:txBody>
      </p:sp>
      <p:pic>
        <p:nvPicPr>
          <p:cNvPr id="34820" name="Picture 4" descr="image.png"/>
          <p:cNvPicPr>
            <a:picLocks noChangeAspect="1"/>
          </p:cNvPicPr>
          <p:nvPr/>
        </p:nvPicPr>
        <p:blipFill>
          <a:blip r:embed="rId4"/>
          <a:srcRect/>
          <a:stretch>
            <a:fillRect/>
          </a:stretch>
        </p:blipFill>
        <p:spPr bwMode="auto">
          <a:xfrm>
            <a:off x="2925763" y="628650"/>
            <a:ext cx="7097712" cy="5351463"/>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5841"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35842" name="Rectangle 2"/>
          <p:cNvSpPr>
            <a:spLocks noChangeArrowheads="1"/>
          </p:cNvSpPr>
          <p:nvPr>
            <p:ph type="title"/>
          </p:nvPr>
        </p:nvSpPr>
        <p:spPr>
          <a:xfrm>
            <a:off x="649288" y="390525"/>
            <a:ext cx="11704637" cy="1625600"/>
          </a:xfrm>
        </p:spPr>
        <p:txBody>
          <a:bodyPr lIns="126435" tIns="72248" rIns="126435" bIns="72248"/>
          <a:lstStyle/>
          <a:p>
            <a:endParaRPr lang="en-US"/>
          </a:p>
        </p:txBody>
      </p:sp>
      <p:sp>
        <p:nvSpPr>
          <p:cNvPr id="35843" name="Rectangle 3"/>
          <p:cNvSpPr>
            <a:spLocks noChangeArrowheads="1"/>
          </p:cNvSpPr>
          <p:nvPr>
            <p:ph type="body" idx="1"/>
          </p:nvPr>
        </p:nvSpPr>
        <p:spPr>
          <a:xfrm>
            <a:off x="649288" y="2274888"/>
            <a:ext cx="11704637" cy="6437312"/>
          </a:xfrm>
        </p:spPr>
        <p:txBody>
          <a:bodyPr lIns="126435" tIns="72248" rIns="126435" bIns="72248" anchor="t"/>
          <a:lstStyle/>
          <a:p>
            <a:endParaRPr lang="en-US"/>
          </a:p>
        </p:txBody>
      </p:sp>
      <p:pic>
        <p:nvPicPr>
          <p:cNvPr id="35844" name="Picture 4" descr="image.png"/>
          <p:cNvPicPr>
            <a:picLocks noChangeAspect="1"/>
          </p:cNvPicPr>
          <p:nvPr/>
        </p:nvPicPr>
        <p:blipFill>
          <a:blip r:embed="rId4"/>
          <a:srcRect/>
          <a:stretch>
            <a:fillRect/>
          </a:stretch>
        </p:blipFill>
        <p:spPr bwMode="auto">
          <a:xfrm>
            <a:off x="696913" y="1374775"/>
            <a:ext cx="6840537" cy="3643313"/>
          </a:xfrm>
          <a:prstGeom prst="rect">
            <a:avLst/>
          </a:prstGeom>
          <a:noFill/>
          <a:ln w="12700" cap="flat" cmpd="sng">
            <a:noFill/>
            <a:prstDash val="solid"/>
            <a:miter lim="0"/>
            <a:headEnd type="none" w="med" len="med"/>
            <a:tailEnd type="none" w="med" len="med"/>
          </a:ln>
          <a:effectLst/>
        </p:spPr>
      </p:pic>
      <p:pic>
        <p:nvPicPr>
          <p:cNvPr id="35845" name="Picture 5" descr="image.png"/>
          <p:cNvPicPr>
            <a:picLocks noChangeAspect="1"/>
          </p:cNvPicPr>
          <p:nvPr/>
        </p:nvPicPr>
        <p:blipFill>
          <a:blip r:embed="rId5"/>
          <a:srcRect/>
          <a:stretch>
            <a:fillRect/>
          </a:stretch>
        </p:blipFill>
        <p:spPr bwMode="auto">
          <a:xfrm>
            <a:off x="8128000" y="4300538"/>
            <a:ext cx="4313238" cy="4314825"/>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6865"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pic>
        <p:nvPicPr>
          <p:cNvPr id="36866" name="Picture 2" descr="image.png"/>
          <p:cNvPicPr>
            <a:picLocks noChangeAspect="1"/>
          </p:cNvPicPr>
          <p:nvPr/>
        </p:nvPicPr>
        <p:blipFill>
          <a:blip r:embed="rId4"/>
          <a:srcRect/>
          <a:stretch>
            <a:fillRect/>
          </a:stretch>
        </p:blipFill>
        <p:spPr bwMode="auto">
          <a:xfrm>
            <a:off x="1246188" y="1006475"/>
            <a:ext cx="10133012" cy="8042275"/>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7889"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37890"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a:solidFill>
                  <a:srgbClr val="333333"/>
                </a:solidFill>
                <a:latin typeface="Arial" pitchFamily="34" charset="0"/>
                <a:cs typeface="Arial" pitchFamily="34" charset="0"/>
                <a:sym typeface="Arial" pitchFamily="34" charset="0"/>
              </a:rPr>
              <a:t>FDDI</a:t>
            </a:r>
            <a:endParaRPr lang="en-US"/>
          </a:p>
        </p:txBody>
      </p:sp>
      <p:sp>
        <p:nvSpPr>
          <p:cNvPr id="37891" name="Rectangle 3"/>
          <p:cNvSpPr>
            <a:spLocks noChangeArrowheads="1"/>
          </p:cNvSpPr>
          <p:nvPr>
            <p:ph type="body" idx="1"/>
          </p:nvPr>
        </p:nvSpPr>
        <p:spPr>
          <a:xfrm>
            <a:off x="649288" y="2274888"/>
            <a:ext cx="11704637" cy="6437312"/>
          </a:xfrm>
        </p:spPr>
        <p:txBody>
          <a:bodyPr lIns="126435" tIns="72248" rIns="126435" bIns="72248" anchor="t"/>
          <a:lstStyle/>
          <a:p>
            <a:pPr marL="365125" indent="-365125" algn="just" defTabSz="1300163">
              <a:spcBef>
                <a:spcPts val="700"/>
              </a:spcBef>
              <a:buClr>
                <a:srgbClr val="333333"/>
              </a:buClr>
              <a:buFont typeface="ArialMT" charset="0"/>
              <a:buChar char="•"/>
            </a:pPr>
            <a:r>
              <a:rPr lang="en-US" sz="3400" b="1">
                <a:solidFill>
                  <a:srgbClr val="333333"/>
                </a:solidFill>
                <a:latin typeface="Helvetica" charset="0"/>
                <a:ea typeface="Helvetica" charset="0"/>
                <a:cs typeface="Helvetica" charset="0"/>
                <a:sym typeface="Helvetica" charset="0"/>
              </a:rPr>
              <a:t>FDDI</a:t>
            </a:r>
            <a:r>
              <a:rPr lang="en-US" sz="3400">
                <a:solidFill>
                  <a:srgbClr val="333333"/>
                </a:solidFill>
                <a:latin typeface="Helvetica" charset="0"/>
                <a:ea typeface="Helvetica" charset="0"/>
                <a:cs typeface="Helvetica" charset="0"/>
                <a:sym typeface="Helvetica" charset="0"/>
              </a:rPr>
              <a:t> (</a:t>
            </a:r>
            <a:r>
              <a:rPr lang="en-US" sz="3400" i="1">
                <a:solidFill>
                  <a:srgbClr val="333333"/>
                </a:solidFill>
                <a:latin typeface="Helvetica" charset="0"/>
                <a:ea typeface="Helvetica" charset="0"/>
                <a:cs typeface="Helvetica" charset="0"/>
                <a:sym typeface="Helvetica" charset="0"/>
              </a:rPr>
              <a:t>Fiber Distributed-Data Interface</a:t>
            </a:r>
            <a:r>
              <a:rPr lang="en-US" sz="3400">
                <a:solidFill>
                  <a:srgbClr val="333333"/>
                </a:solidFill>
                <a:latin typeface="Helvetica" charset="0"/>
                <a:ea typeface="Helvetica" charset="0"/>
                <a:cs typeface="Helvetica" charset="0"/>
                <a:sym typeface="Helvetica" charset="0"/>
              </a:rPr>
              <a:t>) adalah standar komunikasi data menggunakan </a:t>
            </a:r>
            <a:r>
              <a:rPr lang="en-US" sz="3400" i="1">
                <a:solidFill>
                  <a:srgbClr val="333333"/>
                </a:solidFill>
                <a:latin typeface="Helvetica" charset="0"/>
                <a:ea typeface="Helvetica" charset="0"/>
                <a:cs typeface="Helvetica" charset="0"/>
                <a:sym typeface="Helvetica" charset="0"/>
              </a:rPr>
              <a:t>fiber optic</a:t>
            </a:r>
            <a:r>
              <a:rPr lang="en-US" sz="3400">
                <a:solidFill>
                  <a:srgbClr val="333333"/>
                </a:solidFill>
                <a:latin typeface="Helvetica" charset="0"/>
                <a:ea typeface="Helvetica" charset="0"/>
                <a:cs typeface="Helvetica" charset="0"/>
                <a:sym typeface="Helvetica" charset="0"/>
              </a:rPr>
              <a:t> pada LAN dengan panjang sampai 200 km.</a:t>
            </a:r>
          </a:p>
          <a:p>
            <a:pPr marL="365125" indent="-365125" algn="just" defTabSz="1300163">
              <a:spcBef>
                <a:spcPts val="700"/>
              </a:spcBef>
              <a:buClr>
                <a:srgbClr val="333333"/>
              </a:buClr>
              <a:buFont typeface="ArialMT" charset="0"/>
              <a:buChar char="•"/>
            </a:pPr>
            <a:r>
              <a:rPr lang="en-US" sz="3400">
                <a:solidFill>
                  <a:srgbClr val="333333"/>
                </a:solidFill>
                <a:latin typeface="Helvetica" charset="0"/>
                <a:ea typeface="Helvetica" charset="0"/>
                <a:cs typeface="Helvetica" charset="0"/>
                <a:sym typeface="Helvetica" charset="0"/>
              </a:rPr>
              <a:t>Protokol FDDI berbasis pada protokol Token Ring. FDDI terdiri dari dua </a:t>
            </a:r>
            <a:r>
              <a:rPr lang="en-US" sz="3400" i="1">
                <a:solidFill>
                  <a:srgbClr val="333333"/>
                </a:solidFill>
                <a:latin typeface="Helvetica" charset="0"/>
                <a:ea typeface="Helvetica" charset="0"/>
                <a:cs typeface="Helvetica" charset="0"/>
                <a:sym typeface="Helvetica" charset="0"/>
              </a:rPr>
              <a:t>Token Ring</a:t>
            </a:r>
            <a:r>
              <a:rPr lang="en-US" sz="3400">
                <a:solidFill>
                  <a:srgbClr val="333333"/>
                </a:solidFill>
                <a:latin typeface="Helvetica" charset="0"/>
                <a:ea typeface="Helvetica" charset="0"/>
                <a:cs typeface="Helvetica" charset="0"/>
                <a:sym typeface="Helvetica" charset="0"/>
              </a:rPr>
              <a:t>, yang satu </a:t>
            </a:r>
            <a:r>
              <a:rPr lang="en-US" sz="3400" i="1">
                <a:solidFill>
                  <a:srgbClr val="333333"/>
                </a:solidFill>
                <a:latin typeface="Helvetica" charset="0"/>
                <a:ea typeface="Helvetica" charset="0"/>
                <a:cs typeface="Helvetica" charset="0"/>
                <a:sym typeface="Helvetica" charset="0"/>
              </a:rPr>
              <a:t>ring</a:t>
            </a:r>
            <a:r>
              <a:rPr lang="en-US" sz="3400">
                <a:solidFill>
                  <a:srgbClr val="333333"/>
                </a:solidFill>
                <a:latin typeface="Helvetica" charset="0"/>
                <a:ea typeface="Helvetica" charset="0"/>
                <a:cs typeface="Helvetica" charset="0"/>
                <a:sym typeface="Helvetica" charset="0"/>
              </a:rPr>
              <a:t>-nya berfungsi sebagai </a:t>
            </a:r>
            <a:r>
              <a:rPr lang="en-US" sz="3400" i="1">
                <a:solidFill>
                  <a:srgbClr val="333333"/>
                </a:solidFill>
                <a:latin typeface="Helvetica" charset="0"/>
                <a:ea typeface="Helvetica" charset="0"/>
                <a:cs typeface="Helvetica" charset="0"/>
                <a:sym typeface="Helvetica" charset="0"/>
              </a:rPr>
              <a:t>ring backup</a:t>
            </a:r>
            <a:r>
              <a:rPr lang="en-US" sz="3400">
                <a:solidFill>
                  <a:srgbClr val="333333"/>
                </a:solidFill>
                <a:latin typeface="Helvetica" charset="0"/>
                <a:ea typeface="Helvetica" charset="0"/>
                <a:cs typeface="Helvetica" charset="0"/>
                <a:sym typeface="Helvetica" charset="0"/>
              </a:rPr>
              <a:t> jika seandainya ada </a:t>
            </a:r>
            <a:r>
              <a:rPr lang="en-US" sz="3400" i="1">
                <a:solidFill>
                  <a:srgbClr val="333333"/>
                </a:solidFill>
                <a:latin typeface="Helvetica" charset="0"/>
                <a:ea typeface="Helvetica" charset="0"/>
                <a:cs typeface="Helvetica" charset="0"/>
                <a:sym typeface="Helvetica" charset="0"/>
              </a:rPr>
              <a:t>ring</a:t>
            </a:r>
            <a:r>
              <a:rPr lang="en-US" sz="3400">
                <a:solidFill>
                  <a:srgbClr val="333333"/>
                </a:solidFill>
                <a:latin typeface="Helvetica" charset="0"/>
                <a:ea typeface="Helvetica" charset="0"/>
                <a:cs typeface="Helvetica" charset="0"/>
                <a:sym typeface="Helvetica" charset="0"/>
              </a:rPr>
              <a:t> dari dua </a:t>
            </a:r>
            <a:r>
              <a:rPr lang="en-US" sz="3400" i="1">
                <a:solidFill>
                  <a:srgbClr val="333333"/>
                </a:solidFill>
                <a:latin typeface="Helvetica" charset="0"/>
                <a:ea typeface="Helvetica" charset="0"/>
                <a:cs typeface="Helvetica" charset="0"/>
                <a:sym typeface="Helvetica" charset="0"/>
              </a:rPr>
              <a:t>ring</a:t>
            </a:r>
            <a:r>
              <a:rPr lang="en-US" sz="3400">
                <a:solidFill>
                  <a:srgbClr val="333333"/>
                </a:solidFill>
                <a:latin typeface="Helvetica" charset="0"/>
                <a:ea typeface="Helvetica" charset="0"/>
                <a:cs typeface="Helvetica" charset="0"/>
                <a:sym typeface="Helvetica" charset="0"/>
              </a:rPr>
              <a:t> tersebut yang putus atau mengalami kegagalan dalam bekerja. Sebuah </a:t>
            </a:r>
            <a:r>
              <a:rPr lang="en-US" sz="3400" i="1">
                <a:solidFill>
                  <a:srgbClr val="333333"/>
                </a:solidFill>
                <a:latin typeface="Helvetica" charset="0"/>
                <a:ea typeface="Helvetica" charset="0"/>
                <a:cs typeface="Helvetica" charset="0"/>
                <a:sym typeface="Helvetica" charset="0"/>
              </a:rPr>
              <a:t>ring</a:t>
            </a:r>
            <a:r>
              <a:rPr lang="en-US" sz="3400">
                <a:solidFill>
                  <a:srgbClr val="333333"/>
                </a:solidFill>
                <a:latin typeface="Helvetica" charset="0"/>
                <a:ea typeface="Helvetica" charset="0"/>
                <a:cs typeface="Helvetica" charset="0"/>
                <a:sym typeface="Helvetica" charset="0"/>
              </a:rPr>
              <a:t> FDDI memiliki kecepatan 100 Mbps.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8913"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pic>
        <p:nvPicPr>
          <p:cNvPr id="38914" name="Picture 2" descr="image.png"/>
          <p:cNvPicPr>
            <a:picLocks noChangeAspect="1"/>
          </p:cNvPicPr>
          <p:nvPr/>
        </p:nvPicPr>
        <p:blipFill>
          <a:blip r:embed="rId4"/>
          <a:srcRect/>
          <a:stretch>
            <a:fillRect/>
          </a:stretch>
        </p:blipFill>
        <p:spPr bwMode="auto">
          <a:xfrm>
            <a:off x="4117975" y="1146175"/>
            <a:ext cx="6419850" cy="7272338"/>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9937"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39938" name="Rectangle 2"/>
          <p:cNvSpPr>
            <a:spLocks noChangeArrowheads="1"/>
          </p:cNvSpPr>
          <p:nvPr>
            <p:ph type="body" idx="1"/>
          </p:nvPr>
        </p:nvSpPr>
        <p:spPr>
          <a:xfrm>
            <a:off x="342900" y="477838"/>
            <a:ext cx="5961063" cy="6437312"/>
          </a:xfrm>
        </p:spPr>
        <p:txBody>
          <a:bodyPr lIns="126435" tIns="72248" rIns="126435" bIns="72248" anchor="t"/>
          <a:lstStyle/>
          <a:p>
            <a:pPr marL="228600" indent="-228600" defTabSz="1300163">
              <a:spcBef>
                <a:spcPts val="600"/>
              </a:spcBef>
              <a:buClr>
                <a:srgbClr val="333333"/>
              </a:buClr>
              <a:buFont typeface="ArialMT" charset="0"/>
              <a:buChar char="•"/>
            </a:pPr>
            <a:r>
              <a:rPr lang="en-US" sz="2800">
                <a:solidFill>
                  <a:srgbClr val="333333"/>
                </a:solidFill>
                <a:latin typeface="Helvetica" charset="0"/>
                <a:ea typeface="Helvetica" charset="0"/>
                <a:cs typeface="Helvetica" charset="0"/>
                <a:sym typeface="Helvetica" charset="0"/>
              </a:rPr>
              <a:t>Gambar disamping  menunjukkan network FDDI dengan topology physical ring dan star. Jika terjadi kegagalan pada ring utama FFDI akan mengaktifkan ring kedua, akan tetapi </a:t>
            </a:r>
            <a:r>
              <a:rPr lang="en-US" sz="2800" i="1">
                <a:solidFill>
                  <a:srgbClr val="333333"/>
                </a:solidFill>
                <a:latin typeface="Helvetica" charset="0"/>
                <a:ea typeface="Helvetica" charset="0"/>
                <a:cs typeface="Helvetica" charset="0"/>
                <a:sym typeface="Helvetica" charset="0"/>
              </a:rPr>
              <a:t>redundancy</a:t>
            </a:r>
            <a:r>
              <a:rPr lang="en-US" sz="2800">
                <a:solidFill>
                  <a:srgbClr val="333333"/>
                </a:solidFill>
                <a:latin typeface="Helvetica" charset="0"/>
                <a:ea typeface="Helvetica" charset="0"/>
                <a:cs typeface="Helvetica" charset="0"/>
                <a:sym typeface="Helvetica" charset="0"/>
              </a:rPr>
              <a:t> ini akan hilang jika FDDI menggunakan star topologi atau FDDI beroperasi pada mode full-duplex.</a:t>
            </a:r>
          </a:p>
          <a:p>
            <a:pPr marL="228600" indent="-228600" defTabSz="1300163">
              <a:spcBef>
                <a:spcPts val="600"/>
              </a:spcBef>
              <a:buSzTx/>
              <a:buFontTx/>
              <a:buNone/>
            </a:pPr>
            <a:endParaRPr lang="en-US" sz="2800">
              <a:solidFill>
                <a:srgbClr val="333333"/>
              </a:solidFill>
              <a:latin typeface="Helvetica" charset="0"/>
              <a:ea typeface="Helvetica" charset="0"/>
              <a:cs typeface="Helvetica" charset="0"/>
              <a:sym typeface="Helvetica" charset="0"/>
            </a:endParaRPr>
          </a:p>
          <a:p>
            <a:pPr marL="228600" indent="-228600" algn="just" defTabSz="1300163">
              <a:spcBef>
                <a:spcPts val="600"/>
              </a:spcBef>
              <a:buClr>
                <a:srgbClr val="333333"/>
              </a:buClr>
              <a:buFont typeface="ArialMT" charset="0"/>
              <a:buChar char="•"/>
            </a:pPr>
            <a:r>
              <a:rPr lang="en-US" sz="2800">
                <a:solidFill>
                  <a:srgbClr val="333333"/>
                </a:solidFill>
                <a:latin typeface="Helvetica" charset="0"/>
                <a:ea typeface="Helvetica" charset="0"/>
                <a:cs typeface="Helvetica" charset="0"/>
                <a:sym typeface="Helvetica" charset="0"/>
              </a:rPr>
              <a:t>Contoh dari suatu network FDDI, Topology physical star dan ring. </a:t>
            </a:r>
            <a:endParaRPr lang="en-US"/>
          </a:p>
        </p:txBody>
      </p:sp>
      <p:pic>
        <p:nvPicPr>
          <p:cNvPr id="39939" name="Picture 3" descr="image.png"/>
          <p:cNvPicPr>
            <a:picLocks noChangeAspect="1"/>
          </p:cNvPicPr>
          <p:nvPr/>
        </p:nvPicPr>
        <p:blipFill>
          <a:blip r:embed="rId4"/>
          <a:srcRect/>
          <a:stretch>
            <a:fillRect/>
          </a:stretch>
        </p:blipFill>
        <p:spPr bwMode="auto">
          <a:xfrm>
            <a:off x="6853238" y="2262188"/>
            <a:ext cx="5745162" cy="3867150"/>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61"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40962" name="Rectangle 2"/>
          <p:cNvSpPr>
            <a:spLocks noChangeArrowheads="1"/>
          </p:cNvSpPr>
          <p:nvPr>
            <p:ph type="title"/>
          </p:nvPr>
        </p:nvSpPr>
        <p:spPr>
          <a:xfrm>
            <a:off x="649288" y="390525"/>
            <a:ext cx="11704637" cy="1625600"/>
          </a:xfrm>
        </p:spPr>
        <p:txBody>
          <a:bodyPr lIns="126435" tIns="72248" rIns="126435" bIns="72248"/>
          <a:lstStyle/>
          <a:p>
            <a:endParaRPr lang="en-US"/>
          </a:p>
        </p:txBody>
      </p:sp>
      <p:sp>
        <p:nvSpPr>
          <p:cNvPr id="40963" name="Rectangle 3"/>
          <p:cNvSpPr>
            <a:spLocks noChangeArrowheads="1"/>
          </p:cNvSpPr>
          <p:nvPr>
            <p:ph type="body" idx="1"/>
          </p:nvPr>
        </p:nvSpPr>
        <p:spPr>
          <a:xfrm>
            <a:off x="6556375" y="2274888"/>
            <a:ext cx="5797550" cy="920750"/>
          </a:xfrm>
        </p:spPr>
        <p:txBody>
          <a:bodyPr lIns="126435" tIns="72248" rIns="126435" bIns="72248" anchor="t"/>
          <a:lstStyle/>
          <a:p>
            <a:pPr marL="487363" indent="-487363" defTabSz="1300163">
              <a:spcBef>
                <a:spcPts val="700"/>
              </a:spcBef>
              <a:buClr>
                <a:srgbClr val="333333"/>
              </a:buClr>
              <a:buFont typeface="ArialMT" charset="0"/>
              <a:buChar char="•"/>
            </a:pPr>
            <a:r>
              <a:rPr lang="en-US" sz="4500">
                <a:solidFill>
                  <a:srgbClr val="333333"/>
                </a:solidFill>
                <a:latin typeface="Arial" pitchFamily="34" charset="0"/>
                <a:cs typeface="Arial" pitchFamily="34" charset="0"/>
                <a:sym typeface="Arial" pitchFamily="34" charset="0"/>
              </a:rPr>
              <a:t>FDDI connector</a:t>
            </a:r>
            <a:endParaRPr lang="en-US"/>
          </a:p>
        </p:txBody>
      </p:sp>
      <p:pic>
        <p:nvPicPr>
          <p:cNvPr id="40964" name="Picture 4" descr="image.png"/>
          <p:cNvPicPr>
            <a:picLocks noChangeAspect="1"/>
          </p:cNvPicPr>
          <p:nvPr/>
        </p:nvPicPr>
        <p:blipFill>
          <a:blip r:embed="rId4"/>
          <a:srcRect/>
          <a:stretch>
            <a:fillRect/>
          </a:stretch>
        </p:blipFill>
        <p:spPr bwMode="auto">
          <a:xfrm>
            <a:off x="1360488" y="2370138"/>
            <a:ext cx="4816475" cy="3608387"/>
          </a:xfrm>
          <a:prstGeom prst="rect">
            <a:avLst/>
          </a:prstGeom>
          <a:noFill/>
          <a:ln w="12700" cap="flat" cmpd="sng">
            <a:noFill/>
            <a:prstDash val="solid"/>
            <a:miter lim="0"/>
            <a:headEnd type="none" w="med" len="med"/>
            <a:tailEnd type="none" w="med" len="med"/>
          </a:ln>
          <a:effectLst/>
        </p:spPr>
      </p:pic>
      <p:pic>
        <p:nvPicPr>
          <p:cNvPr id="40965" name="Picture 5" descr="image.png"/>
          <p:cNvPicPr>
            <a:picLocks noChangeAspect="1"/>
          </p:cNvPicPr>
          <p:nvPr/>
        </p:nvPicPr>
        <p:blipFill>
          <a:blip r:embed="rId5"/>
          <a:srcRect/>
          <a:stretch>
            <a:fillRect/>
          </a:stretch>
        </p:blipFill>
        <p:spPr bwMode="auto">
          <a:xfrm>
            <a:off x="7131050" y="3121025"/>
            <a:ext cx="4138613" cy="6221413"/>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1985"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41986"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a:solidFill>
                  <a:srgbClr val="333333"/>
                </a:solidFill>
                <a:latin typeface="Arial" pitchFamily="34" charset="0"/>
                <a:cs typeface="Arial" pitchFamily="34" charset="0"/>
                <a:sym typeface="Arial" pitchFamily="34" charset="0"/>
              </a:rPr>
              <a:t>Tugas</a:t>
            </a:r>
            <a:endParaRPr lang="en-US"/>
          </a:p>
        </p:txBody>
      </p:sp>
      <p:sp>
        <p:nvSpPr>
          <p:cNvPr id="41987" name="Rectangle 3"/>
          <p:cNvSpPr>
            <a:spLocks noChangeArrowheads="1"/>
          </p:cNvSpPr>
          <p:nvPr>
            <p:ph type="body" idx="1"/>
          </p:nvPr>
        </p:nvSpPr>
        <p:spPr>
          <a:xfrm>
            <a:off x="703263" y="2409825"/>
            <a:ext cx="11704637" cy="6003925"/>
          </a:xfrm>
        </p:spPr>
        <p:txBody>
          <a:bodyPr lIns="126435" tIns="72248" rIns="126435" bIns="72248" anchor="t"/>
          <a:lstStyle/>
          <a:p>
            <a:pPr marL="487363" indent="-487363" defTabSz="1300163">
              <a:spcBef>
                <a:spcPts val="700"/>
              </a:spcBef>
              <a:buClr>
                <a:srgbClr val="333333"/>
              </a:buClr>
              <a:buFont typeface="ArialMT" charset="0"/>
              <a:buChar char="•"/>
            </a:pPr>
            <a:r>
              <a:rPr lang="en-US" sz="4500">
                <a:solidFill>
                  <a:srgbClr val="333333"/>
                </a:solidFill>
                <a:latin typeface="Helvetica" charset="0"/>
                <a:ea typeface="Helvetica" charset="0"/>
                <a:cs typeface="Helvetica" charset="0"/>
                <a:sym typeface="Helvetica" charset="0"/>
              </a:rPr>
              <a:t>Carilah Metoda Akses selain CSMA/CD, yaitu CSMA/CA. Berikan penjelasannya!</a:t>
            </a:r>
          </a:p>
          <a:p>
            <a:pPr marL="487363" indent="-487363" defTabSz="1300163">
              <a:spcBef>
                <a:spcPts val="700"/>
              </a:spcBef>
              <a:buClr>
                <a:srgbClr val="333333"/>
              </a:buClr>
              <a:buFont typeface="ArialMT" charset="0"/>
              <a:buChar char="•"/>
            </a:pPr>
            <a:r>
              <a:rPr lang="en-US" sz="4500">
                <a:solidFill>
                  <a:srgbClr val="333333"/>
                </a:solidFill>
                <a:latin typeface="Helvetica" charset="0"/>
                <a:ea typeface="Helvetica" charset="0"/>
                <a:cs typeface="Helvetica" charset="0"/>
                <a:sym typeface="Helvetica" charset="0"/>
              </a:rPr>
              <a:t>Sebutkan jenis-jenis dari media transmisi, serta berikan kelebihan serta kekurangan</a:t>
            </a:r>
          </a:p>
          <a:p>
            <a:pPr marL="487363" indent="-487363" defTabSz="1300163">
              <a:spcBef>
                <a:spcPts val="700"/>
              </a:spcBef>
              <a:buClr>
                <a:srgbClr val="333333"/>
              </a:buClr>
              <a:buFont typeface="ArialMT" charset="0"/>
              <a:buChar char="•"/>
            </a:pPr>
            <a:r>
              <a:rPr lang="en-US" sz="4500">
                <a:solidFill>
                  <a:srgbClr val="333333"/>
                </a:solidFill>
                <a:latin typeface="Helvetica" charset="0"/>
                <a:ea typeface="Helvetica" charset="0"/>
                <a:cs typeface="Helvetica" charset="0"/>
                <a:sym typeface="Helvetica" charset="0"/>
              </a:rPr>
              <a:t>Buatlah penjelasan yang lebih mendetail tentang FDDI</a:t>
            </a:r>
            <a:endParaRPr lang="en-US"/>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5"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6146"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5600" b="1">
                <a:solidFill>
                  <a:srgbClr val="191919"/>
                </a:solidFill>
                <a:latin typeface="Helvetica" charset="0"/>
                <a:ea typeface="Helvetica" charset="0"/>
                <a:cs typeface="Helvetica" charset="0"/>
                <a:sym typeface="Helvetica" charset="0"/>
              </a:rPr>
              <a:t>Topologi Jaringan</a:t>
            </a:r>
            <a:endParaRPr lang="en-US"/>
          </a:p>
        </p:txBody>
      </p:sp>
      <p:sp>
        <p:nvSpPr>
          <p:cNvPr id="6147" name="Rectangle 3"/>
          <p:cNvSpPr>
            <a:spLocks noChangeArrowheads="1"/>
          </p:cNvSpPr>
          <p:nvPr>
            <p:ph type="body" idx="1"/>
          </p:nvPr>
        </p:nvSpPr>
        <p:spPr>
          <a:xfrm>
            <a:off x="649288" y="2274888"/>
            <a:ext cx="11704637" cy="6437312"/>
          </a:xfrm>
        </p:spPr>
        <p:txBody>
          <a:bodyPr lIns="126435" tIns="72248" rIns="126435" bIns="72248" anchor="t"/>
          <a:lstStyle/>
          <a:p>
            <a:pPr marL="544513" indent="-487363" algn="just" defTabSz="1300163">
              <a:spcBef>
                <a:spcPts val="700"/>
              </a:spcBef>
              <a:buClr>
                <a:srgbClr val="191919"/>
              </a:buClr>
              <a:buFont typeface="ArialMT" charset="0"/>
              <a:buChar char="•"/>
            </a:pPr>
            <a:r>
              <a:rPr lang="en-US" sz="3400">
                <a:solidFill>
                  <a:srgbClr val="191919"/>
                </a:solidFill>
                <a:latin typeface="Helvetica" charset="0"/>
                <a:ea typeface="Helvetica" charset="0"/>
                <a:cs typeface="Helvetica" charset="0"/>
                <a:sym typeface="Helvetica" charset="0"/>
              </a:rPr>
              <a:t>Topologi jaringan adalah struktur jaringan yang menjadi tahap awal dalam merancang sebuah jaringan. </a:t>
            </a:r>
          </a:p>
          <a:p>
            <a:pPr marL="544513" indent="-487363" algn="just" defTabSz="1300163">
              <a:spcBef>
                <a:spcPts val="700"/>
              </a:spcBef>
              <a:buClr>
                <a:srgbClr val="191919"/>
              </a:buClr>
              <a:buFont typeface="ArialMT" charset="0"/>
              <a:buChar char="•"/>
            </a:pPr>
            <a:r>
              <a:rPr lang="en-US" sz="3400">
                <a:solidFill>
                  <a:srgbClr val="191919"/>
                </a:solidFill>
                <a:latin typeface="Helvetica" charset="0"/>
                <a:ea typeface="Helvetica" charset="0"/>
                <a:cs typeface="Helvetica" charset="0"/>
                <a:sym typeface="Helvetica" charset="0"/>
              </a:rPr>
              <a:t>Terdapat dua jenis topologi, yakni </a:t>
            </a:r>
            <a:r>
              <a:rPr lang="en-US" sz="3400" b="1">
                <a:solidFill>
                  <a:srgbClr val="191919"/>
                </a:solidFill>
                <a:latin typeface="Helvetica" charset="0"/>
                <a:ea typeface="Helvetica" charset="0"/>
                <a:cs typeface="Helvetica" charset="0"/>
                <a:sym typeface="Helvetica" charset="0"/>
              </a:rPr>
              <a:t>physical</a:t>
            </a:r>
            <a:r>
              <a:rPr lang="en-US" sz="3400">
                <a:solidFill>
                  <a:srgbClr val="191919"/>
                </a:solidFill>
                <a:latin typeface="Helvetica" charset="0"/>
                <a:ea typeface="Helvetica" charset="0"/>
                <a:cs typeface="Helvetica" charset="0"/>
                <a:sym typeface="Helvetica" charset="0"/>
              </a:rPr>
              <a:t> dan </a:t>
            </a:r>
            <a:r>
              <a:rPr lang="en-US" sz="3400" b="1">
                <a:solidFill>
                  <a:srgbClr val="191919"/>
                </a:solidFill>
                <a:latin typeface="Helvetica" charset="0"/>
                <a:ea typeface="Helvetica" charset="0"/>
                <a:cs typeface="Helvetica" charset="0"/>
                <a:sym typeface="Helvetica" charset="0"/>
              </a:rPr>
              <a:t>logical topology</a:t>
            </a:r>
            <a:r>
              <a:rPr lang="en-US" sz="3400">
                <a:solidFill>
                  <a:srgbClr val="191919"/>
                </a:solidFill>
                <a:latin typeface="Helvetica" charset="0"/>
                <a:ea typeface="Helvetica" charset="0"/>
                <a:cs typeface="Helvetica" charset="0"/>
                <a:sym typeface="Helvetica" charset="0"/>
              </a:rPr>
              <a:t>. </a:t>
            </a:r>
          </a:p>
          <a:p>
            <a:pPr marL="544513" indent="-487363" algn="just" defTabSz="1300163">
              <a:spcBef>
                <a:spcPts val="700"/>
              </a:spcBef>
              <a:buClr>
                <a:srgbClr val="191919"/>
              </a:buClr>
              <a:buFont typeface="ArialMT" charset="0"/>
              <a:buChar char="•"/>
            </a:pPr>
            <a:r>
              <a:rPr lang="en-US" sz="3400" u="sng">
                <a:solidFill>
                  <a:srgbClr val="191919"/>
                </a:solidFill>
                <a:latin typeface="Helvetica" charset="0"/>
                <a:ea typeface="Helvetica" charset="0"/>
                <a:cs typeface="Helvetica" charset="0"/>
                <a:sym typeface="Helvetica" charset="0"/>
              </a:rPr>
              <a:t>Physical topology</a:t>
            </a:r>
            <a:r>
              <a:rPr lang="en-US" sz="3400">
                <a:solidFill>
                  <a:srgbClr val="191919"/>
                </a:solidFill>
                <a:latin typeface="Helvetica" charset="0"/>
                <a:ea typeface="Helvetica" charset="0"/>
                <a:cs typeface="Helvetica" charset="0"/>
                <a:sym typeface="Helvetica" charset="0"/>
              </a:rPr>
              <a:t> adalah layout aktual media jaringan, yakni topologi </a:t>
            </a:r>
            <a:r>
              <a:rPr lang="en-US" sz="3400" i="1">
                <a:solidFill>
                  <a:srgbClr val="191919"/>
                </a:solidFill>
                <a:latin typeface="Helvetica" charset="0"/>
                <a:ea typeface="Helvetica" charset="0"/>
                <a:cs typeface="Helvetica" charset="0"/>
                <a:sym typeface="Helvetica" charset="0"/>
              </a:rPr>
              <a:t>bus, ring, star,mesh, hybrid</a:t>
            </a:r>
            <a:endParaRPr lang="en-US" sz="3400">
              <a:solidFill>
                <a:srgbClr val="191919"/>
              </a:solidFill>
              <a:latin typeface="Helvetica" charset="0"/>
              <a:ea typeface="Helvetica" charset="0"/>
              <a:cs typeface="Helvetica" charset="0"/>
              <a:sym typeface="Helvetica" charset="0"/>
            </a:endParaRPr>
          </a:p>
          <a:p>
            <a:pPr marL="544513" indent="-487363" algn="just" defTabSz="1300163">
              <a:spcBef>
                <a:spcPts val="700"/>
              </a:spcBef>
              <a:buClr>
                <a:srgbClr val="191919"/>
              </a:buClr>
              <a:buFont typeface="ArialMT" charset="0"/>
              <a:buChar char="•"/>
            </a:pPr>
            <a:r>
              <a:rPr lang="en-US" sz="3400" u="sng">
                <a:solidFill>
                  <a:srgbClr val="191919"/>
                </a:solidFill>
                <a:latin typeface="Helvetica" charset="0"/>
                <a:ea typeface="Helvetica" charset="0"/>
                <a:cs typeface="Helvetica" charset="0"/>
                <a:sym typeface="Helvetica" charset="0"/>
              </a:rPr>
              <a:t>Logical topology</a:t>
            </a:r>
            <a:r>
              <a:rPr lang="en-US" sz="3400">
                <a:solidFill>
                  <a:srgbClr val="191919"/>
                </a:solidFill>
                <a:latin typeface="Helvetica" charset="0"/>
                <a:ea typeface="Helvetica" charset="0"/>
                <a:cs typeface="Helvetica" charset="0"/>
                <a:sym typeface="Helvetica" charset="0"/>
              </a:rPr>
              <a:t> menentukan bagaimana cara host mengakses media jaringan dan berkomunikasi melalui media jaringan, yakni topologi </a:t>
            </a:r>
            <a:r>
              <a:rPr lang="en-US" sz="3400" i="1">
                <a:solidFill>
                  <a:srgbClr val="191919"/>
                </a:solidFill>
                <a:latin typeface="Helvetica" charset="0"/>
                <a:ea typeface="Helvetica" charset="0"/>
                <a:cs typeface="Helvetica" charset="0"/>
                <a:sym typeface="Helvetica" charset="0"/>
              </a:rPr>
              <a:t>broadcast </a:t>
            </a:r>
            <a:r>
              <a:rPr lang="en-US" sz="3400">
                <a:solidFill>
                  <a:srgbClr val="191919"/>
                </a:solidFill>
                <a:latin typeface="Helvetica" charset="0"/>
                <a:ea typeface="Helvetica" charset="0"/>
                <a:cs typeface="Helvetica" charset="0"/>
                <a:sym typeface="Helvetica" charset="0"/>
              </a:rPr>
              <a:t>dan </a:t>
            </a:r>
            <a:r>
              <a:rPr lang="en-US" sz="3400" i="1">
                <a:solidFill>
                  <a:srgbClr val="191919"/>
                </a:solidFill>
                <a:latin typeface="Helvetica" charset="0"/>
                <a:ea typeface="Helvetica" charset="0"/>
                <a:cs typeface="Helvetica" charset="0"/>
                <a:sym typeface="Helvetica" charset="0"/>
              </a:rPr>
              <a:t>token-pass.</a:t>
            </a:r>
            <a:r>
              <a:rPr lang="en-US" sz="3400">
                <a:solidFill>
                  <a:srgbClr val="191919"/>
                </a:solidFill>
                <a:latin typeface="Helvetica" charset="0"/>
                <a:ea typeface="Helvetica" charset="0"/>
                <a:cs typeface="Helvetica" charset="0"/>
                <a:sym typeface="Helvetica" charset="0"/>
              </a:rPr>
              <a:t> </a:t>
            </a:r>
            <a:endParaRPr lang="en-US"/>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69"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7170"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5600" b="1">
                <a:solidFill>
                  <a:srgbClr val="191919"/>
                </a:solidFill>
                <a:latin typeface="Helvetica" charset="0"/>
                <a:ea typeface="Helvetica" charset="0"/>
                <a:cs typeface="Helvetica" charset="0"/>
                <a:sym typeface="Helvetica" charset="0"/>
              </a:rPr>
              <a:t>Logical Topology-Broadcast</a:t>
            </a:r>
            <a:endParaRPr lang="en-US"/>
          </a:p>
        </p:txBody>
      </p:sp>
      <p:sp>
        <p:nvSpPr>
          <p:cNvPr id="7171" name="Rectangle 3"/>
          <p:cNvSpPr>
            <a:spLocks/>
          </p:cNvSpPr>
          <p:nvPr/>
        </p:nvSpPr>
        <p:spPr bwMode="auto">
          <a:xfrm>
            <a:off x="676275" y="2382838"/>
            <a:ext cx="11542713" cy="3975100"/>
          </a:xfrm>
          <a:prstGeom prst="rect">
            <a:avLst/>
          </a:prstGeom>
          <a:noFill/>
          <a:ln w="12700" cap="flat" cmpd="sng">
            <a:noFill/>
            <a:prstDash val="solid"/>
            <a:miter lim="0"/>
            <a:headEnd/>
            <a:tailEnd/>
          </a:ln>
          <a:effectLst/>
        </p:spPr>
        <p:txBody>
          <a:bodyPr lIns="126435" tIns="72248" rIns="126435" bIns="72248"/>
          <a:lstStyle/>
          <a:p>
            <a:pPr marL="866775" indent="-866775" algn="just" defTabSz="1300163">
              <a:lnSpc>
                <a:spcPct val="150000"/>
              </a:lnSpc>
              <a:buClr>
                <a:srgbClr val="191919"/>
              </a:buClr>
              <a:buSzPct val="100000"/>
              <a:buFont typeface="ArialMT" charset="0"/>
              <a:buChar char="•"/>
            </a:pPr>
            <a:r>
              <a:rPr lang="en-US" sz="3400">
                <a:solidFill>
                  <a:srgbClr val="191919"/>
                </a:solidFill>
                <a:latin typeface="Helvetica" charset="0"/>
                <a:ea typeface="Helvetica" charset="0"/>
                <a:cs typeface="Helvetica" charset="0"/>
                <a:sym typeface="Helvetica" charset="0"/>
              </a:rPr>
              <a:t>Broadcast topology berarti bahwa host mengirim datanya ke seluruh host lain dalam media jaringan. Tidak ada antrian pemakaian jaringan, yang pertama datang pertama kali dilayani. Topologi ini digunakan oleh </a:t>
            </a:r>
            <a:r>
              <a:rPr lang="en-US" sz="3400" b="1">
                <a:solidFill>
                  <a:srgbClr val="191919"/>
                </a:solidFill>
                <a:latin typeface="Helvetica" charset="0"/>
                <a:ea typeface="Helvetica" charset="0"/>
                <a:cs typeface="Helvetica" charset="0"/>
                <a:sym typeface="Helvetica" charset="0"/>
              </a:rPr>
              <a:t>Ethernet</a:t>
            </a:r>
            <a:r>
              <a:rPr lang="en-US" sz="3400">
                <a:solidFill>
                  <a:srgbClr val="191919"/>
                </a:solidFill>
                <a:latin typeface="Helvetica" charset="0"/>
                <a:ea typeface="Helvetica" charset="0"/>
                <a:cs typeface="Helvetica" charset="0"/>
                <a:sym typeface="Helvetica" charset="0"/>
              </a:rPr>
              <a:t>.</a:t>
            </a:r>
            <a:endParaRPr lang="en-US"/>
          </a:p>
        </p:txBody>
      </p:sp>
      <p:pic>
        <p:nvPicPr>
          <p:cNvPr id="7172" name="Picture 4" descr="prim37.png"/>
          <p:cNvPicPr>
            <a:picLocks noChangeAspect="1"/>
          </p:cNvPicPr>
          <p:nvPr/>
        </p:nvPicPr>
        <p:blipFill>
          <a:blip r:embed="rId4"/>
          <a:srcRect/>
          <a:stretch>
            <a:fillRect/>
          </a:stretch>
        </p:blipFill>
        <p:spPr bwMode="auto">
          <a:xfrm>
            <a:off x="5075238" y="5873750"/>
            <a:ext cx="5499100" cy="3128963"/>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3"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8194"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5600" b="1">
                <a:solidFill>
                  <a:srgbClr val="191919"/>
                </a:solidFill>
                <a:latin typeface="Helvetica" charset="0"/>
                <a:ea typeface="Helvetica" charset="0"/>
                <a:cs typeface="Helvetica" charset="0"/>
                <a:sym typeface="Helvetica" charset="0"/>
              </a:rPr>
              <a:t>Logical Topology-Token Pass</a:t>
            </a:r>
            <a:endParaRPr lang="en-US"/>
          </a:p>
        </p:txBody>
      </p:sp>
      <p:sp>
        <p:nvSpPr>
          <p:cNvPr id="8195" name="Rectangle 3"/>
          <p:cNvSpPr>
            <a:spLocks noChangeArrowheads="1"/>
          </p:cNvSpPr>
          <p:nvPr>
            <p:ph type="body" idx="1"/>
          </p:nvPr>
        </p:nvSpPr>
        <p:spPr>
          <a:xfrm>
            <a:off x="5180013" y="2406650"/>
            <a:ext cx="7397750" cy="6437313"/>
          </a:xfrm>
        </p:spPr>
        <p:txBody>
          <a:bodyPr lIns="126435" tIns="72248" rIns="126435" bIns="72248" anchor="t"/>
          <a:lstStyle/>
          <a:p>
            <a:pPr marL="350838" indent="-350838" defTabSz="1300163">
              <a:spcBef>
                <a:spcPts val="700"/>
              </a:spcBef>
              <a:buClr>
                <a:srgbClr val="191919"/>
              </a:buClr>
              <a:buFont typeface="ArialMT" charset="0"/>
              <a:buChar char="•"/>
            </a:pPr>
            <a:r>
              <a:rPr lang="en-US" sz="3200">
                <a:solidFill>
                  <a:srgbClr val="191919"/>
                </a:solidFill>
                <a:latin typeface="Helvetica" charset="0"/>
                <a:ea typeface="Helvetica" charset="0"/>
                <a:cs typeface="Helvetica" charset="0"/>
                <a:sym typeface="Helvetica" charset="0"/>
              </a:rPr>
              <a:t>Token-pass topology mengontrol akses ke media jaringan dengan melewatkan token elektronik secara berurutan ke setiap host. Ketika sebuah host menerima token, host tsb dapat mengirim data ke jaringan. Jika host tersebut tidak memiliki data untuk dikirim, token akan diteruskan ke host berikutnya. </a:t>
            </a:r>
          </a:p>
          <a:p>
            <a:pPr marL="350838" indent="-350838" defTabSz="1300163">
              <a:spcBef>
                <a:spcPts val="700"/>
              </a:spcBef>
              <a:buClr>
                <a:srgbClr val="191919"/>
              </a:buClr>
              <a:buFont typeface="ArialMT" charset="0"/>
              <a:buChar char="•"/>
            </a:pPr>
            <a:r>
              <a:rPr lang="en-US" sz="3200">
                <a:solidFill>
                  <a:srgbClr val="191919"/>
                </a:solidFill>
                <a:latin typeface="Helvetica" charset="0"/>
                <a:ea typeface="Helvetica" charset="0"/>
                <a:cs typeface="Helvetica" charset="0"/>
                <a:sym typeface="Helvetica" charset="0"/>
              </a:rPr>
              <a:t>Topologi ini digunakan oleh </a:t>
            </a:r>
            <a:r>
              <a:rPr lang="en-US" sz="3200" b="1">
                <a:solidFill>
                  <a:srgbClr val="191919"/>
                </a:solidFill>
                <a:latin typeface="Helvetica" charset="0"/>
                <a:ea typeface="Helvetica" charset="0"/>
                <a:cs typeface="Helvetica" charset="0"/>
                <a:sym typeface="Helvetica" charset="0"/>
              </a:rPr>
              <a:t>Token Ring</a:t>
            </a:r>
            <a:r>
              <a:rPr lang="en-US" sz="3200">
                <a:solidFill>
                  <a:srgbClr val="191919"/>
                </a:solidFill>
                <a:latin typeface="Helvetica" charset="0"/>
                <a:ea typeface="Helvetica" charset="0"/>
                <a:cs typeface="Helvetica" charset="0"/>
                <a:sym typeface="Helvetica" charset="0"/>
              </a:rPr>
              <a:t> dan </a:t>
            </a:r>
            <a:r>
              <a:rPr lang="en-US" sz="3200" b="1">
                <a:solidFill>
                  <a:srgbClr val="191919"/>
                </a:solidFill>
                <a:latin typeface="Helvetica" charset="0"/>
                <a:ea typeface="Helvetica" charset="0"/>
                <a:cs typeface="Helvetica" charset="0"/>
                <a:sym typeface="Helvetica" charset="0"/>
              </a:rPr>
              <a:t>FDDI</a:t>
            </a:r>
            <a:r>
              <a:rPr lang="en-US" sz="3200">
                <a:solidFill>
                  <a:srgbClr val="191919"/>
                </a:solidFill>
                <a:latin typeface="Helvetica" charset="0"/>
                <a:ea typeface="Helvetica" charset="0"/>
                <a:cs typeface="Helvetica" charset="0"/>
                <a:sym typeface="Helvetica" charset="0"/>
              </a:rPr>
              <a:t>.</a:t>
            </a:r>
          </a:p>
        </p:txBody>
      </p:sp>
      <p:pic>
        <p:nvPicPr>
          <p:cNvPr id="8196" name="Picture 4" descr="broadcast.jpg"/>
          <p:cNvPicPr>
            <a:picLocks noChangeAspect="1"/>
          </p:cNvPicPr>
          <p:nvPr/>
        </p:nvPicPr>
        <p:blipFill>
          <a:blip r:embed="rId4"/>
          <a:srcRect/>
          <a:stretch>
            <a:fillRect/>
          </a:stretch>
        </p:blipFill>
        <p:spPr bwMode="auto">
          <a:xfrm>
            <a:off x="885825" y="2600325"/>
            <a:ext cx="4000500" cy="4535488"/>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217"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9218" name="Rectangle 2"/>
          <p:cNvSpPr>
            <a:spLocks noChangeArrowheads="1"/>
          </p:cNvSpPr>
          <p:nvPr>
            <p:ph type="body" idx="1"/>
          </p:nvPr>
        </p:nvSpPr>
        <p:spPr>
          <a:xfrm>
            <a:off x="346075" y="312738"/>
            <a:ext cx="11853863" cy="6437312"/>
          </a:xfrm>
        </p:spPr>
        <p:txBody>
          <a:bodyPr lIns="126435" tIns="72248" rIns="126435" bIns="72248" anchor="t"/>
          <a:lstStyle/>
          <a:p>
            <a:pPr marL="0" indent="0" defTabSz="1300163">
              <a:spcBef>
                <a:spcPts val="700"/>
              </a:spcBef>
              <a:buSzTx/>
              <a:buFontTx/>
              <a:buNone/>
            </a:pPr>
            <a:r>
              <a:rPr lang="en-US" dirty="0" err="1" smtClean="0">
                <a:solidFill>
                  <a:srgbClr val="333333"/>
                </a:solidFill>
                <a:latin typeface="Arial" pitchFamily="34" charset="0"/>
                <a:cs typeface="Arial" pitchFamily="34" charset="0"/>
                <a:sym typeface="Arial" pitchFamily="34" charset="0"/>
              </a:rPr>
              <a:t>Faktor</a:t>
            </a:r>
            <a:r>
              <a:rPr lang="en-US" dirty="0" smtClean="0">
                <a:solidFill>
                  <a:srgbClr val="333333"/>
                </a:solidFill>
                <a:latin typeface="Arial" pitchFamily="34" charset="0"/>
                <a:cs typeface="Arial" pitchFamily="34" charset="0"/>
                <a:sym typeface="Arial" pitchFamily="34" charset="0"/>
              </a:rPr>
              <a:t> </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faktor</a:t>
            </a:r>
            <a:r>
              <a:rPr lang="en-US" dirty="0">
                <a:solidFill>
                  <a:srgbClr val="333333"/>
                </a:solidFill>
                <a:latin typeface="Arial" pitchFamily="34" charset="0"/>
                <a:cs typeface="Arial" pitchFamily="34" charset="0"/>
                <a:sym typeface="Arial" pitchFamily="34" charset="0"/>
              </a:rPr>
              <a:t> yang </a:t>
            </a:r>
            <a:r>
              <a:rPr lang="en-US" dirty="0" err="1">
                <a:solidFill>
                  <a:srgbClr val="333333"/>
                </a:solidFill>
                <a:latin typeface="Arial" pitchFamily="34" charset="0"/>
                <a:cs typeface="Arial" pitchFamily="34" charset="0"/>
                <a:sym typeface="Arial" pitchFamily="34" charset="0"/>
              </a:rPr>
              <a:t>perlu</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mendapat</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pertimbangan</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untuk</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pemilihan</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topologi</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adalah</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sebagai</a:t>
            </a:r>
            <a:r>
              <a:rPr lang="en-US" dirty="0">
                <a:solidFill>
                  <a:srgbClr val="333333"/>
                </a:solidFill>
                <a:latin typeface="Arial" pitchFamily="34" charset="0"/>
                <a:cs typeface="Arial" pitchFamily="34" charset="0"/>
                <a:sym typeface="Arial" pitchFamily="34" charset="0"/>
              </a:rPr>
              <a:t> </a:t>
            </a:r>
            <a:r>
              <a:rPr lang="en-US" dirty="0" err="1">
                <a:solidFill>
                  <a:srgbClr val="333333"/>
                </a:solidFill>
                <a:latin typeface="Arial" pitchFamily="34" charset="0"/>
                <a:cs typeface="Arial" pitchFamily="34" charset="0"/>
                <a:sym typeface="Arial" pitchFamily="34" charset="0"/>
              </a:rPr>
              <a:t>berikut</a:t>
            </a:r>
            <a:r>
              <a:rPr lang="en-US" dirty="0">
                <a:solidFill>
                  <a:srgbClr val="333333"/>
                </a:solidFill>
                <a:latin typeface="Arial" pitchFamily="34" charset="0"/>
                <a:cs typeface="Arial" pitchFamily="34" charset="0"/>
                <a:sym typeface="Arial" pitchFamily="34" charset="0"/>
              </a:rPr>
              <a:t> : </a:t>
            </a:r>
          </a:p>
          <a:p>
            <a:pPr marL="0" indent="0" defTabSz="1300163">
              <a:spcBef>
                <a:spcPts val="700"/>
              </a:spcBef>
              <a:buSzTx/>
              <a:buFontTx/>
              <a:buNone/>
            </a:pPr>
            <a:endParaRPr lang="en-US" dirty="0">
              <a:solidFill>
                <a:srgbClr val="333333"/>
              </a:solidFill>
              <a:latin typeface="Arial" pitchFamily="34" charset="0"/>
              <a:cs typeface="Arial" pitchFamily="34" charset="0"/>
              <a:sym typeface="Arial" pitchFamily="34" charset="0"/>
            </a:endParaRPr>
          </a:p>
          <a:p>
            <a:pPr marL="844550" lvl="1" indent="-444500" defTabSz="1300163">
              <a:spcBef>
                <a:spcPts val="600"/>
              </a:spcBef>
              <a:buClr>
                <a:srgbClr val="333333"/>
              </a:buClr>
              <a:buFont typeface="ArialMT" charset="0"/>
              <a:buChar char="–"/>
            </a:pPr>
            <a:r>
              <a:rPr lang="en-US" sz="2700" b="1" dirty="0" err="1">
                <a:solidFill>
                  <a:srgbClr val="333333"/>
                </a:solidFill>
                <a:latin typeface="Arial" pitchFamily="34" charset="0"/>
                <a:cs typeface="Arial" pitchFamily="34" charset="0"/>
                <a:sym typeface="Arial" pitchFamily="34" charset="0"/>
              </a:rPr>
              <a:t>Biaya</a:t>
            </a:r>
            <a:r>
              <a:rPr lang="en-US" sz="2700" b="1" dirty="0">
                <a:solidFill>
                  <a:srgbClr val="333333"/>
                </a:solidFill>
                <a:latin typeface="Arial" pitchFamily="34" charset="0"/>
                <a:cs typeface="Arial" pitchFamily="34" charset="0"/>
                <a:sym typeface="Arial" pitchFamily="34" charset="0"/>
              </a:rPr>
              <a:t> :</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Sistem</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apa</a:t>
            </a:r>
            <a:r>
              <a:rPr lang="en-US" sz="2700" dirty="0">
                <a:solidFill>
                  <a:srgbClr val="333333"/>
                </a:solidFill>
                <a:latin typeface="Arial" pitchFamily="34" charset="0"/>
                <a:cs typeface="Arial" pitchFamily="34" charset="0"/>
                <a:sym typeface="Arial" pitchFamily="34" charset="0"/>
              </a:rPr>
              <a:t> yang paling </a:t>
            </a:r>
            <a:r>
              <a:rPr lang="en-US" sz="2700" dirty="0" err="1">
                <a:solidFill>
                  <a:srgbClr val="333333"/>
                </a:solidFill>
                <a:latin typeface="Arial" pitchFamily="34" charset="0"/>
                <a:cs typeface="Arial" pitchFamily="34" charset="0"/>
                <a:sym typeface="Arial" pitchFamily="34" charset="0"/>
              </a:rPr>
              <a:t>efisien</a:t>
            </a:r>
            <a:r>
              <a:rPr lang="en-US" sz="2700" dirty="0">
                <a:solidFill>
                  <a:srgbClr val="333333"/>
                </a:solidFill>
                <a:latin typeface="Arial" pitchFamily="34" charset="0"/>
                <a:cs typeface="Arial" pitchFamily="34" charset="0"/>
                <a:sym typeface="Arial" pitchFamily="34" charset="0"/>
              </a:rPr>
              <a:t> yang </a:t>
            </a:r>
            <a:r>
              <a:rPr lang="en-US" sz="2700" dirty="0" err="1">
                <a:solidFill>
                  <a:srgbClr val="333333"/>
                </a:solidFill>
                <a:latin typeface="Arial" pitchFamily="34" charset="0"/>
                <a:cs typeface="Arial" pitchFamily="34" charset="0"/>
                <a:sym typeface="Arial" pitchFamily="34" charset="0"/>
              </a:rPr>
              <a:t>dibutuhkan</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dalam</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organisasi</a:t>
            </a:r>
            <a:r>
              <a:rPr lang="en-US" sz="2700" dirty="0">
                <a:solidFill>
                  <a:srgbClr val="333333"/>
                </a:solidFill>
                <a:latin typeface="Arial" pitchFamily="34" charset="0"/>
                <a:cs typeface="Arial" pitchFamily="34" charset="0"/>
                <a:sym typeface="Arial" pitchFamily="34" charset="0"/>
              </a:rPr>
              <a:t>. </a:t>
            </a:r>
          </a:p>
          <a:p>
            <a:pPr marL="844550" lvl="1" indent="-444500" defTabSz="1300163">
              <a:spcBef>
                <a:spcPts val="600"/>
              </a:spcBef>
              <a:buClr>
                <a:srgbClr val="333333"/>
              </a:buClr>
              <a:buFont typeface="ArialMT" charset="0"/>
              <a:buChar char="–"/>
            </a:pPr>
            <a:r>
              <a:rPr lang="en-US" sz="2700" b="1" dirty="0" err="1">
                <a:solidFill>
                  <a:srgbClr val="333333"/>
                </a:solidFill>
                <a:latin typeface="Arial" pitchFamily="34" charset="0"/>
                <a:cs typeface="Arial" pitchFamily="34" charset="0"/>
                <a:sym typeface="Arial" pitchFamily="34" charset="0"/>
              </a:rPr>
              <a:t>Kecepatan</a:t>
            </a:r>
            <a:r>
              <a:rPr lang="en-US" sz="2700" b="1" dirty="0">
                <a:solidFill>
                  <a:srgbClr val="333333"/>
                </a:solidFill>
                <a:latin typeface="Arial" pitchFamily="34" charset="0"/>
                <a:cs typeface="Arial" pitchFamily="34" charset="0"/>
                <a:sym typeface="Arial" pitchFamily="34" charset="0"/>
              </a:rPr>
              <a:t> :</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Sampai</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sejauh</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mana</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kecepatan</a:t>
            </a:r>
            <a:r>
              <a:rPr lang="en-US" sz="2700" dirty="0">
                <a:solidFill>
                  <a:srgbClr val="333333"/>
                </a:solidFill>
                <a:latin typeface="Arial" pitchFamily="34" charset="0"/>
                <a:cs typeface="Arial" pitchFamily="34" charset="0"/>
                <a:sym typeface="Arial" pitchFamily="34" charset="0"/>
              </a:rPr>
              <a:t> yang </a:t>
            </a:r>
            <a:r>
              <a:rPr lang="en-US" sz="2700" dirty="0" err="1">
                <a:solidFill>
                  <a:srgbClr val="333333"/>
                </a:solidFill>
                <a:latin typeface="Arial" pitchFamily="34" charset="0"/>
                <a:cs typeface="Arial" pitchFamily="34" charset="0"/>
                <a:sym typeface="Arial" pitchFamily="34" charset="0"/>
              </a:rPr>
              <a:t>dibutuhkan</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dalam</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sistem</a:t>
            </a:r>
            <a:r>
              <a:rPr lang="en-US" sz="2700" dirty="0">
                <a:solidFill>
                  <a:srgbClr val="333333"/>
                </a:solidFill>
                <a:latin typeface="Arial" pitchFamily="34" charset="0"/>
                <a:cs typeface="Arial" pitchFamily="34" charset="0"/>
                <a:sym typeface="Arial" pitchFamily="34" charset="0"/>
              </a:rPr>
              <a:t>. </a:t>
            </a:r>
          </a:p>
          <a:p>
            <a:pPr marL="844550" lvl="1" indent="-444500" defTabSz="1300163">
              <a:spcBef>
                <a:spcPts val="600"/>
              </a:spcBef>
              <a:buClr>
                <a:srgbClr val="333333"/>
              </a:buClr>
              <a:buFont typeface="ArialMT" charset="0"/>
              <a:buChar char="–"/>
            </a:pPr>
            <a:r>
              <a:rPr lang="en-US" sz="2700" b="1" dirty="0" err="1">
                <a:solidFill>
                  <a:srgbClr val="333333"/>
                </a:solidFill>
                <a:latin typeface="Arial" pitchFamily="34" charset="0"/>
                <a:cs typeface="Arial" pitchFamily="34" charset="0"/>
                <a:sym typeface="Arial" pitchFamily="34" charset="0"/>
              </a:rPr>
              <a:t>Lingkungan</a:t>
            </a:r>
            <a:r>
              <a:rPr lang="en-US" sz="2700" dirty="0">
                <a:solidFill>
                  <a:srgbClr val="333333"/>
                </a:solidFill>
                <a:latin typeface="Arial" pitchFamily="34" charset="0"/>
                <a:cs typeface="Arial" pitchFamily="34" charset="0"/>
                <a:sym typeface="Arial" pitchFamily="34" charset="0"/>
              </a:rPr>
              <a:t> : </a:t>
            </a:r>
            <a:r>
              <a:rPr lang="en-US" sz="2700" dirty="0" err="1">
                <a:solidFill>
                  <a:srgbClr val="333333"/>
                </a:solidFill>
                <a:latin typeface="Arial" pitchFamily="34" charset="0"/>
                <a:cs typeface="Arial" pitchFamily="34" charset="0"/>
                <a:sym typeface="Arial" pitchFamily="34" charset="0"/>
              </a:rPr>
              <a:t>Misalnya</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listrik</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atau</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faktor</a:t>
            </a:r>
            <a:r>
              <a:rPr lang="en-US" sz="2700" dirty="0">
                <a:solidFill>
                  <a:srgbClr val="333333"/>
                </a:solidFill>
                <a:latin typeface="Arial" pitchFamily="34" charset="0"/>
                <a:cs typeface="Arial" pitchFamily="34" charset="0"/>
                <a:sym typeface="Arial" pitchFamily="34" charset="0"/>
              </a:rPr>
              <a:t> – </a:t>
            </a:r>
            <a:r>
              <a:rPr lang="en-US" sz="2700" dirty="0" err="1">
                <a:solidFill>
                  <a:srgbClr val="333333"/>
                </a:solidFill>
                <a:latin typeface="Arial" pitchFamily="34" charset="0"/>
                <a:cs typeface="Arial" pitchFamily="34" charset="0"/>
                <a:sym typeface="Arial" pitchFamily="34" charset="0"/>
              </a:rPr>
              <a:t>faktor</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lingkungan</a:t>
            </a:r>
            <a:r>
              <a:rPr lang="en-US" sz="2700" dirty="0">
                <a:solidFill>
                  <a:srgbClr val="333333"/>
                </a:solidFill>
                <a:latin typeface="Arial" pitchFamily="34" charset="0"/>
                <a:cs typeface="Arial" pitchFamily="34" charset="0"/>
                <a:sym typeface="Arial" pitchFamily="34" charset="0"/>
              </a:rPr>
              <a:t> yang lain, yang </a:t>
            </a:r>
            <a:r>
              <a:rPr lang="en-US" sz="2700" dirty="0" err="1">
                <a:solidFill>
                  <a:srgbClr val="333333"/>
                </a:solidFill>
                <a:latin typeface="Arial" pitchFamily="34" charset="0"/>
                <a:cs typeface="Arial" pitchFamily="34" charset="0"/>
                <a:sym typeface="Arial" pitchFamily="34" charset="0"/>
              </a:rPr>
              <a:t>berpengaruh</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pada</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jenis</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perangkat</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keras</a:t>
            </a:r>
            <a:r>
              <a:rPr lang="en-US" sz="2700" dirty="0">
                <a:solidFill>
                  <a:srgbClr val="333333"/>
                </a:solidFill>
                <a:latin typeface="Arial" pitchFamily="34" charset="0"/>
                <a:cs typeface="Arial" pitchFamily="34" charset="0"/>
                <a:sym typeface="Arial" pitchFamily="34" charset="0"/>
              </a:rPr>
              <a:t> yang </a:t>
            </a:r>
            <a:r>
              <a:rPr lang="en-US" sz="2700" dirty="0" err="1">
                <a:solidFill>
                  <a:srgbClr val="333333"/>
                </a:solidFill>
                <a:latin typeface="Arial" pitchFamily="34" charset="0"/>
                <a:cs typeface="Arial" pitchFamily="34" charset="0"/>
                <a:sym typeface="Arial" pitchFamily="34" charset="0"/>
              </a:rPr>
              <a:t>digunakan</a:t>
            </a:r>
            <a:r>
              <a:rPr lang="en-US" sz="2700" dirty="0">
                <a:solidFill>
                  <a:srgbClr val="333333"/>
                </a:solidFill>
                <a:latin typeface="Arial" pitchFamily="34" charset="0"/>
                <a:cs typeface="Arial" pitchFamily="34" charset="0"/>
                <a:sym typeface="Arial" pitchFamily="34" charset="0"/>
              </a:rPr>
              <a:t>. </a:t>
            </a:r>
          </a:p>
          <a:p>
            <a:pPr marL="844550" lvl="1" indent="-444500" defTabSz="1300163">
              <a:spcBef>
                <a:spcPts val="600"/>
              </a:spcBef>
              <a:buClr>
                <a:srgbClr val="333333"/>
              </a:buClr>
              <a:buFont typeface="ArialMT" charset="0"/>
              <a:buChar char="–"/>
            </a:pPr>
            <a:r>
              <a:rPr lang="en-US" sz="2700" b="1" dirty="0" err="1">
                <a:solidFill>
                  <a:srgbClr val="333333"/>
                </a:solidFill>
                <a:latin typeface="Arial" pitchFamily="34" charset="0"/>
                <a:cs typeface="Arial" pitchFamily="34" charset="0"/>
                <a:sym typeface="Arial" pitchFamily="34" charset="0"/>
              </a:rPr>
              <a:t>Ukuran</a:t>
            </a:r>
            <a:r>
              <a:rPr lang="en-US" sz="2700" dirty="0">
                <a:solidFill>
                  <a:srgbClr val="333333"/>
                </a:solidFill>
                <a:latin typeface="Arial" pitchFamily="34" charset="0"/>
                <a:cs typeface="Arial" pitchFamily="34" charset="0"/>
                <a:sym typeface="Arial" pitchFamily="34" charset="0"/>
              </a:rPr>
              <a:t> : </a:t>
            </a:r>
            <a:r>
              <a:rPr lang="en-US" sz="2700" dirty="0" err="1">
                <a:solidFill>
                  <a:srgbClr val="333333"/>
                </a:solidFill>
                <a:latin typeface="Arial" pitchFamily="34" charset="0"/>
                <a:cs typeface="Arial" pitchFamily="34" charset="0"/>
                <a:sym typeface="Arial" pitchFamily="34" charset="0"/>
              </a:rPr>
              <a:t>Sampai</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seberapa</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besar</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ukuran</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jaringan</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Apakah</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jaringan</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memerlukan</a:t>
            </a:r>
            <a:r>
              <a:rPr lang="en-US" sz="2700" dirty="0">
                <a:solidFill>
                  <a:srgbClr val="333333"/>
                </a:solidFill>
                <a:latin typeface="Arial" pitchFamily="34" charset="0"/>
                <a:cs typeface="Arial" pitchFamily="34" charset="0"/>
                <a:sym typeface="Arial" pitchFamily="34" charset="0"/>
              </a:rPr>
              <a:t> file server </a:t>
            </a:r>
            <a:r>
              <a:rPr lang="en-US" sz="2700" dirty="0" err="1">
                <a:solidFill>
                  <a:srgbClr val="333333"/>
                </a:solidFill>
                <a:latin typeface="Arial" pitchFamily="34" charset="0"/>
                <a:cs typeface="Arial" pitchFamily="34" charset="0"/>
                <a:sym typeface="Arial" pitchFamily="34" charset="0"/>
              </a:rPr>
              <a:t>atau</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sejumlah</a:t>
            </a:r>
            <a:r>
              <a:rPr lang="en-US" sz="2700" dirty="0">
                <a:solidFill>
                  <a:srgbClr val="333333"/>
                </a:solidFill>
                <a:latin typeface="Arial" pitchFamily="34" charset="0"/>
                <a:cs typeface="Arial" pitchFamily="34" charset="0"/>
                <a:sym typeface="Arial" pitchFamily="34" charset="0"/>
              </a:rPr>
              <a:t> server </a:t>
            </a:r>
            <a:r>
              <a:rPr lang="en-US" sz="2700" dirty="0" err="1">
                <a:solidFill>
                  <a:srgbClr val="333333"/>
                </a:solidFill>
                <a:latin typeface="Arial" pitchFamily="34" charset="0"/>
                <a:cs typeface="Arial" pitchFamily="34" charset="0"/>
                <a:sym typeface="Arial" pitchFamily="34" charset="0"/>
              </a:rPr>
              <a:t>khusus</a:t>
            </a:r>
            <a:r>
              <a:rPr lang="en-US" sz="2700" dirty="0">
                <a:solidFill>
                  <a:srgbClr val="333333"/>
                </a:solidFill>
                <a:latin typeface="Arial" pitchFamily="34" charset="0"/>
                <a:cs typeface="Arial" pitchFamily="34" charset="0"/>
                <a:sym typeface="Arial" pitchFamily="34" charset="0"/>
              </a:rPr>
              <a:t>. </a:t>
            </a:r>
          </a:p>
          <a:p>
            <a:pPr marL="844550" lvl="1" indent="-444500" defTabSz="1300163">
              <a:spcBef>
                <a:spcPts val="600"/>
              </a:spcBef>
              <a:buClr>
                <a:srgbClr val="333333"/>
              </a:buClr>
              <a:buFont typeface="ArialMT" charset="0"/>
              <a:buChar char="–"/>
            </a:pPr>
            <a:r>
              <a:rPr lang="en-US" sz="2700" b="1" dirty="0" err="1">
                <a:solidFill>
                  <a:srgbClr val="333333"/>
                </a:solidFill>
                <a:latin typeface="Arial" pitchFamily="34" charset="0"/>
                <a:cs typeface="Arial" pitchFamily="34" charset="0"/>
                <a:sym typeface="Arial" pitchFamily="34" charset="0"/>
              </a:rPr>
              <a:t>Konektivitas</a:t>
            </a:r>
            <a:r>
              <a:rPr lang="en-US" sz="2700" dirty="0">
                <a:solidFill>
                  <a:srgbClr val="333333"/>
                </a:solidFill>
                <a:latin typeface="Arial" pitchFamily="34" charset="0"/>
                <a:cs typeface="Arial" pitchFamily="34" charset="0"/>
                <a:sym typeface="Arial" pitchFamily="34" charset="0"/>
              </a:rPr>
              <a:t> : </a:t>
            </a:r>
            <a:r>
              <a:rPr lang="en-US" sz="2700" dirty="0" err="1">
                <a:solidFill>
                  <a:srgbClr val="333333"/>
                </a:solidFill>
                <a:latin typeface="Arial" pitchFamily="34" charset="0"/>
                <a:cs typeface="Arial" pitchFamily="34" charset="0"/>
                <a:sym typeface="Arial" pitchFamily="34" charset="0"/>
              </a:rPr>
              <a:t>Apakah</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pemakai</a:t>
            </a:r>
            <a:r>
              <a:rPr lang="en-US" sz="2700" dirty="0">
                <a:solidFill>
                  <a:srgbClr val="333333"/>
                </a:solidFill>
                <a:latin typeface="Arial" pitchFamily="34" charset="0"/>
                <a:cs typeface="Arial" pitchFamily="34" charset="0"/>
                <a:sym typeface="Arial" pitchFamily="34" charset="0"/>
              </a:rPr>
              <a:t> yang lain yang </a:t>
            </a:r>
            <a:r>
              <a:rPr lang="en-US" sz="2700" dirty="0" err="1">
                <a:solidFill>
                  <a:srgbClr val="333333"/>
                </a:solidFill>
                <a:latin typeface="Arial" pitchFamily="34" charset="0"/>
                <a:cs typeface="Arial" pitchFamily="34" charset="0"/>
                <a:sym typeface="Arial" pitchFamily="34" charset="0"/>
              </a:rPr>
              <a:t>menggunakan</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komputer</a:t>
            </a:r>
            <a:r>
              <a:rPr lang="en-US" sz="2700" dirty="0">
                <a:solidFill>
                  <a:srgbClr val="333333"/>
                </a:solidFill>
                <a:latin typeface="Arial" pitchFamily="34" charset="0"/>
                <a:cs typeface="Arial" pitchFamily="34" charset="0"/>
                <a:sym typeface="Arial" pitchFamily="34" charset="0"/>
              </a:rPr>
              <a:t> laptop </a:t>
            </a:r>
            <a:r>
              <a:rPr lang="en-US" sz="2700" dirty="0" err="1">
                <a:solidFill>
                  <a:srgbClr val="333333"/>
                </a:solidFill>
                <a:latin typeface="Arial" pitchFamily="34" charset="0"/>
                <a:cs typeface="Arial" pitchFamily="34" charset="0"/>
                <a:sym typeface="Arial" pitchFamily="34" charset="0"/>
              </a:rPr>
              <a:t>perlu</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mengakses</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jaringan</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dari</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berbagai</a:t>
            </a:r>
            <a:r>
              <a:rPr lang="en-US" sz="2700" dirty="0">
                <a:solidFill>
                  <a:srgbClr val="333333"/>
                </a:solidFill>
                <a:latin typeface="Arial" pitchFamily="34" charset="0"/>
                <a:cs typeface="Arial" pitchFamily="34" charset="0"/>
                <a:sym typeface="Arial" pitchFamily="34" charset="0"/>
              </a:rPr>
              <a:t> </a:t>
            </a:r>
            <a:r>
              <a:rPr lang="en-US" sz="2700" dirty="0" err="1">
                <a:solidFill>
                  <a:srgbClr val="333333"/>
                </a:solidFill>
                <a:latin typeface="Arial" pitchFamily="34" charset="0"/>
                <a:cs typeface="Arial" pitchFamily="34" charset="0"/>
                <a:sym typeface="Arial" pitchFamily="34" charset="0"/>
              </a:rPr>
              <a:t>lokasi</a:t>
            </a:r>
            <a:r>
              <a:rPr lang="en-US" sz="2700" dirty="0">
                <a:solidFill>
                  <a:srgbClr val="333333"/>
                </a:solidFill>
                <a:latin typeface="Arial" pitchFamily="34" charset="0"/>
                <a:cs typeface="Arial" pitchFamily="34" charset="0"/>
                <a:sym typeface="Arial" pitchFamily="34" charset="0"/>
              </a:rPr>
              <a:t>.</a:t>
            </a:r>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1"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0242" name="Rectangle 2"/>
          <p:cNvSpPr>
            <a:spLocks/>
          </p:cNvSpPr>
          <p:nvPr/>
        </p:nvSpPr>
        <p:spPr bwMode="auto">
          <a:xfrm>
            <a:off x="2816225" y="5018088"/>
            <a:ext cx="7912100" cy="5567362"/>
          </a:xfrm>
          <a:prstGeom prst="rect">
            <a:avLst/>
          </a:prstGeom>
          <a:noFill/>
          <a:ln w="12700" cap="flat" cmpd="sng">
            <a:noFill/>
            <a:prstDash val="solid"/>
            <a:miter lim="0"/>
            <a:headEnd/>
            <a:tailEnd/>
          </a:ln>
          <a:effectLst/>
        </p:spPr>
        <p:txBody>
          <a:bodyPr lIns="126435" tIns="72248" rIns="126435" bIns="72248" anchor="ctr"/>
          <a:lstStyle/>
          <a:p>
            <a:pPr defTabSz="1300163">
              <a:lnSpc>
                <a:spcPct val="90000"/>
              </a:lnSpc>
            </a:pPr>
            <a:r>
              <a:rPr lang="en-US" sz="2500">
                <a:solidFill>
                  <a:srgbClr val="333333"/>
                </a:solidFill>
                <a:latin typeface="Arial" pitchFamily="34" charset="0"/>
                <a:cs typeface="Arial" pitchFamily="34" charset="0"/>
                <a:sym typeface="Arial" pitchFamily="34" charset="0"/>
              </a:rPr>
              <a:t/>
            </a:r>
            <a:br>
              <a:rPr lang="en-US" sz="2500">
                <a:solidFill>
                  <a:srgbClr val="333333"/>
                </a:solidFill>
                <a:latin typeface="Arial" pitchFamily="34" charset="0"/>
                <a:cs typeface="Arial" pitchFamily="34" charset="0"/>
                <a:sym typeface="Arial" pitchFamily="34" charset="0"/>
              </a:rPr>
            </a:br>
            <a:r>
              <a:rPr lang="en-US" sz="2500">
                <a:solidFill>
                  <a:srgbClr val="333333"/>
                </a:solidFill>
                <a:latin typeface="Arial" pitchFamily="34" charset="0"/>
                <a:cs typeface="Arial" pitchFamily="34" charset="0"/>
                <a:sym typeface="Arial" pitchFamily="34" charset="0"/>
              </a:rPr>
              <a:t/>
            </a:r>
            <a:br>
              <a:rPr lang="en-US" sz="2500">
                <a:solidFill>
                  <a:srgbClr val="333333"/>
                </a:solidFill>
                <a:latin typeface="Arial" pitchFamily="34" charset="0"/>
                <a:cs typeface="Arial" pitchFamily="34" charset="0"/>
                <a:sym typeface="Arial" pitchFamily="34" charset="0"/>
              </a:rPr>
            </a:br>
            <a:r>
              <a:rPr lang="en-US" sz="51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Ethernet</a:t>
            </a:r>
            <a:br>
              <a:rPr lang="en-US" sz="51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br>
            <a:r>
              <a:rPr lang="en-US" sz="51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
            </a:r>
            <a:br>
              <a:rPr lang="en-US" sz="51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br>
            <a: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A Case study of</a:t>
            </a:r>
            <a:r>
              <a:rPr lang="en-US" sz="3900">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 </a:t>
            </a:r>
            <a: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Physical and Data Link Layer </a:t>
            </a:r>
            <a:b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br>
            <a: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
            </a:r>
            <a:b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br>
            <a: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
            </a:r>
            <a:b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br>
            <a: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t/>
            </a:r>
            <a:br>
              <a:rPr lang="en-US" sz="3900" b="1">
                <a:solidFill>
                  <a:srgbClr val="333333"/>
                </a:solidFill>
                <a:effectLst>
                  <a:outerShdw blurRad="38100" dist="38100" dir="2700000" algn="tl">
                    <a:srgbClr val="C0C0C0"/>
                  </a:outerShdw>
                </a:effectLst>
                <a:latin typeface="Helvetica" charset="0"/>
                <a:ea typeface="Helvetica" charset="0"/>
                <a:cs typeface="Helvetica" charset="0"/>
                <a:sym typeface="Helvetica" charset="0"/>
              </a:rPr>
            </a:br>
            <a:endParaRPr lang="en-US"/>
          </a:p>
        </p:txBody>
      </p:sp>
      <p:pic>
        <p:nvPicPr>
          <p:cNvPr id="10243" name="Picture 3" descr="fig44.png"/>
          <p:cNvPicPr>
            <a:picLocks noChangeAspect="1"/>
          </p:cNvPicPr>
          <p:nvPr/>
        </p:nvPicPr>
        <p:blipFill>
          <a:blip r:embed="rId4"/>
          <a:srcRect/>
          <a:stretch>
            <a:fillRect/>
          </a:stretch>
        </p:blipFill>
        <p:spPr bwMode="auto">
          <a:xfrm>
            <a:off x="2708275" y="604838"/>
            <a:ext cx="8128000" cy="4862512"/>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5" name="Picture 1" descr="cable3.png"/>
          <p:cNvPicPr>
            <a:picLocks noChangeAspect="1"/>
          </p:cNvPicPr>
          <p:nvPr/>
        </p:nvPicPr>
        <p:blipFill>
          <a:blip r:embed="rId3"/>
          <a:srcRect/>
          <a:stretch>
            <a:fillRect/>
          </a:stretch>
        </p:blipFill>
        <p:spPr bwMode="auto">
          <a:xfrm>
            <a:off x="0" y="6396038"/>
            <a:ext cx="4294188" cy="3876675"/>
          </a:xfrm>
          <a:prstGeom prst="rect">
            <a:avLst/>
          </a:prstGeom>
          <a:noFill/>
          <a:ln w="12700" cap="flat" cmpd="sng">
            <a:noFill/>
            <a:prstDash val="solid"/>
            <a:miter lim="0"/>
            <a:headEnd type="none" w="med" len="med"/>
            <a:tailEnd type="none" w="med" len="med"/>
          </a:ln>
          <a:effectLst/>
        </p:spPr>
      </p:pic>
      <p:sp>
        <p:nvSpPr>
          <p:cNvPr id="11266" name="Rectangle 2"/>
          <p:cNvSpPr>
            <a:spLocks noChangeArrowheads="1"/>
          </p:cNvSpPr>
          <p:nvPr>
            <p:ph type="title"/>
          </p:nvPr>
        </p:nvSpPr>
        <p:spPr>
          <a:xfrm>
            <a:off x="649288" y="390525"/>
            <a:ext cx="11704637" cy="1625600"/>
          </a:xfrm>
        </p:spPr>
        <p:txBody>
          <a:bodyPr lIns="126435" tIns="72248" rIns="126435" bIns="72248"/>
          <a:lstStyle/>
          <a:p>
            <a:pPr defTabSz="1300163"/>
            <a:r>
              <a:rPr lang="en-US" sz="6200">
                <a:solidFill>
                  <a:srgbClr val="333333"/>
                </a:solidFill>
                <a:latin typeface="Arial" pitchFamily="34" charset="0"/>
                <a:cs typeface="Arial" pitchFamily="34" charset="0"/>
                <a:sym typeface="Arial" pitchFamily="34" charset="0"/>
              </a:rPr>
              <a:t>Ethernet</a:t>
            </a:r>
            <a:endParaRPr lang="en-US"/>
          </a:p>
        </p:txBody>
      </p:sp>
      <p:sp>
        <p:nvSpPr>
          <p:cNvPr id="11267" name="Rectangle 3"/>
          <p:cNvSpPr>
            <a:spLocks noChangeArrowheads="1"/>
          </p:cNvSpPr>
          <p:nvPr>
            <p:ph type="body" idx="1"/>
          </p:nvPr>
        </p:nvSpPr>
        <p:spPr>
          <a:xfrm>
            <a:off x="649288" y="2274888"/>
            <a:ext cx="11704637" cy="4281487"/>
          </a:xfrm>
        </p:spPr>
        <p:txBody>
          <a:bodyPr lIns="126435" tIns="72248" rIns="126435" bIns="72248" anchor="t"/>
          <a:lstStyle/>
          <a:p>
            <a:pPr marL="425450" indent="-425450" algn="just" defTabSz="1300163">
              <a:spcBef>
                <a:spcPts val="700"/>
              </a:spcBef>
              <a:buClr>
                <a:srgbClr val="333333"/>
              </a:buClr>
              <a:buFont typeface="ArialMT" charset="0"/>
              <a:buChar char="•"/>
            </a:pPr>
            <a:r>
              <a:rPr lang="en-US" sz="3900">
                <a:solidFill>
                  <a:srgbClr val="333333"/>
                </a:solidFill>
                <a:latin typeface="Arial" pitchFamily="34" charset="0"/>
                <a:cs typeface="Arial" pitchFamily="34" charset="0"/>
                <a:sym typeface="Arial" pitchFamily="34" charset="0"/>
              </a:rPr>
              <a:t>Ethernet merupakan jenis skenario perkabelan dan pemrosesan sinyal untuk data jaringan komputer </a:t>
            </a:r>
          </a:p>
          <a:p>
            <a:pPr marL="425450" indent="-425450" algn="just" defTabSz="1300163">
              <a:spcBef>
                <a:spcPts val="700"/>
              </a:spcBef>
              <a:buClr>
                <a:srgbClr val="333333"/>
              </a:buClr>
              <a:buFont typeface="ArialMT" charset="0"/>
              <a:buChar char="•"/>
            </a:pPr>
            <a:r>
              <a:rPr lang="en-US" sz="3900">
                <a:solidFill>
                  <a:srgbClr val="333333"/>
                </a:solidFill>
                <a:latin typeface="Arial" pitchFamily="34" charset="0"/>
                <a:cs typeface="Arial" pitchFamily="34" charset="0"/>
                <a:sym typeface="Arial" pitchFamily="34" charset="0"/>
              </a:rPr>
              <a:t>Ethernet adalah nama standard yang paling populer untuk menghubungkan komputer pada sebuah jaringan lokal Local Area Network (LAN).</a:t>
            </a:r>
            <a:endParaRPr lang="en-US"/>
          </a:p>
        </p:txBody>
      </p:sp>
      <p:sp>
        <p:nvSpPr>
          <p:cNvPr id="11268" name="Rectangle 4"/>
          <p:cNvSpPr>
            <a:spLocks/>
          </p:cNvSpPr>
          <p:nvPr/>
        </p:nvSpPr>
        <p:spPr bwMode="auto">
          <a:xfrm>
            <a:off x="4225925" y="6948488"/>
            <a:ext cx="8181975" cy="1882775"/>
          </a:xfrm>
          <a:prstGeom prst="rect">
            <a:avLst/>
          </a:prstGeom>
          <a:noFill/>
          <a:ln w="12700" cap="flat" cmpd="sng">
            <a:noFill/>
            <a:prstDash val="solid"/>
            <a:miter lim="0"/>
            <a:headEnd/>
            <a:tailEnd/>
          </a:ln>
          <a:effectLst/>
        </p:spPr>
        <p:txBody>
          <a:bodyPr lIns="126435" tIns="72248" rIns="126435" bIns="72248"/>
          <a:lstStyle/>
          <a:p>
            <a:pPr algn="l" defTabSz="1300163"/>
            <a:r>
              <a:rPr lang="en-US" sz="2800">
                <a:solidFill>
                  <a:srgbClr val="333333"/>
                </a:solidFill>
                <a:latin typeface="Arial" pitchFamily="34" charset="0"/>
                <a:cs typeface="Arial" pitchFamily="34" charset="0"/>
                <a:sym typeface="Arial" pitchFamily="34" charset="0"/>
              </a:rPr>
              <a:t>Nama Ethernet berasal dari konsep fisik dari eter, medium yang pernah untuk membawa cahaya melalui gelombang ruang. </a:t>
            </a:r>
          </a:p>
          <a:p>
            <a:pPr algn="l" defTabSz="1300163"/>
            <a:r>
              <a:rPr lang="en-US" sz="2800">
                <a:solidFill>
                  <a:srgbClr val="333333"/>
                </a:solidFill>
                <a:latin typeface="Arial" pitchFamily="34" charset="0"/>
                <a:cs typeface="Arial" pitchFamily="34" charset="0"/>
                <a:sym typeface="Arial" pitchFamily="34" charset="0"/>
              </a:rPr>
              <a:t>Resmi disebut standar IEEE 802.3.</a:t>
            </a:r>
            <a:endParaRPr lang="en-US"/>
          </a:p>
        </p:txBody>
      </p:sp>
    </p:spTree>
  </p:cSld>
  <p:clrMapOvr>
    <a:masterClrMapping/>
  </p:clrMapOvr>
  <p:transition spd="med"/>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1520</Words>
  <PresentationFormat>Custom</PresentationFormat>
  <Paragraphs>206</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Helvetica Light</vt:lpstr>
      <vt:lpstr>Noteworthy Bold</vt:lpstr>
      <vt:lpstr>Arial</vt:lpstr>
      <vt:lpstr>Helvetica</vt:lpstr>
      <vt:lpstr>Verdana</vt:lpstr>
      <vt:lpstr>Times New Roman</vt:lpstr>
      <vt:lpstr>ArialMT</vt:lpstr>
      <vt:lpstr>Office Theme</vt:lpstr>
      <vt:lpstr>JARINGAN KOMPUTER</vt:lpstr>
      <vt:lpstr>Satuan Acara Perkuliahan</vt:lpstr>
      <vt:lpstr>Jenis-Jenis Network</vt:lpstr>
      <vt:lpstr>Topologi Jaringan</vt:lpstr>
      <vt:lpstr>Logical Topology-Broadcast</vt:lpstr>
      <vt:lpstr>Logical Topology-Token Pass</vt:lpstr>
      <vt:lpstr>Slide 7</vt:lpstr>
      <vt:lpstr>Slide 8</vt:lpstr>
      <vt:lpstr>Ethernet</vt:lpstr>
      <vt:lpstr>Origin of Ethernet </vt:lpstr>
      <vt:lpstr>Slide 11</vt:lpstr>
      <vt:lpstr>Slide 12</vt:lpstr>
      <vt:lpstr>Slide 13</vt:lpstr>
      <vt:lpstr>Slide 14</vt:lpstr>
      <vt:lpstr>Ethernet: Metode CSMA/CD</vt:lpstr>
      <vt:lpstr>Bagan alir aturan komunikasi Ethernet </vt:lpstr>
      <vt:lpstr>IEEE 802.3 Frame Format</vt:lpstr>
      <vt:lpstr>Slide 18</vt:lpstr>
      <vt:lpstr>Slide 19</vt:lpstr>
      <vt:lpstr>Slide 20</vt:lpstr>
      <vt:lpstr>Slide 21</vt:lpstr>
      <vt:lpstr>CSMA/CD ― Design Considerations</vt:lpstr>
      <vt:lpstr>Slide 23</vt:lpstr>
      <vt:lpstr>Jenis-jenis Ethernet</vt:lpstr>
      <vt:lpstr>Ethernet Basics</vt:lpstr>
      <vt:lpstr>Review Ethernet</vt:lpstr>
      <vt:lpstr>Token Pass</vt:lpstr>
      <vt:lpstr>Slide 28</vt:lpstr>
      <vt:lpstr>Slide 29</vt:lpstr>
      <vt:lpstr>Slide 30</vt:lpstr>
      <vt:lpstr>Slide 31</vt:lpstr>
      <vt:lpstr>Slide 32</vt:lpstr>
      <vt:lpstr>Slide 33</vt:lpstr>
      <vt:lpstr>Slide 34</vt:lpstr>
      <vt:lpstr>FDDI</vt:lpstr>
      <vt:lpstr>Slide 36</vt:lpstr>
      <vt:lpstr>Slide 37</vt:lpstr>
      <vt:lpstr>Slide 38</vt:lpstr>
      <vt:lpstr>Tugas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JARINGAN KOMPUTER</dc:title>
  <cp:lastModifiedBy>NIA</cp:lastModifiedBy>
  <cp:revision>1</cp:revision>
  <dcterms:modified xsi:type="dcterms:W3CDTF">2012-03-08T04:10:02Z</dcterms:modified>
</cp:coreProperties>
</file>