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8" r:id="rId14"/>
    <p:sldId id="272" r:id="rId15"/>
    <p:sldId id="273" r:id="rId16"/>
    <p:sldId id="26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30D5-632F-48EF-97E9-62F25C940AD8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467A6-3BD9-4365-B34E-2F477EF8B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Galih</a:t>
            </a:r>
            <a:r>
              <a:rPr lang="en-US" dirty="0" smtClean="0"/>
              <a:t> </a:t>
            </a:r>
            <a:r>
              <a:rPr lang="en-US" dirty="0" err="1" smtClean="0"/>
              <a:t>Hermawan</a:t>
            </a:r>
            <a:endParaRPr lang="en-US" dirty="0" smtClean="0"/>
          </a:p>
          <a:p>
            <a:r>
              <a:rPr lang="en-US" dirty="0" smtClean="0"/>
              <a:t>IF. FTIK.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Kepadatan</a:t>
            </a:r>
            <a:endParaRPr lang="en-US" dirty="0" smtClean="0"/>
          </a:p>
          <a:p>
            <a:r>
              <a:rPr lang="en-US" dirty="0" err="1" smtClean="0"/>
              <a:t>Kecepatan</a:t>
            </a:r>
            <a:endParaRPr lang="en-US" dirty="0" smtClean="0"/>
          </a:p>
          <a:p>
            <a:r>
              <a:rPr lang="en-US" dirty="0" err="1" smtClean="0"/>
              <a:t>Kemudahan</a:t>
            </a:r>
            <a:endParaRPr lang="en-US" dirty="0" smtClean="0"/>
          </a:p>
          <a:p>
            <a:r>
              <a:rPr lang="en-US" dirty="0" err="1" smtClean="0"/>
              <a:t>Kekinian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file </a:t>
            </a:r>
            <a:r>
              <a:rPr lang="en-US" dirty="0" err="1" smtClean="0"/>
              <a:t>konvensional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Redundansi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 </a:t>
            </a:r>
            <a:endParaRPr lang="en-US" dirty="0" smtClean="0"/>
          </a:p>
          <a:p>
            <a:r>
              <a:rPr lang="en-US" dirty="0" err="1" smtClean="0"/>
              <a:t>Akses</a:t>
            </a:r>
            <a:r>
              <a:rPr lang="en-US" dirty="0" smtClean="0"/>
              <a:t> data </a:t>
            </a:r>
            <a:r>
              <a:rPr lang="en-US" dirty="0" err="1" smtClean="0"/>
              <a:t>sulit</a:t>
            </a:r>
            <a:endParaRPr lang="en-US" dirty="0" smtClean="0"/>
          </a:p>
          <a:p>
            <a:r>
              <a:rPr lang="en-US" dirty="0" err="1" smtClean="0"/>
              <a:t>Isolasi</a:t>
            </a:r>
            <a:r>
              <a:rPr lang="en-US" dirty="0" smtClean="0"/>
              <a:t> data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 smtClean="0"/>
          </a:p>
          <a:p>
            <a:r>
              <a:rPr lang="en-US" i="1" dirty="0" smtClean="0"/>
              <a:t>Atomicity of update</a:t>
            </a:r>
            <a:endParaRPr lang="en-US" i="1" dirty="0" smtClean="0"/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Abstraksi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Level </a:t>
            </a:r>
            <a:r>
              <a:rPr lang="en-US" dirty="0" err="1" smtClean="0"/>
              <a:t>fisik</a:t>
            </a:r>
            <a:r>
              <a:rPr lang="en-US" dirty="0" smtClean="0"/>
              <a:t> (</a:t>
            </a:r>
            <a:r>
              <a:rPr lang="en-US" i="1" dirty="0" smtClean="0"/>
              <a:t>physical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Level </a:t>
            </a:r>
            <a:r>
              <a:rPr lang="en-US" dirty="0" err="1" smtClean="0"/>
              <a:t>lojik</a:t>
            </a:r>
            <a:r>
              <a:rPr lang="en-US" dirty="0" smtClean="0"/>
              <a:t> (</a:t>
            </a:r>
            <a:r>
              <a:rPr lang="en-US" i="1" dirty="0" smtClean="0"/>
              <a:t>logical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sz="2400" b="1" dirty="0" smtClean="0"/>
              <a:t>type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b="1" dirty="0" smtClean="0"/>
              <a:t>record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i="1" dirty="0" err="1" smtClean="0"/>
              <a:t>nim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r>
              <a:rPr lang="en-US" sz="2400" dirty="0" smtClean="0"/>
              <a:t>integer;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i="1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smtClean="0"/>
              <a:t>: string;</a:t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i="1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r>
              <a:rPr lang="en-US" sz="2400" dirty="0" smtClean="0"/>
              <a:t>string;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end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dirty="0" smtClean="0"/>
              <a:t>Level </a:t>
            </a:r>
            <a:r>
              <a:rPr lang="en-US" dirty="0" err="1" smtClean="0"/>
              <a:t>penampakan</a:t>
            </a:r>
            <a:r>
              <a:rPr lang="en-US" dirty="0" smtClean="0"/>
              <a:t> (</a:t>
            </a:r>
            <a:r>
              <a:rPr lang="en-US" i="1" dirty="0" smtClean="0"/>
              <a:t>view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57200" y="1600200"/>
          <a:ext cx="8205262" cy="4495800"/>
        </p:xfrm>
        <a:graphic>
          <a:graphicData uri="http://schemas.openxmlformats.org/presentationml/2006/ole">
            <p:oleObj spid="_x0000_s17409" r:id="rId3" imgW="5056708" imgH="2777348" progId="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(</a:t>
            </a:r>
            <a:r>
              <a:rPr lang="en-US" i="1" dirty="0" smtClean="0"/>
              <a:t>schemas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data</a:t>
            </a:r>
          </a:p>
          <a:p>
            <a:pPr lvl="1"/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: </a:t>
            </a:r>
            <a:r>
              <a:rPr lang="en-US" dirty="0" err="1" smtClean="0"/>
              <a:t>desain</a:t>
            </a:r>
            <a:r>
              <a:rPr lang="en-US" dirty="0" smtClean="0"/>
              <a:t> basis data </a:t>
            </a:r>
            <a:r>
              <a:rPr lang="en-US" dirty="0" err="1" smtClean="0"/>
              <a:t>di</a:t>
            </a:r>
            <a:r>
              <a:rPr lang="en-US" dirty="0" smtClean="0"/>
              <a:t> level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1"/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>: </a:t>
            </a:r>
            <a:r>
              <a:rPr lang="en-US" dirty="0" err="1" smtClean="0"/>
              <a:t>desain</a:t>
            </a:r>
            <a:r>
              <a:rPr lang="en-US" dirty="0" smtClean="0"/>
              <a:t> basis data </a:t>
            </a:r>
            <a:r>
              <a:rPr lang="en-US" dirty="0" err="1" smtClean="0"/>
              <a:t>di</a:t>
            </a:r>
            <a:r>
              <a:rPr lang="en-US" dirty="0" smtClean="0"/>
              <a:t> level </a:t>
            </a:r>
            <a:r>
              <a:rPr lang="en-US" dirty="0" err="1" smtClean="0"/>
              <a:t>lojik</a:t>
            </a:r>
            <a:endParaRPr lang="en-US" dirty="0" smtClean="0"/>
          </a:p>
          <a:p>
            <a:r>
              <a:rPr lang="en-US" dirty="0" err="1" smtClean="0"/>
              <a:t>Instans</a:t>
            </a:r>
            <a:r>
              <a:rPr lang="en-US" dirty="0" smtClean="0"/>
              <a:t> (</a:t>
            </a:r>
            <a:r>
              <a:rPr lang="en-US" i="1" dirty="0" smtClean="0"/>
              <a:t>instance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Kumpulan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data (</a:t>
            </a:r>
            <a:r>
              <a:rPr lang="en-US" i="1" dirty="0" smtClean="0"/>
              <a:t>relation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Semantik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(</a:t>
            </a:r>
            <a:r>
              <a:rPr lang="en-US" i="1" dirty="0" smtClean="0"/>
              <a:t>constraints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2 model:</a:t>
            </a:r>
          </a:p>
          <a:p>
            <a:pPr lvl="1"/>
            <a:r>
              <a:rPr lang="en-US" i="1" dirty="0" smtClean="0"/>
              <a:t>Entity relationship model</a:t>
            </a:r>
          </a:p>
          <a:p>
            <a:pPr lvl="1"/>
            <a:r>
              <a:rPr lang="en-US" i="1" dirty="0" smtClean="0"/>
              <a:t>Relational model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Data Definition Language</a:t>
            </a:r>
            <a:r>
              <a:rPr lang="en-US" dirty="0" smtClean="0"/>
              <a:t> (DDL)</a:t>
            </a:r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atribut-atribut</a:t>
            </a:r>
            <a:r>
              <a:rPr lang="en-US" dirty="0"/>
              <a:t> </a:t>
            </a:r>
            <a:r>
              <a:rPr lang="en-US" dirty="0" smtClean="0"/>
              <a:t>basis data,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atribut</a:t>
            </a:r>
            <a:r>
              <a:rPr lang="en-US" dirty="0" smtClean="0"/>
              <a:t> (</a:t>
            </a:r>
            <a:r>
              <a:rPr lang="en-US" dirty="0" err="1" smtClean="0"/>
              <a:t>kolom</a:t>
            </a:r>
            <a:r>
              <a:rPr lang="en-US" dirty="0" smtClean="0"/>
              <a:t>), </a:t>
            </a:r>
            <a:r>
              <a:rPr lang="en-US" dirty="0" err="1" smtClean="0"/>
              <a:t>batasan-batasan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i="1" dirty="0" smtClean="0"/>
              <a:t>Data Manipulation Language </a:t>
            </a:r>
            <a:r>
              <a:rPr lang="en-US" dirty="0" smtClean="0"/>
              <a:t>(DML)</a:t>
            </a:r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data,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, </a:t>
            </a:r>
            <a:r>
              <a:rPr lang="en-US" dirty="0" err="1" smtClean="0"/>
              <a:t>penyisipan</a:t>
            </a:r>
            <a:r>
              <a:rPr lang="en-US" dirty="0" smtClean="0"/>
              <a:t>, </a:t>
            </a:r>
            <a:r>
              <a:rPr lang="en-US" dirty="0" err="1" smtClean="0"/>
              <a:t>pengubahan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: </a:t>
            </a:r>
            <a:r>
              <a:rPr lang="en-US" dirty="0" err="1" smtClean="0"/>
              <a:t>Prosedural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Prosedural</a:t>
            </a:r>
            <a:endParaRPr lang="en-US" dirty="0" smtClean="0"/>
          </a:p>
          <a:p>
            <a:r>
              <a:rPr lang="en-US" i="1" dirty="0" smtClean="0"/>
              <a:t>Data Control Language </a:t>
            </a:r>
            <a:r>
              <a:rPr lang="en-US" dirty="0" smtClean="0"/>
              <a:t>(DCL)</a:t>
            </a:r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</a:t>
            </a:r>
            <a:r>
              <a:rPr lang="en-US" dirty="0" smtClean="0"/>
              <a:t>[</a:t>
            </a:r>
            <a:r>
              <a:rPr lang="en-US" dirty="0" err="1" smtClean="0"/>
              <a:t>pok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 (</a:t>
            </a:r>
            <a:r>
              <a:rPr lang="en-US" dirty="0" err="1" smtClean="0"/>
              <a:t>mencakup</a:t>
            </a:r>
            <a:r>
              <a:rPr lang="en-US" dirty="0" smtClean="0"/>
              <a:t> data &amp; program)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endParaRPr lang="en-US" dirty="0" smtClean="0"/>
          </a:p>
          <a:p>
            <a:pPr lvl="1"/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&amp;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lvl="1"/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&amp;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basis data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lvl="1"/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Pakaian</a:t>
            </a:r>
            <a:r>
              <a:rPr lang="en-US" dirty="0" smtClean="0"/>
              <a:t>: </a:t>
            </a:r>
            <a:r>
              <a:rPr lang="en-US" dirty="0" err="1" smtClean="0"/>
              <a:t>rapi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err="1" smtClean="0"/>
              <a:t>Ponsel</a:t>
            </a:r>
            <a:r>
              <a:rPr lang="en-US" dirty="0" smtClean="0"/>
              <a:t> (</a:t>
            </a:r>
            <a:r>
              <a:rPr lang="en-US" i="1" dirty="0" smtClean="0"/>
              <a:t>any mobile devices</a:t>
            </a:r>
            <a:r>
              <a:rPr lang="en-US" dirty="0" smtClean="0"/>
              <a:t>): </a:t>
            </a:r>
            <a:r>
              <a:rPr lang="en-US" i="1" dirty="0" smtClean="0"/>
              <a:t>silent</a:t>
            </a:r>
          </a:p>
          <a:p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kali </a:t>
            </a:r>
            <a:r>
              <a:rPr lang="en-US" dirty="0" err="1" smtClean="0"/>
              <a:t>kuliah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b="1" dirty="0" err="1" smtClean="0">
                <a:solidFill>
                  <a:srgbClr val="FF0000"/>
                </a:solidFill>
              </a:rPr>
              <a:t>lupa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absen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97275" algn="l"/>
              </a:tabLst>
            </a:pP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(NA)</a:t>
            </a:r>
            <a:r>
              <a:rPr lang="en-US" dirty="0" smtClean="0"/>
              <a:t> </a:t>
            </a:r>
            <a:r>
              <a:rPr lang="en-US" dirty="0"/>
              <a:t>=  </a:t>
            </a:r>
            <a:r>
              <a:rPr lang="en-US" dirty="0" smtClean="0"/>
              <a:t>	10 % </a:t>
            </a:r>
            <a:r>
              <a:rPr lang="en-US" dirty="0" err="1" smtClean="0"/>
              <a:t>Kehadiran</a:t>
            </a:r>
            <a:endParaRPr lang="en-US" dirty="0" smtClean="0"/>
          </a:p>
          <a:p>
            <a:pPr>
              <a:buNone/>
              <a:tabLst>
                <a:tab pos="3597275" algn="l"/>
              </a:tabLst>
            </a:pPr>
            <a:r>
              <a:rPr lang="en-US" dirty="0" smtClean="0"/>
              <a:t>		20 % </a:t>
            </a:r>
            <a:r>
              <a:rPr lang="en-US" dirty="0" err="1" smtClean="0"/>
              <a:t>Quis</a:t>
            </a:r>
            <a:r>
              <a:rPr lang="en-US" dirty="0" smtClean="0"/>
              <a:t>/</a:t>
            </a:r>
            <a:r>
              <a:rPr lang="en-US" dirty="0" err="1" smtClean="0"/>
              <a:t>Tugas</a:t>
            </a:r>
            <a:endParaRPr lang="en-US" dirty="0" smtClean="0"/>
          </a:p>
          <a:p>
            <a:pPr>
              <a:buNone/>
              <a:tabLst>
                <a:tab pos="3597275" algn="l"/>
              </a:tabLst>
            </a:pPr>
            <a:r>
              <a:rPr lang="en-US" dirty="0"/>
              <a:t>	</a:t>
            </a:r>
            <a:r>
              <a:rPr lang="en-US" dirty="0" smtClean="0"/>
              <a:t>	30 % UTS</a:t>
            </a:r>
          </a:p>
          <a:p>
            <a:pPr>
              <a:buNone/>
              <a:tabLst>
                <a:tab pos="3597275" algn="l"/>
              </a:tabLst>
            </a:pPr>
            <a:r>
              <a:rPr lang="en-US" dirty="0"/>
              <a:t>	</a:t>
            </a:r>
            <a:r>
              <a:rPr lang="en-US" dirty="0" smtClean="0"/>
              <a:t>	40 % </a:t>
            </a:r>
            <a:r>
              <a:rPr lang="en-US" dirty="0"/>
              <a:t>UAS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4191000"/>
          <a:ext cx="4343401" cy="2194560"/>
        </p:xfrm>
        <a:graphic>
          <a:graphicData uri="http://schemas.openxmlformats.org/drawingml/2006/table">
            <a:tbl>
              <a:tblPr/>
              <a:tblGrid>
                <a:gridCol w="2127380"/>
                <a:gridCol w="2216021"/>
              </a:tblGrid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+mn-lt"/>
                          <a:ea typeface="Times New Roman"/>
                          <a:cs typeface="Times New Roman"/>
                        </a:rPr>
                        <a:t>Indeks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NA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70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NA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56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NA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69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40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NA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NA </a:t>
                      </a:r>
                      <a:r>
                        <a:rPr lang="en-US" sz="2400" u="sng" dirty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BAHASAN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Pemodelan</a:t>
            </a:r>
            <a:r>
              <a:rPr lang="en-US" dirty="0" smtClean="0"/>
              <a:t> Data</a:t>
            </a:r>
          </a:p>
          <a:p>
            <a:r>
              <a:rPr lang="en-US" i="1" dirty="0" smtClean="0"/>
              <a:t>Entity Relationship Model</a:t>
            </a:r>
          </a:p>
          <a:p>
            <a:r>
              <a:rPr lang="en-US" i="1" dirty="0" smtClean="0"/>
              <a:t>Relational Model</a:t>
            </a:r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endParaRPr lang="en-US" dirty="0" smtClean="0"/>
          </a:p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r>
              <a:rPr lang="en-US" dirty="0" err="1" smtClean="0"/>
              <a:t>Normalisasi</a:t>
            </a:r>
            <a:endParaRPr lang="en-US" dirty="0" smtClean="0"/>
          </a:p>
          <a:p>
            <a:r>
              <a:rPr lang="en-US" dirty="0" smtClean="0"/>
              <a:t>SQL (</a:t>
            </a:r>
            <a:r>
              <a:rPr lang="en-US" i="1" dirty="0" smtClean="0"/>
              <a:t>Structured Query Language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Silberschatz</a:t>
            </a:r>
            <a:r>
              <a:rPr lang="en-US" dirty="0" smtClean="0"/>
              <a:t>, A., </a:t>
            </a:r>
            <a:r>
              <a:rPr lang="en-US" dirty="0" err="1" smtClean="0"/>
              <a:t>Korth</a:t>
            </a:r>
            <a:r>
              <a:rPr lang="en-US" dirty="0" smtClean="0"/>
              <a:t>, H.F. and </a:t>
            </a:r>
            <a:r>
              <a:rPr lang="en-US" dirty="0" err="1" smtClean="0"/>
              <a:t>Sudarshan</a:t>
            </a:r>
            <a:r>
              <a:rPr lang="en-US" dirty="0" smtClean="0"/>
              <a:t>, S. "Database System Concepts", 4th ed. McGraw- Hill. 2002.</a:t>
            </a:r>
          </a:p>
          <a:p>
            <a:r>
              <a:rPr lang="en-US" dirty="0" smtClean="0"/>
              <a:t>Date, C.J. "An Introduction to Database Systems", 7th ed. Addison Wesley. 2000.</a:t>
            </a:r>
          </a:p>
          <a:p>
            <a:r>
              <a:rPr lang="en-US" dirty="0" err="1" smtClean="0"/>
              <a:t>Kadir</a:t>
            </a:r>
            <a:r>
              <a:rPr lang="en-US" dirty="0" smtClean="0"/>
              <a:t> A., ”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Tuntunan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Basis Data”, </a:t>
            </a:r>
            <a:r>
              <a:rPr lang="en-US" dirty="0" err="1" smtClean="0"/>
              <a:t>Andi</a:t>
            </a:r>
            <a:r>
              <a:rPr lang="en-US" dirty="0" smtClean="0"/>
              <a:t> Yogyakarta, 2000.</a:t>
            </a:r>
          </a:p>
          <a:p>
            <a:r>
              <a:rPr lang="en-US" dirty="0" smtClean="0"/>
              <a:t>Mira </a:t>
            </a:r>
            <a:r>
              <a:rPr lang="en-US" dirty="0" err="1" smtClean="0"/>
              <a:t>Kania</a:t>
            </a:r>
            <a:r>
              <a:rPr lang="en-US" dirty="0" smtClean="0"/>
              <a:t> S, Dian D., ”Handout </a:t>
            </a:r>
            <a:r>
              <a:rPr lang="en-US" dirty="0" err="1" smtClean="0"/>
              <a:t>Basisdata</a:t>
            </a:r>
            <a:r>
              <a:rPr lang="en-US" dirty="0" smtClean="0"/>
              <a:t>”, 2002.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data </a:t>
            </a:r>
            <a:r>
              <a:rPr lang="en-US" i="1" dirty="0" smtClean="0"/>
              <a:t>persistence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i="1" dirty="0" smtClean="0"/>
              <a:t>enterprise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 (SBD)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mengelola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Perbankan</a:t>
            </a:r>
            <a:endParaRPr lang="en-US" dirty="0" smtClean="0"/>
          </a:p>
          <a:p>
            <a:r>
              <a:rPr lang="en-US" dirty="0" err="1" smtClean="0"/>
              <a:t>Penerbangan</a:t>
            </a:r>
            <a:endParaRPr lang="en-US" dirty="0" smtClean="0"/>
          </a:p>
          <a:p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smtClean="0"/>
              <a:t>Telekomunikasi</a:t>
            </a:r>
          </a:p>
          <a:p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Penjualan</a:t>
            </a:r>
            <a:endParaRPr lang="en-US" dirty="0" smtClean="0"/>
          </a:p>
          <a:p>
            <a:r>
              <a:rPr lang="en-US" dirty="0" err="1" smtClean="0"/>
              <a:t>Manufaktur</a:t>
            </a:r>
            <a:r>
              <a:rPr lang="en-US" dirty="0" smtClean="0"/>
              <a:t>/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SBD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</a:t>
            </a:r>
            <a:r>
              <a:rPr lang="en-US" i="1" dirty="0" smtClean="0"/>
              <a:t>Hardware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, media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</a:t>
            </a:r>
            <a:r>
              <a:rPr lang="en-US" i="1" dirty="0" smtClean="0"/>
              <a:t>Software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software basis data,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i="1" dirty="0" err="1" smtClean="0"/>
              <a:t>Brainware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Naïve </a:t>
            </a:r>
            <a:r>
              <a:rPr lang="en-US" i="1" dirty="0" smtClean="0"/>
              <a:t>user, application </a:t>
            </a:r>
            <a:r>
              <a:rPr lang="en-US" i="1" smtClean="0"/>
              <a:t>programmer, sophisticated user, specialized </a:t>
            </a:r>
            <a:r>
              <a:rPr lang="en-US" i="1" dirty="0" smtClean="0"/>
              <a:t>user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556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BASIS DATA</vt:lpstr>
      <vt:lpstr>Tata Tertib Perkuliahan</vt:lpstr>
      <vt:lpstr>Nilai</vt:lpstr>
      <vt:lpstr>BAHASAN KULIAH</vt:lpstr>
      <vt:lpstr>Referensi</vt:lpstr>
      <vt:lpstr>Basis Data</vt:lpstr>
      <vt:lpstr>Sistem Basis Data (SBD)</vt:lpstr>
      <vt:lpstr>Terapan Sistem Basis Data</vt:lpstr>
      <vt:lpstr>Komponen SBD</vt:lpstr>
      <vt:lpstr>SBD vs Kertas</vt:lpstr>
      <vt:lpstr>Keuntungan</vt:lpstr>
      <vt:lpstr>Tampilan Data</vt:lpstr>
      <vt:lpstr>Tampilan Data (2)</vt:lpstr>
      <vt:lpstr>Instans dan Skema</vt:lpstr>
      <vt:lpstr>Model Data</vt:lpstr>
      <vt:lpstr>Bahasa</vt:lpstr>
      <vt:lpstr>Database Administrator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DATA</dc:title>
  <dc:creator>Galih Hermawan</dc:creator>
  <cp:lastModifiedBy>Galih Hermawan</cp:lastModifiedBy>
  <cp:revision>53</cp:revision>
  <dcterms:created xsi:type="dcterms:W3CDTF">2012-02-28T01:34:32Z</dcterms:created>
  <dcterms:modified xsi:type="dcterms:W3CDTF">2012-02-29T03:56:45Z</dcterms:modified>
</cp:coreProperties>
</file>