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1" r:id="rId6"/>
    <p:sldId id="273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768" autoAdjust="0"/>
    <p:restoredTop sz="90929"/>
  </p:normalViewPr>
  <p:slideViewPr>
    <p:cSldViewPr>
      <p:cViewPr>
        <p:scale>
          <a:sx n="50" d="100"/>
          <a:sy n="50" d="100"/>
        </p:scale>
        <p:origin x="-132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843BA28-D6D2-4A02-9325-9BC08304A436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8F1E5F-1244-4455-B0B7-D121F5D61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39538B-5B62-4290-8100-D8ACC70F68D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2004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9" descr="Logo itt biru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114800"/>
            <a:ext cx="1071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6400800" cy="44958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r="100000" b="100000"/>
            </a:path>
          </a:gradFill>
        </p:spPr>
        <p:txBody>
          <a:bodyPr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105400"/>
            <a:ext cx="6400800" cy="7620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C9940-AB4C-4FDF-830A-EBE59D935E11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496FC-7B61-4853-9FFC-086DD636F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17335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5048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1C0B9-BE63-48DA-9363-9CBA9F4B6E6F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7CCE4-3868-4B5C-81FF-D5D129430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0B0F5-089E-46FB-A174-C248B5B6C43E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19055-BB42-49EB-94DB-55443889A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BADA3-1C27-4A14-A427-99247C7ECB26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67795-3FA0-45D2-B429-7A2966E0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7C13-DFEE-4BFD-8567-C6D87FE7FBBF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A6BE3-638D-4A7C-8DBD-E06D4CD54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83C9-9F3B-4FE6-AE94-72D7A5562AC0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322D4-3C3B-4361-B6D7-AD7D179EB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35A70-4D17-415F-B91A-1C6AC237B681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4FD11-163D-4574-B66F-FE48AE03A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58B5-EA48-40D0-9509-B20051A05191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660C2-F784-4DE6-B53D-21FA5F721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43E0-2181-4B06-AFB7-4571D54A8B6B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465B7-B6E1-4E5B-B074-DCF6BA791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E4BE5-5122-4C22-A977-02E9788B8C72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64EDC-2F50-4C82-82C9-1C526E2AD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8288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524000"/>
            <a:ext cx="655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F5BA8A47-B032-436A-BFB5-1D04F3B1ED8A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25ADD40-E01F-4D91-98E4-DC9A363FF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Logo itt biru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850" y="6248400"/>
            <a:ext cx="6159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 Understand The Business Function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5638800"/>
            <a:ext cx="8610600" cy="762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Skenario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M</a:t>
            </a:r>
            <a:r>
              <a:rPr lang="id-ID" sz="1800" dirty="0" smtClean="0"/>
              <a:t>erupakan deskripsi naratif tugas saat pengguna</a:t>
            </a:r>
            <a:br>
              <a:rPr lang="id-ID" sz="1800" dirty="0" smtClean="0"/>
            </a:br>
            <a:r>
              <a:rPr lang="id-ID" sz="1800" dirty="0" smtClean="0"/>
              <a:t>cukup rinci sehingga desainer dapat menyimpulkan, dan alasan tentang, implikasi kegiatan dan aliran mereka miliki di desain antarmuka</a:t>
            </a:r>
            <a:endParaRPr lang="en-US" sz="1800" dirty="0" smtClean="0"/>
          </a:p>
          <a:p>
            <a:pPr algn="just"/>
            <a:r>
              <a:rPr lang="id-ID" sz="1800" dirty="0" smtClean="0"/>
              <a:t>Straub (2004a): Skenario memainkan peran pemersatu kritis pada beberapa tingkatan:</a:t>
            </a:r>
            <a:endParaRPr lang="en-US" sz="1800" dirty="0" smtClean="0"/>
          </a:p>
          <a:p>
            <a:pPr lvl="1" algn="just"/>
            <a:r>
              <a:rPr lang="id-ID" sz="1600" dirty="0" smtClean="0"/>
              <a:t>Mereka membawa tingkat koherensi kebutuhan dengan menyediakan sebuah tingkat</a:t>
            </a:r>
            <a:r>
              <a:rPr lang="en-US" sz="1600" dirty="0" smtClean="0"/>
              <a:t> </a:t>
            </a:r>
            <a:r>
              <a:rPr lang="id-ID" sz="1600" dirty="0" smtClean="0"/>
              <a:t>deskripsi tugas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id-ID" sz="1600" dirty="0" smtClean="0"/>
              <a:t>"dunia nyata" </a:t>
            </a:r>
            <a:endParaRPr lang="en-US" sz="1600" dirty="0" smtClean="0"/>
          </a:p>
          <a:p>
            <a:pPr lvl="1" algn="just"/>
            <a:r>
              <a:rPr lang="id-ID" sz="1600" dirty="0" smtClean="0"/>
              <a:t>Mereka menyediakan jembatan desain-netral antara pengembang yang bekerja pada modul yang berbeda</a:t>
            </a:r>
            <a:endParaRPr lang="en-US" sz="1600" dirty="0" smtClean="0"/>
          </a:p>
          <a:p>
            <a:pPr lvl="1" algn="just"/>
            <a:r>
              <a:rPr lang="id-ID" sz="1600" dirty="0" smtClean="0"/>
              <a:t>Mereka menyediakan landasan bersama yang bermakna dan dapat diakses untuk berkomunikasi dan menyampaikan pikiran dan kebutuhan pengguna ke model sistem yang membuat para pengembang.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BB07AD-75B7-4BFA-934F-918E5D0D14F3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Daftar Ob</a:t>
            </a:r>
            <a:r>
              <a:rPr lang="en-US" dirty="0" smtClean="0"/>
              <a:t>y</a:t>
            </a:r>
            <a:r>
              <a:rPr lang="id-ID" dirty="0" smtClean="0"/>
              <a:t>ek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Obyek: Sesuatu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id-ID" dirty="0" smtClean="0"/>
              <a:t>pengguna lihat sebagai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id-ID" dirty="0" smtClean="0"/>
              <a:t>mereka </a:t>
            </a:r>
            <a:r>
              <a:rPr lang="id-ID" dirty="0" smtClean="0"/>
              <a:t>lakukan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id-ID" dirty="0" smtClean="0"/>
              <a:t>Obyek dapat diurutkan ke dalam kategori berikut:</a:t>
            </a:r>
            <a:endParaRPr lang="en-US" dirty="0" smtClean="0"/>
          </a:p>
          <a:p>
            <a:pPr lvl="1" algn="just"/>
            <a:r>
              <a:rPr lang="en-US" sz="1800" dirty="0" smtClean="0"/>
              <a:t>Benda </a:t>
            </a:r>
            <a:r>
              <a:rPr lang="en-US" sz="1800" dirty="0" err="1" smtClean="0"/>
              <a:t>Nyata</a:t>
            </a:r>
            <a:r>
              <a:rPr lang="id-ID" sz="1800" dirty="0" smtClean="0"/>
              <a:t> - hal yang dapat </a:t>
            </a:r>
            <a:r>
              <a:rPr lang="id-ID" sz="1800" dirty="0" smtClean="0"/>
              <a:t>disentuh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Orang yang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id-ID" sz="1800" dirty="0" smtClean="0"/>
              <a:t>objek  - biasanya organisasi karyawan (pelanggan, misalnya)</a:t>
            </a:r>
            <a:endParaRPr lang="en-US" sz="1800" dirty="0" smtClean="0"/>
          </a:p>
          <a:p>
            <a:pPr lvl="1" algn="just"/>
            <a:r>
              <a:rPr lang="en-US" sz="1800" dirty="0" smtClean="0"/>
              <a:t>Form </a:t>
            </a:r>
            <a:r>
              <a:rPr lang="id-ID" sz="1800" dirty="0" smtClean="0"/>
              <a:t>atau jurnal - hal-hal yang melacak </a:t>
            </a:r>
            <a:r>
              <a:rPr lang="id-ID" sz="1800" dirty="0" smtClean="0"/>
              <a:t>informasi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Orang yang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id-ID" sz="1800" dirty="0" smtClean="0"/>
              <a:t>subjek - biasanya para pengguna </a:t>
            </a:r>
            <a:r>
              <a:rPr lang="id-ID" sz="1800" dirty="0" smtClean="0"/>
              <a:t>sistem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Benda Abstrak - apa tidak termasuk di atas.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BE3254-31E0-424A-8489-1A30EF9367AF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4. </a:t>
            </a:r>
            <a:r>
              <a:rPr lang="en-US" dirty="0" err="1" smtClean="0"/>
              <a:t>Membangun</a:t>
            </a:r>
            <a:r>
              <a:rPr lang="en-US" dirty="0" smtClean="0"/>
              <a:t> Model </a:t>
            </a:r>
            <a:r>
              <a:rPr lang="en-US" dirty="0" err="1" smtClean="0"/>
              <a:t>Konseptual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200" dirty="0" smtClean="0"/>
              <a:t>Apakah kerangka konseptual yang berfungsi umum melalui sistem </a:t>
            </a:r>
            <a:r>
              <a:rPr lang="id-ID" sz="2200" dirty="0" smtClean="0"/>
              <a:t>disajikan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algn="just"/>
            <a:r>
              <a:rPr lang="id-ID" sz="2200" dirty="0" smtClean="0"/>
              <a:t>Menjelaskan bagaimana interface akan menampilkan objek, hubungan antara obyek, sifat-sifat objek, dan tindakan yang akan </a:t>
            </a:r>
            <a:r>
              <a:rPr lang="id-ID" sz="2200" dirty="0" smtClean="0"/>
              <a:t>dilakukan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algn="just"/>
            <a:r>
              <a:rPr lang="id-ID" sz="2200" dirty="0" smtClean="0"/>
              <a:t>Sebuah model konseptual didasarkan pada model mental </a:t>
            </a:r>
            <a:r>
              <a:rPr lang="id-ID" sz="2200" dirty="0" smtClean="0"/>
              <a:t>pengguna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algn="just"/>
            <a:r>
              <a:rPr lang="id-ID" sz="2200" dirty="0" smtClean="0"/>
              <a:t>Tujuan: untuk memudahkan bagi pengguna pengembangan model mental yang berguna dari </a:t>
            </a:r>
            <a:r>
              <a:rPr lang="id-ID" sz="2200" dirty="0" smtClean="0"/>
              <a:t>sistem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43E8FE-5F39-43BC-B09B-D1C3B09B5944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Panduan</a:t>
            </a:r>
            <a:r>
              <a:rPr lang="en-US" b="1" dirty="0" smtClean="0"/>
              <a:t> </a:t>
            </a:r>
            <a:r>
              <a:rPr lang="en-US" b="1" dirty="0" err="1" smtClean="0"/>
              <a:t>Merancang</a:t>
            </a:r>
            <a:r>
              <a:rPr lang="en-US" b="1" dirty="0" smtClean="0"/>
              <a:t> Model </a:t>
            </a:r>
            <a:r>
              <a:rPr lang="en-US" b="1" dirty="0" err="1" smtClean="0"/>
              <a:t>Konseptual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1800" dirty="0" smtClean="0"/>
              <a:t>Merefleksikan model mental pengguna, bukan perancang</a:t>
            </a:r>
            <a:endParaRPr lang="en-US" sz="1800" dirty="0" smtClean="0"/>
          </a:p>
          <a:p>
            <a:pPr algn="just"/>
            <a:r>
              <a:rPr lang="en-US" sz="1800" dirty="0" err="1" smtClean="0"/>
              <a:t>Menggambarkan</a:t>
            </a:r>
            <a:r>
              <a:rPr lang="id-ID" sz="1800" dirty="0" smtClean="0"/>
              <a:t> analogi fisik atau metafora </a:t>
            </a:r>
            <a:r>
              <a:rPr lang="en-US" sz="1800" dirty="0" smtClean="0"/>
              <a:t> yang </a:t>
            </a:r>
            <a:r>
              <a:rPr lang="id-ID" sz="1800" dirty="0" smtClean="0"/>
              <a:t>hadir</a:t>
            </a:r>
            <a:endParaRPr lang="en-US" sz="1800" dirty="0" smtClean="0"/>
          </a:p>
          <a:p>
            <a:pPr algn="just"/>
            <a:r>
              <a:rPr lang="id-ID" sz="1800" dirty="0" smtClean="0"/>
              <a:t>Mematuhi harapan, kebiasaan, rutinitas, dan stereotip</a:t>
            </a:r>
            <a:endParaRPr lang="en-US" sz="1800" dirty="0" smtClean="0"/>
          </a:p>
          <a:p>
            <a:pPr algn="just"/>
            <a:r>
              <a:rPr lang="id-ID" sz="1800" dirty="0" smtClean="0"/>
              <a:t>Menyediakan kompatibilitas tindakan-respon</a:t>
            </a:r>
            <a:endParaRPr lang="en-US" sz="1800" dirty="0" smtClean="0"/>
          </a:p>
          <a:p>
            <a:pPr algn="just"/>
            <a:r>
              <a:rPr lang="id-ID" sz="1800" dirty="0" smtClean="0"/>
              <a:t>Membuat bagian </a:t>
            </a:r>
            <a:r>
              <a:rPr lang="id-ID" sz="1800" dirty="0" smtClean="0"/>
              <a:t>dan </a:t>
            </a:r>
            <a:r>
              <a:rPr lang="id-ID" sz="1800" dirty="0" smtClean="0"/>
              <a:t>proses </a:t>
            </a:r>
            <a:r>
              <a:rPr lang="id-ID" sz="1800" dirty="0" smtClean="0"/>
              <a:t>sistem </a:t>
            </a:r>
            <a:r>
              <a:rPr lang="en-US" sz="1800" dirty="0" smtClean="0"/>
              <a:t> yang </a:t>
            </a:r>
            <a:r>
              <a:rPr lang="id-ID" sz="1800" dirty="0" smtClean="0"/>
              <a:t>tak terlihat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id-ID" sz="1800" dirty="0" smtClean="0"/>
              <a:t>terlihat</a:t>
            </a:r>
            <a:endParaRPr lang="en-US" sz="1800" dirty="0" smtClean="0"/>
          </a:p>
          <a:p>
            <a:pPr algn="just"/>
            <a:r>
              <a:rPr lang="id-ID" sz="1800" dirty="0" smtClean="0"/>
              <a:t>Memberikan umpan balik yang tepat dan benar</a:t>
            </a:r>
            <a:endParaRPr lang="en-US" sz="1800" dirty="0" smtClean="0"/>
          </a:p>
          <a:p>
            <a:pPr algn="just"/>
            <a:r>
              <a:rPr lang="id-ID" sz="1800" dirty="0" smtClean="0"/>
              <a:t>Hindari sesuatu yang tidak perlu atau tidak relevan</a:t>
            </a:r>
            <a:endParaRPr lang="en-US" sz="1800" dirty="0" smtClean="0"/>
          </a:p>
          <a:p>
            <a:pPr algn="just"/>
            <a:r>
              <a:rPr lang="id-ID" sz="1800" dirty="0" smtClean="0"/>
              <a:t>Memberikan konsistensi desain</a:t>
            </a:r>
            <a:endParaRPr lang="en-US" sz="1800" dirty="0" smtClean="0"/>
          </a:p>
          <a:p>
            <a:pPr algn="just"/>
            <a:r>
              <a:rPr lang="id-ID" sz="1800" dirty="0" smtClean="0"/>
              <a:t>Menyediakan dokumentasi dan sistem bantuan yang akan memperkuat model konseptual</a:t>
            </a:r>
            <a:endParaRPr lang="en-US" sz="1800" dirty="0" smtClean="0"/>
          </a:p>
          <a:p>
            <a:pPr algn="just"/>
            <a:r>
              <a:rPr lang="id-ID" sz="1800" dirty="0" smtClean="0"/>
              <a:t>Mempromosikan pengembangan baik pemula dan model mental ahli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D2EB66-AB55-4C57-ADA0-60EC2C3B5DDA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Tentukan semua objek yang harus</a:t>
            </a:r>
            <a:r>
              <a:rPr lang="en-US" dirty="0" smtClean="0"/>
              <a:t> </a:t>
            </a:r>
            <a:r>
              <a:rPr lang="id-ID" dirty="0" smtClean="0"/>
              <a:t>dimanipulasi untuk mendapatkan pekerjaan</a:t>
            </a:r>
            <a:r>
              <a:rPr lang="en-US" dirty="0" smtClean="0"/>
              <a:t>.</a:t>
            </a:r>
          </a:p>
          <a:p>
            <a:pPr lvl="1" algn="just"/>
            <a:r>
              <a:rPr lang="id-ID" sz="1600" dirty="0" smtClean="0"/>
              <a:t>Menggambarkan</a:t>
            </a:r>
            <a:r>
              <a:rPr lang="en-US" sz="1600" dirty="0" smtClean="0"/>
              <a:t> </a:t>
            </a:r>
            <a:r>
              <a:rPr lang="id-ID" sz="1600" dirty="0" smtClean="0"/>
              <a:t>Objek yang digunakan dalam tugas.</a:t>
            </a:r>
            <a:br>
              <a:rPr lang="id-ID" sz="1600" dirty="0" smtClean="0"/>
            </a:br>
            <a:r>
              <a:rPr lang="id-ID" sz="1600" dirty="0" smtClean="0"/>
              <a:t>Obyek perilaku dan karakteristik</a:t>
            </a:r>
            <a:endParaRPr lang="en-US" sz="1600" dirty="0" smtClean="0"/>
          </a:p>
          <a:p>
            <a:pPr lvl="1" algn="just"/>
            <a:r>
              <a:rPr lang="id-ID" sz="1600" dirty="0" smtClean="0"/>
              <a:t>Hubungan objek</a:t>
            </a:r>
            <a:endParaRPr lang="en-US" sz="1600" dirty="0" smtClean="0"/>
          </a:p>
          <a:p>
            <a:pPr lvl="1" algn="just"/>
            <a:r>
              <a:rPr lang="id-ID" sz="1600" dirty="0" smtClean="0"/>
              <a:t>Tindakan yang dilakukan</a:t>
            </a:r>
            <a:endParaRPr lang="en-US" sz="1600" dirty="0" smtClean="0"/>
          </a:p>
          <a:p>
            <a:pPr lvl="1" algn="just"/>
            <a:r>
              <a:rPr lang="id-ID" sz="1600" dirty="0" smtClean="0"/>
              <a:t>Objek yang menerapkan tindakan</a:t>
            </a:r>
            <a:endParaRPr lang="en-US" sz="1600" dirty="0" smtClean="0"/>
          </a:p>
          <a:p>
            <a:pPr lvl="1" algn="just"/>
            <a:r>
              <a:rPr lang="id-ID" sz="1600" dirty="0" smtClean="0"/>
              <a:t>Informasi atau atribut bahwa setiap objek dalam tugas harus melestarikan, menampilkan, atau mengizinkan akan diedit</a:t>
            </a:r>
            <a:endParaRPr lang="en-US" sz="1600" dirty="0" smtClean="0"/>
          </a:p>
          <a:p>
            <a:pPr algn="just"/>
            <a:r>
              <a:rPr lang="id-ID" dirty="0" smtClean="0"/>
              <a:t>Identifikasi obyek dan tindakan yang muncul paling sering dalam alur kerja</a:t>
            </a:r>
            <a:endParaRPr lang="en-US" dirty="0" smtClean="0"/>
          </a:p>
          <a:p>
            <a:pPr algn="just"/>
            <a:r>
              <a:rPr lang="id-ID" dirty="0" smtClean="0"/>
              <a:t>Buatlah beberapa objek yang paling </a:t>
            </a:r>
            <a:r>
              <a:rPr lang="id-ID" dirty="0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id-ID" dirty="0" smtClean="0"/>
              <a:t>sangat jelas dan mudah untuk </a:t>
            </a:r>
            <a:r>
              <a:rPr lang="en-US" dirty="0" err="1" smtClean="0"/>
              <a:t>di</a:t>
            </a:r>
            <a:r>
              <a:rPr lang="id-ID" dirty="0" smtClean="0"/>
              <a:t>manipulasi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53BB3D-05C3-4DE5-9ABF-A74EF48E94E1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Mengembangkan Metafora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Metafora adalah konsep dimana </a:t>
            </a:r>
            <a:r>
              <a:rPr lang="en-US" i="1" dirty="0" smtClean="0"/>
              <a:t>Body of knowledge</a:t>
            </a:r>
            <a:r>
              <a:rPr lang="id-ID" dirty="0" smtClean="0"/>
              <a:t> seseorang tentang satu hal yang digunakan untuk memahami sesuatu yang lain</a:t>
            </a:r>
            <a:endParaRPr lang="en-US" dirty="0" smtClean="0"/>
          </a:p>
          <a:p>
            <a:pPr algn="just"/>
            <a:r>
              <a:rPr lang="id-ID" dirty="0" smtClean="0"/>
              <a:t>Pedoman:</a:t>
            </a:r>
            <a:endParaRPr lang="en-US" dirty="0" smtClean="0"/>
          </a:p>
          <a:p>
            <a:pPr lvl="1" algn="just"/>
            <a:r>
              <a:rPr lang="id-ID" sz="1800" dirty="0" smtClean="0"/>
              <a:t>Pilih analogi yang bekerja terbaik untuk setiap obyek dan tindakannya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Gunakan metafora dunia nyata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Gunakan metafora sederhana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Gunakan metafora umum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Beberapa metafora dapat hidup berdampingan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Gunakan metafora utama, bahkan jika Anda tidak bisa persis meniru mereka secara visual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Menguji metafora </a:t>
            </a:r>
            <a:r>
              <a:rPr lang="en-US" sz="1800" dirty="0" smtClean="0"/>
              <a:t>yang </a:t>
            </a:r>
            <a:r>
              <a:rPr lang="id-ID" sz="1800" dirty="0" smtClean="0"/>
              <a:t>dipilih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CA2471-6C08-46E6-8781-C98540647976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Model Mental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6553200" cy="5105400"/>
          </a:xfrm>
        </p:spPr>
        <p:txBody>
          <a:bodyPr/>
          <a:lstStyle/>
          <a:p>
            <a:pPr algn="just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,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. </a:t>
            </a:r>
          </a:p>
          <a:p>
            <a:pPr lvl="1" algn="just"/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perancang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benar</a:t>
            </a:r>
            <a:r>
              <a:rPr lang="en-US" sz="1600" dirty="0" smtClean="0"/>
              <a:t> </a:t>
            </a:r>
            <a:r>
              <a:rPr lang="en-US" sz="1600" dirty="0" err="1" smtClean="0"/>
              <a:t>mencerminkan</a:t>
            </a:r>
            <a:r>
              <a:rPr lang="en-US" sz="1600" dirty="0" smtClean="0"/>
              <a:t> model mental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desain</a:t>
            </a:r>
            <a:r>
              <a:rPr lang="en-US" sz="1600" dirty="0" smtClean="0"/>
              <a:t>: model mental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diperkuat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kemungkinan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antarmuka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intuitif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dikembangkan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 algn="just"/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akurat</a:t>
            </a:r>
            <a:r>
              <a:rPr lang="en-US" sz="1600" dirty="0" smtClean="0"/>
              <a:t> </a:t>
            </a:r>
            <a:r>
              <a:rPr lang="en-US" sz="1600" dirty="0" err="1" smtClean="0"/>
              <a:t>mencerminkan</a:t>
            </a:r>
            <a:r>
              <a:rPr lang="en-US" sz="1600" dirty="0" smtClean="0"/>
              <a:t> </a:t>
            </a:r>
            <a:r>
              <a:rPr lang="en-US" sz="1600" dirty="0" smtClean="0"/>
              <a:t>model mental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: </a:t>
            </a:r>
            <a:r>
              <a:rPr lang="en-US" sz="1600" dirty="0" err="1" smtClean="0"/>
              <a:t>hasilnya</a:t>
            </a:r>
            <a:r>
              <a:rPr lang="en-US" sz="1600" dirty="0" smtClean="0"/>
              <a:t> </a:t>
            </a:r>
            <a:r>
              <a:rPr lang="en-US" sz="1600" dirty="0" err="1" smtClean="0"/>
              <a:t>mencakup</a:t>
            </a:r>
            <a:r>
              <a:rPr lang="en-US" sz="1600" dirty="0" smtClean="0"/>
              <a:t> </a:t>
            </a:r>
            <a:r>
              <a:rPr lang="en-US" sz="1600" dirty="0" err="1" smtClean="0"/>
              <a:t>kerusakan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pemahaman</a:t>
            </a:r>
            <a:r>
              <a:rPr lang="en-US" sz="1600" dirty="0" smtClean="0"/>
              <a:t>, </a:t>
            </a:r>
            <a:r>
              <a:rPr lang="en-US" sz="1600" dirty="0" err="1" smtClean="0"/>
              <a:t>kebingungan</a:t>
            </a:r>
            <a:r>
              <a:rPr lang="en-US" sz="1600" dirty="0" smtClean="0"/>
              <a:t>,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, </a:t>
            </a:r>
            <a:r>
              <a:rPr lang="en-US" sz="1600" dirty="0" err="1" smtClean="0"/>
              <a:t>kehilangan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kepercayaan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frustrasi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Lucida Sans Unicode"/>
                <a:cs typeface="Lucida Sans Unicode"/>
              </a:rPr>
              <a:t>→</a:t>
            </a:r>
            <a:r>
              <a:rPr lang="en-US" sz="1600" dirty="0" smtClean="0"/>
              <a:t> </a:t>
            </a:r>
            <a:r>
              <a:rPr lang="en-US" sz="1600" dirty="0" err="1" smtClean="0"/>
              <a:t>ketidakmampuan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model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mental,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menjembatani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yang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F306A6-A897-4C3B-B00D-E924388008C0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5. Design Standards or Style Guides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, </a:t>
            </a:r>
            <a:r>
              <a:rPr lang="en-US" dirty="0" err="1" smtClean="0"/>
              <a:t>aturan</a:t>
            </a:r>
            <a:r>
              <a:rPr lang="en-US" dirty="0" smtClean="0"/>
              <a:t>, </a:t>
            </a:r>
            <a:r>
              <a:rPr lang="en-US" dirty="0" err="1" smtClean="0"/>
              <a:t>pedoman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8158A9-7E62-4B4E-9942-E830F16F2FBC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1800" dirty="0" smtClean="0"/>
              <a:t>Untuk Pengguna:</a:t>
            </a:r>
            <a:endParaRPr lang="en-US" sz="1800" dirty="0" smtClean="0"/>
          </a:p>
          <a:p>
            <a:pPr lvl="1"/>
            <a:r>
              <a:rPr lang="id-ID" sz="1400" dirty="0" smtClean="0"/>
              <a:t>Izinkan performa yang lebih cepat</a:t>
            </a:r>
            <a:endParaRPr lang="en-US" sz="1400" dirty="0" smtClean="0"/>
          </a:p>
          <a:p>
            <a:pPr lvl="1"/>
            <a:r>
              <a:rPr lang="id-ID" sz="1400" dirty="0" smtClean="0"/>
              <a:t>Mengurangi kesalahan</a:t>
            </a:r>
            <a:endParaRPr lang="en-US" sz="1400" dirty="0" smtClean="0"/>
          </a:p>
          <a:p>
            <a:pPr lvl="1"/>
            <a:r>
              <a:rPr lang="id-ID" sz="1400" dirty="0" smtClean="0"/>
              <a:t>Mengurangi waktu pelatihan</a:t>
            </a:r>
            <a:endParaRPr lang="en-US" sz="1400" dirty="0" smtClean="0"/>
          </a:p>
          <a:p>
            <a:pPr lvl="1"/>
            <a:r>
              <a:rPr lang="en-US" sz="1400" dirty="0" err="1" smtClean="0"/>
              <a:t>Membantu</a:t>
            </a:r>
            <a:r>
              <a:rPr lang="en-US" sz="1400" dirty="0" smtClean="0"/>
              <a:t> </a:t>
            </a:r>
            <a:r>
              <a:rPr lang="en-US" sz="1400" dirty="0" err="1" smtClean="0"/>
              <a:t>perkembangan</a:t>
            </a:r>
            <a:r>
              <a:rPr lang="en-US" sz="1400" dirty="0" smtClean="0"/>
              <a:t> </a:t>
            </a:r>
            <a:r>
              <a:rPr lang="id-ID" sz="1400" dirty="0" smtClean="0"/>
              <a:t>pemanfaatan sistem yang lebih baik</a:t>
            </a:r>
            <a:endParaRPr lang="en-US" sz="1400" dirty="0" smtClean="0"/>
          </a:p>
          <a:p>
            <a:pPr lvl="1"/>
            <a:r>
              <a:rPr lang="id-ID" sz="1400" dirty="0" smtClean="0"/>
              <a:t>Meningkatkan kepuasan</a:t>
            </a:r>
            <a:endParaRPr lang="en-US" sz="1400" dirty="0" smtClean="0"/>
          </a:p>
          <a:p>
            <a:pPr lvl="1"/>
            <a:r>
              <a:rPr lang="id-ID" sz="1400" dirty="0" smtClean="0"/>
              <a:t>Meningkatkan sistem penerimaan</a:t>
            </a:r>
            <a:endParaRPr lang="en-US" sz="1400" dirty="0" smtClean="0"/>
          </a:p>
          <a:p>
            <a:pPr lvl="1"/>
            <a:r>
              <a:rPr lang="id-ID" sz="1400" dirty="0" smtClean="0"/>
              <a:t>Mengurangi biaya pengembangan dan dukungan</a:t>
            </a:r>
            <a:endParaRPr lang="en-US" sz="1400" dirty="0" smtClean="0"/>
          </a:p>
          <a:p>
            <a:r>
              <a:rPr lang="id-ID" sz="1800" dirty="0" smtClean="0"/>
              <a:t>Untuk Pengembang Sistem:</a:t>
            </a:r>
            <a:endParaRPr lang="en-US" sz="1800" dirty="0" smtClean="0"/>
          </a:p>
          <a:p>
            <a:pPr lvl="1"/>
            <a:r>
              <a:rPr lang="id-ID" sz="1400" dirty="0" smtClean="0"/>
              <a:t>Meningkatkan visibilitas dari antarmuka manusia-komputer</a:t>
            </a:r>
            <a:endParaRPr lang="en-US" sz="1400" dirty="0" smtClean="0"/>
          </a:p>
          <a:p>
            <a:pPr lvl="1"/>
            <a:r>
              <a:rPr lang="id-ID" sz="1400" dirty="0" smtClean="0"/>
              <a:t>Menyederhanakan desain</a:t>
            </a:r>
            <a:endParaRPr lang="en-US" sz="1400" dirty="0" smtClean="0"/>
          </a:p>
          <a:p>
            <a:pPr lvl="1"/>
            <a:r>
              <a:rPr lang="id-ID" sz="1400" dirty="0" smtClean="0"/>
              <a:t>Menyediakan program yang lebih dan alat bantu, mengurangi waktu pemrograman</a:t>
            </a:r>
            <a:endParaRPr lang="en-US" sz="1400" dirty="0" smtClean="0"/>
          </a:p>
          <a:p>
            <a:pPr lvl="1"/>
            <a:r>
              <a:rPr lang="id-ID" sz="1400" dirty="0" smtClean="0"/>
              <a:t>Mengurangi upaya berlebihan</a:t>
            </a:r>
            <a:endParaRPr lang="en-US" sz="1400" dirty="0" smtClean="0"/>
          </a:p>
          <a:p>
            <a:pPr lvl="1"/>
            <a:r>
              <a:rPr lang="id-ID" sz="1400" dirty="0" smtClean="0"/>
              <a:t>Mengurangi waktu pelatihan</a:t>
            </a:r>
            <a:endParaRPr lang="en-US" sz="1400" dirty="0" smtClean="0"/>
          </a:p>
          <a:p>
            <a:pPr lvl="1"/>
            <a:r>
              <a:rPr lang="id-ID" sz="1400" dirty="0" smtClean="0"/>
              <a:t>Menyediakan acuan untuk pengujian kontrol kualitas</a:t>
            </a:r>
            <a:br>
              <a:rPr lang="id-ID" sz="1400" dirty="0" smtClean="0"/>
            </a:b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135321-0BA1-4974-9F85-E0FAF0C9B722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b="1" i="1" dirty="0" smtClean="0"/>
              <a:t>Business System Interface Standards, Guidelines, and Style Guides</a:t>
            </a:r>
            <a:endParaRPr lang="en-US" sz="2400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6553200" cy="2057400"/>
          </a:xfrm>
        </p:spPr>
        <p:txBody>
          <a:bodyPr/>
          <a:lstStyle/>
          <a:p>
            <a:r>
              <a:rPr lang="en-US" sz="1800" smtClean="0"/>
              <a:t>1981 : The first text to present a compilation of interface and screen design guidelines was that of Galitz (1981).</a:t>
            </a:r>
          </a:p>
          <a:p>
            <a:r>
              <a:rPr lang="en-US" sz="1800" smtClean="0"/>
              <a:t>1986 : The United States Air Force released a set of design guidelines for its user interface designers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FC16A2-4868-41CD-90A4-F37801F0FA04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276600"/>
          <a:ext cx="7010400" cy="249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Commercial Style Guides</a:t>
                      </a:r>
                      <a:endParaRPr lang="en-US" dirty="0"/>
                    </a:p>
                  </a:txBody>
                  <a:tcPr/>
                </a:tc>
              </a:tr>
              <a:tr h="754881"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Apple Human Interface Guidelines for the Macintosh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http://developer.apple.com/documentation/UserExperience/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Conceptual/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OSXHIGuidelines</a:t>
                      </a:r>
                      <a:endParaRPr lang="en-US" sz="1200" dirty="0"/>
                    </a:p>
                  </a:txBody>
                  <a:tcPr/>
                </a:tc>
              </a:tr>
              <a:tr h="406474"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IBM Ease of Use Web site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www-03.ibm.com/easy/page/558</a:t>
                      </a:r>
                      <a:endParaRPr lang="en-US" sz="1200" dirty="0"/>
                    </a:p>
                  </a:txBody>
                  <a:tcPr/>
                </a:tc>
              </a:tr>
              <a:tr h="406474"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Microsoft Windows XP User Interface Guidelines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http://www.microsoft .com</a:t>
                      </a:r>
                      <a:endParaRPr lang="en-US" sz="1200" dirty="0"/>
                    </a:p>
                  </a:txBody>
                  <a:tcPr/>
                </a:tc>
              </a:tr>
              <a:tr h="406474"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 Microsystems Java Look and Feel Design Guidelines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http://java.sun.com/products/jlf/ed2/book/HIGTitle.html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Kata pengantar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Sebuah pemahaman menyeluruh </a:t>
            </a:r>
            <a:r>
              <a:rPr lang="en-US" dirty="0" err="1" smtClean="0"/>
              <a:t>tentang</a:t>
            </a:r>
            <a:r>
              <a:rPr lang="en-US" dirty="0" smtClean="0"/>
              <a:t> p</a:t>
            </a:r>
            <a:r>
              <a:rPr lang="id-ID" dirty="0" smtClean="0"/>
              <a:t>engguna telah diperoleh, dan fokus sekarang bergeser ke fungsi bisnis.</a:t>
            </a:r>
            <a:endParaRPr lang="en-US" dirty="0" smtClean="0"/>
          </a:p>
          <a:p>
            <a:pPr algn="just"/>
            <a:r>
              <a:rPr lang="id-ID" dirty="0" smtClean="0"/>
              <a:t>Persyaratan harus ditentukan dan kegiatan yang dilakukan pengguna harus digambarkan melalui analisis tugas.</a:t>
            </a:r>
            <a:endParaRPr lang="en-US" dirty="0" smtClean="0"/>
          </a:p>
          <a:p>
            <a:pPr algn="just"/>
            <a:r>
              <a:rPr lang="id-ID" dirty="0" smtClean="0"/>
              <a:t>Desain standar juga harus dibuat (jika belum tersedia), tujuan kegunaan didirikan, dan pelatihan dan dokumentasi kebutuhan ditentukan</a:t>
            </a:r>
            <a:endParaRPr lang="en-US" dirty="0" smtClean="0"/>
          </a:p>
          <a:p>
            <a:pPr algn="just"/>
            <a:r>
              <a:rPr lang="id-ID" dirty="0" smtClean="0"/>
              <a:t>Langkah ini akan menghasilkan sebuah model konseptual.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9DDB20-B0BB-4C1B-A014-514D77C4F0D0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UI Standards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user interface standard is an official set of internationally agreed-upon design approaches and principles for interface design. </a:t>
            </a:r>
          </a:p>
          <a:p>
            <a:pPr lvl="1"/>
            <a:r>
              <a:rPr lang="en-US" sz="1600" dirty="0" smtClean="0"/>
              <a:t>ISO 9241: Ergonomic requirements for office work with visual display terminals</a:t>
            </a:r>
          </a:p>
          <a:p>
            <a:pPr lvl="1"/>
            <a:r>
              <a:rPr lang="en-US" sz="1600" dirty="0" smtClean="0"/>
              <a:t>ISO 14915: Software ergonomics for multimedia user interfaces</a:t>
            </a:r>
          </a:p>
          <a:p>
            <a:pPr lvl="1"/>
            <a:r>
              <a:rPr lang="en-US" sz="1600" dirty="0" smtClean="0"/>
              <a:t>ISO 13407: Human-centered design processes for interactive systems</a:t>
            </a:r>
          </a:p>
          <a:p>
            <a:pPr lvl="1"/>
            <a:r>
              <a:rPr lang="en-US" sz="1600" dirty="0" smtClean="0"/>
              <a:t>ISO/CD 20282: Ease of operation of everyday products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BC29BA-E604-4D02-B77F-6905E740F2B3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/>
              <a:t>Web Guidelines and Style Guides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Belum ada kesempatan untuk konvensi dan panduan gaya yang mudah dikembangkan dan kemudian diterima oleh </a:t>
            </a:r>
            <a:r>
              <a:rPr lang="id-ID" dirty="0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 smtClean="0"/>
              <a:t>masyarakat</a:t>
            </a:r>
            <a:endParaRPr lang="en-US" dirty="0" smtClean="0"/>
          </a:p>
          <a:p>
            <a:pPr algn="just"/>
            <a:r>
              <a:rPr lang="id-ID" dirty="0" smtClean="0"/>
              <a:t>De facto standar sedang dibuat saat mayoritas situs </a:t>
            </a:r>
            <a:r>
              <a:rPr lang="en-US" dirty="0" smtClean="0"/>
              <a:t>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id-ID" dirty="0" smtClean="0"/>
              <a:t>fokus</a:t>
            </a:r>
            <a:r>
              <a:rPr lang="en-US" dirty="0" smtClean="0"/>
              <a:t> </a:t>
            </a:r>
            <a:r>
              <a:rPr lang="id-ID" dirty="0" smtClean="0"/>
              <a:t>pada salah satu cara untuk melakukan sesuatu</a:t>
            </a:r>
            <a:endParaRPr lang="en-US" dirty="0" smtClean="0"/>
          </a:p>
          <a:p>
            <a:pPr algn="just"/>
            <a:r>
              <a:rPr lang="id-ID" dirty="0" smtClean="0"/>
              <a:t>Standar di seluruh dunia juga sedang </a:t>
            </a:r>
            <a:r>
              <a:rPr lang="en-US" dirty="0" err="1" smtClean="0"/>
              <a:t>di</a:t>
            </a:r>
            <a:r>
              <a:rPr lang="id-ID" dirty="0" smtClean="0"/>
              <a:t>lihat oleh organisasi seperti World Wide Web Consortium (2001)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BA27B2-2D26-477F-B33A-D42EF51BCED7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Customized Style Guides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Sertakan daftar untuk menyajikan prinsip-prinsip dan pedoman.</a:t>
            </a:r>
            <a:endParaRPr lang="en-US" dirty="0" smtClean="0"/>
          </a:p>
          <a:p>
            <a:pPr algn="just"/>
            <a:r>
              <a:rPr lang="en-US" dirty="0" smtClean="0"/>
              <a:t>B</a:t>
            </a:r>
            <a:r>
              <a:rPr lang="id-ID" dirty="0" smtClean="0"/>
              <a:t>erikan alasan mengapa pedoman tertentu harus digunakan.</a:t>
            </a:r>
            <a:endParaRPr lang="en-US" dirty="0" smtClean="0"/>
          </a:p>
          <a:p>
            <a:pPr algn="just"/>
            <a:r>
              <a:rPr lang="id-ID" dirty="0" smtClean="0"/>
              <a:t>Memberikan dasar pemikiran yang menjelaskan kondisi dimana berbagai desain alternatif yang sesuai.</a:t>
            </a:r>
            <a:endParaRPr lang="en-US" dirty="0" smtClean="0"/>
          </a:p>
          <a:p>
            <a:pPr algn="just"/>
            <a:r>
              <a:rPr lang="id-ID" dirty="0" smtClean="0"/>
              <a:t>Menyertakan contoh-contoh konkrit dari desain yang benar.</a:t>
            </a:r>
            <a:endParaRPr lang="en-US" dirty="0" smtClean="0"/>
          </a:p>
          <a:p>
            <a:pPr algn="just"/>
            <a:r>
              <a:rPr lang="id-ID" dirty="0" smtClean="0"/>
              <a:t>Desain dokumen pedoman berikut diakui prinsip untuk desain do</a:t>
            </a:r>
            <a:r>
              <a:rPr lang="en-US" dirty="0" smtClean="0"/>
              <a:t>k</a:t>
            </a:r>
            <a:r>
              <a:rPr lang="id-ID" dirty="0" smtClean="0"/>
              <a:t>umen </a:t>
            </a:r>
            <a:r>
              <a:rPr lang="en-US" dirty="0" smtClean="0"/>
              <a:t>yang </a:t>
            </a:r>
            <a:r>
              <a:rPr lang="id-ID" dirty="0" smtClean="0"/>
              <a:t>baik.</a:t>
            </a:r>
            <a:endParaRPr lang="en-US" dirty="0" smtClean="0"/>
          </a:p>
          <a:p>
            <a:pPr algn="just"/>
            <a:r>
              <a:rPr lang="id-ID" dirty="0" smtClean="0"/>
              <a:t>Menyediakan mekanisme akses yang baik seperti indeks menyeluruh, daftar isi, daftar kata, dan daftar periksa.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56D1A9-D726-4AC9-BEFA-239600FC945C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6. Design Support and Implementation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6553200" cy="4114800"/>
          </a:xfrm>
        </p:spPr>
        <p:txBody>
          <a:bodyPr/>
          <a:lstStyle/>
          <a:p>
            <a:pPr algn="just"/>
            <a:r>
              <a:rPr lang="id-ID" sz="2400" dirty="0" smtClean="0"/>
              <a:t>Gunakan semua sumber referensi yang tersedia dalam menciptakan pedoman.</a:t>
            </a:r>
            <a:endParaRPr lang="en-US" sz="2400" dirty="0" smtClean="0"/>
          </a:p>
          <a:p>
            <a:pPr algn="just"/>
            <a:r>
              <a:rPr lang="id-ID" sz="2400" dirty="0" smtClean="0"/>
              <a:t>Gunakan alat pengembangan dan implementasi yang mendukung pedoman.</a:t>
            </a:r>
            <a:endParaRPr lang="en-US" sz="2400" dirty="0" smtClean="0"/>
          </a:p>
          <a:p>
            <a:pPr algn="just"/>
            <a:r>
              <a:rPr lang="id-ID" sz="2400" dirty="0" smtClean="0"/>
              <a:t>Mulailah menerapkan pedoman segera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99CB40-0963-49CC-B9F0-4F64FF55D1E7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7. </a:t>
            </a:r>
            <a:r>
              <a:rPr lang="en-US" sz="3200" b="1" dirty="0" smtClean="0"/>
              <a:t>System Training and Documentation Needs</a:t>
            </a:r>
            <a:endParaRPr lang="en-US" sz="3200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Pelatihan</a:t>
            </a:r>
            <a:endParaRPr lang="en-US" dirty="0" smtClean="0"/>
          </a:p>
          <a:p>
            <a:pPr lvl="1" algn="just"/>
            <a:r>
              <a:rPr lang="id-ID" sz="1800" dirty="0" smtClean="0"/>
              <a:t>Sistem pelatihan akan didasarkan pada kebutuhan pengguna, desain sistem konseptual, tujuan sistem pembelajaran, dan tujuan kinerja sistem.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Pelatihan mungkin termasuk perangkat seperti pelatihan formal atau video, manual, tutorial online, referensi buku panduan, panduan referensi cepat, dan bantuan online.</a:t>
            </a:r>
            <a:endParaRPr lang="en-US" sz="1800" dirty="0" smtClean="0"/>
          </a:p>
          <a:p>
            <a:r>
              <a:rPr lang="id-ID" dirty="0" smtClean="0"/>
              <a:t>Dokumentasi</a:t>
            </a:r>
            <a:endParaRPr lang="en-US" dirty="0" smtClean="0"/>
          </a:p>
          <a:p>
            <a:pPr lvl="1" algn="just"/>
            <a:r>
              <a:rPr lang="id-ID" sz="1800" dirty="0" smtClean="0"/>
              <a:t>Sistem dokumentasi adalah titik acuan, suatu bentuk komunikasi, dan desain yang lebih konkrit - kata yang dapat dilihat dan dipahami.</a:t>
            </a:r>
            <a:endParaRPr lang="en-US" sz="1800" dirty="0" smtClean="0"/>
          </a:p>
          <a:p>
            <a:pPr lvl="1" algn="just"/>
            <a:r>
              <a:rPr lang="id-ID" sz="1800" dirty="0" smtClean="0"/>
              <a:t>Ini juga akan didasarkan pada kebutuhan pengguna, desain sistem konseptual, dan tujuan kinerja sistem</a:t>
            </a:r>
            <a:endParaRPr lang="id-ID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E7763A-6DE3-4494-B0CA-AF1D93C37BFB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7. </a:t>
            </a:r>
            <a:r>
              <a:rPr lang="en-US" sz="2800" b="1" dirty="0" smtClean="0"/>
              <a:t>System Training and Documentation Needs (Cont’d)</a:t>
            </a:r>
            <a:endParaRPr lang="en-US" sz="2800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id-ID" sz="2200" dirty="0" smtClean="0"/>
              <a:t>Membuat dokumentasi selama kemajuan pembangunan akan mengungkap masalah-masalah dan mengungkapkan kelalaian yang mungkin tidak lain yang dapat terdeteksi sampai nanti dalam proses desain.</a:t>
            </a:r>
            <a:endParaRPr lang="en-US" sz="2200" dirty="0" smtClean="0"/>
          </a:p>
          <a:p>
            <a:pPr lvl="1" algn="just"/>
            <a:r>
              <a:rPr lang="id-ID" sz="2200" dirty="0" smtClean="0"/>
              <a:t>Setiap masalah potensial dapat diidentifikasi dan ditangani lebih awal dalam proses desain, lagi-lagi mengurangi masalah di </a:t>
            </a:r>
            <a:r>
              <a:rPr lang="id-ID" sz="2200" dirty="0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hari</a:t>
            </a:r>
            <a:r>
              <a:rPr lang="id-ID" sz="2200" dirty="0" smtClean="0"/>
              <a:t> </a:t>
            </a:r>
            <a:r>
              <a:rPr lang="id-ID" sz="2200" dirty="0" smtClean="0"/>
              <a:t>dan biaya modifikasi.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BD6AF6-BD83-4C5B-9F4C-8C7E288A5097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Lakukan definisi bisnis dan analisa kebutuhan.</a:t>
            </a:r>
            <a:endParaRPr lang="en-US" dirty="0" smtClean="0"/>
          </a:p>
          <a:p>
            <a:r>
              <a:rPr lang="id-ID" dirty="0" smtClean="0"/>
              <a:t>Menentukan fungsi bisnis dasar.</a:t>
            </a:r>
            <a:endParaRPr lang="en-US" dirty="0" smtClean="0"/>
          </a:p>
          <a:p>
            <a:r>
              <a:rPr lang="id-ID" dirty="0" smtClean="0"/>
              <a:t>Menjelaskan kegiatan arus melalui analisis tugas.</a:t>
            </a:r>
            <a:endParaRPr lang="en-US" dirty="0" smtClean="0"/>
          </a:p>
          <a:p>
            <a:r>
              <a:rPr lang="id-ID" dirty="0" smtClean="0"/>
              <a:t>Mengembangkan model konseptual dari sistem.</a:t>
            </a:r>
            <a:endParaRPr lang="en-US" dirty="0" smtClean="0"/>
          </a:p>
          <a:p>
            <a:r>
              <a:rPr lang="id-ID" dirty="0" smtClean="0"/>
              <a:t>Menetapkan desain standar atau panduan gaya.</a:t>
            </a:r>
            <a:endParaRPr lang="en-US" dirty="0" smtClean="0"/>
          </a:p>
          <a:p>
            <a:r>
              <a:rPr lang="id-ID" dirty="0" smtClean="0"/>
              <a:t>Menetapkan tujuan desain kegunaan sistem.</a:t>
            </a:r>
            <a:endParaRPr lang="en-US" dirty="0" smtClean="0"/>
          </a:p>
          <a:p>
            <a:r>
              <a:rPr lang="id-ID" dirty="0" smtClean="0"/>
              <a:t>Mendefinisikan kebutuhan pelatihan dan dokumentasi.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D18472-B154-4549-BDD6-7D04C9E9F4BA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id-ID" sz="3200" dirty="0" smtClean="0"/>
              <a:t>Definisi Bisnis &amp; Analisa Kebutuhan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Maksud dan Tujuan dari tahap ini adalah untuk menetapkan kebutuhan suatu sistem.</a:t>
            </a:r>
            <a:endParaRPr lang="en-US" dirty="0" smtClean="0"/>
          </a:p>
          <a:p>
            <a:pPr algn="just"/>
            <a:r>
              <a:rPr lang="id-ID" dirty="0" smtClean="0"/>
              <a:t>Sebuah deskripsi produk dikembangkan dan disempurnakan, berdasarkan masukan dari pengguna, pemasaran, atau pihak lain yang berkepentingan.</a:t>
            </a:r>
            <a:endParaRPr lang="en-US" dirty="0" smtClean="0"/>
          </a:p>
          <a:p>
            <a:pPr algn="just"/>
            <a:r>
              <a:rPr lang="id-ID" dirty="0" smtClean="0"/>
              <a:t>Pengembang harus menyadari kebijakan dan budaya kerja organisasi.</a:t>
            </a:r>
            <a:endParaRPr lang="en-US" dirty="0" smtClean="0"/>
          </a:p>
          <a:p>
            <a:pPr algn="just"/>
            <a:r>
              <a:rPr lang="id-ID" dirty="0" smtClean="0"/>
              <a:t>Pengumpulan Informasi Teknik:</a:t>
            </a:r>
            <a:br>
              <a:rPr lang="id-ID" dirty="0" smtClean="0"/>
            </a:br>
            <a:r>
              <a:rPr lang="id-ID" dirty="0" smtClean="0"/>
              <a:t>Metode langsung: tatap muka pertemuan dengan, atau melihat sebenarnya pengguna untuk meminta persyaratan.</a:t>
            </a:r>
            <a:br>
              <a:rPr lang="id-ID" dirty="0" smtClean="0"/>
            </a:br>
            <a:r>
              <a:rPr lang="id-ID" dirty="0" smtClean="0"/>
              <a:t>Metode tidak langsung: memaksakan seseorang, perantara atau sesuatu, antara pengguna dan para pengembang.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17AF3E-C658-466F-9730-6EF550BF8777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Face-to-face interview</a:t>
            </a:r>
          </a:p>
          <a:p>
            <a:r>
              <a:rPr lang="en-US" sz="3000" dirty="0" smtClean="0"/>
              <a:t>Telephone interview</a:t>
            </a:r>
          </a:p>
          <a:p>
            <a:r>
              <a:rPr lang="en-US" sz="3000" dirty="0" smtClean="0"/>
              <a:t>Traditional Focus Group</a:t>
            </a:r>
          </a:p>
          <a:p>
            <a:r>
              <a:rPr lang="en-US" sz="3000" dirty="0" smtClean="0"/>
              <a:t>Observational Field Study</a:t>
            </a:r>
          </a:p>
          <a:p>
            <a:r>
              <a:rPr lang="en-US" sz="3000" dirty="0" smtClean="0"/>
              <a:t>Prototyping</a:t>
            </a:r>
          </a:p>
          <a:p>
            <a:r>
              <a:rPr lang="en-US" sz="3000" dirty="0" smtClean="0"/>
              <a:t>Usability Laboratory Testing</a:t>
            </a:r>
          </a:p>
          <a:p>
            <a:r>
              <a:rPr lang="en-US" sz="3000" dirty="0" smtClean="0"/>
              <a:t>Card Sorting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B9689C-C10F-4536-87E2-815C3B17CEF6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 Intermediary</a:t>
            </a:r>
          </a:p>
          <a:p>
            <a:r>
              <a:rPr lang="en-US" dirty="0" smtClean="0"/>
              <a:t>Paper Survey or Questionnaire</a:t>
            </a:r>
          </a:p>
          <a:p>
            <a:r>
              <a:rPr lang="en-US" dirty="0" smtClean="0"/>
              <a:t>Electronic Survey or Questionnaire</a:t>
            </a:r>
          </a:p>
          <a:p>
            <a:r>
              <a:rPr lang="en-US" dirty="0" smtClean="0"/>
              <a:t>Electronic Focus Group</a:t>
            </a:r>
          </a:p>
          <a:p>
            <a:r>
              <a:rPr lang="en-US" dirty="0" smtClean="0"/>
              <a:t>Marketing and Sales</a:t>
            </a:r>
          </a:p>
          <a:p>
            <a:r>
              <a:rPr lang="en-US" dirty="0" smtClean="0"/>
              <a:t>Support Line</a:t>
            </a:r>
          </a:p>
          <a:p>
            <a:r>
              <a:rPr lang="en-US" dirty="0" smtClean="0"/>
              <a:t>E-Mail, Bulletin Boards, or Guest Book</a:t>
            </a:r>
          </a:p>
          <a:p>
            <a:r>
              <a:rPr lang="en-US" dirty="0" smtClean="0"/>
              <a:t>User Group</a:t>
            </a:r>
          </a:p>
          <a:p>
            <a:r>
              <a:rPr lang="en-US" dirty="0" smtClean="0"/>
              <a:t>Competitor Analysis</a:t>
            </a:r>
          </a:p>
          <a:p>
            <a:r>
              <a:rPr lang="en-US" dirty="0" smtClean="0"/>
              <a:t>Trade Show</a:t>
            </a:r>
          </a:p>
          <a:p>
            <a:r>
              <a:rPr lang="en-US" dirty="0" smtClean="0"/>
              <a:t>System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D9B6193-6975-43A2-B7A5-F745C001C2A5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defRPr/>
            </a:pPr>
            <a:r>
              <a:rPr lang="en-US" dirty="0" smtClean="0"/>
              <a:t>2. </a:t>
            </a:r>
            <a:r>
              <a:rPr lang="id-ID" dirty="0" smtClean="0"/>
              <a:t>Dasar Fungsi Bisnis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6553200" cy="4800600"/>
          </a:xfrm>
        </p:spPr>
        <p:txBody>
          <a:bodyPr/>
          <a:lstStyle/>
          <a:p>
            <a:r>
              <a:rPr lang="id-ID" dirty="0" smtClean="0"/>
              <a:t>Penjelasan rinci tentang produk apa yang akan dilakukan disusun</a:t>
            </a:r>
            <a:endParaRPr lang="en-US" dirty="0" smtClean="0"/>
          </a:p>
          <a:p>
            <a:r>
              <a:rPr lang="id-ID" dirty="0" smtClean="0"/>
              <a:t>Fungsi sistem Mayor terdaftar dan digambarkan, termasuk masukan sistem kritis dan output</a:t>
            </a:r>
            <a:endParaRPr lang="en-US" dirty="0" smtClean="0"/>
          </a:p>
          <a:p>
            <a:r>
              <a:rPr lang="id-ID" dirty="0" smtClean="0"/>
              <a:t>Proses:</a:t>
            </a:r>
            <a:endParaRPr lang="en-US" dirty="0" smtClean="0"/>
          </a:p>
          <a:p>
            <a:pPr lvl="1"/>
            <a:r>
              <a:rPr lang="id-ID" sz="2000" dirty="0" smtClean="0"/>
              <a:t>Dapatkan pemahaman yang lengkap dari model mental pengguna berdasarkan</a:t>
            </a:r>
            <a:br>
              <a:rPr lang="id-ID" sz="2000" dirty="0" smtClean="0"/>
            </a:br>
            <a:r>
              <a:rPr lang="id-ID" sz="2000" dirty="0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id-ID" sz="2000" dirty="0" smtClean="0"/>
              <a:t> </a:t>
            </a:r>
            <a:r>
              <a:rPr lang="id-ID" sz="2000" dirty="0" smtClean="0"/>
              <a:t>dan profil pengguna</a:t>
            </a:r>
            <a:endParaRPr lang="en-US" sz="2000" dirty="0" smtClean="0"/>
          </a:p>
          <a:p>
            <a:pPr lvl="1"/>
            <a:r>
              <a:rPr lang="id-ID" sz="2000" dirty="0" smtClean="0"/>
              <a:t>Analisis tugas pengguna.</a:t>
            </a:r>
            <a:br>
              <a:rPr lang="id-ID" sz="2000" dirty="0" smtClean="0"/>
            </a:br>
            <a:r>
              <a:rPr lang="id-ID" sz="2000" dirty="0" smtClean="0"/>
              <a:t>Mengembangkan model konseptual dari sistem berdasarkan model </a:t>
            </a:r>
            <a:r>
              <a:rPr lang="id-ID" sz="2000" dirty="0" smtClean="0"/>
              <a:t>mental </a:t>
            </a:r>
            <a:r>
              <a:rPr lang="id-ID" sz="2000" dirty="0" smtClean="0"/>
              <a:t>pengguna,termasuk:</a:t>
            </a:r>
            <a:br>
              <a:rPr lang="id-ID" sz="2000" dirty="0" smtClean="0"/>
            </a:br>
            <a:r>
              <a:rPr lang="id-ID" sz="2000" dirty="0" smtClean="0"/>
              <a:t>Mendefinisikan objek</a:t>
            </a:r>
            <a:br>
              <a:rPr lang="id-ID" sz="2000" dirty="0" smtClean="0"/>
            </a:br>
            <a:r>
              <a:rPr lang="id-ID" sz="2000" dirty="0" smtClean="0"/>
              <a:t>Mengembangkan metafora.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6BBAE5-FBBD-4955-ABF6-E655B899DAAA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Model Mental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200" dirty="0" smtClean="0"/>
              <a:t>Adalah representasi internal dari konseptualisasi saat seseorang dan pemahaman tentang sesuatu</a:t>
            </a:r>
            <a:endParaRPr lang="en-US" sz="2200" dirty="0" smtClean="0"/>
          </a:p>
          <a:p>
            <a:pPr algn="just"/>
            <a:r>
              <a:rPr lang="id-ID" sz="2200" dirty="0" smtClean="0"/>
              <a:t>Model Mental secara bertahap dikembangkan melalui pengalaman, pelatihan, dan instruksi</a:t>
            </a:r>
            <a:endParaRPr lang="en-US" sz="2200" dirty="0" smtClean="0"/>
          </a:p>
          <a:p>
            <a:pPr algn="just"/>
            <a:r>
              <a:rPr lang="id-ID" sz="2200" dirty="0" smtClean="0"/>
              <a:t>Memungkinkan seseorang untuk memahami, menjelaskan, dan melakukan sesuatu</a:t>
            </a:r>
            <a:endParaRPr lang="en-US" sz="2200" dirty="0" smtClean="0"/>
          </a:p>
          <a:p>
            <a:pPr algn="just"/>
            <a:r>
              <a:rPr lang="id-ID" sz="2200" dirty="0" smtClean="0"/>
              <a:t>Mental model memungkinkan seseorang untuk memprediksi tindakan yang diperlukan untuk melakukan hal-hal jika tindakan telah lupa atau belum ditemukan.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9DA822-60BE-4F23-89FC-159F1DC3D167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200" dirty="0" smtClean="0"/>
              <a:t>Analisis kegiatan pengguna, cara di mana orang melakukan tugas-tugas</a:t>
            </a:r>
            <a:endParaRPr lang="en-US" sz="2200" dirty="0" smtClean="0"/>
          </a:p>
          <a:p>
            <a:pPr algn="just"/>
            <a:r>
              <a:rPr lang="id-ID" sz="2200" dirty="0" smtClean="0"/>
              <a:t>Analisis Tugas melibatkan aktivitas pengguna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id-ID" sz="2200" dirty="0" smtClean="0"/>
              <a:t>mendobrak ke tingkat tugas individu</a:t>
            </a:r>
            <a:endParaRPr lang="en-US" sz="2200" dirty="0" smtClean="0"/>
          </a:p>
          <a:p>
            <a:pPr algn="just"/>
            <a:r>
              <a:rPr lang="id-ID" sz="2200" dirty="0" smtClean="0"/>
              <a:t>Tujuan: memperoleh pemahaman tentang mengapa dan bagaimana orang-orang saat melakukan hal-hal yang akan otomatis</a:t>
            </a:r>
            <a:endParaRPr lang="en-US" sz="2200" dirty="0" smtClean="0"/>
          </a:p>
          <a:p>
            <a:pPr algn="just"/>
            <a:r>
              <a:rPr lang="en-US" sz="2200" dirty="0" smtClean="0"/>
              <a:t>O</a:t>
            </a:r>
            <a:r>
              <a:rPr lang="id-ID" sz="2200" dirty="0" smtClean="0"/>
              <a:t>utput: keterangan lengkap dari semua tugas-tugas pengguna dan interaksi, termasuk skenario dan daftar objek</a:t>
            </a:r>
            <a:endParaRPr lang="id-ID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87790D-3A3C-44D2-BAFC-2B06BE151077}" type="datetime1">
              <a:rPr lang="en-US" smtClean="0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19055-BB42-49EB-94DB-55443889A0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!imk5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1418</Words>
  <Application>Microsoft PowerPoint</Application>
  <PresentationFormat>On-screen Show (4:3)</PresentationFormat>
  <Paragraphs>224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!!imk5</vt:lpstr>
      <vt:lpstr> Understand The Business Function</vt:lpstr>
      <vt:lpstr>Kata pengantar</vt:lpstr>
      <vt:lpstr>Langkah Umum</vt:lpstr>
      <vt:lpstr>Definisi Bisnis &amp; Analisa Kebutuhan</vt:lpstr>
      <vt:lpstr>Metode Langsung</vt:lpstr>
      <vt:lpstr>Metode Tidak Langsung</vt:lpstr>
      <vt:lpstr>2. Dasar Fungsi Bisnis</vt:lpstr>
      <vt:lpstr>Model Mental</vt:lpstr>
      <vt:lpstr>3. Analisis Tugas</vt:lpstr>
      <vt:lpstr>Skenario</vt:lpstr>
      <vt:lpstr>Daftar Obyek</vt:lpstr>
      <vt:lpstr>4. Membangun Model Konseptual</vt:lpstr>
      <vt:lpstr>Panduan Merancang Model Konseptual</vt:lpstr>
      <vt:lpstr>Mendefinisikan Obyek</vt:lpstr>
      <vt:lpstr>Mengembangkan Metafora</vt:lpstr>
      <vt:lpstr>Model Mental Pengguna Baru </vt:lpstr>
      <vt:lpstr>5. Design Standards or Style Guides</vt:lpstr>
      <vt:lpstr>Nilai Standar dan Pedoman</vt:lpstr>
      <vt:lpstr>Business System Interface Standards, Guidelines, and Style Guides</vt:lpstr>
      <vt:lpstr>UI Standards</vt:lpstr>
      <vt:lpstr>Web Guidelines and Style Guides</vt:lpstr>
      <vt:lpstr>Customized Style Guides</vt:lpstr>
      <vt:lpstr>6. Design Support and Implementation</vt:lpstr>
      <vt:lpstr>7. System Training and Documentation Needs</vt:lpstr>
      <vt:lpstr>7. System Training and Documentation Needs (Cont’d)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2 – Understand The Business Function</dc:title>
  <cp:lastModifiedBy>Valued Acer Customer</cp:lastModifiedBy>
  <cp:revision>137</cp:revision>
  <dcterms:created xsi:type="dcterms:W3CDTF">2009-08-31T21:48:22Z</dcterms:created>
  <dcterms:modified xsi:type="dcterms:W3CDTF">2012-03-14T06:34:13Z</dcterms:modified>
</cp:coreProperties>
</file>