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5" r:id="rId10"/>
    <p:sldId id="264" r:id="rId11"/>
    <p:sldId id="266" r:id="rId12"/>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8" d="100"/>
          <a:sy n="58" d="100"/>
        </p:scale>
        <p:origin x="-141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B9959D6-0BE4-462B-8EB2-26C133548BA5}" type="datetimeFigureOut">
              <a:rPr lang="id-ID" smtClean="0"/>
              <a:t>24/03/2012</a:t>
            </a:fld>
            <a:endParaRPr lang="id-ID"/>
          </a:p>
        </p:txBody>
      </p:sp>
      <p:sp>
        <p:nvSpPr>
          <p:cNvPr id="17" name="Footer Placeholder 16"/>
          <p:cNvSpPr>
            <a:spLocks noGrp="1"/>
          </p:cNvSpPr>
          <p:nvPr>
            <p:ph type="ftr" sz="quarter" idx="11"/>
          </p:nvPr>
        </p:nvSpPr>
        <p:spPr/>
        <p:txBody>
          <a:bodyPr/>
          <a:lstStyle/>
          <a:p>
            <a:endParaRPr lang="id-ID"/>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C19891C-55ED-4253-BCB2-C1A1A420234B}" type="slidenum">
              <a:rPr lang="id-ID" smtClean="0"/>
              <a:t>‹#›</a:t>
            </a:fld>
            <a:endParaRPr lang="id-ID"/>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B9959D6-0BE4-462B-8EB2-26C133548BA5}" type="datetimeFigureOut">
              <a:rPr lang="id-ID" smtClean="0"/>
              <a:t>24/03/2012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C19891C-55ED-4253-BCB2-C1A1A420234B}"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7C19891C-55ED-4253-BCB2-C1A1A420234B}" type="slidenum">
              <a:rPr lang="id-ID" smtClean="0"/>
              <a:t>‹#›</a:t>
            </a:fld>
            <a:endParaRPr lang="id-ID"/>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B9959D6-0BE4-462B-8EB2-26C133548BA5}" type="datetimeFigureOut">
              <a:rPr lang="id-ID" smtClean="0"/>
              <a:t>24/03/2012</a:t>
            </a:fld>
            <a:endParaRPr lang="id-ID"/>
          </a:p>
        </p:txBody>
      </p:sp>
      <p:sp>
        <p:nvSpPr>
          <p:cNvPr id="5" name="Footer Placeholder 4"/>
          <p:cNvSpPr>
            <a:spLocks noGrp="1"/>
          </p:cNvSpPr>
          <p:nvPr>
            <p:ph type="ftr" sz="quarter" idx="11"/>
          </p:nvPr>
        </p:nvSpPr>
        <p:spPr/>
        <p:txBody>
          <a:bodyPr/>
          <a:lstStyle/>
          <a:p>
            <a:endParaRPr lang="id-ID"/>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B9959D6-0BE4-462B-8EB2-26C133548BA5}" type="datetimeFigureOut">
              <a:rPr lang="id-ID" smtClean="0"/>
              <a:t>24/03/2012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a:xfrm>
            <a:off x="4361688" y="1026372"/>
            <a:ext cx="457200" cy="441325"/>
          </a:xfrm>
        </p:spPr>
        <p:txBody>
          <a:bodyPr/>
          <a:lstStyle/>
          <a:p>
            <a:fld id="{7C19891C-55ED-4253-BCB2-C1A1A420234B}" type="slidenum">
              <a:rPr lang="id-ID" smtClean="0"/>
              <a:t>‹#›</a:t>
            </a:fld>
            <a:endParaRPr lang="id-ID"/>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id-ID"/>
          </a:p>
        </p:txBody>
      </p:sp>
      <p:sp>
        <p:nvSpPr>
          <p:cNvPr id="4" name="Date Placeholder 3"/>
          <p:cNvSpPr>
            <a:spLocks noGrp="1"/>
          </p:cNvSpPr>
          <p:nvPr>
            <p:ph type="dt" sz="half" idx="10"/>
          </p:nvPr>
        </p:nvSpPr>
        <p:spPr/>
        <p:txBody>
          <a:bodyPr/>
          <a:lstStyle/>
          <a:p>
            <a:fld id="{CB9959D6-0BE4-462B-8EB2-26C133548BA5}" type="datetimeFigureOut">
              <a:rPr lang="id-ID" smtClean="0"/>
              <a:t>24/03/2012</a:t>
            </a:fld>
            <a:endParaRPr lang="id-ID"/>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C19891C-55ED-4253-BCB2-C1A1A420234B}" type="slidenum">
              <a:rPr lang="id-ID" smtClean="0"/>
              <a:t>‹#›</a:t>
            </a:fld>
            <a:endParaRPr lang="id-ID"/>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CB9959D6-0BE4-462B-8EB2-26C133548BA5}" type="datetimeFigureOut">
              <a:rPr lang="id-ID" smtClean="0"/>
              <a:t>24/03/2012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C19891C-55ED-4253-BCB2-C1A1A420234B}" type="slidenum">
              <a:rPr lang="id-ID" smtClean="0"/>
              <a:t>‹#›</a:t>
            </a:fld>
            <a:endParaRPr lang="id-ID"/>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B9959D6-0BE4-462B-8EB2-26C133548BA5}" type="datetimeFigureOut">
              <a:rPr lang="id-ID" smtClean="0"/>
              <a:t>24/03/2012</a:t>
            </a:fld>
            <a:endParaRPr lang="id-ID"/>
          </a:p>
        </p:txBody>
      </p:sp>
      <p:sp>
        <p:nvSpPr>
          <p:cNvPr id="8" name="Footer Placeholder 7"/>
          <p:cNvSpPr>
            <a:spLocks noGrp="1"/>
          </p:cNvSpPr>
          <p:nvPr>
            <p:ph type="ftr" sz="quarter" idx="11"/>
          </p:nvPr>
        </p:nvSpPr>
        <p:spPr>
          <a:xfrm>
            <a:off x="304800" y="6409944"/>
            <a:ext cx="3581400" cy="365760"/>
          </a:xfrm>
        </p:spPr>
        <p:txBody>
          <a:bodyPr/>
          <a:lstStyle/>
          <a:p>
            <a:endParaRPr lang="id-ID"/>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C19891C-55ED-4253-BCB2-C1A1A420234B}" type="slidenum">
              <a:rPr lang="id-ID" smtClean="0"/>
              <a:t>‹#›</a:t>
            </a:fld>
            <a:endParaRPr lang="id-ID"/>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B9959D6-0BE4-462B-8EB2-26C133548BA5}" type="datetimeFigureOut">
              <a:rPr lang="id-ID" smtClean="0"/>
              <a:t>24/03/2012</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a:xfrm>
            <a:off x="4343400" y="1036020"/>
            <a:ext cx="457200" cy="441325"/>
          </a:xfrm>
        </p:spPr>
        <p:txBody>
          <a:bodyPr/>
          <a:lstStyle/>
          <a:p>
            <a:fld id="{7C19891C-55ED-4253-BCB2-C1A1A420234B}"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CB9959D6-0BE4-462B-8EB2-26C133548BA5}" type="datetimeFigureOut">
              <a:rPr lang="id-ID" smtClean="0"/>
              <a:t>24/03/2012</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C19891C-55ED-4253-BCB2-C1A1A420234B}"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C19891C-55ED-4253-BCB2-C1A1A420234B}" type="slidenum">
              <a:rPr lang="id-ID" smtClean="0"/>
              <a:t>‹#›</a:t>
            </a:fld>
            <a:endParaRPr lang="id-ID"/>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CB9959D6-0BE4-462B-8EB2-26C133548BA5}" type="datetimeFigureOut">
              <a:rPr lang="id-ID" smtClean="0"/>
              <a:t>24/03/2012</a:t>
            </a:fld>
            <a:endParaRPr lang="id-ID"/>
          </a:p>
        </p:txBody>
      </p:sp>
      <p:sp>
        <p:nvSpPr>
          <p:cNvPr id="6" name="Footer Placeholder 5"/>
          <p:cNvSpPr>
            <a:spLocks noGrp="1"/>
          </p:cNvSpPr>
          <p:nvPr>
            <p:ph type="ftr" sz="quarter" idx="11"/>
          </p:nvPr>
        </p:nvSpPr>
        <p:spPr>
          <a:xfrm>
            <a:off x="301752" y="6410848"/>
            <a:ext cx="3383280" cy="365760"/>
          </a:xfrm>
        </p:spPr>
        <p:txBody>
          <a:bodyPr/>
          <a:lstStyle/>
          <a:p>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7C19891C-55ED-4253-BCB2-C1A1A420234B}" type="slidenum">
              <a:rPr lang="id-ID" smtClean="0"/>
              <a:t>‹#›</a:t>
            </a:fld>
            <a:endParaRPr lang="id-ID"/>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CB9959D6-0BE4-462B-8EB2-26C133548BA5}" type="datetimeFigureOut">
              <a:rPr lang="id-ID" smtClean="0"/>
              <a:t>24/03/2012</a:t>
            </a:fld>
            <a:endParaRPr lang="id-ID"/>
          </a:p>
        </p:txBody>
      </p:sp>
      <p:sp>
        <p:nvSpPr>
          <p:cNvPr id="6" name="Footer Placeholder 5"/>
          <p:cNvSpPr>
            <a:spLocks noGrp="1"/>
          </p:cNvSpPr>
          <p:nvPr>
            <p:ph type="ftr" sz="quarter" idx="11"/>
          </p:nvPr>
        </p:nvSpPr>
        <p:spPr>
          <a:xfrm>
            <a:off x="301752" y="6410848"/>
            <a:ext cx="3584448" cy="365760"/>
          </a:xfrm>
        </p:spPr>
        <p:txBody>
          <a:bodyPr/>
          <a:lstStyle/>
          <a:p>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CB9959D6-0BE4-462B-8EB2-26C133548BA5}" type="datetimeFigureOut">
              <a:rPr lang="id-ID" smtClean="0"/>
              <a:t>24/03/2012</a:t>
            </a:fld>
            <a:endParaRPr lang="id-ID"/>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id-ID"/>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C19891C-55ED-4253-BCB2-C1A1A420234B}" type="slidenum">
              <a:rPr lang="id-ID" smtClean="0"/>
              <a:t>‹#›</a:t>
            </a:fld>
            <a:endParaRPr lang="id-ID"/>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id-ID" dirty="0" smtClean="0"/>
              <a:t>Pertemuan 4</a:t>
            </a:r>
            <a:endParaRPr lang="id-ID" dirty="0"/>
          </a:p>
        </p:txBody>
      </p:sp>
      <p:sp>
        <p:nvSpPr>
          <p:cNvPr id="2" name="Title 1"/>
          <p:cNvSpPr>
            <a:spLocks noGrp="1"/>
          </p:cNvSpPr>
          <p:nvPr>
            <p:ph type="ctrTitle"/>
          </p:nvPr>
        </p:nvSpPr>
        <p:spPr/>
        <p:txBody>
          <a:bodyPr/>
          <a:lstStyle/>
          <a:p>
            <a:r>
              <a:rPr lang="id-ID" dirty="0" smtClean="0"/>
              <a:t>Struktur kontrol</a:t>
            </a:r>
            <a:endParaRPr lang="id-ID" dirty="0"/>
          </a:p>
        </p:txBody>
      </p:sp>
    </p:spTree>
    <p:extLst>
      <p:ext uri="{BB962C8B-B14F-4D97-AF65-F5344CB8AC3E}">
        <p14:creationId xmlns:p14="http://schemas.microsoft.com/office/powerpoint/2010/main" val="9837893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id-ID" dirty="0" smtClean="0"/>
              <a:t>Switch case</a:t>
            </a:r>
            <a:endParaRPr lang="id-ID" dirty="0"/>
          </a:p>
        </p:txBody>
      </p:sp>
      <p:sp>
        <p:nvSpPr>
          <p:cNvPr id="2" name="Content Placeholder 1"/>
          <p:cNvSpPr>
            <a:spLocks noGrp="1"/>
          </p:cNvSpPr>
          <p:nvPr>
            <p:ph sz="quarter" idx="1"/>
          </p:nvPr>
        </p:nvSpPr>
        <p:spPr/>
        <p:txBody>
          <a:bodyPr>
            <a:normAutofit fontScale="70000" lnSpcReduction="20000"/>
          </a:bodyPr>
          <a:lstStyle/>
          <a:p>
            <a:r>
              <a:rPr lang="id-ID" dirty="0" smtClean="0"/>
              <a:t>Pernyataan ini mengerjakan fungsi yang hampir mirip dengan nested if,dimana switch berisikan ungkapan yang berupa inputan dan nilai case sebagai nilai dari kondisinya. Jika tidak ada yang sesuai dengan nilai case maka akan difungsikan dengan default sebagai nilai falsenya.</a:t>
            </a:r>
          </a:p>
          <a:p>
            <a:r>
              <a:rPr lang="id-ID" dirty="0" smtClean="0"/>
              <a:t>Bentuk pemanggilannya adalah :</a:t>
            </a:r>
          </a:p>
          <a:p>
            <a:pPr marL="0" indent="0">
              <a:buNone/>
            </a:pPr>
            <a:r>
              <a:rPr lang="id-ID" dirty="0" smtClean="0"/>
              <a:t>Switch(variabel yang diinput)</a:t>
            </a:r>
          </a:p>
          <a:p>
            <a:pPr marL="0" indent="0">
              <a:buNone/>
            </a:pPr>
            <a:r>
              <a:rPr lang="id-ID" dirty="0" smtClean="0"/>
              <a:t>{</a:t>
            </a:r>
          </a:p>
          <a:p>
            <a:pPr marL="0" indent="0">
              <a:buNone/>
            </a:pPr>
            <a:r>
              <a:rPr lang="id-ID" dirty="0" smtClean="0"/>
              <a:t>Case nilai_kondisi1 :</a:t>
            </a:r>
          </a:p>
          <a:p>
            <a:pPr marL="0" indent="0">
              <a:buNone/>
            </a:pPr>
            <a:r>
              <a:rPr lang="id-ID" dirty="0" smtClean="0"/>
              <a:t>Pernyataan1;</a:t>
            </a:r>
          </a:p>
          <a:p>
            <a:pPr marL="0" indent="0">
              <a:buNone/>
            </a:pPr>
            <a:r>
              <a:rPr lang="id-ID" dirty="0" smtClean="0"/>
              <a:t>Break;</a:t>
            </a:r>
          </a:p>
          <a:p>
            <a:pPr marL="0" indent="0">
              <a:buNone/>
            </a:pPr>
            <a:r>
              <a:rPr lang="id-ID" dirty="0" smtClean="0"/>
              <a:t>Case nilai_kondisi2:</a:t>
            </a:r>
          </a:p>
          <a:p>
            <a:pPr marL="0" indent="0">
              <a:buNone/>
            </a:pPr>
            <a:r>
              <a:rPr lang="id-ID" dirty="0" smtClean="0"/>
              <a:t>Pernyataan2;</a:t>
            </a:r>
          </a:p>
          <a:p>
            <a:pPr marL="0" indent="0">
              <a:buNone/>
            </a:pPr>
            <a:r>
              <a:rPr lang="id-ID" dirty="0" smtClean="0"/>
              <a:t>Break ;</a:t>
            </a:r>
          </a:p>
          <a:p>
            <a:pPr marL="0" indent="0">
              <a:buNone/>
            </a:pPr>
            <a:r>
              <a:rPr lang="id-ID" dirty="0" smtClean="0"/>
              <a:t>Default :</a:t>
            </a:r>
          </a:p>
          <a:p>
            <a:pPr marL="0" indent="0">
              <a:buNone/>
            </a:pPr>
            <a:r>
              <a:rPr lang="id-ID" dirty="0" smtClean="0"/>
              <a:t>Pernyataanlain;</a:t>
            </a:r>
          </a:p>
          <a:p>
            <a:pPr marL="0" indent="0">
              <a:buNone/>
            </a:pPr>
            <a:r>
              <a:rPr lang="id-ID" dirty="0"/>
              <a:t>}</a:t>
            </a:r>
          </a:p>
        </p:txBody>
      </p:sp>
    </p:spTree>
    <p:extLst>
      <p:ext uri="{BB962C8B-B14F-4D97-AF65-F5344CB8AC3E}">
        <p14:creationId xmlns:p14="http://schemas.microsoft.com/office/powerpoint/2010/main" val="1276831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mc:AlternateContent xmlns:mc="http://schemas.openxmlformats.org/markup-compatibility/2006">
        <mc:Choice xmlns:a14="http://schemas.microsoft.com/office/drawing/2010/main" Requires="a14">
          <p:sp>
            <p:nvSpPr>
              <p:cNvPr id="3" name="Content Placeholder 2"/>
              <p:cNvSpPr>
                <a:spLocks noGrp="1"/>
              </p:cNvSpPr>
              <p:nvPr>
                <p:ph sz="quarter" idx="1"/>
              </p:nvPr>
            </p:nvSpPr>
            <p:spPr/>
            <p:txBody>
              <a:bodyPr/>
              <a:lstStyle/>
              <a:p>
                <a:r>
                  <a:rPr lang="id-ID" dirty="0" smtClean="0"/>
                  <a:t>Buatlah program untuk menentukan luas dari bangun ruang dengan ketentuan sebagai berikut :</a:t>
                </a:r>
              </a:p>
              <a:p>
                <a:pPr marL="514350" indent="-514350">
                  <a:buFont typeface="+mj-lt"/>
                  <a:buAutoNum type="arabicPeriod"/>
                </a:pPr>
                <a:r>
                  <a:rPr lang="id-ID" dirty="0" smtClean="0"/>
                  <a:t>Luas lingkaran (L</a:t>
                </a:r>
                <a14:m>
                  <m:oMath xmlns:m="http://schemas.openxmlformats.org/officeDocument/2006/math">
                    <m:r>
                      <a:rPr lang="id-ID" i="1" smtClean="0">
                        <a:latin typeface="Cambria Math"/>
                      </a:rPr>
                      <m:t>=</m:t>
                    </m:r>
                    <m:r>
                      <a:rPr lang="el-GR" i="1" smtClean="0">
                        <a:latin typeface="Cambria Math"/>
                      </a:rPr>
                      <m:t>𝜋</m:t>
                    </m:r>
                    <m:sSup>
                      <m:sSupPr>
                        <m:ctrlPr>
                          <a:rPr lang="id-ID" i="1" smtClean="0">
                            <a:latin typeface="Cambria Math"/>
                          </a:rPr>
                        </m:ctrlPr>
                      </m:sSupPr>
                      <m:e>
                        <m:r>
                          <a:rPr lang="id-ID" i="1" smtClean="0">
                            <a:latin typeface="Cambria Math"/>
                          </a:rPr>
                          <m:t>𝑟</m:t>
                        </m:r>
                      </m:e>
                      <m:sup>
                        <m:r>
                          <a:rPr lang="id-ID" i="1" smtClean="0">
                            <a:latin typeface="Cambria Math"/>
                          </a:rPr>
                          <m:t>2</m:t>
                        </m:r>
                      </m:sup>
                    </m:sSup>
                  </m:oMath>
                </a14:m>
                <a:r>
                  <a:rPr lang="id-ID" dirty="0" smtClean="0"/>
                  <a:t>).</a:t>
                </a:r>
              </a:p>
              <a:p>
                <a:pPr marL="514350" indent="-514350">
                  <a:buFont typeface="+mj-lt"/>
                  <a:buAutoNum type="arabicPeriod"/>
                </a:pPr>
                <a:r>
                  <a:rPr lang="id-ID" dirty="0" smtClean="0"/>
                  <a:t>Luas segitiga (L=1/2 x A x T).</a:t>
                </a:r>
              </a:p>
              <a:p>
                <a:pPr marL="514350" indent="-514350">
                  <a:buFont typeface="+mj-lt"/>
                  <a:buAutoNum type="arabicPeriod"/>
                </a:pPr>
                <a:r>
                  <a:rPr lang="id-ID" dirty="0" smtClean="0"/>
                  <a:t>Luas persegi panjang (L=P xL ).</a:t>
                </a:r>
              </a:p>
              <a:p>
                <a:pPr marL="514350" indent="-514350">
                  <a:buFont typeface="+mj-lt"/>
                  <a:buAutoNum type="arabicPeriod"/>
                </a:pPr>
                <a:r>
                  <a:rPr lang="id-ID" dirty="0" smtClean="0"/>
                  <a:t>Luas balok (L=P x L x T).</a:t>
                </a:r>
                <a:endParaRPr lang="id-ID" dirty="0"/>
              </a:p>
            </p:txBody>
          </p:sp>
        </mc:Choice>
        <mc:Fallback>
          <p:sp>
            <p:nvSpPr>
              <p:cNvPr id="3" name="Content Placeholder 2"/>
              <p:cNvSpPr>
                <a:spLocks noGrp="1" noRot="1" noChangeAspect="1" noMove="1" noResize="1" noEditPoints="1" noAdjustHandles="1" noChangeArrowheads="1" noChangeShapeType="1" noTextEdit="1"/>
              </p:cNvSpPr>
              <p:nvPr>
                <p:ph sz="quarter" idx="1"/>
              </p:nvPr>
            </p:nvSpPr>
            <p:spPr>
              <a:blipFill rotWithShape="1">
                <a:blip r:embed="rId2"/>
                <a:stretch>
                  <a:fillRect l="-932" t="-1200"/>
                </a:stretch>
              </a:blipFill>
            </p:spPr>
            <p:txBody>
              <a:bodyPr/>
              <a:lstStyle/>
              <a:p>
                <a:r>
                  <a:rPr lang="id-ID">
                    <a:noFill/>
                  </a:rPr>
                  <a:t> </a:t>
                </a:r>
              </a:p>
            </p:txBody>
          </p:sp>
        </mc:Fallback>
      </mc:AlternateContent>
    </p:spTree>
    <p:extLst>
      <p:ext uri="{BB962C8B-B14F-4D97-AF65-F5344CB8AC3E}">
        <p14:creationId xmlns:p14="http://schemas.microsoft.com/office/powerpoint/2010/main" val="1270184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Pernyataan if </a:t>
            </a:r>
            <a:endParaRPr lang="id-ID" dirty="0"/>
          </a:p>
        </p:txBody>
      </p:sp>
      <p:sp>
        <p:nvSpPr>
          <p:cNvPr id="3" name="Content Placeholder 2"/>
          <p:cNvSpPr>
            <a:spLocks noGrp="1"/>
          </p:cNvSpPr>
          <p:nvPr>
            <p:ph sz="quarter" idx="1"/>
          </p:nvPr>
        </p:nvSpPr>
        <p:spPr/>
        <p:txBody>
          <a:bodyPr>
            <a:normAutofit/>
          </a:bodyPr>
          <a:lstStyle/>
          <a:p>
            <a:r>
              <a:rPr lang="id-ID" dirty="0" smtClean="0"/>
              <a:t>Pernyataan if digunakan untuk mengambil keputusan dari suatu kondisi.</a:t>
            </a:r>
          </a:p>
          <a:p>
            <a:r>
              <a:rPr lang="id-ID" dirty="0" smtClean="0"/>
              <a:t>Bentuk pemanggilannya adalah :</a:t>
            </a:r>
          </a:p>
          <a:p>
            <a:pPr marL="0" indent="0">
              <a:buNone/>
            </a:pPr>
            <a:r>
              <a:rPr lang="id-ID" dirty="0"/>
              <a:t> </a:t>
            </a:r>
            <a:r>
              <a:rPr lang="id-ID" dirty="0" smtClean="0"/>
              <a:t>if(kondisi)</a:t>
            </a:r>
          </a:p>
          <a:p>
            <a:pPr marL="0" indent="0">
              <a:buNone/>
            </a:pPr>
            <a:r>
              <a:rPr lang="id-ID" dirty="0" smtClean="0"/>
              <a:t>{</a:t>
            </a:r>
          </a:p>
          <a:p>
            <a:pPr marL="0" indent="0">
              <a:buNone/>
            </a:pPr>
            <a:r>
              <a:rPr lang="id-ID" dirty="0" smtClean="0"/>
              <a:t>Pernyataan;</a:t>
            </a:r>
          </a:p>
          <a:p>
            <a:pPr marL="0" indent="0">
              <a:buNone/>
            </a:pPr>
            <a:r>
              <a:rPr lang="id-ID" dirty="0" smtClean="0"/>
              <a:t>}</a:t>
            </a:r>
          </a:p>
          <a:p>
            <a:pPr marL="0" indent="0">
              <a:buNone/>
            </a:pPr>
            <a:r>
              <a:rPr lang="id-ID" dirty="0" smtClean="0"/>
              <a:t>Akan dikerjakan selama kondisi tersebut bernilai benar.</a:t>
            </a:r>
            <a:endParaRPr lang="id-ID" dirty="0"/>
          </a:p>
        </p:txBody>
      </p:sp>
    </p:spTree>
    <p:extLst>
      <p:ext uri="{BB962C8B-B14F-4D97-AF65-F5344CB8AC3E}">
        <p14:creationId xmlns:p14="http://schemas.microsoft.com/office/powerpoint/2010/main" val="3897098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Contoh kasus</a:t>
            </a:r>
            <a:endParaRPr lang="id-ID" dirty="0"/>
          </a:p>
        </p:txBody>
      </p:sp>
      <p:sp>
        <p:nvSpPr>
          <p:cNvPr id="3" name="Content Placeholder 2"/>
          <p:cNvSpPr>
            <a:spLocks noGrp="1"/>
          </p:cNvSpPr>
          <p:nvPr>
            <p:ph sz="quarter" idx="1"/>
          </p:nvPr>
        </p:nvSpPr>
        <p:spPr/>
        <p:txBody>
          <a:bodyPr/>
          <a:lstStyle/>
          <a:p>
            <a:r>
              <a:rPr lang="id-ID" dirty="0" smtClean="0"/>
              <a:t>If(juara==1)</a:t>
            </a:r>
          </a:p>
          <a:p>
            <a:pPr marL="0" indent="0">
              <a:buNone/>
            </a:pPr>
            <a:r>
              <a:rPr lang="id-ID" dirty="0" smtClean="0"/>
              <a:t>{</a:t>
            </a:r>
          </a:p>
          <a:p>
            <a:pPr marL="0" indent="0">
              <a:buNone/>
            </a:pPr>
            <a:r>
              <a:rPr lang="id-ID" dirty="0" smtClean="0"/>
              <a:t>Cout&lt;&lt;“hadiah 100 juta”;</a:t>
            </a:r>
          </a:p>
          <a:p>
            <a:pPr marL="0" indent="0">
              <a:buNone/>
            </a:pPr>
            <a:r>
              <a:rPr lang="id-ID" dirty="0"/>
              <a:t>}</a:t>
            </a:r>
          </a:p>
        </p:txBody>
      </p:sp>
    </p:spTree>
    <p:extLst>
      <p:ext uri="{BB962C8B-B14F-4D97-AF65-F5344CB8AC3E}">
        <p14:creationId xmlns:p14="http://schemas.microsoft.com/office/powerpoint/2010/main" val="1193188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else</a:t>
            </a:r>
            <a:endParaRPr lang="id-ID" dirty="0"/>
          </a:p>
        </p:txBody>
      </p:sp>
      <p:sp>
        <p:nvSpPr>
          <p:cNvPr id="3" name="Content Placeholder 2"/>
          <p:cNvSpPr>
            <a:spLocks noGrp="1"/>
          </p:cNvSpPr>
          <p:nvPr>
            <p:ph sz="quarter" idx="1"/>
          </p:nvPr>
        </p:nvSpPr>
        <p:spPr/>
        <p:txBody>
          <a:bodyPr/>
          <a:lstStyle/>
          <a:p>
            <a:r>
              <a:rPr lang="id-ID" dirty="0" smtClean="0"/>
              <a:t>Pernyataan else tidak dapat berdiri sendiri,selalu diikuti oleh if, pernyataan akan if akan dijalankan pertama jika kondisi benar dan else jika kondisinya bernilai false.</a:t>
            </a:r>
            <a:endParaRPr lang="id-ID" dirty="0"/>
          </a:p>
        </p:txBody>
      </p:sp>
    </p:spTree>
    <p:extLst>
      <p:ext uri="{BB962C8B-B14F-4D97-AF65-F5344CB8AC3E}">
        <p14:creationId xmlns:p14="http://schemas.microsoft.com/office/powerpoint/2010/main" val="1437807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Contoh kasus</a:t>
            </a:r>
            <a:endParaRPr lang="id-ID" dirty="0"/>
          </a:p>
        </p:txBody>
      </p:sp>
      <p:sp>
        <p:nvSpPr>
          <p:cNvPr id="3" name="Content Placeholder 2"/>
          <p:cNvSpPr>
            <a:spLocks noGrp="1"/>
          </p:cNvSpPr>
          <p:nvPr>
            <p:ph sz="quarter" idx="1"/>
          </p:nvPr>
        </p:nvSpPr>
        <p:spPr/>
        <p:txBody>
          <a:bodyPr>
            <a:normAutofit/>
          </a:bodyPr>
          <a:lstStyle/>
          <a:p>
            <a:r>
              <a:rPr lang="id-ID" dirty="0" smtClean="0"/>
              <a:t>If(juara==1)</a:t>
            </a:r>
          </a:p>
          <a:p>
            <a:pPr marL="0" indent="0">
              <a:buNone/>
            </a:pPr>
            <a:r>
              <a:rPr lang="id-ID" dirty="0" smtClean="0"/>
              <a:t>{</a:t>
            </a:r>
          </a:p>
          <a:p>
            <a:pPr marL="0" indent="0">
              <a:buNone/>
            </a:pPr>
            <a:r>
              <a:rPr lang="id-ID" dirty="0" smtClean="0"/>
              <a:t>Cout&lt;&lt;“hadiah 100 juta”;</a:t>
            </a:r>
          </a:p>
          <a:p>
            <a:pPr marL="0" indent="0">
              <a:buNone/>
            </a:pPr>
            <a:r>
              <a:rPr lang="id-ID" dirty="0" smtClean="0"/>
              <a:t>}</a:t>
            </a:r>
          </a:p>
          <a:p>
            <a:pPr marL="0" indent="0">
              <a:buNone/>
            </a:pPr>
            <a:r>
              <a:rPr lang="id-ID" dirty="0" smtClean="0"/>
              <a:t>Else</a:t>
            </a:r>
          </a:p>
          <a:p>
            <a:pPr marL="0" indent="0">
              <a:buNone/>
            </a:pPr>
            <a:r>
              <a:rPr lang="id-ID" dirty="0" smtClean="0"/>
              <a:t>{</a:t>
            </a:r>
          </a:p>
          <a:p>
            <a:pPr marL="0" indent="0">
              <a:buNone/>
            </a:pPr>
            <a:r>
              <a:rPr lang="id-ID" dirty="0" smtClean="0"/>
              <a:t>Cout&lt;&lt;“hadiah 50 juta”;</a:t>
            </a:r>
          </a:p>
          <a:p>
            <a:pPr marL="0" indent="0">
              <a:buNone/>
            </a:pPr>
            <a:r>
              <a:rPr lang="id-ID" dirty="0"/>
              <a:t>}</a:t>
            </a:r>
          </a:p>
        </p:txBody>
      </p:sp>
    </p:spTree>
    <p:extLst>
      <p:ext uri="{BB962C8B-B14F-4D97-AF65-F5344CB8AC3E}">
        <p14:creationId xmlns:p14="http://schemas.microsoft.com/office/powerpoint/2010/main" val="1675668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sp>
        <p:nvSpPr>
          <p:cNvPr id="3" name="Content Placeholder 2"/>
          <p:cNvSpPr>
            <a:spLocks noGrp="1"/>
          </p:cNvSpPr>
          <p:nvPr>
            <p:ph sz="quarter" idx="1"/>
          </p:nvPr>
        </p:nvSpPr>
        <p:spPr/>
        <p:txBody>
          <a:bodyPr>
            <a:normAutofit/>
          </a:bodyPr>
          <a:lstStyle/>
          <a:p>
            <a:r>
              <a:rPr lang="id-ID" dirty="0" smtClean="0"/>
              <a:t>Buatlah program </a:t>
            </a:r>
            <a:r>
              <a:rPr lang="id-ID" dirty="0" smtClean="0"/>
              <a:t>untuk menentukan nilai terbesar dari kedua bilangan.</a:t>
            </a:r>
          </a:p>
          <a:p>
            <a:r>
              <a:rPr lang="id-ID" dirty="0" smtClean="0"/>
              <a:t>Misalkan nilai A adalah 60 dan nilai B adalah 70 </a:t>
            </a:r>
          </a:p>
          <a:p>
            <a:r>
              <a:rPr lang="id-ID" dirty="0" smtClean="0"/>
              <a:t>Maka nilai terbesar adalah nilai 70.</a:t>
            </a:r>
            <a:endParaRPr lang="id-ID" dirty="0" smtClean="0"/>
          </a:p>
        </p:txBody>
      </p:sp>
    </p:spTree>
    <p:extLst>
      <p:ext uri="{BB962C8B-B14F-4D97-AF65-F5344CB8AC3E}">
        <p14:creationId xmlns:p14="http://schemas.microsoft.com/office/powerpoint/2010/main" val="30554681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If </a:t>
            </a:r>
            <a:r>
              <a:rPr lang="id-ID" dirty="0" smtClean="0"/>
              <a:t>majemuk(nested if)</a:t>
            </a:r>
            <a:endParaRPr lang="id-ID" dirty="0"/>
          </a:p>
        </p:txBody>
      </p:sp>
      <p:sp>
        <p:nvSpPr>
          <p:cNvPr id="3" name="Content Placeholder 2"/>
          <p:cNvSpPr>
            <a:spLocks noGrp="1"/>
          </p:cNvSpPr>
          <p:nvPr>
            <p:ph sz="quarter" idx="1"/>
          </p:nvPr>
        </p:nvSpPr>
        <p:spPr/>
        <p:txBody>
          <a:bodyPr>
            <a:normAutofit lnSpcReduction="10000"/>
          </a:bodyPr>
          <a:lstStyle/>
          <a:p>
            <a:r>
              <a:rPr lang="id-ID" dirty="0" smtClean="0"/>
              <a:t>Suatu pernyataan lebih dari 2 kondisi maka fungsi else if akan digunakan dan berakhir dengan fungsi else.</a:t>
            </a:r>
          </a:p>
          <a:p>
            <a:r>
              <a:rPr lang="id-ID" dirty="0" smtClean="0"/>
              <a:t>Bentuk pemanggilan :</a:t>
            </a:r>
          </a:p>
          <a:p>
            <a:r>
              <a:rPr lang="id-ID" dirty="0" smtClean="0"/>
              <a:t>If (kondisi1)</a:t>
            </a:r>
          </a:p>
          <a:p>
            <a:pPr marL="0" indent="0">
              <a:buNone/>
            </a:pPr>
            <a:r>
              <a:rPr lang="id-ID" dirty="0"/>
              <a:t> </a:t>
            </a:r>
            <a:r>
              <a:rPr lang="id-ID" dirty="0" smtClean="0"/>
              <a:t>   pernyataan 1;</a:t>
            </a:r>
          </a:p>
          <a:p>
            <a:pPr marL="0" indent="0">
              <a:buNone/>
            </a:pPr>
            <a:r>
              <a:rPr lang="id-ID" dirty="0"/>
              <a:t> </a:t>
            </a:r>
            <a:r>
              <a:rPr lang="id-ID" dirty="0" smtClean="0"/>
              <a:t>   else if(kondisi2)</a:t>
            </a:r>
          </a:p>
          <a:p>
            <a:pPr marL="0" indent="0">
              <a:buNone/>
            </a:pPr>
            <a:r>
              <a:rPr lang="id-ID" dirty="0"/>
              <a:t> </a:t>
            </a:r>
            <a:r>
              <a:rPr lang="id-ID" dirty="0" smtClean="0"/>
              <a:t>   pernyataan2;</a:t>
            </a:r>
          </a:p>
          <a:p>
            <a:pPr marL="0" indent="0">
              <a:buNone/>
            </a:pPr>
            <a:r>
              <a:rPr lang="id-ID" dirty="0"/>
              <a:t> </a:t>
            </a:r>
            <a:r>
              <a:rPr lang="id-ID" dirty="0" smtClean="0"/>
              <a:t>   else</a:t>
            </a:r>
          </a:p>
          <a:p>
            <a:pPr marL="0" indent="0">
              <a:buNone/>
            </a:pPr>
            <a:r>
              <a:rPr lang="id-ID" dirty="0"/>
              <a:t> </a:t>
            </a:r>
            <a:r>
              <a:rPr lang="id-ID" dirty="0" smtClean="0"/>
              <a:t>   pernyataan3;</a:t>
            </a:r>
          </a:p>
        </p:txBody>
      </p:sp>
    </p:spTree>
    <p:extLst>
      <p:ext uri="{BB962C8B-B14F-4D97-AF65-F5344CB8AC3E}">
        <p14:creationId xmlns:p14="http://schemas.microsoft.com/office/powerpoint/2010/main" val="1483336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
          </p:nvPr>
        </p:nvSpPr>
        <p:spPr/>
        <p:txBody>
          <a:bodyPr/>
          <a:lstStyle/>
          <a:p>
            <a:r>
              <a:rPr lang="id-ID" dirty="0" smtClean="0"/>
              <a:t>If(pilihan==1)</a:t>
            </a:r>
          </a:p>
          <a:p>
            <a:pPr marL="0" indent="0">
              <a:buNone/>
            </a:pPr>
            <a:r>
              <a:rPr lang="id-ID" dirty="0"/>
              <a:t> </a:t>
            </a:r>
            <a:r>
              <a:rPr lang="id-ID" dirty="0" smtClean="0"/>
              <a:t>   cout&lt;&lt;“eskul basket”;</a:t>
            </a:r>
          </a:p>
          <a:p>
            <a:pPr marL="0" indent="0">
              <a:buNone/>
            </a:pPr>
            <a:r>
              <a:rPr lang="id-ID" dirty="0"/>
              <a:t> </a:t>
            </a:r>
            <a:r>
              <a:rPr lang="id-ID" dirty="0" smtClean="0"/>
              <a:t>   else if (pilihan==2)</a:t>
            </a:r>
          </a:p>
          <a:p>
            <a:pPr marL="0" indent="0">
              <a:buNone/>
            </a:pPr>
            <a:r>
              <a:rPr lang="id-ID" dirty="0"/>
              <a:t> </a:t>
            </a:r>
            <a:r>
              <a:rPr lang="id-ID" dirty="0" smtClean="0"/>
              <a:t>   cout&lt;&lt;“eskul sepakbola”;</a:t>
            </a:r>
          </a:p>
          <a:p>
            <a:pPr marL="0" indent="0">
              <a:buNone/>
            </a:pPr>
            <a:r>
              <a:rPr lang="id-ID" dirty="0"/>
              <a:t> </a:t>
            </a:r>
            <a:r>
              <a:rPr lang="id-ID" dirty="0" smtClean="0"/>
              <a:t>   else</a:t>
            </a:r>
          </a:p>
          <a:p>
            <a:pPr marL="0" indent="0">
              <a:buNone/>
            </a:pPr>
            <a:r>
              <a:rPr lang="id-ID"/>
              <a:t> </a:t>
            </a:r>
            <a:r>
              <a:rPr lang="id-ID" smtClean="0"/>
              <a:t>   cout&lt;&lt;“eskul voli”;</a:t>
            </a:r>
          </a:p>
          <a:p>
            <a:pPr marL="0" indent="0">
              <a:buNone/>
            </a:pPr>
            <a:endParaRPr lang="id-ID" dirty="0"/>
          </a:p>
        </p:txBody>
      </p:sp>
    </p:spTree>
    <p:extLst>
      <p:ext uri="{BB962C8B-B14F-4D97-AF65-F5344CB8AC3E}">
        <p14:creationId xmlns:p14="http://schemas.microsoft.com/office/powerpoint/2010/main" val="3936286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
          </p:nvPr>
        </p:nvSpPr>
        <p:spPr/>
        <p:txBody>
          <a:bodyPr/>
          <a:lstStyle/>
          <a:p>
            <a:r>
              <a:rPr lang="id-ID" dirty="0" smtClean="0"/>
              <a:t>Buatlah program untuk menentukan keterangan dari sebuah indeks nilai dari mahasiswa</a:t>
            </a:r>
          </a:p>
          <a:p>
            <a:r>
              <a:rPr lang="id-ID" dirty="0" smtClean="0"/>
              <a:t>A memiliki keterangan sangat baik</a:t>
            </a:r>
          </a:p>
          <a:p>
            <a:r>
              <a:rPr lang="id-ID" dirty="0" smtClean="0"/>
              <a:t>B memiliki keterangan baik</a:t>
            </a:r>
          </a:p>
          <a:p>
            <a:r>
              <a:rPr lang="id-ID" dirty="0" smtClean="0"/>
              <a:t>C memiliki keterangan cukup baik.</a:t>
            </a:r>
          </a:p>
          <a:p>
            <a:r>
              <a:rPr lang="id-ID" dirty="0" smtClean="0"/>
              <a:t>D memiliki keterangan kurang. </a:t>
            </a:r>
          </a:p>
          <a:p>
            <a:r>
              <a:rPr lang="id-ID" dirty="0" smtClean="0"/>
              <a:t>E memiliki keterangan sangat kurang.</a:t>
            </a:r>
            <a:endParaRPr lang="id-ID" dirty="0"/>
          </a:p>
        </p:txBody>
      </p:sp>
    </p:spTree>
    <p:extLst>
      <p:ext uri="{BB962C8B-B14F-4D97-AF65-F5344CB8AC3E}">
        <p14:creationId xmlns:p14="http://schemas.microsoft.com/office/powerpoint/2010/main" val="80231775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111</TotalTime>
  <Words>360</Words>
  <Application>Microsoft Office PowerPoint</Application>
  <PresentationFormat>On-screen Show (4:3)</PresentationFormat>
  <Paragraphs>69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Civic</vt:lpstr>
      <vt:lpstr>Struktur kontrol</vt:lpstr>
      <vt:lpstr>Pernyataan if </vt:lpstr>
      <vt:lpstr>Contoh kasus</vt:lpstr>
      <vt:lpstr>else</vt:lpstr>
      <vt:lpstr>Contoh kasus</vt:lpstr>
      <vt:lpstr>PowerPoint Presentation</vt:lpstr>
      <vt:lpstr>If majemuk(nested if)</vt:lpstr>
      <vt:lpstr>PowerPoint Presentation</vt:lpstr>
      <vt:lpstr>PowerPoint Presentation</vt:lpstr>
      <vt:lpstr>Switch case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Struktur kontrol</dc:title>
  <dc:creator>User</dc:creator>
  <cp:lastModifiedBy>User</cp:lastModifiedBy>
  <cp:revision>10</cp:revision>
  <dcterms:created xsi:type="dcterms:W3CDTF">2012-03-23T15:32:41Z</dcterms:created>
  <dcterms:modified xsi:type="dcterms:W3CDTF">2012-03-24T03:13:57Z</dcterms:modified>
</cp:coreProperties>
</file>