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7" r:id="rId3"/>
    <p:sldId id="264" r:id="rId4"/>
    <p:sldId id="261" r:id="rId5"/>
    <p:sldId id="258" r:id="rId6"/>
    <p:sldId id="260" r:id="rId7"/>
    <p:sldId id="272" r:id="rId8"/>
    <p:sldId id="265" r:id="rId9"/>
    <p:sldId id="262" r:id="rId10"/>
    <p:sldId id="270" r:id="rId11"/>
    <p:sldId id="267" r:id="rId12"/>
    <p:sldId id="268" r:id="rId13"/>
    <p:sldId id="266" r:id="rId14"/>
    <p:sldId id="275" r:id="rId15"/>
    <p:sldId id="273" r:id="rId16"/>
    <p:sldId id="274" r:id="rId17"/>
    <p:sldId id="276" r:id="rId18"/>
    <p:sldId id="278" r:id="rId19"/>
    <p:sldId id="277"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7" d="100"/>
          <a:sy n="57" d="100"/>
        </p:scale>
        <p:origin x="-1434"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CCC5A-ACDC-4840-8179-B818194FB933}" type="datetimeFigureOut">
              <a:rPr lang="en-US" smtClean="0"/>
              <a:pPr/>
              <a:t>3/26/2012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48FC1E-56B6-4A29-A466-C8B09664EF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57D2962-DBCB-48F2-BF10-6FECB646E229}" type="datetime1">
              <a:rPr lang="en-US" smtClean="0"/>
              <a:pPr/>
              <a:t>3/26/2012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it-IT" smtClean="0"/>
              <a:t>Discrete - Citra N., S.Si, MT</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5CBC7DC-6618-4D9A-981D-1E0ED46F8D5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97B8D8-8346-404D-8199-ACB3C46E32FE}" type="datetime1">
              <a:rPr lang="en-US" smtClean="0"/>
              <a:pPr/>
              <a:t>3/26/2012</a:t>
            </a:fld>
            <a:endParaRPr lang="en-US"/>
          </a:p>
        </p:txBody>
      </p:sp>
      <p:sp>
        <p:nvSpPr>
          <p:cNvPr id="5" name="Footer Placeholder 4"/>
          <p:cNvSpPr>
            <a:spLocks noGrp="1"/>
          </p:cNvSpPr>
          <p:nvPr>
            <p:ph type="ftr" sz="quarter" idx="11"/>
          </p:nvPr>
        </p:nvSpPr>
        <p:spPr/>
        <p:txBody>
          <a:bodyPr/>
          <a:lstStyle/>
          <a:p>
            <a:r>
              <a:rPr lang="it-IT" smtClean="0"/>
              <a:t>Discrete - Citra N., S.Si, MT</a:t>
            </a:r>
            <a:endParaRPr lang="en-US"/>
          </a:p>
        </p:txBody>
      </p:sp>
      <p:sp>
        <p:nvSpPr>
          <p:cNvPr id="6" name="Slide Number Placeholder 5"/>
          <p:cNvSpPr>
            <a:spLocks noGrp="1"/>
          </p:cNvSpPr>
          <p:nvPr>
            <p:ph type="sldNum" sz="quarter" idx="12"/>
          </p:nvPr>
        </p:nvSpPr>
        <p:spPr/>
        <p:txBody>
          <a:bodyPr/>
          <a:lstStyle/>
          <a:p>
            <a:fld id="{55CBC7DC-6618-4D9A-981D-1E0ED46F8D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9598A6-AA84-4971-94B0-C34292EFCC16}" type="datetime1">
              <a:rPr lang="en-US" smtClean="0"/>
              <a:pPr/>
              <a:t>3/26/2012</a:t>
            </a:fld>
            <a:endParaRPr lang="en-US"/>
          </a:p>
        </p:txBody>
      </p:sp>
      <p:sp>
        <p:nvSpPr>
          <p:cNvPr id="5" name="Footer Placeholder 4"/>
          <p:cNvSpPr>
            <a:spLocks noGrp="1"/>
          </p:cNvSpPr>
          <p:nvPr>
            <p:ph type="ftr" sz="quarter" idx="11"/>
          </p:nvPr>
        </p:nvSpPr>
        <p:spPr/>
        <p:txBody>
          <a:bodyPr/>
          <a:lstStyle/>
          <a:p>
            <a:r>
              <a:rPr lang="it-IT" smtClean="0"/>
              <a:t>Discrete - Citra N., S.Si, MT</a:t>
            </a:r>
            <a:endParaRPr lang="en-US"/>
          </a:p>
        </p:txBody>
      </p:sp>
      <p:sp>
        <p:nvSpPr>
          <p:cNvPr id="6" name="Slide Number Placeholder 5"/>
          <p:cNvSpPr>
            <a:spLocks noGrp="1"/>
          </p:cNvSpPr>
          <p:nvPr>
            <p:ph type="sldNum" sz="quarter" idx="12"/>
          </p:nvPr>
        </p:nvSpPr>
        <p:spPr/>
        <p:txBody>
          <a:bodyPr/>
          <a:lstStyle/>
          <a:p>
            <a:fld id="{55CBC7DC-6618-4D9A-981D-1E0ED46F8D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966C012-6096-44C2-AFFA-E21CCE69266B}" type="datetime1">
              <a:rPr lang="en-US" smtClean="0"/>
              <a:pPr/>
              <a:t>3/26/2012</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it-IT" smtClean="0"/>
              <a:t>Discrete - Citra N., S.Si, MT</a:t>
            </a:r>
            <a:endParaRPr lang="en-US"/>
          </a:p>
        </p:txBody>
      </p:sp>
      <p:sp>
        <p:nvSpPr>
          <p:cNvPr id="6" name="Slide Number Placeholder 5"/>
          <p:cNvSpPr>
            <a:spLocks noGrp="1"/>
          </p:cNvSpPr>
          <p:nvPr>
            <p:ph type="sldNum" sz="quarter" idx="12"/>
          </p:nvPr>
        </p:nvSpPr>
        <p:spPr/>
        <p:txBody>
          <a:bodyPr/>
          <a:lstStyle/>
          <a:p>
            <a:fld id="{55CBC7DC-6618-4D9A-981D-1E0ED46F8D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724B32C-B582-45B6-8366-A8F6278DEC7D}" type="datetime1">
              <a:rPr lang="en-US" smtClean="0"/>
              <a:pPr/>
              <a:t>3/26/2012</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it-IT" smtClean="0"/>
              <a:t>Discrete - Citra N., S.Si, MT</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55CBC7DC-6618-4D9A-981D-1E0ED46F8D52}"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5C7889E-47A6-43AF-B2A9-93402D3C46DB}" type="datetime1">
              <a:rPr lang="en-US" smtClean="0"/>
              <a:pPr/>
              <a:t>3/26/2012</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it-IT" smtClean="0"/>
              <a:t>Discrete - Citra N., S.Si, MT</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55CBC7DC-6618-4D9A-981D-1E0ED46F8D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6886300-8F27-4DFE-8B1C-908969FA6B1C}" type="datetime1">
              <a:rPr lang="en-US" smtClean="0"/>
              <a:pPr/>
              <a:t>3/26/2012</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it-IT" smtClean="0"/>
              <a:t>Discrete - Citra N., S.Si, MT</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5CBC7DC-6618-4D9A-981D-1E0ED46F8D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303BB3-9C4B-4F71-80F4-E7254C01181C}" type="datetime1">
              <a:rPr lang="en-US" smtClean="0"/>
              <a:pPr/>
              <a:t>3/26/2012</a:t>
            </a:fld>
            <a:endParaRPr lang="en-US"/>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19F2CED-3387-4AEB-BAF0-EC8F0DD9808E}" type="datetime1">
              <a:rPr lang="en-US" smtClean="0"/>
              <a:pPr/>
              <a:t>3/26/2012</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it-IT" smtClean="0"/>
              <a:t>Discrete - Citra N., S.Si, MT</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55CBC7DC-6618-4D9A-981D-1E0ED46F8D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CCDE8DD-2E23-409A-A911-6D18F7B9B114}" type="datetime1">
              <a:rPr lang="en-US" smtClean="0"/>
              <a:pPr/>
              <a:t>3/26/2012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it-IT" smtClean="0"/>
              <a:t>Discrete - Citra N., S.Si, MT</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5CBC7DC-6618-4D9A-981D-1E0ED46F8D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3CD0137-2BF1-429F-9B92-AA08ABF0640C}" type="datetime1">
              <a:rPr lang="en-US" smtClean="0"/>
              <a:pPr/>
              <a:t>3/26/2012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it-IT" smtClean="0"/>
              <a:t>Discrete - Citra N., S.Si, MT</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5CBC7DC-6618-4D9A-981D-1E0ED46F8D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6CE86A2-2B9F-42CA-BA5F-CDC14E83E9F5}" type="datetime1">
              <a:rPr lang="en-US" smtClean="0"/>
              <a:pPr/>
              <a:t>3/26/2012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it-IT" smtClean="0"/>
              <a:t>Discrete - Citra N., S.Si, MT</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5CBC7DC-6618-4D9A-981D-1E0ED46F8D5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Set Theory</a:t>
            </a:r>
            <a:endParaRPr lang="en-US" dirty="0"/>
          </a:p>
        </p:txBody>
      </p:sp>
      <p:sp>
        <p:nvSpPr>
          <p:cNvPr id="3" name="Subtitle 2"/>
          <p:cNvSpPr>
            <a:spLocks noGrp="1"/>
          </p:cNvSpPr>
          <p:nvPr>
            <p:ph type="subTitle" idx="1"/>
          </p:nvPr>
        </p:nvSpPr>
        <p:spPr/>
        <p:txBody>
          <a:bodyPr/>
          <a:lstStyle/>
          <a:p>
            <a:r>
              <a:rPr lang="en-US" dirty="0" smtClean="0"/>
              <a:t>Citra </a:t>
            </a:r>
            <a:r>
              <a:rPr lang="en-US" dirty="0" err="1" smtClean="0"/>
              <a:t>Noviyasari</a:t>
            </a:r>
            <a:r>
              <a:rPr lang="en-US" dirty="0" smtClean="0"/>
              <a:t>, </a:t>
            </a:r>
            <a:r>
              <a:rPr lang="en-US" dirty="0" err="1" smtClean="0"/>
              <a:t>S.Si</a:t>
            </a:r>
            <a:r>
              <a:rPr lang="en-US" dirty="0" smtClean="0"/>
              <a:t>, MT</a:t>
            </a:r>
            <a:endParaRPr lang="en-US" dirty="0"/>
          </a:p>
        </p:txBody>
      </p:sp>
      <p:sp>
        <p:nvSpPr>
          <p:cNvPr id="4" name="Footer Placeholder 3"/>
          <p:cNvSpPr>
            <a:spLocks noGrp="1"/>
          </p:cNvSpPr>
          <p:nvPr>
            <p:ph type="ftr" sz="quarter" idx="11"/>
          </p:nvPr>
        </p:nvSpPr>
        <p:spPr>
          <a:xfrm>
            <a:off x="152400" y="6480969"/>
            <a:ext cx="4260056" cy="300831"/>
          </a:xfrm>
        </p:spPr>
        <p:txBody>
          <a:bodyPr/>
          <a:lstStyle/>
          <a:p>
            <a:pPr algn="l"/>
            <a:r>
              <a:rPr lang="it-IT" sz="1400" i="1" dirty="0" smtClean="0"/>
              <a:t>Discrete - Citra N., S.Si, MT</a:t>
            </a:r>
            <a:endParaRPr lang="en-US" sz="1400" i="1"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5007008"/>
          </a:xfrm>
        </p:spPr>
        <p:txBody>
          <a:bodyPr>
            <a:normAutofit fontScale="85000" lnSpcReduction="20000"/>
          </a:bodyPr>
          <a:lstStyle/>
          <a:p>
            <a:pPr>
              <a:buNone/>
            </a:pPr>
            <a:r>
              <a:rPr lang="id-ID" dirty="0" smtClean="0"/>
              <a:t>We know : 	A = {1, 2, 3, 4, 5}</a:t>
            </a:r>
          </a:p>
          <a:p>
            <a:pPr>
              <a:buNone/>
            </a:pPr>
            <a:r>
              <a:rPr lang="id-ID" dirty="0" smtClean="0"/>
              <a:t>		     	B = {1, 3, 5, 7. 9}</a:t>
            </a:r>
          </a:p>
          <a:p>
            <a:pPr>
              <a:buNone/>
            </a:pPr>
            <a:r>
              <a:rPr lang="id-ID" dirty="0" smtClean="0"/>
              <a:t>			C = {1, 2}</a:t>
            </a:r>
          </a:p>
          <a:p>
            <a:pPr>
              <a:buNone/>
            </a:pPr>
            <a:r>
              <a:rPr lang="id-ID" dirty="0" smtClean="0"/>
              <a:t>			S = {1, 2, 3, 4, 5, 6, 7, 8, 9}</a:t>
            </a:r>
          </a:p>
          <a:p>
            <a:pPr>
              <a:buNone/>
            </a:pPr>
            <a:r>
              <a:rPr lang="id-ID" dirty="0" smtClean="0"/>
              <a:t>Solution :</a:t>
            </a:r>
          </a:p>
          <a:p>
            <a:pPr>
              <a:buNone/>
            </a:pPr>
            <a:r>
              <a:rPr lang="en-US" dirty="0" smtClean="0"/>
              <a:t>A </a:t>
            </a:r>
            <a:r>
              <a:rPr lang="es-ES" dirty="0" smtClean="0">
                <a:sym typeface="Symbol"/>
              </a:rPr>
              <a:t></a:t>
            </a:r>
            <a:r>
              <a:rPr lang="en-US" dirty="0" smtClean="0"/>
              <a:t> B</a:t>
            </a:r>
            <a:r>
              <a:rPr lang="id-ID" dirty="0" smtClean="0"/>
              <a:t> = {1, 2, 3, 4, 5, 7, 9}</a:t>
            </a:r>
          </a:p>
          <a:p>
            <a:pPr>
              <a:buNone/>
            </a:pPr>
            <a:r>
              <a:rPr lang="en-US" dirty="0" smtClean="0"/>
              <a:t>A </a:t>
            </a:r>
            <a:r>
              <a:rPr lang="es-ES" dirty="0" smtClean="0">
                <a:sym typeface="Symbol"/>
              </a:rPr>
              <a:t></a:t>
            </a:r>
            <a:r>
              <a:rPr lang="en-US" dirty="0" smtClean="0"/>
              <a:t> B</a:t>
            </a:r>
            <a:r>
              <a:rPr lang="id-ID" dirty="0" smtClean="0"/>
              <a:t> = {1, 3, 5}</a:t>
            </a:r>
          </a:p>
          <a:p>
            <a:pPr>
              <a:buNone/>
            </a:pPr>
            <a:r>
              <a:rPr lang="en-US" dirty="0" smtClean="0"/>
              <a:t>A </a:t>
            </a:r>
            <a:r>
              <a:rPr lang="en-US" dirty="0" smtClean="0">
                <a:sym typeface="Symbol"/>
              </a:rPr>
              <a:t></a:t>
            </a:r>
            <a:r>
              <a:rPr lang="en-US" dirty="0" smtClean="0"/>
              <a:t> B</a:t>
            </a:r>
            <a:r>
              <a:rPr lang="id-ID" dirty="0" smtClean="0"/>
              <a:t> = {2, 4, 7, 9}</a:t>
            </a:r>
          </a:p>
          <a:p>
            <a:pPr>
              <a:buNone/>
            </a:pPr>
            <a:r>
              <a:rPr lang="en-US" dirty="0" smtClean="0"/>
              <a:t>A </a:t>
            </a:r>
            <a:r>
              <a:rPr lang="id-ID" dirty="0" smtClean="0"/>
              <a:t>– </a:t>
            </a:r>
            <a:r>
              <a:rPr lang="en-US" dirty="0" smtClean="0"/>
              <a:t> B</a:t>
            </a:r>
            <a:r>
              <a:rPr lang="id-ID" dirty="0" smtClean="0"/>
              <a:t> = {2, 4}</a:t>
            </a:r>
          </a:p>
          <a:p>
            <a:pPr>
              <a:buNone/>
            </a:pPr>
            <a:r>
              <a:rPr lang="id-ID" dirty="0" smtClean="0"/>
              <a:t>B</a:t>
            </a:r>
            <a:r>
              <a:rPr lang="en-US" dirty="0" smtClean="0"/>
              <a:t> </a:t>
            </a:r>
            <a:r>
              <a:rPr lang="id-ID" dirty="0" smtClean="0"/>
              <a:t>– A  = {7, 9}</a:t>
            </a:r>
          </a:p>
          <a:p>
            <a:pPr>
              <a:buNone/>
            </a:pPr>
            <a:r>
              <a:rPr lang="id-ID" dirty="0" smtClean="0"/>
              <a:t>A</a:t>
            </a:r>
            <a:r>
              <a:rPr lang="id-ID" baseline="30000" dirty="0" smtClean="0"/>
              <a:t>c        </a:t>
            </a:r>
            <a:r>
              <a:rPr lang="id-ID" dirty="0" smtClean="0"/>
              <a:t> = {6, 7, 8, 9}</a:t>
            </a:r>
          </a:p>
          <a:p>
            <a:pPr>
              <a:buNone/>
            </a:pPr>
            <a:r>
              <a:rPr lang="id-ID" sz="2800" dirty="0" smtClean="0">
                <a:solidFill>
                  <a:schemeClr val="tx1">
                    <a:lumMod val="95000"/>
                  </a:schemeClr>
                </a:solidFill>
                <a:sym typeface="Symbol"/>
              </a:rPr>
              <a:t>P(C)   = </a:t>
            </a:r>
            <a:r>
              <a:rPr lang="id-ID" dirty="0" smtClean="0"/>
              <a:t>{{1}, {2}, {1,2}, Ø}</a:t>
            </a:r>
          </a:p>
          <a:p>
            <a:pPr>
              <a:buNone/>
            </a:pPr>
            <a:endParaRPr lang="id-ID" dirty="0" smtClean="0"/>
          </a:p>
          <a:p>
            <a:pPr>
              <a:buNone/>
            </a:pPr>
            <a:endParaRPr lang="id-ID" dirty="0"/>
          </a:p>
        </p:txBody>
      </p:sp>
      <p:sp>
        <p:nvSpPr>
          <p:cNvPr id="3" name="Title 2"/>
          <p:cNvSpPr>
            <a:spLocks noGrp="1"/>
          </p:cNvSpPr>
          <p:nvPr>
            <p:ph type="title"/>
          </p:nvPr>
        </p:nvSpPr>
        <p:spPr/>
        <p:txBody>
          <a:bodyPr/>
          <a:lstStyle/>
          <a:p>
            <a:r>
              <a:rPr lang="id-ID" dirty="0" smtClean="0"/>
              <a:t>Example</a:t>
            </a:r>
            <a:endParaRPr lang="id-ID" dirty="0"/>
          </a:p>
        </p:txBody>
      </p:sp>
      <p:sp>
        <p:nvSpPr>
          <p:cNvPr id="245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a:t>
            </a:r>
            <a:r>
              <a:rPr lang="id-ID" dirty="0" smtClean="0"/>
              <a:t>Sets</a:t>
            </a:r>
            <a:endParaRPr lang="en-US" dirty="0"/>
          </a:p>
        </p:txBody>
      </p:sp>
      <p:sp>
        <p:nvSpPr>
          <p:cNvPr id="3" name="Content Placeholder 2"/>
          <p:cNvSpPr>
            <a:spLocks noGrp="1"/>
          </p:cNvSpPr>
          <p:nvPr>
            <p:ph idx="1"/>
          </p:nvPr>
        </p:nvSpPr>
        <p:spPr>
          <a:xfrm>
            <a:off x="457200" y="1371600"/>
            <a:ext cx="8229600" cy="5083208"/>
          </a:xfrm>
        </p:spPr>
        <p:txBody>
          <a:bodyPr>
            <a:normAutofit/>
          </a:bodyPr>
          <a:lstStyle/>
          <a:p>
            <a:r>
              <a:rPr lang="en-US" sz="2400" dirty="0" smtClean="0"/>
              <a:t>The </a:t>
            </a:r>
            <a:r>
              <a:rPr lang="id-ID" sz="2400" dirty="0" smtClean="0"/>
              <a:t>Sets</a:t>
            </a:r>
            <a:r>
              <a:rPr lang="en-US" sz="2400" dirty="0" smtClean="0"/>
              <a:t> operations verify the following properties:</a:t>
            </a:r>
            <a:endParaRPr lang="en-US" sz="2400" dirty="0"/>
          </a:p>
        </p:txBody>
      </p:sp>
      <p:sp>
        <p:nvSpPr>
          <p:cNvPr id="4" name="Footer Placeholder 3"/>
          <p:cNvSpPr>
            <a:spLocks noGrp="1"/>
          </p:cNvSpPr>
          <p:nvPr>
            <p:ph type="ftr" sz="quarter" idx="11"/>
          </p:nvPr>
        </p:nvSpPr>
        <p:spPr>
          <a:xfrm>
            <a:off x="76200" y="6480969"/>
            <a:ext cx="4260056" cy="300831"/>
          </a:xfrm>
        </p:spPr>
        <p:txBody>
          <a:bodyPr/>
          <a:lstStyle/>
          <a:p>
            <a:pPr algn="l"/>
            <a:r>
              <a:rPr lang="it-IT" sz="1400" i="1" dirty="0" smtClean="0"/>
              <a:t>Discrete - Citra N., S.Si, MT</a:t>
            </a:r>
            <a:endParaRPr lang="en-US" sz="1400" i="1"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11</a:t>
            </a:fld>
            <a:endParaRPr lang="en-US"/>
          </a:p>
        </p:txBody>
      </p:sp>
      <p:graphicFrame>
        <p:nvGraphicFramePr>
          <p:cNvPr id="6" name="Table 5"/>
          <p:cNvGraphicFramePr>
            <a:graphicFrameLocks noGrp="1"/>
          </p:cNvGraphicFramePr>
          <p:nvPr/>
        </p:nvGraphicFramePr>
        <p:xfrm>
          <a:off x="685800" y="2743200"/>
          <a:ext cx="8229600" cy="41148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d-ID" sz="2400" dirty="0" smtClean="0"/>
                        <a:t>Name</a:t>
                      </a:r>
                      <a:endParaRPr lang="id-ID" sz="2400" dirty="0"/>
                    </a:p>
                  </a:txBody>
                  <a:tcPr/>
                </a:tc>
                <a:tc>
                  <a:txBody>
                    <a:bodyPr/>
                    <a:lstStyle/>
                    <a:p>
                      <a:pPr algn="ctr"/>
                      <a:r>
                        <a:rPr lang="id-ID" sz="2400" dirty="0" smtClean="0"/>
                        <a:t>Equivalence</a:t>
                      </a:r>
                      <a:endParaRPr lang="id-ID" sz="2400" dirty="0"/>
                    </a:p>
                  </a:txBody>
                  <a:tcPr/>
                </a:tc>
              </a:tr>
              <a:tr h="370840">
                <a:tc>
                  <a:txBody>
                    <a:bodyPr/>
                    <a:lstStyle/>
                    <a:p>
                      <a:pPr marL="342900" lvl="0" indent="-342900">
                        <a:lnSpc>
                          <a:spcPct val="150000"/>
                        </a:lnSpc>
                        <a:spcAft>
                          <a:spcPts val="0"/>
                        </a:spcAft>
                        <a:buFont typeface="+mj-lt"/>
                        <a:buAutoNum type="arabicPeriod"/>
                        <a:tabLst>
                          <a:tab pos="228600" algn="l"/>
                        </a:tabLst>
                      </a:pPr>
                      <a:r>
                        <a:rPr kumimoji="0" lang="en-US" sz="1800" kern="1200" baseline="0" dirty="0" smtClean="0">
                          <a:solidFill>
                            <a:schemeClr val="dk1"/>
                          </a:solidFill>
                          <a:latin typeface="+mn-lt"/>
                          <a:ea typeface="+mn-ea"/>
                          <a:cs typeface="+mn-cs"/>
                        </a:rPr>
                        <a:t>Identity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S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B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id-ID" sz="2000" dirty="0" smtClean="0">
                          <a:latin typeface="Times New Roman"/>
                          <a:ea typeface="SimSun"/>
                          <a:cs typeface="Times New Roman"/>
                        </a:rPr>
                        <a:t>2.</a:t>
                      </a:r>
                      <a:r>
                        <a:rPr lang="en-US" sz="2000" dirty="0" smtClean="0">
                          <a:latin typeface="Times New Roman"/>
                          <a:ea typeface="SimSun"/>
                          <a:cs typeface="Times New Roman"/>
                        </a:rPr>
                        <a:t> </a:t>
                      </a:r>
                      <a:r>
                        <a:rPr lang="id-ID"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Bound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Λ S </a:t>
                      </a:r>
                      <a:r>
                        <a:rPr lang="en-US" sz="2000" dirty="0">
                          <a:latin typeface="Times New Roman"/>
                          <a:ea typeface="SimSun"/>
                          <a:cs typeface="Times New Roman"/>
                          <a:sym typeface="Symbol"/>
                        </a:rPr>
                        <a:t></a:t>
                      </a:r>
                      <a:r>
                        <a:rPr lang="en-US" sz="2000" dirty="0">
                          <a:latin typeface="Times New Roman"/>
                          <a:ea typeface="SimSun"/>
                          <a:cs typeface="Times New Roman"/>
                        </a:rPr>
                        <a:t> S</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V B </a:t>
                      </a:r>
                      <a:r>
                        <a:rPr lang="en-US" sz="2000" dirty="0">
                          <a:latin typeface="Times New Roman"/>
                          <a:ea typeface="SimSun"/>
                          <a:cs typeface="Times New Roman"/>
                          <a:sym typeface="Symbol"/>
                        </a:rPr>
                        <a:t></a:t>
                      </a:r>
                      <a:r>
                        <a:rPr lang="en-US" sz="2000" dirty="0">
                          <a:latin typeface="Times New Roman"/>
                          <a:ea typeface="SimSun"/>
                          <a:cs typeface="Times New Roman"/>
                        </a:rPr>
                        <a:t> B</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id-ID" sz="2000" dirty="0" smtClean="0">
                          <a:latin typeface="Times New Roman"/>
                          <a:ea typeface="SimSun"/>
                          <a:cs typeface="Times New Roman"/>
                        </a:rPr>
                        <a:t>3. </a:t>
                      </a:r>
                      <a:r>
                        <a:rPr lang="en-US"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Complement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~p </a:t>
                      </a:r>
                      <a:r>
                        <a:rPr lang="en-US" sz="2000" dirty="0">
                          <a:latin typeface="Times New Roman"/>
                          <a:ea typeface="SimSun"/>
                          <a:cs typeface="Times New Roman"/>
                          <a:sym typeface="Symbol"/>
                        </a:rPr>
                        <a:t></a:t>
                      </a:r>
                      <a:r>
                        <a:rPr lang="en-US" sz="2000" dirty="0">
                          <a:latin typeface="Times New Roman"/>
                          <a:ea typeface="SimSun"/>
                          <a:cs typeface="Times New Roman"/>
                        </a:rPr>
                        <a:t> B</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~p </a:t>
                      </a:r>
                      <a:r>
                        <a:rPr lang="en-US" sz="2000" dirty="0">
                          <a:latin typeface="Times New Roman"/>
                          <a:ea typeface="SimSun"/>
                          <a:cs typeface="Times New Roman"/>
                          <a:sym typeface="Symbol"/>
                        </a:rPr>
                        <a:t></a:t>
                      </a:r>
                      <a:r>
                        <a:rPr lang="en-US" sz="2000" dirty="0">
                          <a:latin typeface="Times New Roman"/>
                          <a:ea typeface="SimSun"/>
                          <a:cs typeface="Times New Roman"/>
                        </a:rPr>
                        <a:t> S</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id-ID" sz="2000" dirty="0" smtClean="0">
                          <a:latin typeface="Times New Roman"/>
                          <a:ea typeface="SimSun"/>
                          <a:cs typeface="Times New Roman"/>
                        </a:rPr>
                        <a:t>4. </a:t>
                      </a:r>
                      <a:r>
                        <a:rPr lang="en-US"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Idempotent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p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p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txBody>
                  <a:tcPr marL="68580" marR="68580" marT="0" marB="0"/>
                </a:tc>
              </a:tr>
            </a:tbl>
          </a:graphicData>
        </a:graphic>
      </p:graphicFrame>
      <p:graphicFrame>
        <p:nvGraphicFramePr>
          <p:cNvPr id="7" name="Table 6"/>
          <p:cNvGraphicFramePr>
            <a:graphicFrameLocks noGrp="1"/>
          </p:cNvGraphicFramePr>
          <p:nvPr/>
        </p:nvGraphicFramePr>
        <p:xfrm>
          <a:off x="685800" y="2209800"/>
          <a:ext cx="8229600" cy="457200"/>
        </p:xfrm>
        <a:graphic>
          <a:graphicData uri="http://schemas.openxmlformats.org/drawingml/2006/table">
            <a:tbl>
              <a:tblPr firstRow="1" bandRow="1">
                <a:tableStyleId>{5C22544A-7EE6-4342-B048-85BDC9FD1C3A}</a:tableStyleId>
              </a:tblPr>
              <a:tblGrid>
                <a:gridCol w="8229600"/>
              </a:tblGrid>
              <a:tr h="381000">
                <a:tc>
                  <a:txBody>
                    <a:bodyPr/>
                    <a:lstStyle/>
                    <a:p>
                      <a:pPr algn="just"/>
                      <a:r>
                        <a:rPr lang="id-ID" sz="2400" dirty="0" smtClean="0"/>
                        <a:t>Table   Logical Equivalences</a:t>
                      </a:r>
                      <a:endParaRPr lang="id-ID" sz="24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nvPr>
        </p:nvGraphicFramePr>
        <p:xfrm>
          <a:off x="533400" y="762000"/>
          <a:ext cx="8229600" cy="5486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d-ID" sz="2400" dirty="0" smtClean="0"/>
                        <a:t>Name</a:t>
                      </a:r>
                      <a:endParaRPr lang="id-ID" sz="2400" dirty="0"/>
                    </a:p>
                  </a:txBody>
                  <a:tcPr/>
                </a:tc>
                <a:tc>
                  <a:txBody>
                    <a:bodyPr/>
                    <a:lstStyle/>
                    <a:p>
                      <a:pPr algn="ctr"/>
                      <a:r>
                        <a:rPr lang="id-ID" sz="2400" dirty="0" smtClean="0"/>
                        <a:t>Equivalence</a:t>
                      </a:r>
                      <a:endParaRPr lang="id-ID" sz="2400" dirty="0"/>
                    </a:p>
                  </a:txBody>
                  <a:tcPr/>
                </a:tc>
              </a:tr>
              <a:tr h="370840">
                <a:tc>
                  <a:txBody>
                    <a:bodyPr/>
                    <a:lstStyle/>
                    <a:p>
                      <a:pPr marL="342900" lvl="0" indent="-342900">
                        <a:lnSpc>
                          <a:spcPct val="150000"/>
                        </a:lnSpc>
                        <a:spcAft>
                          <a:spcPts val="0"/>
                        </a:spcAft>
                        <a:buFont typeface="+mj-lt"/>
                        <a:buNone/>
                        <a:tabLst>
                          <a:tab pos="228600" algn="l"/>
                        </a:tabLst>
                      </a:pPr>
                      <a:r>
                        <a:rPr lang="en-US" sz="2000" dirty="0" smtClean="0">
                          <a:latin typeface="Calibri"/>
                          <a:ea typeface="SimSun"/>
                          <a:cs typeface="Times New Roman"/>
                        </a:rPr>
                        <a:t>5.</a:t>
                      </a:r>
                      <a:r>
                        <a:rPr kumimoji="0" lang="en-US" sz="1800" kern="1200" baseline="0" dirty="0" smtClean="0">
                          <a:solidFill>
                            <a:schemeClr val="dk1"/>
                          </a:solidFill>
                          <a:latin typeface="+mn-lt"/>
                          <a:ea typeface="+mn-ea"/>
                          <a:cs typeface="+mn-cs"/>
                        </a:rPr>
                        <a:t>  Involution Law</a:t>
                      </a:r>
                      <a:r>
                        <a:rPr kumimoji="0" lang="id-ID" sz="1800" kern="1200" baseline="0" dirty="0" smtClean="0">
                          <a:solidFill>
                            <a:schemeClr val="dk1"/>
                          </a:solidFill>
                          <a:latin typeface="+mn-lt"/>
                          <a:ea typeface="+mn-ea"/>
                          <a:cs typeface="+mn-cs"/>
                        </a:rPr>
                        <a:t>s</a:t>
                      </a:r>
                      <a:endParaRPr lang="id-ID" sz="2000" dirty="0">
                        <a:latin typeface="Calibri"/>
                        <a:ea typeface="SimSun"/>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2000" dirty="0" smtClean="0">
                          <a:latin typeface="Times New Roman"/>
                          <a:ea typeface="SimSun"/>
                          <a:cs typeface="Times New Roman"/>
                        </a:rPr>
                        <a:t>~(~p) </a:t>
                      </a:r>
                      <a:r>
                        <a:rPr lang="en-US" sz="2000" dirty="0" smtClean="0">
                          <a:latin typeface="Times New Roman"/>
                          <a:ea typeface="SimSun"/>
                          <a:cs typeface="Times New Roman"/>
                          <a:sym typeface="Symbol"/>
                        </a:rPr>
                        <a:t></a:t>
                      </a:r>
                      <a:r>
                        <a:rPr lang="en-US" sz="2000" dirty="0" smtClean="0">
                          <a:latin typeface="Times New Roman"/>
                          <a:ea typeface="SimSun"/>
                          <a:cs typeface="Times New Roman"/>
                        </a:rPr>
                        <a:t> p</a:t>
                      </a:r>
                      <a:endParaRPr lang="id-ID" sz="2000" dirty="0" smtClean="0">
                        <a:latin typeface="Calibri"/>
                        <a:ea typeface="SimSun"/>
                        <a:cs typeface="Times New Roman"/>
                      </a:endParaRPr>
                    </a:p>
                  </a:txBody>
                  <a:tcPr marL="68580" marR="68580" marT="0" marB="0"/>
                </a:tc>
              </a:tr>
              <a:tr h="370840">
                <a:tc>
                  <a:txBody>
                    <a:bodyPr/>
                    <a:lstStyle/>
                    <a:p>
                      <a:pPr marL="457200" lvl="0" indent="-457200">
                        <a:lnSpc>
                          <a:spcPct val="150000"/>
                        </a:lnSpc>
                        <a:spcAft>
                          <a:spcPts val="0"/>
                        </a:spcAft>
                        <a:buFont typeface="+mj-lt"/>
                        <a:buNone/>
                        <a:tabLst>
                          <a:tab pos="228600" algn="l"/>
                        </a:tabLst>
                      </a:pPr>
                      <a:r>
                        <a:rPr kumimoji="0" lang="en-US" sz="1800" kern="1200" baseline="0" dirty="0" smtClean="0">
                          <a:solidFill>
                            <a:schemeClr val="dk1"/>
                          </a:solidFill>
                          <a:latin typeface="+mn-lt"/>
                          <a:ea typeface="+mn-ea"/>
                          <a:cs typeface="+mn-cs"/>
                        </a:rPr>
                        <a:t>6.  Absorption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(p Λ q)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(p V q) </a:t>
                      </a:r>
                      <a:r>
                        <a:rPr lang="en-US" sz="2000" dirty="0">
                          <a:latin typeface="Times New Roman"/>
                          <a:ea typeface="SimSun"/>
                          <a:cs typeface="Times New Roman"/>
                          <a:sym typeface="Symbol"/>
                        </a:rPr>
                        <a:t></a:t>
                      </a:r>
                      <a:r>
                        <a:rPr lang="en-US" sz="2000" dirty="0">
                          <a:latin typeface="Times New Roman"/>
                          <a:ea typeface="SimSun"/>
                          <a:cs typeface="Times New Roman"/>
                        </a:rPr>
                        <a:t> p</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en-US" sz="2000" dirty="0" smtClean="0">
                          <a:latin typeface="Times New Roman"/>
                          <a:ea typeface="SimSun"/>
                          <a:cs typeface="Times New Roman"/>
                        </a:rPr>
                        <a:t>7</a:t>
                      </a:r>
                      <a:r>
                        <a:rPr lang="id-ID" sz="2000" dirty="0" smtClean="0">
                          <a:latin typeface="Times New Roman"/>
                          <a:ea typeface="SimSun"/>
                          <a:cs typeface="Times New Roman"/>
                        </a:rPr>
                        <a:t>. </a:t>
                      </a:r>
                      <a:r>
                        <a:rPr lang="en-US"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Commutative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q </a:t>
                      </a:r>
                      <a:r>
                        <a:rPr lang="en-US" sz="2000" dirty="0">
                          <a:latin typeface="Times New Roman"/>
                          <a:ea typeface="SimSun"/>
                          <a:cs typeface="Times New Roman"/>
                          <a:sym typeface="Symbol"/>
                        </a:rPr>
                        <a:t></a:t>
                      </a:r>
                      <a:r>
                        <a:rPr lang="en-US" sz="2000" dirty="0">
                          <a:latin typeface="Times New Roman"/>
                          <a:ea typeface="SimSun"/>
                          <a:cs typeface="Times New Roman"/>
                        </a:rPr>
                        <a:t> q V p</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q </a:t>
                      </a:r>
                      <a:r>
                        <a:rPr lang="en-US" sz="2000" dirty="0">
                          <a:latin typeface="Times New Roman"/>
                          <a:ea typeface="SimSun"/>
                          <a:cs typeface="Times New Roman"/>
                          <a:sym typeface="Symbol"/>
                        </a:rPr>
                        <a:t></a:t>
                      </a:r>
                      <a:r>
                        <a:rPr lang="en-US" sz="2000" dirty="0">
                          <a:latin typeface="Times New Roman"/>
                          <a:ea typeface="SimSun"/>
                          <a:cs typeface="Times New Roman"/>
                        </a:rPr>
                        <a:t> q Λ p </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en-US" sz="2000" dirty="0" smtClean="0">
                          <a:latin typeface="Times New Roman"/>
                          <a:ea typeface="SimSun"/>
                          <a:cs typeface="Times New Roman"/>
                        </a:rPr>
                        <a:t>8</a:t>
                      </a:r>
                      <a:r>
                        <a:rPr lang="id-ID" sz="2000" dirty="0" smtClean="0">
                          <a:latin typeface="Times New Roman"/>
                          <a:ea typeface="SimSun"/>
                          <a:cs typeface="Times New Roman"/>
                        </a:rPr>
                        <a:t>. </a:t>
                      </a:r>
                      <a:r>
                        <a:rPr lang="en-US"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Associative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V (q V r) </a:t>
                      </a:r>
                      <a:r>
                        <a:rPr lang="en-US" sz="2000" dirty="0">
                          <a:latin typeface="Times New Roman"/>
                          <a:ea typeface="SimSun"/>
                          <a:cs typeface="Times New Roman"/>
                          <a:sym typeface="Symbol"/>
                        </a:rPr>
                        <a:t></a:t>
                      </a:r>
                      <a:r>
                        <a:rPr lang="en-US" sz="2000" dirty="0">
                          <a:latin typeface="Times New Roman"/>
                          <a:ea typeface="SimSun"/>
                          <a:cs typeface="Times New Roman"/>
                        </a:rPr>
                        <a:t> (p V q) V r</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Λ (q Λ r) </a:t>
                      </a:r>
                      <a:r>
                        <a:rPr lang="en-US" sz="2000" dirty="0">
                          <a:latin typeface="Times New Roman"/>
                          <a:ea typeface="SimSun"/>
                          <a:cs typeface="Times New Roman"/>
                          <a:sym typeface="Symbol"/>
                        </a:rPr>
                        <a:t></a:t>
                      </a:r>
                      <a:r>
                        <a:rPr lang="en-US" sz="2000" dirty="0">
                          <a:latin typeface="Times New Roman"/>
                          <a:ea typeface="SimSun"/>
                          <a:cs typeface="Times New Roman"/>
                        </a:rPr>
                        <a:t> (p Λ q) Λ r </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en-US" sz="2000" dirty="0" smtClean="0">
                          <a:latin typeface="Times New Roman"/>
                          <a:ea typeface="SimSun"/>
                          <a:cs typeface="Times New Roman"/>
                        </a:rPr>
                        <a:t>9</a:t>
                      </a:r>
                      <a:r>
                        <a:rPr lang="id-ID" sz="2000" dirty="0" smtClean="0">
                          <a:latin typeface="Times New Roman"/>
                          <a:ea typeface="SimSun"/>
                          <a:cs typeface="Times New Roman"/>
                        </a:rPr>
                        <a:t>. </a:t>
                      </a:r>
                      <a:r>
                        <a:rPr lang="en-US" sz="2000" dirty="0" smtClean="0">
                          <a:latin typeface="Times New Roman"/>
                          <a:ea typeface="SimSun"/>
                          <a:cs typeface="Times New Roman"/>
                        </a:rPr>
                        <a:t> </a:t>
                      </a:r>
                      <a:r>
                        <a:rPr kumimoji="0" lang="en-US" sz="1800" kern="1200" baseline="0" dirty="0" smtClean="0">
                          <a:solidFill>
                            <a:schemeClr val="dk1"/>
                          </a:solidFill>
                          <a:latin typeface="+mn-lt"/>
                          <a:ea typeface="+mn-ea"/>
                          <a:cs typeface="+mn-cs"/>
                        </a:rPr>
                        <a:t>Distributive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id-ID" sz="2000" dirty="0">
                          <a:latin typeface="Times New Roman"/>
                          <a:ea typeface="SimSun"/>
                          <a:cs typeface="Times New Roman"/>
                        </a:rPr>
                        <a:t>p V (q </a:t>
                      </a:r>
                      <a:r>
                        <a:rPr lang="en-US" sz="2000" dirty="0">
                          <a:latin typeface="Times New Roman"/>
                          <a:ea typeface="SimSun"/>
                          <a:cs typeface="Times New Roman"/>
                        </a:rPr>
                        <a:t>Λ</a:t>
                      </a:r>
                      <a:r>
                        <a:rPr lang="id-ID" sz="2000" dirty="0">
                          <a:latin typeface="Times New Roman"/>
                          <a:ea typeface="SimSun"/>
                          <a:cs typeface="Times New Roman"/>
                        </a:rPr>
                        <a:t> r) </a:t>
                      </a:r>
                      <a:r>
                        <a:rPr lang="en-US" sz="2000" dirty="0">
                          <a:latin typeface="Times New Roman"/>
                          <a:ea typeface="SimSun"/>
                          <a:cs typeface="Times New Roman"/>
                          <a:sym typeface="Symbol"/>
                        </a:rPr>
                        <a:t></a:t>
                      </a:r>
                      <a:r>
                        <a:rPr lang="id-ID" sz="2000" dirty="0">
                          <a:latin typeface="Times New Roman"/>
                          <a:ea typeface="SimSun"/>
                          <a:cs typeface="Times New Roman"/>
                        </a:rPr>
                        <a:t> (p V q) </a:t>
                      </a:r>
                      <a:r>
                        <a:rPr lang="en-US" sz="2000" dirty="0">
                          <a:latin typeface="Times New Roman"/>
                          <a:ea typeface="SimSun"/>
                          <a:cs typeface="Times New Roman"/>
                        </a:rPr>
                        <a:t>Λ</a:t>
                      </a:r>
                      <a:r>
                        <a:rPr lang="id-ID" sz="2000" dirty="0">
                          <a:latin typeface="Times New Roman"/>
                          <a:ea typeface="SimSun"/>
                          <a:cs typeface="Times New Roman"/>
                        </a:rPr>
                        <a:t> (p V r)</a:t>
                      </a:r>
                      <a:endParaRPr lang="id-ID" sz="2000" dirty="0">
                        <a:latin typeface="Calibri"/>
                        <a:ea typeface="SimSun"/>
                        <a:cs typeface="Times New Roman"/>
                      </a:endParaRPr>
                    </a:p>
                    <a:p>
                      <a:pPr>
                        <a:lnSpc>
                          <a:spcPct val="150000"/>
                        </a:lnSpc>
                        <a:spcAft>
                          <a:spcPts val="0"/>
                        </a:spcAft>
                      </a:pPr>
                      <a:r>
                        <a:rPr lang="id-ID" sz="2000" dirty="0">
                          <a:latin typeface="Times New Roman"/>
                          <a:ea typeface="SimSun"/>
                          <a:cs typeface="Times New Roman"/>
                        </a:rPr>
                        <a:t>p </a:t>
                      </a:r>
                      <a:r>
                        <a:rPr lang="en-US" sz="2000" dirty="0">
                          <a:latin typeface="Times New Roman"/>
                          <a:ea typeface="SimSun"/>
                          <a:cs typeface="Times New Roman"/>
                        </a:rPr>
                        <a:t>Λ</a:t>
                      </a:r>
                      <a:r>
                        <a:rPr lang="id-ID" sz="2000" dirty="0">
                          <a:latin typeface="Times New Roman"/>
                          <a:ea typeface="SimSun"/>
                          <a:cs typeface="Times New Roman"/>
                        </a:rPr>
                        <a:t> (q V r) </a:t>
                      </a:r>
                      <a:r>
                        <a:rPr lang="en-US" sz="2000" dirty="0">
                          <a:latin typeface="Times New Roman"/>
                          <a:ea typeface="SimSun"/>
                          <a:cs typeface="Times New Roman"/>
                          <a:sym typeface="Symbol"/>
                        </a:rPr>
                        <a:t></a:t>
                      </a:r>
                      <a:r>
                        <a:rPr lang="id-ID" sz="2000" dirty="0">
                          <a:latin typeface="Times New Roman"/>
                          <a:ea typeface="SimSun"/>
                          <a:cs typeface="Times New Roman"/>
                        </a:rPr>
                        <a:t> (p </a:t>
                      </a:r>
                      <a:r>
                        <a:rPr lang="en-US" sz="2000" dirty="0">
                          <a:latin typeface="Times New Roman"/>
                          <a:ea typeface="SimSun"/>
                          <a:cs typeface="Times New Roman"/>
                        </a:rPr>
                        <a:t>Λ</a:t>
                      </a:r>
                      <a:r>
                        <a:rPr lang="id-ID" sz="2000" dirty="0">
                          <a:latin typeface="Times New Roman"/>
                          <a:ea typeface="SimSun"/>
                          <a:cs typeface="Times New Roman"/>
                        </a:rPr>
                        <a:t> q) V(p </a:t>
                      </a:r>
                      <a:r>
                        <a:rPr lang="en-US" sz="2000" dirty="0">
                          <a:latin typeface="Times New Roman"/>
                          <a:ea typeface="SimSun"/>
                          <a:cs typeface="Times New Roman"/>
                        </a:rPr>
                        <a:t>Λ</a:t>
                      </a:r>
                      <a:r>
                        <a:rPr lang="id-ID" sz="2000" dirty="0">
                          <a:latin typeface="Times New Roman"/>
                          <a:ea typeface="SimSun"/>
                          <a:cs typeface="Times New Roman"/>
                        </a:rPr>
                        <a:t> r)</a:t>
                      </a:r>
                      <a:endParaRPr lang="id-ID" sz="2000" dirty="0">
                        <a:latin typeface="Calibri"/>
                        <a:ea typeface="SimSun"/>
                        <a:cs typeface="Times New Roman"/>
                      </a:endParaRPr>
                    </a:p>
                  </a:txBody>
                  <a:tcPr marL="68580" marR="68580" marT="0" marB="0"/>
                </a:tc>
              </a:tr>
              <a:tr h="370840">
                <a:tc>
                  <a:txBody>
                    <a:bodyPr/>
                    <a:lstStyle/>
                    <a:p>
                      <a:pPr marL="342900" lvl="0" indent="-342900">
                        <a:lnSpc>
                          <a:spcPct val="150000"/>
                        </a:lnSpc>
                        <a:spcAft>
                          <a:spcPts val="0"/>
                        </a:spcAft>
                        <a:buFont typeface="+mj-lt"/>
                        <a:buNone/>
                        <a:tabLst>
                          <a:tab pos="228600" algn="l"/>
                        </a:tabLst>
                      </a:pPr>
                      <a:r>
                        <a:rPr lang="en-US" sz="2000" dirty="0" smtClean="0">
                          <a:latin typeface="Times New Roman"/>
                          <a:ea typeface="SimSun"/>
                          <a:cs typeface="Times New Roman"/>
                        </a:rPr>
                        <a:t>10</a:t>
                      </a:r>
                      <a:r>
                        <a:rPr lang="id-ID" sz="2000" dirty="0" smtClean="0">
                          <a:latin typeface="Times New Roman"/>
                          <a:ea typeface="SimSun"/>
                          <a:cs typeface="Times New Roman"/>
                        </a:rPr>
                        <a:t>. </a:t>
                      </a:r>
                      <a:r>
                        <a:rPr kumimoji="0" lang="en-US" sz="1800" kern="1200" baseline="0" dirty="0" err="1" smtClean="0">
                          <a:solidFill>
                            <a:schemeClr val="dk1"/>
                          </a:solidFill>
                          <a:latin typeface="+mn-lt"/>
                          <a:ea typeface="+mn-ea"/>
                          <a:cs typeface="+mn-cs"/>
                        </a:rPr>
                        <a:t>DeMorgan’s</a:t>
                      </a:r>
                      <a:r>
                        <a:rPr kumimoji="0" lang="en-US" sz="1800" kern="1200" baseline="0" dirty="0" smtClean="0">
                          <a:solidFill>
                            <a:schemeClr val="dk1"/>
                          </a:solidFill>
                          <a:latin typeface="+mn-lt"/>
                          <a:ea typeface="+mn-ea"/>
                          <a:cs typeface="+mn-cs"/>
                        </a:rPr>
                        <a:t> Laws</a:t>
                      </a:r>
                      <a:endParaRPr lang="id-ID" sz="2000" dirty="0">
                        <a:latin typeface="Calibri"/>
                        <a:ea typeface="SimSun"/>
                        <a:cs typeface="Times New Roman"/>
                      </a:endParaRPr>
                    </a:p>
                  </a:txBody>
                  <a:tcPr marL="68580" marR="68580" marT="0" marB="0"/>
                </a:tc>
                <a:tc>
                  <a:txBody>
                    <a:bodyPr/>
                    <a:lstStyle/>
                    <a:p>
                      <a:pPr>
                        <a:lnSpc>
                          <a:spcPct val="150000"/>
                        </a:lnSpc>
                        <a:spcAft>
                          <a:spcPts val="0"/>
                        </a:spcAft>
                      </a:pPr>
                      <a:r>
                        <a:rPr lang="en-US" sz="2000" dirty="0">
                          <a:latin typeface="Times New Roman"/>
                          <a:ea typeface="SimSun"/>
                          <a:cs typeface="Times New Roman"/>
                        </a:rPr>
                        <a:t>~(p Λ q) </a:t>
                      </a:r>
                      <a:r>
                        <a:rPr lang="en-US" sz="2000" dirty="0">
                          <a:latin typeface="Times New Roman"/>
                          <a:ea typeface="SimSun"/>
                          <a:cs typeface="Times New Roman"/>
                          <a:sym typeface="Symbol"/>
                        </a:rPr>
                        <a:t></a:t>
                      </a:r>
                      <a:r>
                        <a:rPr lang="en-US" sz="2000" dirty="0">
                          <a:latin typeface="Times New Roman"/>
                          <a:ea typeface="SimSun"/>
                          <a:cs typeface="Times New Roman"/>
                        </a:rPr>
                        <a:t> ~p V ~q</a:t>
                      </a:r>
                      <a:endParaRPr lang="id-ID" sz="2000" dirty="0">
                        <a:latin typeface="Calibri"/>
                        <a:ea typeface="SimSun"/>
                        <a:cs typeface="Times New Roman"/>
                      </a:endParaRPr>
                    </a:p>
                    <a:p>
                      <a:pPr>
                        <a:lnSpc>
                          <a:spcPct val="150000"/>
                        </a:lnSpc>
                        <a:spcAft>
                          <a:spcPts val="0"/>
                        </a:spcAft>
                      </a:pPr>
                      <a:r>
                        <a:rPr lang="en-US" sz="2000" dirty="0">
                          <a:latin typeface="Times New Roman"/>
                          <a:ea typeface="SimSun"/>
                          <a:cs typeface="Times New Roman"/>
                        </a:rPr>
                        <a:t>~(p V q) </a:t>
                      </a:r>
                      <a:r>
                        <a:rPr lang="en-US" sz="2000" dirty="0">
                          <a:latin typeface="Times New Roman"/>
                          <a:ea typeface="SimSun"/>
                          <a:cs typeface="Times New Roman"/>
                          <a:sym typeface="Symbol"/>
                        </a:rPr>
                        <a:t></a:t>
                      </a:r>
                      <a:r>
                        <a:rPr lang="en-US" sz="2000" dirty="0">
                          <a:latin typeface="Times New Roman"/>
                          <a:ea typeface="SimSun"/>
                          <a:cs typeface="Times New Roman"/>
                        </a:rPr>
                        <a:t> ~p Λ ~q </a:t>
                      </a:r>
                      <a:endParaRPr lang="id-ID" sz="2000" dirty="0">
                        <a:latin typeface="Calibri"/>
                        <a:ea typeface="SimSun"/>
                        <a:cs typeface="Times New Roman"/>
                      </a:endParaRPr>
                    </a:p>
                  </a:txBody>
                  <a:tcPr marL="68580" marR="68580" marT="0" marB="0"/>
                </a:tc>
              </a:tr>
            </a:tbl>
          </a:graphicData>
        </a:graphic>
      </p:graphicFrame>
      <p:sp>
        <p:nvSpPr>
          <p:cNvPr id="4" name="Footer Placeholder 3"/>
          <p:cNvSpPr>
            <a:spLocks noGrp="1"/>
          </p:cNvSpPr>
          <p:nvPr>
            <p:ph type="ftr" sz="quarter" idx="11"/>
          </p:nvPr>
        </p:nvSpPr>
        <p:spPr>
          <a:xfrm>
            <a:off x="76200" y="6480969"/>
            <a:ext cx="4260056" cy="300831"/>
          </a:xfrm>
        </p:spPr>
        <p:txBody>
          <a:bodyPr/>
          <a:lstStyle/>
          <a:p>
            <a:pPr algn="l"/>
            <a:r>
              <a:rPr lang="it-IT" sz="1400" i="1" dirty="0" smtClean="0"/>
              <a:t>Discrete - Citra N., S.Si, MT</a:t>
            </a:r>
            <a:endParaRPr lang="en-US" sz="1400" i="1"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12</a:t>
            </a:fld>
            <a:endParaRPr lang="en-US"/>
          </a:p>
        </p:txBody>
      </p:sp>
      <p:graphicFrame>
        <p:nvGraphicFramePr>
          <p:cNvPr id="9" name="Table 8"/>
          <p:cNvGraphicFramePr>
            <a:graphicFrameLocks noGrp="1"/>
          </p:cNvGraphicFramePr>
          <p:nvPr/>
        </p:nvGraphicFramePr>
        <p:xfrm>
          <a:off x="533400" y="228600"/>
          <a:ext cx="8229600" cy="457200"/>
        </p:xfrm>
        <a:graphic>
          <a:graphicData uri="http://schemas.openxmlformats.org/drawingml/2006/table">
            <a:tbl>
              <a:tblPr firstRow="1" bandRow="1">
                <a:tableStyleId>{5C22544A-7EE6-4342-B048-85BDC9FD1C3A}</a:tableStyleId>
              </a:tblPr>
              <a:tblGrid>
                <a:gridCol w="8229600"/>
              </a:tblGrid>
              <a:tr h="381000">
                <a:tc>
                  <a:txBody>
                    <a:bodyPr/>
                    <a:lstStyle/>
                    <a:p>
                      <a:pPr algn="just"/>
                      <a:r>
                        <a:rPr lang="id-ID" sz="2400" dirty="0" smtClean="0"/>
                        <a:t>Table   Logical Equivalences</a:t>
                      </a:r>
                      <a:endParaRPr lang="id-ID" sz="24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Addition Principle</a:t>
            </a:r>
            <a:endParaRPr lang="id-ID" dirty="0"/>
          </a:p>
        </p:txBody>
      </p:sp>
      <p:sp>
        <p:nvSpPr>
          <p:cNvPr id="3" name="Content Placeholder 2"/>
          <p:cNvSpPr>
            <a:spLocks noGrp="1"/>
          </p:cNvSpPr>
          <p:nvPr>
            <p:ph idx="1"/>
          </p:nvPr>
        </p:nvSpPr>
        <p:spPr/>
        <p:txBody>
          <a:bodyPr/>
          <a:lstStyle/>
          <a:p>
            <a:pPr algn="just"/>
            <a:r>
              <a:rPr lang="id-ID" dirty="0" smtClean="0"/>
              <a:t>Two sets are called disjoint if their intersection is the empty set. </a:t>
            </a:r>
          </a:p>
          <a:p>
            <a:pPr algn="just"/>
            <a:r>
              <a:rPr lang="id-ID" dirty="0" smtClean="0"/>
              <a:t>Suppose that A dan B are finite subsets of a universal set. If we want to konw cardinality of </a:t>
            </a:r>
            <a:r>
              <a:rPr lang="en-US" dirty="0" smtClean="0"/>
              <a:t>(A</a:t>
            </a:r>
            <a:r>
              <a:rPr lang="en-US" dirty="0" smtClean="0">
                <a:sym typeface="Symbol"/>
              </a:rPr>
              <a:t></a:t>
            </a:r>
            <a:r>
              <a:rPr lang="en-US" dirty="0" smtClean="0"/>
              <a:t> B)</a:t>
            </a:r>
            <a:r>
              <a:rPr lang="id-ID" dirty="0" smtClean="0"/>
              <a:t> then we have :</a:t>
            </a:r>
          </a:p>
          <a:p>
            <a:pPr algn="just"/>
            <a:r>
              <a:rPr lang="en-US" dirty="0" smtClean="0"/>
              <a:t>n(A</a:t>
            </a:r>
            <a:r>
              <a:rPr lang="en-US" dirty="0" smtClean="0">
                <a:sym typeface="Symbol"/>
              </a:rPr>
              <a:t></a:t>
            </a:r>
            <a:r>
              <a:rPr lang="en-US" dirty="0" smtClean="0"/>
              <a:t> B) 	= |A| + |B|</a:t>
            </a:r>
            <a:endParaRPr lang="id-ID" dirty="0" smtClean="0"/>
          </a:p>
          <a:p>
            <a:pPr indent="17463">
              <a:buNone/>
            </a:pPr>
            <a:r>
              <a:rPr lang="en-US" dirty="0" smtClean="0"/>
              <a:t>n(A</a:t>
            </a:r>
            <a:r>
              <a:rPr lang="en-US" dirty="0" smtClean="0">
                <a:sym typeface="Symbol"/>
              </a:rPr>
              <a:t></a:t>
            </a:r>
            <a:r>
              <a:rPr lang="en-US" dirty="0" smtClean="0"/>
              <a:t> B</a:t>
            </a:r>
            <a:r>
              <a:rPr lang="en-US" dirty="0" smtClean="0">
                <a:sym typeface="Symbol"/>
              </a:rPr>
              <a:t></a:t>
            </a:r>
            <a:r>
              <a:rPr lang="en-US" dirty="0" smtClean="0"/>
              <a:t> C) = |A| + |B| + |C|</a:t>
            </a:r>
            <a:endParaRPr lang="id-ID" dirty="0" smtClean="0"/>
          </a:p>
          <a:p>
            <a:pPr algn="just"/>
            <a:endParaRPr lang="id-ID" dirty="0" smtClean="0"/>
          </a:p>
          <a:p>
            <a:pPr algn="just"/>
            <a:endParaRPr lang="id-ID" dirty="0"/>
          </a:p>
        </p:txBody>
      </p:sp>
      <p:sp>
        <p:nvSpPr>
          <p:cNvPr id="4" name="Footer Placeholder 3"/>
          <p:cNvSpPr>
            <a:spLocks noGrp="1"/>
          </p:cNvSpPr>
          <p:nvPr>
            <p:ph type="ftr" sz="quarter" idx="11"/>
          </p:nvPr>
        </p:nvSpPr>
        <p:spPr/>
        <p:txBody>
          <a:bodyPr/>
          <a:lstStyle/>
          <a:p>
            <a:pPr algn="l"/>
            <a:r>
              <a:rPr lang="it-IT" dirty="0" smtClean="0"/>
              <a:t>Discrete - Citra N., S.Si, MT</a:t>
            </a:r>
            <a:endParaRPr lang="en-US"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
        <p:nvSpPr>
          <p:cNvPr id="4" name="Footer Placeholder 3"/>
          <p:cNvSpPr>
            <a:spLocks noGrp="1"/>
          </p:cNvSpPr>
          <p:nvPr>
            <p:ph type="ftr" sz="quarter" idx="11"/>
          </p:nvPr>
        </p:nvSpPr>
        <p:spPr/>
        <p:txBody>
          <a:bodyPr/>
          <a:lstStyle/>
          <a:p>
            <a:pPr algn="l"/>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14</a:t>
            </a:fld>
            <a:endParaRPr lang="en-US"/>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24579" name="Object 3"/>
          <p:cNvGraphicFramePr>
            <a:graphicFrameLocks noChangeAspect="1"/>
          </p:cNvGraphicFramePr>
          <p:nvPr/>
        </p:nvGraphicFramePr>
        <p:xfrm>
          <a:off x="914399" y="2286000"/>
          <a:ext cx="3042314" cy="1905000"/>
        </p:xfrm>
        <a:graphic>
          <a:graphicData uri="http://schemas.openxmlformats.org/presentationml/2006/ole">
            <p:oleObj spid="_x0000_s24579" name="Visio" r:id="rId3" imgW="2303802" imgH="1433479" progId="Visio.Drawing.11">
              <p:embed/>
            </p:oleObj>
          </a:graphicData>
        </a:graphic>
      </p:graphicFrame>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24581" name="Object 5"/>
          <p:cNvGraphicFramePr>
            <a:graphicFrameLocks noChangeAspect="1"/>
          </p:cNvGraphicFramePr>
          <p:nvPr/>
        </p:nvGraphicFramePr>
        <p:xfrm>
          <a:off x="5029200" y="3276600"/>
          <a:ext cx="3200400" cy="2319556"/>
        </p:xfrm>
        <a:graphic>
          <a:graphicData uri="http://schemas.openxmlformats.org/presentationml/2006/ole">
            <p:oleObj spid="_x0000_s24581" name="Visio" r:id="rId4" imgW="2801193" imgH="2025245" progId="Visio.Drawing.11">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smtClean="0"/>
              <a:t>If A and B overlap, then </a:t>
            </a:r>
            <a:r>
              <a:rPr lang="es-ES" sz="3200" dirty="0" smtClean="0">
                <a:solidFill>
                  <a:schemeClr val="tx1">
                    <a:lumMod val="95000"/>
                  </a:schemeClr>
                </a:solidFill>
              </a:rPr>
              <a:t>A </a:t>
            </a:r>
            <a:r>
              <a:rPr lang="es-ES" sz="3200" dirty="0" smtClean="0">
                <a:solidFill>
                  <a:schemeClr val="tx1">
                    <a:lumMod val="95000"/>
                  </a:schemeClr>
                </a:solidFill>
                <a:sym typeface="Symbol"/>
              </a:rPr>
              <a:t></a:t>
            </a:r>
            <a:r>
              <a:rPr lang="es-ES" sz="3200" dirty="0" smtClean="0">
                <a:solidFill>
                  <a:schemeClr val="tx1">
                    <a:lumMod val="95000"/>
                  </a:schemeClr>
                </a:solidFill>
              </a:rPr>
              <a:t> B </a:t>
            </a:r>
            <a:r>
              <a:rPr lang="id-ID" dirty="0" smtClean="0"/>
              <a:t>belongs to both sets, and the sum </a:t>
            </a:r>
            <a:r>
              <a:rPr lang="en-US" dirty="0" smtClean="0"/>
              <a:t>|A| + |B| </a:t>
            </a:r>
            <a:r>
              <a:rPr lang="id-ID" dirty="0" smtClean="0"/>
              <a:t>includes the number of elements in </a:t>
            </a:r>
            <a:r>
              <a:rPr lang="es-ES" sz="2800" dirty="0" smtClean="0">
                <a:solidFill>
                  <a:schemeClr val="tx1">
                    <a:lumMod val="95000"/>
                  </a:schemeClr>
                </a:solidFill>
              </a:rPr>
              <a:t>A </a:t>
            </a:r>
            <a:r>
              <a:rPr lang="es-ES" sz="2800" dirty="0" smtClean="0">
                <a:solidFill>
                  <a:schemeClr val="tx1">
                    <a:lumMod val="95000"/>
                  </a:schemeClr>
                </a:solidFill>
                <a:sym typeface="Symbol"/>
              </a:rPr>
              <a:t></a:t>
            </a:r>
            <a:r>
              <a:rPr lang="es-ES" sz="2800" dirty="0" smtClean="0">
                <a:solidFill>
                  <a:schemeClr val="tx1">
                    <a:lumMod val="95000"/>
                  </a:schemeClr>
                </a:solidFill>
              </a:rPr>
              <a:t> B </a:t>
            </a:r>
            <a:r>
              <a:rPr lang="id-ID" dirty="0" smtClean="0"/>
              <a:t>twice.</a:t>
            </a:r>
          </a:p>
          <a:p>
            <a:pPr>
              <a:buNone/>
            </a:pPr>
            <a:r>
              <a:rPr lang="en-US" dirty="0" smtClean="0">
                <a:latin typeface="Arial Narrow" pitchFamily="34" charset="0"/>
              </a:rPr>
              <a:t>n(A</a:t>
            </a:r>
            <a:r>
              <a:rPr lang="en-US" dirty="0" smtClean="0">
                <a:latin typeface="Arial Narrow" pitchFamily="34" charset="0"/>
                <a:sym typeface="Symbol"/>
              </a:rPr>
              <a:t></a:t>
            </a:r>
            <a:r>
              <a:rPr lang="en-US" dirty="0" smtClean="0">
                <a:latin typeface="Arial Narrow" pitchFamily="34" charset="0"/>
              </a:rPr>
              <a:t> B) </a:t>
            </a:r>
            <a:r>
              <a:rPr lang="id-ID" dirty="0" smtClean="0">
                <a:latin typeface="Arial Narrow" pitchFamily="34" charset="0"/>
              </a:rPr>
              <a:t>      </a:t>
            </a:r>
            <a:r>
              <a:rPr lang="en-US" dirty="0" smtClean="0">
                <a:latin typeface="Arial Narrow" pitchFamily="34" charset="0"/>
              </a:rPr>
              <a:t>= |A| + |B| - |A</a:t>
            </a:r>
            <a:r>
              <a:rPr lang="en-US" i="1" dirty="0" smtClean="0">
                <a:latin typeface="Arial Narrow" pitchFamily="34" charset="0"/>
                <a:sym typeface="Symbol"/>
              </a:rPr>
              <a:t></a:t>
            </a:r>
            <a:r>
              <a:rPr lang="en-US" dirty="0" smtClean="0">
                <a:latin typeface="Arial Narrow" pitchFamily="34" charset="0"/>
              </a:rPr>
              <a:t> B|</a:t>
            </a:r>
            <a:endParaRPr lang="id-ID" dirty="0" smtClean="0">
              <a:latin typeface="Arial Narrow" pitchFamily="34" charset="0"/>
            </a:endParaRPr>
          </a:p>
          <a:p>
            <a:pPr>
              <a:buNone/>
            </a:pPr>
            <a:r>
              <a:rPr lang="en-US" dirty="0" smtClean="0">
                <a:latin typeface="Arial Narrow" pitchFamily="34" charset="0"/>
              </a:rPr>
              <a:t>n(A</a:t>
            </a:r>
            <a:r>
              <a:rPr lang="en-US" dirty="0" smtClean="0">
                <a:latin typeface="Arial Narrow" pitchFamily="34" charset="0"/>
                <a:sym typeface="Symbol"/>
              </a:rPr>
              <a:t></a:t>
            </a:r>
            <a:r>
              <a:rPr lang="en-US" dirty="0" smtClean="0">
                <a:latin typeface="Arial Narrow" pitchFamily="34" charset="0"/>
              </a:rPr>
              <a:t> B</a:t>
            </a:r>
            <a:r>
              <a:rPr lang="en-US" dirty="0" smtClean="0">
                <a:latin typeface="Arial Narrow" pitchFamily="34" charset="0"/>
                <a:sym typeface="Symbol"/>
              </a:rPr>
              <a:t></a:t>
            </a:r>
            <a:r>
              <a:rPr lang="en-US" dirty="0" smtClean="0">
                <a:latin typeface="Arial Narrow" pitchFamily="34" charset="0"/>
              </a:rPr>
              <a:t> C) = |A| + |B| + |C| - |A</a:t>
            </a:r>
            <a:r>
              <a:rPr lang="en-US" i="1" dirty="0" smtClean="0">
                <a:latin typeface="Arial Narrow" pitchFamily="34" charset="0"/>
                <a:sym typeface="Symbol"/>
              </a:rPr>
              <a:t></a:t>
            </a:r>
            <a:r>
              <a:rPr lang="en-US" dirty="0" smtClean="0">
                <a:latin typeface="Arial Narrow" pitchFamily="34" charset="0"/>
              </a:rPr>
              <a:t> B| - |A</a:t>
            </a:r>
            <a:r>
              <a:rPr lang="en-US" i="1" dirty="0" smtClean="0">
                <a:latin typeface="Arial Narrow" pitchFamily="34" charset="0"/>
                <a:sym typeface="Symbol"/>
              </a:rPr>
              <a:t></a:t>
            </a:r>
            <a:r>
              <a:rPr lang="en-US" dirty="0" smtClean="0">
                <a:latin typeface="Arial Narrow" pitchFamily="34" charset="0"/>
              </a:rPr>
              <a:t> C| - |B</a:t>
            </a:r>
            <a:r>
              <a:rPr lang="en-US" i="1" dirty="0" smtClean="0">
                <a:latin typeface="Arial Narrow" pitchFamily="34" charset="0"/>
                <a:sym typeface="Symbol"/>
              </a:rPr>
              <a:t></a:t>
            </a:r>
            <a:r>
              <a:rPr lang="en-US" dirty="0" smtClean="0">
                <a:latin typeface="Arial Narrow" pitchFamily="34" charset="0"/>
              </a:rPr>
              <a:t> C| + |A</a:t>
            </a:r>
            <a:r>
              <a:rPr lang="en-US" i="1" dirty="0" smtClean="0">
                <a:latin typeface="Arial Narrow" pitchFamily="34" charset="0"/>
                <a:sym typeface="Symbol"/>
              </a:rPr>
              <a:t></a:t>
            </a:r>
            <a:r>
              <a:rPr lang="en-US" dirty="0" smtClean="0">
                <a:latin typeface="Arial Narrow" pitchFamily="34" charset="0"/>
              </a:rPr>
              <a:t> B</a:t>
            </a:r>
            <a:r>
              <a:rPr lang="en-US" i="1" dirty="0" smtClean="0">
                <a:latin typeface="Arial Narrow" pitchFamily="34" charset="0"/>
                <a:sym typeface="Symbol"/>
              </a:rPr>
              <a:t></a:t>
            </a:r>
            <a:r>
              <a:rPr lang="en-US" dirty="0" smtClean="0">
                <a:latin typeface="Arial Narrow" pitchFamily="34" charset="0"/>
              </a:rPr>
              <a:t> C|</a:t>
            </a:r>
            <a:endParaRPr lang="id-ID" dirty="0" smtClean="0">
              <a:latin typeface="Arial Narrow" pitchFamily="34" charset="0"/>
            </a:endParaRPr>
          </a:p>
          <a:p>
            <a:endParaRPr lang="id-ID" dirty="0" smtClean="0"/>
          </a:p>
          <a:p>
            <a:endParaRPr lang="id-ID" dirty="0"/>
          </a:p>
        </p:txBody>
      </p:sp>
      <p:sp>
        <p:nvSpPr>
          <p:cNvPr id="4" name="Footer Placeholder 3"/>
          <p:cNvSpPr>
            <a:spLocks noGrp="1"/>
          </p:cNvSpPr>
          <p:nvPr>
            <p:ph type="ftr" sz="quarter" idx="11"/>
          </p:nvPr>
        </p:nvSpPr>
        <p:spPr/>
        <p:txBody>
          <a:bodyPr/>
          <a:lstStyle/>
          <a:p>
            <a:pPr algn="l"/>
            <a:r>
              <a:rPr lang="it-IT" dirty="0" smtClean="0"/>
              <a:t>Discrete - Citra N., S.Si, MT</a:t>
            </a:r>
            <a:endParaRPr lang="en-US"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15</a:t>
            </a:fld>
            <a:endParaRPr lang="en-US"/>
          </a:p>
        </p:txBody>
      </p:sp>
      <p:sp>
        <p:nvSpPr>
          <p:cNvPr id="6" name="Title 1"/>
          <p:cNvSpPr>
            <a:spLocks noGrp="1"/>
          </p:cNvSpPr>
          <p:nvPr>
            <p:ph type="title"/>
          </p:nvPr>
        </p:nvSpPr>
        <p:spPr/>
        <p:txBody>
          <a:bodyPr/>
          <a:lstStyle/>
          <a:p>
            <a:r>
              <a:rPr lang="id-ID" dirty="0" smtClean="0"/>
              <a:t>The Addition Principle</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
        <p:nvSpPr>
          <p:cNvPr id="4" name="Footer Placeholder 3"/>
          <p:cNvSpPr>
            <a:spLocks noGrp="1"/>
          </p:cNvSpPr>
          <p:nvPr>
            <p:ph type="ftr" sz="quarter" idx="11"/>
          </p:nvPr>
        </p:nvSpPr>
        <p:spPr/>
        <p:txBody>
          <a:bodyPr/>
          <a:lstStyle/>
          <a:p>
            <a:pPr algn="l"/>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16</a:t>
            </a:fld>
            <a:endParaRPr lang="en-US"/>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25601" name="Object 1"/>
          <p:cNvGraphicFramePr>
            <a:graphicFrameLocks noChangeAspect="1"/>
          </p:cNvGraphicFramePr>
          <p:nvPr/>
        </p:nvGraphicFramePr>
        <p:xfrm>
          <a:off x="609600" y="1600200"/>
          <a:ext cx="3581400" cy="2221930"/>
        </p:xfrm>
        <a:graphic>
          <a:graphicData uri="http://schemas.openxmlformats.org/presentationml/2006/ole">
            <p:oleObj spid="_x0000_s25601" name="Visio" r:id="rId3" imgW="2333204" imgH="1451313" progId="Visio.Drawing.11">
              <p:embed/>
            </p:oleObj>
          </a:graphicData>
        </a:graphic>
      </p:graphicFrame>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25603" name="Object 3"/>
          <p:cNvGraphicFramePr>
            <a:graphicFrameLocks noChangeAspect="1"/>
          </p:cNvGraphicFramePr>
          <p:nvPr/>
        </p:nvGraphicFramePr>
        <p:xfrm>
          <a:off x="228600" y="3962400"/>
          <a:ext cx="8686800" cy="2616666"/>
        </p:xfrm>
        <a:graphic>
          <a:graphicData uri="http://schemas.openxmlformats.org/presentationml/2006/ole">
            <p:oleObj spid="_x0000_s25603" name="Visio" r:id="rId4" imgW="7463284" imgH="2237902" progId="Visio.Drawing.11">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16608"/>
          </a:xfrm>
        </p:spPr>
        <p:txBody>
          <a:bodyPr>
            <a:normAutofit/>
          </a:bodyPr>
          <a:lstStyle/>
          <a:p>
            <a:pPr algn="just"/>
            <a:r>
              <a:rPr lang="id-ID" sz="2400" dirty="0" smtClean="0"/>
              <a:t>A computer company must hire 25 programmers to handle systems programming tasks and 40 programmers for applications programming. Of those hired, 10 will be expected to perform tasks of each type. How many programmers must be hired?</a:t>
            </a:r>
          </a:p>
          <a:p>
            <a:pPr algn="just"/>
            <a:r>
              <a:rPr lang="id-ID" sz="2400" dirty="0" smtClean="0"/>
              <a:t>Solutions :</a:t>
            </a:r>
          </a:p>
          <a:p>
            <a:pPr algn="just">
              <a:buNone/>
            </a:pPr>
            <a:r>
              <a:rPr lang="id-ID" sz="2400" dirty="0" smtClean="0"/>
              <a:t>	Let A be the set of systems programmers hired</a:t>
            </a:r>
          </a:p>
          <a:p>
            <a:pPr algn="just">
              <a:buNone/>
            </a:pPr>
            <a:r>
              <a:rPr lang="id-ID" sz="2400" dirty="0" smtClean="0"/>
              <a:t>	Let B be the set of applications programmers hired.</a:t>
            </a:r>
          </a:p>
          <a:p>
            <a:pPr algn="just">
              <a:buNone/>
            </a:pPr>
            <a:r>
              <a:rPr lang="id-ID" sz="2400" dirty="0" smtClean="0"/>
              <a:t>	|A| = 25, 	|B| = 40,	|</a:t>
            </a:r>
            <a:r>
              <a:rPr lang="en-US" sz="2400" dirty="0" smtClean="0">
                <a:latin typeface="Arial Narrow" pitchFamily="34" charset="0"/>
              </a:rPr>
              <a:t> A</a:t>
            </a:r>
            <a:r>
              <a:rPr lang="en-US" sz="2400" i="1" dirty="0" smtClean="0">
                <a:latin typeface="Arial Narrow" pitchFamily="34" charset="0"/>
                <a:sym typeface="Symbol"/>
              </a:rPr>
              <a:t></a:t>
            </a:r>
            <a:r>
              <a:rPr lang="en-US" sz="2400" dirty="0" smtClean="0">
                <a:latin typeface="Arial Narrow" pitchFamily="34" charset="0"/>
              </a:rPr>
              <a:t> B </a:t>
            </a:r>
            <a:r>
              <a:rPr lang="id-ID" sz="2400" dirty="0" smtClean="0"/>
              <a:t>| = 10</a:t>
            </a:r>
          </a:p>
          <a:p>
            <a:pPr algn="just">
              <a:buNone/>
            </a:pPr>
            <a:r>
              <a:rPr lang="id-ID" sz="2400" dirty="0" smtClean="0">
                <a:latin typeface="Arial Narrow" pitchFamily="34" charset="0"/>
              </a:rPr>
              <a:t>	</a:t>
            </a: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 </a:t>
            </a:r>
            <a:r>
              <a:rPr lang="id-ID" sz="2400" dirty="0" smtClean="0">
                <a:latin typeface="Arial Narrow" pitchFamily="34" charset="0"/>
              </a:rPr>
              <a:t>      </a:t>
            </a:r>
            <a:r>
              <a:rPr lang="en-US" sz="2400" dirty="0" smtClean="0">
                <a:latin typeface="Arial Narrow" pitchFamily="34" charset="0"/>
              </a:rPr>
              <a:t>=</a:t>
            </a:r>
            <a:r>
              <a:rPr lang="id-ID" sz="2400" dirty="0" smtClean="0">
                <a:latin typeface="Arial Narrow" pitchFamily="34" charset="0"/>
              </a:rPr>
              <a:t> </a:t>
            </a:r>
            <a:r>
              <a:rPr lang="en-US" sz="2400" dirty="0" smtClean="0">
                <a:latin typeface="Arial Narrow" pitchFamily="34" charset="0"/>
              </a:rPr>
              <a:t> |A| + |B| - |A</a:t>
            </a:r>
            <a:r>
              <a:rPr lang="en-US" sz="2400" i="1" dirty="0" smtClean="0">
                <a:latin typeface="Arial Narrow" pitchFamily="34" charset="0"/>
                <a:sym typeface="Symbol"/>
              </a:rPr>
              <a:t></a:t>
            </a:r>
            <a:r>
              <a:rPr lang="en-US" sz="2400" dirty="0" smtClean="0">
                <a:latin typeface="Arial Narrow" pitchFamily="34" charset="0"/>
              </a:rPr>
              <a:t> B|</a:t>
            </a:r>
            <a:endParaRPr lang="id-ID" sz="2400" dirty="0" smtClean="0">
              <a:latin typeface="Arial Narrow" pitchFamily="34" charset="0"/>
            </a:endParaRPr>
          </a:p>
          <a:p>
            <a:pPr algn="just">
              <a:buNone/>
            </a:pPr>
            <a:r>
              <a:rPr lang="id-ID" sz="2400" dirty="0" smtClean="0">
                <a:latin typeface="Arial Narrow" pitchFamily="34" charset="0"/>
              </a:rPr>
              <a:t>	</a:t>
            </a: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 </a:t>
            </a:r>
            <a:r>
              <a:rPr lang="id-ID" sz="2400" dirty="0" smtClean="0">
                <a:latin typeface="Arial Narrow" pitchFamily="34" charset="0"/>
              </a:rPr>
              <a:t>      </a:t>
            </a:r>
            <a:r>
              <a:rPr lang="en-US" sz="2400" dirty="0" smtClean="0">
                <a:latin typeface="Arial Narrow" pitchFamily="34" charset="0"/>
              </a:rPr>
              <a:t>=</a:t>
            </a:r>
            <a:r>
              <a:rPr lang="id-ID" sz="2400" dirty="0" smtClean="0">
                <a:latin typeface="Arial Narrow" pitchFamily="34" charset="0"/>
              </a:rPr>
              <a:t> 25</a:t>
            </a:r>
            <a:r>
              <a:rPr lang="en-US" sz="2400" dirty="0" smtClean="0">
                <a:latin typeface="Arial Narrow" pitchFamily="34" charset="0"/>
              </a:rPr>
              <a:t> + </a:t>
            </a:r>
            <a:r>
              <a:rPr lang="id-ID" sz="2400" dirty="0" smtClean="0">
                <a:latin typeface="Arial Narrow" pitchFamily="34" charset="0"/>
              </a:rPr>
              <a:t>40</a:t>
            </a:r>
            <a:r>
              <a:rPr lang="en-US" sz="2400" dirty="0" smtClean="0">
                <a:latin typeface="Arial Narrow" pitchFamily="34" charset="0"/>
              </a:rPr>
              <a:t> – </a:t>
            </a:r>
            <a:r>
              <a:rPr lang="id-ID" sz="2400" dirty="0" smtClean="0">
                <a:latin typeface="Arial Narrow" pitchFamily="34" charset="0"/>
              </a:rPr>
              <a:t>10</a:t>
            </a:r>
          </a:p>
          <a:p>
            <a:pPr algn="just">
              <a:buNone/>
            </a:pPr>
            <a:r>
              <a:rPr lang="id-ID" sz="2400" dirty="0" smtClean="0">
                <a:latin typeface="Arial Narrow" pitchFamily="34" charset="0"/>
              </a:rPr>
              <a:t>	</a:t>
            </a: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 </a:t>
            </a:r>
            <a:r>
              <a:rPr lang="id-ID" sz="2400" dirty="0" smtClean="0">
                <a:latin typeface="Arial Narrow" pitchFamily="34" charset="0"/>
              </a:rPr>
              <a:t>      </a:t>
            </a:r>
            <a:r>
              <a:rPr lang="en-US" sz="2400" dirty="0" smtClean="0">
                <a:latin typeface="Arial Narrow" pitchFamily="34" charset="0"/>
              </a:rPr>
              <a:t>= </a:t>
            </a:r>
            <a:r>
              <a:rPr lang="id-ID" sz="2400" dirty="0" smtClean="0">
                <a:latin typeface="Arial Narrow" pitchFamily="34" charset="0"/>
              </a:rPr>
              <a:t>55</a:t>
            </a:r>
          </a:p>
          <a:p>
            <a:pPr algn="just"/>
            <a:endParaRPr lang="id-ID" sz="2400" dirty="0" smtClean="0">
              <a:latin typeface="Arial Narrow" pitchFamily="34" charset="0"/>
            </a:endParaRPr>
          </a:p>
          <a:p>
            <a:pPr algn="just"/>
            <a:endParaRPr lang="id-ID" sz="2400"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17</a:t>
            </a:fld>
            <a:endParaRPr lang="en-US"/>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3793" name="Object 1"/>
          <p:cNvGraphicFramePr>
            <a:graphicFrameLocks noChangeAspect="1"/>
          </p:cNvGraphicFramePr>
          <p:nvPr/>
        </p:nvGraphicFramePr>
        <p:xfrm>
          <a:off x="4953000" y="4953000"/>
          <a:ext cx="3200400" cy="1941226"/>
        </p:xfrm>
        <a:graphic>
          <a:graphicData uri="http://schemas.openxmlformats.org/presentationml/2006/ole">
            <p:oleObj spid="_x0000_s33793" name="Visio" r:id="rId3" imgW="2372855" imgH="1433479" progId="Visio.Drawing.11">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rmAutofit/>
          </a:bodyPr>
          <a:lstStyle/>
          <a:p>
            <a:pPr algn="just"/>
            <a:r>
              <a:rPr lang="id-ID" sz="2400" dirty="0" smtClean="0"/>
              <a:t>A survey is taken on methods of commuter travel. Each respondent is asked to check Bus, Train or Automobile, as a major method of traveling to work. Mor than one answer is permitted. The results reported were as follow :</a:t>
            </a:r>
          </a:p>
          <a:p>
            <a:pPr algn="just">
              <a:buNone/>
            </a:pPr>
            <a:r>
              <a:rPr lang="id-ID" sz="2400" dirty="0" smtClean="0"/>
              <a:t>	(a) 30 people checked bus</a:t>
            </a:r>
          </a:p>
          <a:p>
            <a:pPr algn="just">
              <a:buNone/>
            </a:pPr>
            <a:r>
              <a:rPr lang="id-ID" sz="2400" dirty="0" smtClean="0"/>
              <a:t>	(b) 35 people checked train</a:t>
            </a:r>
          </a:p>
          <a:p>
            <a:pPr algn="just">
              <a:buNone/>
            </a:pPr>
            <a:r>
              <a:rPr lang="id-ID" sz="2400" dirty="0" smtClean="0"/>
              <a:t>	(c) 100 people checked automobile</a:t>
            </a:r>
          </a:p>
          <a:p>
            <a:pPr algn="just">
              <a:buNone/>
            </a:pPr>
            <a:r>
              <a:rPr lang="id-ID" sz="2400" dirty="0" smtClean="0"/>
              <a:t>	(d) 15 people  checked bus and train</a:t>
            </a:r>
          </a:p>
          <a:p>
            <a:pPr algn="just">
              <a:buNone/>
            </a:pPr>
            <a:r>
              <a:rPr lang="id-ID" sz="2400" dirty="0" smtClean="0"/>
              <a:t>	(e) 15 people checked bus and automobile</a:t>
            </a:r>
          </a:p>
          <a:p>
            <a:pPr algn="just">
              <a:buNone/>
            </a:pPr>
            <a:r>
              <a:rPr lang="id-ID" sz="2400" dirty="0" smtClean="0"/>
              <a:t>	(f) 20 people checked train and automobile</a:t>
            </a:r>
          </a:p>
          <a:p>
            <a:pPr algn="just">
              <a:buNone/>
            </a:pPr>
            <a:r>
              <a:rPr lang="id-ID" sz="2400" dirty="0" smtClean="0"/>
              <a:t>	(g) 5 people checked all three methods</a:t>
            </a:r>
          </a:p>
          <a:p>
            <a:pPr algn="just">
              <a:buNone/>
            </a:pPr>
            <a:r>
              <a:rPr lang="id-ID" sz="2400" dirty="0" smtClean="0"/>
              <a:t>	How many respondents completed their surveys??</a:t>
            </a:r>
            <a:endParaRPr lang="id-ID" sz="2400"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lstStyle/>
          <a:p>
            <a:pPr algn="just">
              <a:buNone/>
            </a:pPr>
            <a:r>
              <a:rPr lang="id-ID" sz="3200" dirty="0" smtClean="0"/>
              <a:t>	</a:t>
            </a:r>
            <a:r>
              <a:rPr lang="id-ID" sz="2400" dirty="0" smtClean="0"/>
              <a:t>Let A, B, and C be the sets of people who cheched Bus, Train and Automobile, respectively. Then we know :</a:t>
            </a:r>
          </a:p>
          <a:p>
            <a:pPr>
              <a:buNone/>
            </a:pPr>
            <a:r>
              <a:rPr lang="id-ID" sz="2400" dirty="0" smtClean="0"/>
              <a:t>|A| = 30, 	|B| = 35,	|</a:t>
            </a:r>
            <a:r>
              <a:rPr lang="en-US" sz="2400" dirty="0" smtClean="0">
                <a:latin typeface="Arial Narrow" pitchFamily="34" charset="0"/>
              </a:rPr>
              <a:t> </a:t>
            </a:r>
            <a:r>
              <a:rPr lang="id-ID" sz="2400" dirty="0" smtClean="0">
                <a:latin typeface="Arial Narrow" pitchFamily="34" charset="0"/>
              </a:rPr>
              <a:t>C</a:t>
            </a:r>
            <a:r>
              <a:rPr lang="en-US" sz="2400" dirty="0" smtClean="0">
                <a:latin typeface="Arial Narrow" pitchFamily="34" charset="0"/>
              </a:rPr>
              <a:t> </a:t>
            </a:r>
            <a:r>
              <a:rPr lang="id-ID" sz="2400" dirty="0" smtClean="0"/>
              <a:t>| = 100</a:t>
            </a:r>
          </a:p>
          <a:p>
            <a:pPr>
              <a:buNone/>
            </a:pPr>
            <a:r>
              <a:rPr lang="id-ID" sz="2400" dirty="0" smtClean="0"/>
              <a:t>|</a:t>
            </a:r>
            <a:r>
              <a:rPr lang="en-US" sz="2400" dirty="0" smtClean="0">
                <a:latin typeface="Arial Narrow" pitchFamily="34" charset="0"/>
              </a:rPr>
              <a:t>A</a:t>
            </a:r>
            <a:r>
              <a:rPr lang="en-US" sz="2400" i="1" dirty="0" smtClean="0">
                <a:latin typeface="Arial Narrow" pitchFamily="34" charset="0"/>
                <a:sym typeface="Symbol"/>
              </a:rPr>
              <a:t></a:t>
            </a:r>
            <a:r>
              <a:rPr lang="en-US" sz="2400" dirty="0" smtClean="0">
                <a:latin typeface="Arial Narrow" pitchFamily="34" charset="0"/>
              </a:rPr>
              <a:t> B </a:t>
            </a:r>
            <a:r>
              <a:rPr lang="id-ID" sz="2400" dirty="0" smtClean="0"/>
              <a:t>| = 15, 	|</a:t>
            </a:r>
            <a:r>
              <a:rPr lang="en-US" sz="2400" dirty="0" smtClean="0">
                <a:latin typeface="Arial Narrow" pitchFamily="34" charset="0"/>
              </a:rPr>
              <a:t> A</a:t>
            </a:r>
            <a:r>
              <a:rPr lang="en-US" sz="2400" i="1" dirty="0" smtClean="0">
                <a:latin typeface="Arial Narrow" pitchFamily="34" charset="0"/>
                <a:sym typeface="Symbol"/>
              </a:rPr>
              <a:t></a:t>
            </a:r>
            <a:r>
              <a:rPr lang="en-US" sz="2400" dirty="0" smtClean="0">
                <a:latin typeface="Arial Narrow" pitchFamily="34" charset="0"/>
              </a:rPr>
              <a:t> </a:t>
            </a:r>
            <a:r>
              <a:rPr lang="id-ID" sz="2400" dirty="0" smtClean="0">
                <a:latin typeface="Arial Narrow" pitchFamily="34" charset="0"/>
              </a:rPr>
              <a:t>C</a:t>
            </a:r>
            <a:r>
              <a:rPr lang="id-ID" sz="2400" dirty="0" smtClean="0"/>
              <a:t>| = 15,	|</a:t>
            </a:r>
            <a:r>
              <a:rPr lang="en-US" sz="2400" dirty="0" smtClean="0">
                <a:latin typeface="Arial Narrow" pitchFamily="34" charset="0"/>
              </a:rPr>
              <a:t> </a:t>
            </a:r>
            <a:r>
              <a:rPr lang="id-ID" sz="2400" dirty="0" smtClean="0">
                <a:latin typeface="Arial Narrow" pitchFamily="34" charset="0"/>
              </a:rPr>
              <a:t>B</a:t>
            </a:r>
            <a:r>
              <a:rPr lang="en-US" sz="2400" i="1" dirty="0" smtClean="0">
                <a:latin typeface="Arial Narrow" pitchFamily="34" charset="0"/>
                <a:sym typeface="Symbol"/>
              </a:rPr>
              <a:t></a:t>
            </a:r>
            <a:r>
              <a:rPr lang="en-US" sz="2400" dirty="0" smtClean="0">
                <a:latin typeface="Arial Narrow" pitchFamily="34" charset="0"/>
              </a:rPr>
              <a:t> </a:t>
            </a:r>
            <a:r>
              <a:rPr lang="id-ID" sz="2400" dirty="0" smtClean="0">
                <a:latin typeface="Arial Narrow" pitchFamily="34" charset="0"/>
              </a:rPr>
              <a:t>C</a:t>
            </a:r>
            <a:r>
              <a:rPr lang="en-US" sz="2400" dirty="0" smtClean="0">
                <a:latin typeface="Arial Narrow" pitchFamily="34" charset="0"/>
              </a:rPr>
              <a:t> </a:t>
            </a:r>
            <a:r>
              <a:rPr lang="id-ID" sz="2400" dirty="0" smtClean="0"/>
              <a:t>| =20</a:t>
            </a:r>
          </a:p>
          <a:p>
            <a:pPr>
              <a:buNone/>
            </a:pPr>
            <a:r>
              <a:rPr lang="id-ID" sz="2400" dirty="0" smtClean="0">
                <a:latin typeface="Arial Narrow" pitchFamily="34" charset="0"/>
              </a:rPr>
              <a:t>|</a:t>
            </a:r>
            <a:r>
              <a:rPr lang="en-US" sz="2400" dirty="0" smtClean="0">
                <a:latin typeface="Arial Narrow" pitchFamily="34" charset="0"/>
              </a:rPr>
              <a:t>A</a:t>
            </a:r>
            <a:r>
              <a:rPr lang="en-US" sz="2400" i="1" dirty="0" smtClean="0">
                <a:latin typeface="Arial Narrow" pitchFamily="34" charset="0"/>
                <a:sym typeface="Symbol"/>
              </a:rPr>
              <a:t></a:t>
            </a:r>
            <a:r>
              <a:rPr lang="en-US" sz="2400" dirty="0" smtClean="0">
                <a:latin typeface="Arial Narrow" pitchFamily="34" charset="0"/>
              </a:rPr>
              <a:t> B </a:t>
            </a:r>
            <a:r>
              <a:rPr lang="en-US" sz="2400" i="1" dirty="0" smtClean="0">
                <a:latin typeface="Arial Narrow" pitchFamily="34" charset="0"/>
                <a:sym typeface="Symbol"/>
              </a:rPr>
              <a:t></a:t>
            </a:r>
            <a:r>
              <a:rPr lang="en-US" sz="2400" dirty="0" smtClean="0">
                <a:latin typeface="Arial Narrow" pitchFamily="34" charset="0"/>
              </a:rPr>
              <a:t> </a:t>
            </a:r>
            <a:r>
              <a:rPr lang="id-ID" sz="2400" dirty="0" smtClean="0">
                <a:latin typeface="Arial Narrow" pitchFamily="34" charset="0"/>
              </a:rPr>
              <a:t>C</a:t>
            </a:r>
            <a:r>
              <a:rPr lang="en-US" sz="2400" dirty="0" smtClean="0">
                <a:latin typeface="Arial Narrow" pitchFamily="34" charset="0"/>
              </a:rPr>
              <a:t> </a:t>
            </a:r>
            <a:r>
              <a:rPr lang="id-ID" sz="2400" dirty="0" smtClean="0">
                <a:latin typeface="Arial Narrow" pitchFamily="34" charset="0"/>
              </a:rPr>
              <a:t>| = 5</a:t>
            </a:r>
          </a:p>
          <a:p>
            <a:pPr>
              <a:buNone/>
            </a:pP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a:t>
            </a:r>
            <a:r>
              <a:rPr lang="en-US" sz="2400" dirty="0" smtClean="0">
                <a:latin typeface="Arial Narrow" pitchFamily="34" charset="0"/>
                <a:sym typeface="Symbol"/>
              </a:rPr>
              <a:t></a:t>
            </a:r>
            <a:r>
              <a:rPr lang="en-US" sz="2400" dirty="0" smtClean="0">
                <a:latin typeface="Arial Narrow" pitchFamily="34" charset="0"/>
              </a:rPr>
              <a:t> C) = |A| + |B| + |C| - |A</a:t>
            </a:r>
            <a:r>
              <a:rPr lang="en-US" sz="2400" i="1" dirty="0" smtClean="0">
                <a:latin typeface="Arial Narrow" pitchFamily="34" charset="0"/>
                <a:sym typeface="Symbol"/>
              </a:rPr>
              <a:t></a:t>
            </a:r>
            <a:r>
              <a:rPr lang="en-US" sz="2400" dirty="0" smtClean="0">
                <a:latin typeface="Arial Narrow" pitchFamily="34" charset="0"/>
              </a:rPr>
              <a:t> B| - |A</a:t>
            </a:r>
            <a:r>
              <a:rPr lang="en-US" sz="2400" i="1" dirty="0" smtClean="0">
                <a:latin typeface="Arial Narrow" pitchFamily="34" charset="0"/>
                <a:sym typeface="Symbol"/>
              </a:rPr>
              <a:t></a:t>
            </a:r>
            <a:r>
              <a:rPr lang="en-US" sz="2400" dirty="0" smtClean="0">
                <a:latin typeface="Arial Narrow" pitchFamily="34" charset="0"/>
              </a:rPr>
              <a:t> C| - |B</a:t>
            </a:r>
            <a:r>
              <a:rPr lang="en-US" sz="2400" i="1" dirty="0" smtClean="0">
                <a:latin typeface="Arial Narrow" pitchFamily="34" charset="0"/>
                <a:sym typeface="Symbol"/>
              </a:rPr>
              <a:t></a:t>
            </a:r>
            <a:r>
              <a:rPr lang="en-US" sz="2400" dirty="0" smtClean="0">
                <a:latin typeface="Arial Narrow" pitchFamily="34" charset="0"/>
              </a:rPr>
              <a:t> C| + |A</a:t>
            </a:r>
            <a:r>
              <a:rPr lang="en-US" sz="2400" i="1" dirty="0" smtClean="0">
                <a:latin typeface="Arial Narrow" pitchFamily="34" charset="0"/>
                <a:sym typeface="Symbol"/>
              </a:rPr>
              <a:t></a:t>
            </a:r>
            <a:r>
              <a:rPr lang="en-US" sz="2400" dirty="0" smtClean="0">
                <a:latin typeface="Arial Narrow" pitchFamily="34" charset="0"/>
              </a:rPr>
              <a:t> B</a:t>
            </a:r>
            <a:r>
              <a:rPr lang="en-US" sz="2400" i="1" dirty="0" smtClean="0">
                <a:latin typeface="Arial Narrow" pitchFamily="34" charset="0"/>
                <a:sym typeface="Symbol"/>
              </a:rPr>
              <a:t></a:t>
            </a:r>
            <a:r>
              <a:rPr lang="en-US" sz="2400" dirty="0" smtClean="0">
                <a:latin typeface="Arial Narrow" pitchFamily="34" charset="0"/>
              </a:rPr>
              <a:t> C|</a:t>
            </a:r>
            <a:endParaRPr lang="id-ID" sz="2400" dirty="0" smtClean="0">
              <a:latin typeface="Arial Narrow" pitchFamily="34" charset="0"/>
            </a:endParaRPr>
          </a:p>
          <a:p>
            <a:pPr>
              <a:buNone/>
            </a:pP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a:t>
            </a:r>
            <a:r>
              <a:rPr lang="en-US" sz="2400" dirty="0" smtClean="0">
                <a:latin typeface="Arial Narrow" pitchFamily="34" charset="0"/>
                <a:sym typeface="Symbol"/>
              </a:rPr>
              <a:t></a:t>
            </a:r>
            <a:r>
              <a:rPr lang="en-US" sz="2400" dirty="0" smtClean="0">
                <a:latin typeface="Arial Narrow" pitchFamily="34" charset="0"/>
              </a:rPr>
              <a:t> C) = </a:t>
            </a:r>
            <a:r>
              <a:rPr lang="id-ID" sz="2400" dirty="0" smtClean="0">
                <a:latin typeface="Arial Narrow" pitchFamily="34" charset="0"/>
              </a:rPr>
              <a:t>30</a:t>
            </a:r>
            <a:r>
              <a:rPr lang="en-US" sz="2400" dirty="0" smtClean="0">
                <a:latin typeface="Arial Narrow" pitchFamily="34" charset="0"/>
              </a:rPr>
              <a:t> + </a:t>
            </a:r>
            <a:r>
              <a:rPr lang="id-ID" sz="2400" dirty="0" smtClean="0">
                <a:latin typeface="Arial Narrow" pitchFamily="34" charset="0"/>
              </a:rPr>
              <a:t>35</a:t>
            </a:r>
            <a:r>
              <a:rPr lang="en-US" sz="2400" dirty="0" smtClean="0">
                <a:latin typeface="Arial Narrow" pitchFamily="34" charset="0"/>
              </a:rPr>
              <a:t> + </a:t>
            </a:r>
            <a:r>
              <a:rPr lang="id-ID" sz="2400" dirty="0" smtClean="0">
                <a:latin typeface="Arial Narrow" pitchFamily="34" charset="0"/>
              </a:rPr>
              <a:t>100</a:t>
            </a:r>
            <a:r>
              <a:rPr lang="en-US" sz="2400" dirty="0" smtClean="0">
                <a:latin typeface="Arial Narrow" pitchFamily="34" charset="0"/>
              </a:rPr>
              <a:t> - </a:t>
            </a:r>
            <a:r>
              <a:rPr lang="id-ID" sz="2400" dirty="0" smtClean="0">
                <a:latin typeface="Arial Narrow" pitchFamily="34" charset="0"/>
              </a:rPr>
              <a:t>15</a:t>
            </a:r>
            <a:r>
              <a:rPr lang="en-US" sz="2400" dirty="0" smtClean="0">
                <a:latin typeface="Arial Narrow" pitchFamily="34" charset="0"/>
              </a:rPr>
              <a:t> -</a:t>
            </a:r>
            <a:r>
              <a:rPr lang="id-ID" sz="2400" dirty="0" smtClean="0">
                <a:latin typeface="Arial Narrow" pitchFamily="34" charset="0"/>
              </a:rPr>
              <a:t> 15</a:t>
            </a:r>
            <a:r>
              <a:rPr lang="en-US" sz="2400" dirty="0" smtClean="0">
                <a:latin typeface="Arial Narrow" pitchFamily="34" charset="0"/>
              </a:rPr>
              <a:t> - </a:t>
            </a:r>
            <a:r>
              <a:rPr lang="id-ID" sz="2400" dirty="0" smtClean="0">
                <a:latin typeface="Arial Narrow" pitchFamily="34" charset="0"/>
              </a:rPr>
              <a:t>20</a:t>
            </a:r>
            <a:r>
              <a:rPr lang="en-US" sz="2400" dirty="0" smtClean="0">
                <a:latin typeface="Arial Narrow" pitchFamily="34" charset="0"/>
              </a:rPr>
              <a:t> + </a:t>
            </a:r>
            <a:r>
              <a:rPr lang="id-ID" sz="2400" dirty="0" smtClean="0">
                <a:latin typeface="Arial Narrow" pitchFamily="34" charset="0"/>
              </a:rPr>
              <a:t>5</a:t>
            </a:r>
          </a:p>
          <a:p>
            <a:pPr>
              <a:buNone/>
            </a:pPr>
            <a:r>
              <a:rPr lang="en-US" sz="2400" dirty="0" smtClean="0">
                <a:latin typeface="Arial Narrow" pitchFamily="34" charset="0"/>
              </a:rPr>
              <a:t>n(A</a:t>
            </a:r>
            <a:r>
              <a:rPr lang="en-US" sz="2400" dirty="0" smtClean="0">
                <a:latin typeface="Arial Narrow" pitchFamily="34" charset="0"/>
                <a:sym typeface="Symbol"/>
              </a:rPr>
              <a:t></a:t>
            </a:r>
            <a:r>
              <a:rPr lang="en-US" sz="2400" dirty="0" smtClean="0">
                <a:latin typeface="Arial Narrow" pitchFamily="34" charset="0"/>
              </a:rPr>
              <a:t> B</a:t>
            </a:r>
            <a:r>
              <a:rPr lang="en-US" sz="2400" dirty="0" smtClean="0">
                <a:latin typeface="Arial Narrow" pitchFamily="34" charset="0"/>
                <a:sym typeface="Symbol"/>
              </a:rPr>
              <a:t></a:t>
            </a:r>
            <a:r>
              <a:rPr lang="en-US" sz="2400" dirty="0" smtClean="0">
                <a:latin typeface="Arial Narrow" pitchFamily="34" charset="0"/>
              </a:rPr>
              <a:t> C) = 1</a:t>
            </a:r>
            <a:r>
              <a:rPr lang="id-ID" sz="2400" dirty="0" smtClean="0">
                <a:latin typeface="Arial Narrow" pitchFamily="34" charset="0"/>
              </a:rPr>
              <a:t>20</a:t>
            </a:r>
          </a:p>
          <a:p>
            <a:pPr>
              <a:buNone/>
            </a:pPr>
            <a:endParaRPr lang="id-ID" sz="2400" dirty="0" smtClean="0">
              <a:latin typeface="Arial Narrow" pitchFamily="34" charset="0"/>
            </a:endParaRPr>
          </a:p>
          <a:p>
            <a:pPr>
              <a:buNone/>
            </a:pPr>
            <a:endParaRPr lang="id-ID" sz="2400" dirty="0" smtClean="0">
              <a:latin typeface="Arial Narrow" pitchFamily="34" charset="0"/>
            </a:endParaRPr>
          </a:p>
          <a:p>
            <a:endParaRPr lang="id-ID" dirty="0"/>
          </a:p>
        </p:txBody>
      </p:sp>
      <p:sp>
        <p:nvSpPr>
          <p:cNvPr id="4" name="Footer Placeholder 3"/>
          <p:cNvSpPr>
            <a:spLocks noGrp="1"/>
          </p:cNvSpPr>
          <p:nvPr>
            <p:ph type="ftr" sz="quarter" idx="11"/>
          </p:nvPr>
        </p:nvSpPr>
        <p:spPr/>
        <p:txBody>
          <a:bodyPr/>
          <a:lstStyle/>
          <a:p>
            <a:pPr algn="l"/>
            <a:r>
              <a:rPr lang="it-IT" dirty="0" smtClean="0"/>
              <a:t>Discrete - Citra N., S.Si, MT</a:t>
            </a:r>
            <a:endParaRPr lang="en-US"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19</a:t>
            </a:fld>
            <a:endParaRPr lang="en-US"/>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4817" name="Object 1"/>
          <p:cNvGraphicFramePr>
            <a:graphicFrameLocks noChangeAspect="1"/>
          </p:cNvGraphicFramePr>
          <p:nvPr/>
        </p:nvGraphicFramePr>
        <p:xfrm>
          <a:off x="3276600" y="3886200"/>
          <a:ext cx="3657600" cy="2862470"/>
        </p:xfrm>
        <a:graphic>
          <a:graphicData uri="http://schemas.openxmlformats.org/presentationml/2006/ole">
            <p:oleObj spid="_x0000_s34817" name="Visio" r:id="rId3" imgW="2369078" imgH="1871223" progId="Visio.Drawing.11">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lgn="just"/>
            <a:r>
              <a:rPr lang="en-US" dirty="0" smtClean="0"/>
              <a:t>A set is a collection of objects, called elements of the set.</a:t>
            </a:r>
          </a:p>
          <a:p>
            <a:pPr algn="just"/>
            <a:r>
              <a:rPr lang="en-US" dirty="0" smtClean="0"/>
              <a:t>A set can be represented by listing its elements between braces: </a:t>
            </a:r>
            <a:r>
              <a:rPr lang="pt-BR" dirty="0" smtClean="0"/>
              <a:t>A = {</a:t>
            </a:r>
            <a:r>
              <a:rPr lang="id-ID" dirty="0" smtClean="0"/>
              <a:t>a</a:t>
            </a:r>
            <a:r>
              <a:rPr lang="pt-BR" dirty="0" smtClean="0"/>
              <a:t>, </a:t>
            </a:r>
            <a:r>
              <a:rPr lang="id-ID" dirty="0" smtClean="0"/>
              <a:t>b</a:t>
            </a:r>
            <a:r>
              <a:rPr lang="pt-BR" dirty="0" smtClean="0"/>
              <a:t>, </a:t>
            </a:r>
            <a:r>
              <a:rPr lang="id-ID" dirty="0" smtClean="0"/>
              <a:t>c</a:t>
            </a:r>
            <a:r>
              <a:rPr lang="pt-BR" dirty="0" smtClean="0"/>
              <a:t>}.</a:t>
            </a:r>
          </a:p>
          <a:p>
            <a:pPr algn="just"/>
            <a:r>
              <a:rPr lang="id-ID" dirty="0" smtClean="0"/>
              <a:t>We write</a:t>
            </a:r>
            <a:r>
              <a:rPr lang="en-US" dirty="0" smtClean="0"/>
              <a:t> </a:t>
            </a:r>
            <a:r>
              <a:rPr lang="id-ID" dirty="0" smtClean="0"/>
              <a:t>a</a:t>
            </a:r>
            <a:r>
              <a:rPr lang="en-US" sz="3200" i="1" dirty="0" smtClean="0">
                <a:sym typeface="Symbol"/>
              </a:rPr>
              <a:t></a:t>
            </a:r>
            <a:r>
              <a:rPr lang="id-ID" dirty="0" smtClean="0"/>
              <a:t>A to denote that a is an element of the set A. The notation d</a:t>
            </a:r>
            <a:r>
              <a:rPr lang="en-US" sz="2800" i="1" dirty="0" smtClean="0">
                <a:sym typeface="Symbol"/>
              </a:rPr>
              <a:t> </a:t>
            </a:r>
            <a:r>
              <a:rPr lang="id-ID" dirty="0" smtClean="0"/>
              <a:t> A denotes that a is not a member of the set A. Note that lowercase letters are usually used to denote elements of sets</a:t>
            </a:r>
          </a:p>
        </p:txBody>
      </p:sp>
      <p:sp>
        <p:nvSpPr>
          <p:cNvPr id="5" name="Footer Placeholder 4"/>
          <p:cNvSpPr>
            <a:spLocks noGrp="1"/>
          </p:cNvSpPr>
          <p:nvPr>
            <p:ph type="ftr" sz="quarter" idx="11"/>
          </p:nvPr>
        </p:nvSpPr>
        <p:spPr>
          <a:xfrm>
            <a:off x="152400" y="6480969"/>
            <a:ext cx="4260056" cy="300831"/>
          </a:xfrm>
        </p:spPr>
        <p:txBody>
          <a:bodyPr/>
          <a:lstStyle/>
          <a:p>
            <a:pPr algn="l"/>
            <a:r>
              <a:rPr lang="it-IT" sz="1400" i="1" dirty="0" smtClean="0"/>
              <a:t>Discrete - Citra N., S.Si, MT</a:t>
            </a:r>
            <a:endParaRPr lang="en-US" sz="1400" i="1" dirty="0"/>
          </a:p>
        </p:txBody>
      </p:sp>
      <p:sp>
        <p:nvSpPr>
          <p:cNvPr id="4" name="Slide Number Placeholder 3"/>
          <p:cNvSpPr>
            <a:spLocks noGrp="1"/>
          </p:cNvSpPr>
          <p:nvPr>
            <p:ph type="sldNum" sz="quarter" idx="12"/>
          </p:nvPr>
        </p:nvSpPr>
        <p:spPr/>
        <p:txBody>
          <a:bodyPr/>
          <a:lstStyle/>
          <a:p>
            <a:fld id="{55CBC7DC-6618-4D9A-981D-1E0ED46F8D5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normAutofit lnSpcReduction="10000"/>
          </a:bodyPr>
          <a:lstStyle/>
          <a:p>
            <a:pPr marL="85725" indent="-20638" algn="just">
              <a:buNone/>
            </a:pPr>
            <a:r>
              <a:rPr lang="id-ID" sz="2400" dirty="0" smtClean="0"/>
              <a:t>Pada suatu pertemuan, yang dihadiri 30 wanita, 17 orang keturunan Jawa, 16 orang keturunan Sunda dan 5 orang bukan keturunan Jawa maupun sunda. </a:t>
            </a:r>
            <a:r>
              <a:rPr lang="en-US" sz="2400" dirty="0" err="1" smtClean="0"/>
              <a:t>Berapa</a:t>
            </a:r>
            <a:r>
              <a:rPr lang="en-US" sz="2400" dirty="0" smtClean="0"/>
              <a:t> </a:t>
            </a:r>
            <a:r>
              <a:rPr lang="en-US" sz="2400" dirty="0" err="1" smtClean="0"/>
              <a:t>banyak</a:t>
            </a:r>
            <a:r>
              <a:rPr lang="en-US" sz="2400" dirty="0" smtClean="0"/>
              <a:t> yang </a:t>
            </a:r>
            <a:r>
              <a:rPr lang="en-US" sz="2400" dirty="0" err="1" smtClean="0"/>
              <a:t>merupakan</a:t>
            </a:r>
            <a:r>
              <a:rPr lang="en-US" sz="2400" dirty="0" smtClean="0"/>
              <a:t> </a:t>
            </a:r>
            <a:r>
              <a:rPr lang="en-US" sz="2400" dirty="0" err="1" smtClean="0"/>
              <a:t>keturuan</a:t>
            </a:r>
            <a:r>
              <a:rPr lang="en-US" sz="2400" dirty="0" smtClean="0"/>
              <a:t> </a:t>
            </a:r>
            <a:r>
              <a:rPr lang="en-US" sz="2400" dirty="0" err="1" smtClean="0"/>
              <a:t>Jawa</a:t>
            </a:r>
            <a:r>
              <a:rPr lang="en-US" sz="2400" dirty="0" smtClean="0"/>
              <a:t> </a:t>
            </a:r>
            <a:r>
              <a:rPr lang="en-US" sz="2400" dirty="0" err="1" smtClean="0"/>
              <a:t>dan</a:t>
            </a:r>
            <a:r>
              <a:rPr lang="en-US" sz="2400" dirty="0" smtClean="0"/>
              <a:t> </a:t>
            </a:r>
            <a:r>
              <a:rPr lang="en-US" sz="2400" dirty="0" err="1" smtClean="0"/>
              <a:t>Sunda</a:t>
            </a:r>
            <a:endParaRPr lang="id-ID" sz="2400" dirty="0" smtClean="0"/>
          </a:p>
          <a:p>
            <a:pPr>
              <a:buNone/>
            </a:pPr>
            <a:r>
              <a:rPr lang="en-US" sz="2400" dirty="0" err="1" smtClean="0"/>
              <a:t>Misal</a:t>
            </a:r>
            <a:r>
              <a:rPr lang="en-US" sz="2400" dirty="0" smtClean="0"/>
              <a:t> :</a:t>
            </a:r>
            <a:r>
              <a:rPr lang="id-ID" sz="2400" dirty="0" smtClean="0"/>
              <a:t> </a:t>
            </a:r>
            <a:r>
              <a:rPr lang="en-US" sz="2400" dirty="0" smtClean="0"/>
              <a:t>A = </a:t>
            </a:r>
            <a:r>
              <a:rPr lang="en-US" sz="2400" dirty="0" err="1" smtClean="0"/>
              <a:t>himpunan</a:t>
            </a:r>
            <a:r>
              <a:rPr lang="en-US" sz="2400" dirty="0" smtClean="0"/>
              <a:t> </a:t>
            </a:r>
            <a:r>
              <a:rPr lang="en-US" sz="2400" dirty="0" err="1" smtClean="0"/>
              <a:t>wanita</a:t>
            </a:r>
            <a:r>
              <a:rPr lang="en-US" sz="2400" dirty="0" smtClean="0"/>
              <a:t> </a:t>
            </a:r>
            <a:r>
              <a:rPr lang="en-US" sz="2400" dirty="0" err="1" smtClean="0"/>
              <a:t>keturunan</a:t>
            </a:r>
            <a:r>
              <a:rPr lang="en-US" sz="2400" dirty="0" smtClean="0"/>
              <a:t> </a:t>
            </a:r>
            <a:r>
              <a:rPr lang="en-US" sz="2400" dirty="0" err="1" smtClean="0"/>
              <a:t>Jawa</a:t>
            </a:r>
            <a:endParaRPr lang="id-ID" sz="2400" dirty="0" smtClean="0"/>
          </a:p>
          <a:p>
            <a:pPr>
              <a:buNone/>
            </a:pPr>
            <a:r>
              <a:rPr lang="en-US" sz="2400" dirty="0" smtClean="0"/>
              <a:t>		</a:t>
            </a:r>
            <a:r>
              <a:rPr lang="id-ID" sz="2400" dirty="0" smtClean="0"/>
              <a:t>  </a:t>
            </a:r>
            <a:r>
              <a:rPr lang="en-US" sz="2400" dirty="0" smtClean="0"/>
              <a:t>B = </a:t>
            </a:r>
            <a:r>
              <a:rPr lang="en-US" sz="2400" dirty="0" err="1" smtClean="0"/>
              <a:t>himpunan</a:t>
            </a:r>
            <a:r>
              <a:rPr lang="en-US" sz="2400" dirty="0" smtClean="0"/>
              <a:t> </a:t>
            </a:r>
            <a:r>
              <a:rPr lang="en-US" sz="2400" dirty="0" err="1" smtClean="0"/>
              <a:t>wanita</a:t>
            </a:r>
            <a:r>
              <a:rPr lang="en-US" sz="2400" dirty="0" smtClean="0"/>
              <a:t> </a:t>
            </a:r>
            <a:r>
              <a:rPr lang="en-US" sz="2400" dirty="0" err="1" smtClean="0"/>
              <a:t>keturunan</a:t>
            </a:r>
            <a:r>
              <a:rPr lang="en-US" sz="2400" dirty="0" smtClean="0"/>
              <a:t> </a:t>
            </a:r>
            <a:r>
              <a:rPr lang="en-US" sz="2400" dirty="0" err="1" smtClean="0"/>
              <a:t>Sunda</a:t>
            </a:r>
            <a:endParaRPr lang="id-ID" sz="2400" dirty="0" smtClean="0"/>
          </a:p>
          <a:p>
            <a:pPr>
              <a:buNone/>
            </a:pPr>
            <a:r>
              <a:rPr lang="en-US" sz="2400" dirty="0" smtClean="0"/>
              <a:t>n(A) = 17,	n(B) = 16,	n(A</a:t>
            </a:r>
            <a:r>
              <a:rPr lang="en-US" sz="2400" dirty="0" smtClean="0">
                <a:sym typeface="Symbol"/>
              </a:rPr>
              <a:t></a:t>
            </a:r>
            <a:r>
              <a:rPr lang="en-US" sz="2400" dirty="0" smtClean="0"/>
              <a:t> B)</a:t>
            </a:r>
            <a:r>
              <a:rPr lang="en-US" sz="2400" baseline="30000" dirty="0" smtClean="0"/>
              <a:t>c</a:t>
            </a:r>
            <a:r>
              <a:rPr lang="en-US" sz="2400" dirty="0" smtClean="0"/>
              <a:t> = 5</a:t>
            </a:r>
            <a:endParaRPr lang="id-ID" sz="2400" dirty="0" smtClean="0"/>
          </a:p>
          <a:p>
            <a:pPr>
              <a:buNone/>
            </a:pPr>
            <a:r>
              <a:rPr lang="en-US" sz="2400" dirty="0" smtClean="0"/>
              <a:t>n(A</a:t>
            </a:r>
            <a:r>
              <a:rPr lang="en-US" sz="2400" dirty="0" smtClean="0">
                <a:sym typeface="Symbol"/>
              </a:rPr>
              <a:t></a:t>
            </a:r>
            <a:r>
              <a:rPr lang="en-US" sz="2400" dirty="0" smtClean="0"/>
              <a:t> B)	 = n(S) - n(A</a:t>
            </a:r>
            <a:r>
              <a:rPr lang="en-US" sz="2400" dirty="0" smtClean="0">
                <a:sym typeface="Symbol"/>
              </a:rPr>
              <a:t></a:t>
            </a:r>
            <a:r>
              <a:rPr lang="en-US" sz="2400" dirty="0" smtClean="0"/>
              <a:t> B)</a:t>
            </a:r>
            <a:r>
              <a:rPr lang="en-US" sz="2400" baseline="30000" dirty="0" smtClean="0"/>
              <a:t>c</a:t>
            </a:r>
            <a:endParaRPr lang="id-ID" sz="2400" dirty="0" smtClean="0"/>
          </a:p>
          <a:p>
            <a:pPr>
              <a:buNone/>
            </a:pPr>
            <a:r>
              <a:rPr lang="en-US" sz="2400" dirty="0" smtClean="0"/>
              <a:t>n(A</a:t>
            </a:r>
            <a:r>
              <a:rPr lang="en-US" sz="2400" dirty="0" smtClean="0">
                <a:sym typeface="Symbol"/>
              </a:rPr>
              <a:t></a:t>
            </a:r>
            <a:r>
              <a:rPr lang="en-US" sz="2400" dirty="0" smtClean="0"/>
              <a:t> B) 	= |A| + |B| -  |A</a:t>
            </a:r>
            <a:r>
              <a:rPr lang="en-US" sz="2400" i="1" dirty="0" smtClean="0">
                <a:sym typeface="Symbol"/>
              </a:rPr>
              <a:t></a:t>
            </a:r>
            <a:r>
              <a:rPr lang="en-US" sz="2400" dirty="0" smtClean="0"/>
              <a:t> B|</a:t>
            </a:r>
            <a:endParaRPr lang="id-ID" sz="2400" dirty="0" smtClean="0"/>
          </a:p>
          <a:p>
            <a:pPr>
              <a:buNone/>
            </a:pPr>
            <a:r>
              <a:rPr lang="en-US" sz="2400" dirty="0" smtClean="0"/>
              <a:t>n(S) - n(A</a:t>
            </a:r>
            <a:r>
              <a:rPr lang="en-US" sz="2400" dirty="0" smtClean="0">
                <a:sym typeface="Symbol"/>
              </a:rPr>
              <a:t></a:t>
            </a:r>
            <a:r>
              <a:rPr lang="en-US" sz="2400" dirty="0" smtClean="0"/>
              <a:t> B)</a:t>
            </a:r>
            <a:r>
              <a:rPr lang="en-US" sz="2400" baseline="30000" dirty="0" smtClean="0"/>
              <a:t>c</a:t>
            </a:r>
            <a:r>
              <a:rPr lang="id-ID" sz="2400" dirty="0" smtClean="0"/>
              <a:t>  = </a:t>
            </a:r>
            <a:r>
              <a:rPr lang="en-US" sz="2400" dirty="0" smtClean="0"/>
              <a:t>|A| + |B| -  |A</a:t>
            </a:r>
            <a:r>
              <a:rPr lang="en-US" sz="2400" i="1" dirty="0" smtClean="0">
                <a:sym typeface="Symbol"/>
              </a:rPr>
              <a:t></a:t>
            </a:r>
            <a:r>
              <a:rPr lang="en-US" sz="2400" dirty="0" smtClean="0"/>
              <a:t> B|</a:t>
            </a:r>
            <a:endParaRPr lang="id-ID" sz="2400" dirty="0" smtClean="0"/>
          </a:p>
          <a:p>
            <a:pPr>
              <a:buNone/>
            </a:pPr>
            <a:r>
              <a:rPr lang="en-US" sz="2400" dirty="0" smtClean="0"/>
              <a:t>(30 – 5)</a:t>
            </a:r>
            <a:r>
              <a:rPr lang="id-ID" sz="2400" dirty="0" smtClean="0"/>
              <a:t>  </a:t>
            </a:r>
            <a:r>
              <a:rPr lang="en-US" sz="2400" dirty="0" smtClean="0"/>
              <a:t>= 17 + 16 - x      </a:t>
            </a:r>
            <a:endParaRPr lang="id-ID" sz="2400" dirty="0" smtClean="0"/>
          </a:p>
          <a:p>
            <a:pPr>
              <a:buNone/>
            </a:pPr>
            <a:r>
              <a:rPr lang="en-US" sz="2400" dirty="0" smtClean="0"/>
              <a:t>25	</a:t>
            </a:r>
            <a:r>
              <a:rPr lang="id-ID" sz="2400" dirty="0" smtClean="0"/>
              <a:t>  </a:t>
            </a:r>
            <a:r>
              <a:rPr lang="en-US" sz="2400" dirty="0" smtClean="0"/>
              <a:t>= 33 – x</a:t>
            </a:r>
            <a:endParaRPr lang="id-ID" sz="2400" dirty="0" smtClean="0"/>
          </a:p>
          <a:p>
            <a:pPr>
              <a:buNone/>
            </a:pPr>
            <a:r>
              <a:rPr lang="en-US" sz="2400" dirty="0" smtClean="0"/>
              <a:t>x	</a:t>
            </a:r>
            <a:r>
              <a:rPr lang="id-ID" sz="2400" dirty="0" smtClean="0"/>
              <a:t>  </a:t>
            </a:r>
            <a:r>
              <a:rPr lang="en-US" sz="2400" dirty="0" smtClean="0"/>
              <a:t>= 33 – 25 </a:t>
            </a:r>
            <a:endParaRPr lang="id-ID" sz="2400" dirty="0" smtClean="0"/>
          </a:p>
          <a:p>
            <a:pPr>
              <a:buNone/>
            </a:pPr>
            <a:r>
              <a:rPr lang="en-US" sz="2400" dirty="0" smtClean="0"/>
              <a:t>x	</a:t>
            </a:r>
            <a:r>
              <a:rPr lang="id-ID" sz="2400" dirty="0" smtClean="0"/>
              <a:t>  </a:t>
            </a:r>
            <a:r>
              <a:rPr lang="en-US" sz="2400" dirty="0" smtClean="0"/>
              <a:t>=  8</a:t>
            </a:r>
            <a:endParaRPr lang="id-ID" sz="2400" dirty="0" smtClean="0"/>
          </a:p>
          <a:p>
            <a:endParaRPr lang="id-ID" sz="2400" dirty="0" smtClean="0"/>
          </a:p>
          <a:p>
            <a:pPr marL="85725" indent="-20638" algn="just">
              <a:buNone/>
            </a:pPr>
            <a:endParaRPr lang="id-ID" sz="2400" dirty="0"/>
          </a:p>
        </p:txBody>
      </p:sp>
      <p:sp>
        <p:nvSpPr>
          <p:cNvPr id="4" name="Footer Placeholder 3"/>
          <p:cNvSpPr>
            <a:spLocks noGrp="1"/>
          </p:cNvSpPr>
          <p:nvPr>
            <p:ph type="ftr" sz="quarter" idx="11"/>
          </p:nvPr>
        </p:nvSpPr>
        <p:spPr/>
        <p:txBody>
          <a:bodyPr/>
          <a:lstStyle/>
          <a:p>
            <a:pPr algn="l"/>
            <a:r>
              <a:rPr lang="it-IT" dirty="0" smtClean="0"/>
              <a:t>Discrete - Citra N., S.Si, MT</a:t>
            </a:r>
            <a:endParaRPr lang="en-US"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20</a:t>
            </a:fld>
            <a:endParaRPr lang="en-US"/>
          </a:p>
        </p:txBody>
      </p:sp>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6865" name="Object 1"/>
          <p:cNvGraphicFramePr>
            <a:graphicFrameLocks noChangeAspect="1"/>
          </p:cNvGraphicFramePr>
          <p:nvPr/>
        </p:nvGraphicFramePr>
        <p:xfrm>
          <a:off x="5257800" y="4724400"/>
          <a:ext cx="2971800" cy="1802568"/>
        </p:xfrm>
        <a:graphic>
          <a:graphicData uri="http://schemas.openxmlformats.org/presentationml/2006/ole">
            <p:oleObj spid="_x0000_s36865" name="Visio" r:id="rId3" imgW="2372855" imgH="1433479" progId="Visio.Drawing.11">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Assignment 2</a:t>
            </a:r>
            <a:r>
              <a:rPr lang="id-ID" baseline="30000" dirty="0" smtClean="0"/>
              <a:t>nd</a:t>
            </a:r>
            <a:endParaRPr lang="id-ID" baseline="30000" dirty="0"/>
          </a:p>
        </p:txBody>
      </p:sp>
      <p:sp>
        <p:nvSpPr>
          <p:cNvPr id="3" name="Content Placeholder 2"/>
          <p:cNvSpPr>
            <a:spLocks noGrp="1"/>
          </p:cNvSpPr>
          <p:nvPr>
            <p:ph idx="1"/>
          </p:nvPr>
        </p:nvSpPr>
        <p:spPr>
          <a:xfrm>
            <a:off x="457200" y="1371600"/>
            <a:ext cx="8229600" cy="5083208"/>
          </a:xfrm>
        </p:spPr>
        <p:txBody>
          <a:bodyPr>
            <a:normAutofit fontScale="25000" lnSpcReduction="20000"/>
          </a:bodyPr>
          <a:lstStyle/>
          <a:p>
            <a:r>
              <a:rPr lang="id-ID" sz="11200" dirty="0" smtClean="0"/>
              <a:t>Let : U = {a, b ,c ,d ,e ,f ,g ,h , i, j, k}</a:t>
            </a:r>
          </a:p>
          <a:p>
            <a:pPr>
              <a:buNone/>
            </a:pPr>
            <a:r>
              <a:rPr lang="id-ID" sz="11200" dirty="0" smtClean="0"/>
              <a:t> 	A = {a, b, c, g}	    B = {d, e, f, g}	</a:t>
            </a:r>
          </a:p>
          <a:p>
            <a:pPr>
              <a:buNone/>
            </a:pPr>
            <a:r>
              <a:rPr lang="id-ID" sz="11200" dirty="0" smtClean="0"/>
              <a:t>		  C = {a ,c ,f}           D = {f, h, k} </a:t>
            </a:r>
          </a:p>
          <a:p>
            <a:pPr lvl="1">
              <a:buNone/>
            </a:pPr>
            <a:r>
              <a:rPr lang="id-ID" sz="11200" dirty="0" smtClean="0"/>
              <a:t>Compute : </a:t>
            </a:r>
          </a:p>
          <a:p>
            <a:pPr marL="1051560" lvl="1" indent="-514350">
              <a:buAutoNum type="alphaLcParenR"/>
            </a:pPr>
            <a:r>
              <a:rPr lang="en-US" sz="11200" dirty="0" smtClean="0"/>
              <a:t>A </a:t>
            </a:r>
            <a:r>
              <a:rPr lang="en-US" sz="11200" dirty="0" smtClean="0">
                <a:sym typeface="Symbol"/>
              </a:rPr>
              <a:t></a:t>
            </a:r>
            <a:r>
              <a:rPr lang="en-US" sz="11200" dirty="0" smtClean="0"/>
              <a:t> B</a:t>
            </a:r>
            <a:r>
              <a:rPr lang="id-ID" sz="11200" dirty="0" smtClean="0"/>
              <a:t> </a:t>
            </a:r>
          </a:p>
          <a:p>
            <a:pPr marL="1051560" lvl="1" indent="-514350">
              <a:buFont typeface="Verdana"/>
              <a:buAutoNum type="alphaLcParenR"/>
            </a:pPr>
            <a:r>
              <a:rPr lang="id-ID" sz="11200" dirty="0" smtClean="0"/>
              <a:t>(</a:t>
            </a:r>
            <a:r>
              <a:rPr lang="en-US" sz="11200" dirty="0" smtClean="0"/>
              <a:t>A </a:t>
            </a:r>
            <a:r>
              <a:rPr lang="en-US" sz="11200" dirty="0" smtClean="0">
                <a:sym typeface="Symbol"/>
              </a:rPr>
              <a:t></a:t>
            </a:r>
            <a:r>
              <a:rPr lang="en-US" sz="11200" dirty="0" smtClean="0"/>
              <a:t> B</a:t>
            </a:r>
            <a:r>
              <a:rPr lang="id-ID" sz="11200" dirty="0" smtClean="0"/>
              <a:t>) – C</a:t>
            </a:r>
          </a:p>
          <a:p>
            <a:pPr marL="1051560" lvl="1" indent="-514350">
              <a:buFont typeface="Verdana"/>
              <a:buAutoNum type="alphaLcParenR"/>
            </a:pPr>
            <a:r>
              <a:rPr lang="id-ID" sz="11200" dirty="0" smtClean="0"/>
              <a:t>(</a:t>
            </a:r>
            <a:r>
              <a:rPr lang="en-US" sz="11200" dirty="0" smtClean="0"/>
              <a:t>A </a:t>
            </a:r>
            <a:r>
              <a:rPr lang="en-US" sz="11200" dirty="0" smtClean="0">
                <a:sym typeface="Symbol"/>
              </a:rPr>
              <a:t></a:t>
            </a:r>
            <a:r>
              <a:rPr lang="en-US" sz="11200" dirty="0" smtClean="0"/>
              <a:t> B</a:t>
            </a:r>
            <a:r>
              <a:rPr lang="id-ID" sz="11200" dirty="0" smtClean="0"/>
              <a:t>)</a:t>
            </a:r>
            <a:r>
              <a:rPr lang="id-ID" sz="11200" baseline="30000" dirty="0" smtClean="0"/>
              <a:t>c</a:t>
            </a:r>
            <a:r>
              <a:rPr lang="id-ID" sz="11200" dirty="0" smtClean="0"/>
              <a:t> – (C</a:t>
            </a:r>
            <a:r>
              <a:rPr lang="en-US" sz="11200" dirty="0" smtClean="0"/>
              <a:t> </a:t>
            </a:r>
            <a:r>
              <a:rPr lang="en-US" sz="11200" dirty="0" smtClean="0">
                <a:sym typeface="Symbol"/>
              </a:rPr>
              <a:t></a:t>
            </a:r>
            <a:r>
              <a:rPr lang="en-US" sz="11200" dirty="0" smtClean="0"/>
              <a:t> </a:t>
            </a:r>
            <a:r>
              <a:rPr lang="id-ID" sz="11200" dirty="0" smtClean="0"/>
              <a:t>D) </a:t>
            </a:r>
          </a:p>
          <a:p>
            <a:pPr marL="1051560" lvl="1" indent="-514350">
              <a:buFont typeface="Verdana"/>
              <a:buAutoNum type="alphaLcParenR"/>
            </a:pPr>
            <a:r>
              <a:rPr lang="id-ID" sz="11200" dirty="0" smtClean="0"/>
              <a:t>(</a:t>
            </a:r>
            <a:r>
              <a:rPr lang="en-US" sz="11200" dirty="0" smtClean="0"/>
              <a:t>A </a:t>
            </a:r>
            <a:r>
              <a:rPr lang="es-ES" sz="11200" dirty="0" smtClean="0">
                <a:sym typeface="Symbol"/>
              </a:rPr>
              <a:t></a:t>
            </a:r>
            <a:r>
              <a:rPr lang="en-US" sz="11200" dirty="0" smtClean="0"/>
              <a:t> B</a:t>
            </a:r>
            <a:r>
              <a:rPr lang="id-ID" sz="11200" dirty="0" smtClean="0"/>
              <a:t>)</a:t>
            </a:r>
            <a:r>
              <a:rPr lang="id-ID" sz="11200" baseline="30000" dirty="0" smtClean="0"/>
              <a:t>c</a:t>
            </a:r>
            <a:r>
              <a:rPr lang="id-ID" sz="11200" dirty="0" smtClean="0"/>
              <a:t> </a:t>
            </a:r>
            <a:r>
              <a:rPr lang="es-ES" sz="11200" dirty="0" smtClean="0">
                <a:sym typeface="Symbol"/>
              </a:rPr>
              <a:t></a:t>
            </a:r>
            <a:r>
              <a:rPr lang="en-US" sz="11200" dirty="0" smtClean="0"/>
              <a:t> </a:t>
            </a:r>
            <a:r>
              <a:rPr lang="id-ID" sz="11200" dirty="0" smtClean="0"/>
              <a:t>(</a:t>
            </a:r>
            <a:r>
              <a:rPr lang="en-US" sz="11200" dirty="0" smtClean="0"/>
              <a:t>B</a:t>
            </a:r>
            <a:r>
              <a:rPr lang="id-ID" sz="11200" dirty="0" smtClean="0"/>
              <a:t> – D)</a:t>
            </a:r>
          </a:p>
          <a:p>
            <a:pPr algn="just"/>
            <a:r>
              <a:rPr lang="id-ID" sz="11200" dirty="0" smtClean="0"/>
              <a:t>A survey of 500 television watchers produces the following information :</a:t>
            </a:r>
          </a:p>
          <a:p>
            <a:r>
              <a:rPr lang="id-ID" sz="11200" dirty="0" smtClean="0"/>
              <a:t>285 watch football games, 195 watch badminton games, 115 watch basketball</a:t>
            </a:r>
          </a:p>
          <a:p>
            <a:endParaRPr lang="id-ID" sz="11200" dirty="0" smtClean="0"/>
          </a:p>
          <a:p>
            <a:endParaRPr lang="id-ID" sz="11200" dirty="0" smtClean="0"/>
          </a:p>
          <a:p>
            <a:endParaRPr lang="id-ID" sz="11200" dirty="0" smtClean="0"/>
          </a:p>
          <a:p>
            <a:endParaRPr lang="id-ID" sz="11200" dirty="0" smtClean="0"/>
          </a:p>
          <a:p>
            <a:endParaRPr lang="id-ID" sz="112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endParaRPr lang="id-ID" sz="3600" dirty="0" smtClean="0"/>
          </a:p>
          <a:p>
            <a:pPr marL="1051560" lvl="1" indent="-514350">
              <a:buFont typeface="Verdana"/>
              <a:buAutoNum type="alphaLcParenR"/>
            </a:pPr>
            <a:endParaRPr lang="id-ID" sz="3100" dirty="0" smtClean="0"/>
          </a:p>
          <a:p>
            <a:pPr marL="1051560" lvl="1" indent="-514350">
              <a:buAutoNum type="alphaLcParenR"/>
            </a:pPr>
            <a:endParaRPr lang="id-ID" dirty="0" smtClean="0"/>
          </a:p>
          <a:p>
            <a:endParaRPr lang="id-ID" dirty="0" smtClean="0"/>
          </a:p>
          <a:p>
            <a:pPr>
              <a:buNone/>
            </a:pPr>
            <a:r>
              <a:rPr lang="id-ID" dirty="0" smtClean="0"/>
              <a:t>	</a:t>
            </a:r>
          </a:p>
          <a:p>
            <a:pPr lvl="1">
              <a:buNone/>
            </a:pPr>
            <a:endParaRPr lang="id-ID" dirty="0" smtClean="0"/>
          </a:p>
        </p:txBody>
      </p:sp>
      <p:sp>
        <p:nvSpPr>
          <p:cNvPr id="4" name="Footer Placeholder 3"/>
          <p:cNvSpPr>
            <a:spLocks noGrp="1"/>
          </p:cNvSpPr>
          <p:nvPr>
            <p:ph type="ftr" sz="quarter" idx="11"/>
          </p:nvPr>
        </p:nvSpPr>
        <p:spPr/>
        <p:txBody>
          <a:bodyPr/>
          <a:lstStyle/>
          <a:p>
            <a:pPr algn="l"/>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88008"/>
          </a:xfrm>
        </p:spPr>
        <p:txBody>
          <a:bodyPr>
            <a:noAutofit/>
          </a:bodyPr>
          <a:lstStyle/>
          <a:p>
            <a:pPr algn="just">
              <a:buNone/>
            </a:pPr>
            <a:r>
              <a:rPr lang="id-ID" sz="2800" dirty="0" smtClean="0"/>
              <a:t>	games, 45 watch football and basketball games, 70 watch football and badminton games, 50 watch badminton and basketball games, 50 do not watch any of the three games.</a:t>
            </a:r>
          </a:p>
          <a:p>
            <a:pPr>
              <a:buNone/>
            </a:pPr>
            <a:r>
              <a:rPr lang="id-ID" sz="2800" dirty="0" smtClean="0"/>
              <a:t>	a) How many people watch exactly one of three games</a:t>
            </a:r>
          </a:p>
          <a:p>
            <a:pPr>
              <a:buNone/>
            </a:pPr>
            <a:r>
              <a:rPr lang="id-ID" sz="2800" dirty="0" smtClean="0"/>
              <a:t>	b) Draw Venn’s diagram</a:t>
            </a:r>
          </a:p>
          <a:p>
            <a:pPr lvl="0"/>
            <a:r>
              <a:rPr lang="id-ID" sz="2800" dirty="0" smtClean="0"/>
              <a:t>Diketahui : b</a:t>
            </a:r>
            <a:r>
              <a:rPr lang="en-US" sz="2800" dirty="0" err="1" smtClean="0"/>
              <a:t>anyaknya</a:t>
            </a:r>
            <a:r>
              <a:rPr lang="en-US" sz="2800" dirty="0" smtClean="0"/>
              <a:t> </a:t>
            </a:r>
            <a:r>
              <a:rPr lang="en-US" sz="2800" dirty="0" err="1" smtClean="0"/>
              <a:t>bilangan</a:t>
            </a:r>
            <a:r>
              <a:rPr lang="en-US" sz="2800" dirty="0" smtClean="0"/>
              <a:t> </a:t>
            </a:r>
            <a:r>
              <a:rPr lang="en-US" sz="2800" dirty="0" err="1" smtClean="0"/>
              <a:t>antara</a:t>
            </a:r>
            <a:r>
              <a:rPr lang="en-US" sz="2800" dirty="0" smtClean="0"/>
              <a:t> 1 s/d 300 yang </a:t>
            </a:r>
            <a:r>
              <a:rPr lang="en-US" sz="2800" dirty="0" err="1" smtClean="0"/>
              <a:t>tidak</a:t>
            </a:r>
            <a:r>
              <a:rPr lang="en-US" sz="2800" dirty="0" smtClean="0"/>
              <a:t> </a:t>
            </a:r>
            <a:r>
              <a:rPr lang="en-US" sz="2800" dirty="0" err="1" smtClean="0"/>
              <a:t>habis</a:t>
            </a:r>
            <a:r>
              <a:rPr lang="en-US" sz="2800" dirty="0" smtClean="0"/>
              <a:t> </a:t>
            </a:r>
            <a:r>
              <a:rPr lang="en-US" sz="2800" dirty="0" err="1" smtClean="0"/>
              <a:t>dibagi</a:t>
            </a:r>
            <a:r>
              <a:rPr lang="en-US" sz="2800" dirty="0" smtClean="0"/>
              <a:t> </a:t>
            </a:r>
            <a:r>
              <a:rPr lang="en-US" sz="2800" dirty="0" err="1" smtClean="0"/>
              <a:t>oleh</a:t>
            </a:r>
            <a:r>
              <a:rPr lang="en-US" sz="2800" dirty="0" smtClean="0"/>
              <a:t> 2, 3, 5</a:t>
            </a:r>
            <a:r>
              <a:rPr lang="id-ID" sz="2800" dirty="0" smtClean="0"/>
              <a:t>. Gambarkan diagram Venn-nya.</a:t>
            </a:r>
          </a:p>
          <a:p>
            <a:endParaRPr lang="id-ID" sz="2800" dirty="0"/>
          </a:p>
        </p:txBody>
      </p:sp>
      <p:sp>
        <p:nvSpPr>
          <p:cNvPr id="4" name="Footer Placeholder 3"/>
          <p:cNvSpPr>
            <a:spLocks noGrp="1"/>
          </p:cNvSpPr>
          <p:nvPr>
            <p:ph type="ftr" sz="quarter" idx="11"/>
          </p:nvPr>
        </p:nvSpPr>
        <p:spPr/>
        <p:txBody>
          <a:bodyPr/>
          <a:lstStyle/>
          <a:p>
            <a:pPr algn="l"/>
            <a:r>
              <a:rPr lang="it-IT" smtClean="0"/>
              <a:t>Discrete - Citra N., S.Si, MT</a:t>
            </a:r>
            <a:endParaRPr lang="en-US"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Describe membership in sets</a:t>
            </a:r>
            <a:endParaRPr lang="id-ID" dirty="0"/>
          </a:p>
        </p:txBody>
      </p:sp>
      <p:sp>
        <p:nvSpPr>
          <p:cNvPr id="3" name="Content Placeholder 2"/>
          <p:cNvSpPr>
            <a:spLocks noGrp="1"/>
          </p:cNvSpPr>
          <p:nvPr>
            <p:ph idx="1"/>
          </p:nvPr>
        </p:nvSpPr>
        <p:spPr/>
        <p:txBody>
          <a:bodyPr>
            <a:normAutofit lnSpcReduction="10000"/>
          </a:bodyPr>
          <a:lstStyle/>
          <a:p>
            <a:r>
              <a:rPr lang="id-ID" sz="2800" dirty="0" smtClean="0"/>
              <a:t>For instances :</a:t>
            </a:r>
          </a:p>
          <a:p>
            <a:pPr lvl="2">
              <a:buNone/>
            </a:pPr>
            <a:r>
              <a:rPr lang="id-ID" sz="2800" dirty="0" smtClean="0"/>
              <a:t>A = {1, 2, 3, 4, 5}</a:t>
            </a:r>
          </a:p>
          <a:p>
            <a:pPr algn="just"/>
            <a:r>
              <a:rPr lang="id-ID" sz="2800" dirty="0" smtClean="0"/>
              <a:t>3 </a:t>
            </a:r>
            <a:r>
              <a:rPr lang="en-US" sz="2800" i="1" dirty="0" smtClean="0">
                <a:sym typeface="Symbol"/>
              </a:rPr>
              <a:t> </a:t>
            </a:r>
            <a:r>
              <a:rPr lang="id-ID" sz="2800" i="1" dirty="0" smtClean="0">
                <a:sym typeface="Symbol"/>
              </a:rPr>
              <a:t>A that mean 3 is an element (belongs to) A. </a:t>
            </a:r>
            <a:r>
              <a:rPr lang="id-ID" sz="2800" dirty="0" smtClean="0">
                <a:sym typeface="Symbol"/>
              </a:rPr>
              <a:t>And the</a:t>
            </a:r>
            <a:r>
              <a:rPr lang="en-US" sz="2800" dirty="0" smtClean="0"/>
              <a:t> negation is represented by </a:t>
            </a:r>
            <a:r>
              <a:rPr lang="en-US" sz="2800" i="1" dirty="0" smtClean="0">
                <a:sym typeface="Symbol"/>
              </a:rPr>
              <a:t></a:t>
            </a:r>
            <a:r>
              <a:rPr lang="en-US" sz="2800" dirty="0" smtClean="0"/>
              <a:t>, e.g. 7 </a:t>
            </a:r>
            <a:r>
              <a:rPr lang="en-US" sz="2800" i="1" dirty="0" smtClean="0">
                <a:sym typeface="Symbol"/>
              </a:rPr>
              <a:t></a:t>
            </a:r>
            <a:r>
              <a:rPr lang="en-US" sz="2800" dirty="0" smtClean="0"/>
              <a:t> A.</a:t>
            </a:r>
          </a:p>
          <a:p>
            <a:pPr algn="just"/>
            <a:r>
              <a:rPr lang="en-US" sz="2800" dirty="0" smtClean="0"/>
              <a:t> If the set is finite, its number of elements is represented </a:t>
            </a:r>
            <a:r>
              <a:rPr lang="id-ID" sz="2800" dirty="0" smtClean="0"/>
              <a:t>n where n is a nonnegative integer, n is cardinality of A, denoted by</a:t>
            </a:r>
            <a:r>
              <a:rPr lang="en-US" sz="2800" dirty="0" smtClean="0"/>
              <a:t>|A|, </a:t>
            </a:r>
            <a:endParaRPr lang="id-ID" sz="2800" dirty="0" smtClean="0"/>
          </a:p>
          <a:p>
            <a:pPr algn="just"/>
            <a:r>
              <a:rPr lang="en-US" sz="2800" dirty="0" smtClean="0"/>
              <a:t>e.g. if A = {1, 2, 3, 4, 5} then |A| = 5</a:t>
            </a:r>
            <a:endParaRPr lang="id-ID" sz="2800" dirty="0" smtClean="0"/>
          </a:p>
          <a:p>
            <a:endParaRPr lang="id-ID" dirty="0" smtClean="0"/>
          </a:p>
          <a:p>
            <a:endParaRPr lang="id-ID"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Describe membership in sets</a:t>
            </a:r>
            <a:endParaRPr lang="id-ID" dirty="0"/>
          </a:p>
        </p:txBody>
      </p:sp>
      <p:sp>
        <p:nvSpPr>
          <p:cNvPr id="3" name="Content Placeholder 2"/>
          <p:cNvSpPr>
            <a:spLocks noGrp="1"/>
          </p:cNvSpPr>
          <p:nvPr>
            <p:ph idx="1"/>
          </p:nvPr>
        </p:nvSpPr>
        <p:spPr>
          <a:xfrm>
            <a:off x="457200" y="1882808"/>
            <a:ext cx="8382000" cy="4572000"/>
          </a:xfrm>
        </p:spPr>
        <p:txBody>
          <a:bodyPr/>
          <a:lstStyle/>
          <a:p>
            <a:pPr algn="just"/>
            <a:r>
              <a:rPr lang="id-ID" sz="2600" dirty="0" smtClean="0"/>
              <a:t>Another way to describe a set is to use set builder notation. We characterize all those elements in the set by stating the properties.</a:t>
            </a:r>
          </a:p>
          <a:p>
            <a:pPr algn="just"/>
            <a:r>
              <a:rPr lang="id-ID" sz="2600" dirty="0" smtClean="0"/>
              <a:t>Example : </a:t>
            </a:r>
          </a:p>
          <a:p>
            <a:pPr algn="just">
              <a:buNone/>
            </a:pPr>
            <a:r>
              <a:rPr lang="id-ID" sz="2600" dirty="0" smtClean="0"/>
              <a:t>	Set O of all odd positive integers less than 10</a:t>
            </a:r>
          </a:p>
          <a:p>
            <a:pPr algn="just">
              <a:buNone/>
            </a:pPr>
            <a:r>
              <a:rPr lang="id-ID" sz="2600" dirty="0" smtClean="0"/>
              <a:t>	O = { x | x is an odd positive integer less than 10}</a:t>
            </a:r>
          </a:p>
          <a:p>
            <a:pPr algn="just">
              <a:buNone/>
            </a:pPr>
            <a:r>
              <a:rPr lang="id-ID" sz="2600" dirty="0" smtClean="0"/>
              <a:t>	O = { x | x &lt; 10, x </a:t>
            </a:r>
            <a:r>
              <a:rPr lang="en-US" sz="2600" i="1" dirty="0" smtClean="0">
                <a:sym typeface="Symbol"/>
              </a:rPr>
              <a:t> </a:t>
            </a:r>
            <a:r>
              <a:rPr lang="id-ID" sz="2600" dirty="0" smtClean="0"/>
              <a:t> odd positive integer}</a:t>
            </a:r>
          </a:p>
          <a:p>
            <a:pPr algn="just"/>
            <a:endParaRPr lang="id-ID"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sets</a:t>
            </a:r>
            <a:endParaRPr lang="en-US" dirty="0"/>
          </a:p>
        </p:txBody>
      </p:sp>
      <p:sp>
        <p:nvSpPr>
          <p:cNvPr id="3" name="Content Placeholder 2"/>
          <p:cNvSpPr>
            <a:spLocks noGrp="1"/>
          </p:cNvSpPr>
          <p:nvPr>
            <p:ph sz="half" idx="1"/>
          </p:nvPr>
        </p:nvSpPr>
        <p:spPr/>
        <p:txBody>
          <a:bodyPr>
            <a:normAutofit fontScale="92500" lnSpcReduction="10000"/>
          </a:bodyPr>
          <a:lstStyle/>
          <a:p>
            <a:endParaRPr lang="en-US" dirty="0"/>
          </a:p>
        </p:txBody>
      </p:sp>
      <p:sp>
        <p:nvSpPr>
          <p:cNvPr id="6" name="Content Placeholder 5"/>
          <p:cNvSpPr>
            <a:spLocks noGrp="1"/>
          </p:cNvSpPr>
          <p:nvPr>
            <p:ph sz="half" idx="2"/>
          </p:nvPr>
        </p:nvSpPr>
        <p:spPr>
          <a:xfrm>
            <a:off x="4800600" y="1722437"/>
            <a:ext cx="4038600" cy="4525963"/>
          </a:xfrm>
        </p:spPr>
        <p:txBody>
          <a:bodyPr>
            <a:normAutofit fontScale="92500" lnSpcReduction="10000"/>
          </a:bodyPr>
          <a:lstStyle/>
          <a:p>
            <a:r>
              <a:rPr lang="en-US" dirty="0" smtClean="0"/>
              <a:t>N = {0, 1, 2, 3, · · · } = the set of natural numbers.1</a:t>
            </a:r>
          </a:p>
          <a:p>
            <a:r>
              <a:rPr lang="en-US" dirty="0" smtClean="0"/>
              <a:t>Z = {· · · ,−3,−2,−1, 0, 1, 2, 3, · · · } = the set of integers.</a:t>
            </a:r>
          </a:p>
          <a:p>
            <a:r>
              <a:rPr lang="en-US" dirty="0" smtClean="0"/>
              <a:t>Q = the set of rational numbers.</a:t>
            </a:r>
          </a:p>
          <a:p>
            <a:r>
              <a:rPr lang="en-US" dirty="0" smtClean="0"/>
              <a:t>R = the set of real numbers.</a:t>
            </a:r>
          </a:p>
          <a:p>
            <a:r>
              <a:rPr lang="en-US" dirty="0" smtClean="0"/>
              <a:t>C = the set of complex numbers.</a:t>
            </a:r>
          </a:p>
          <a:p>
            <a:endParaRPr lang="en-US" dirty="0"/>
          </a:p>
        </p:txBody>
      </p:sp>
      <p:sp>
        <p:nvSpPr>
          <p:cNvPr id="4" name="Footer Placeholder 3"/>
          <p:cNvSpPr>
            <a:spLocks noGrp="1"/>
          </p:cNvSpPr>
          <p:nvPr>
            <p:ph type="ftr" sz="quarter" idx="11"/>
          </p:nvPr>
        </p:nvSpPr>
        <p:spPr/>
        <p:txBody>
          <a:bodyPr/>
          <a:lstStyle/>
          <a:p>
            <a:pPr algn="l"/>
            <a:r>
              <a:rPr lang="it-IT" sz="1400" i="1" dirty="0" smtClean="0"/>
              <a:t>Discrete - Citra N., S.Si, MT</a:t>
            </a:r>
            <a:endParaRPr lang="en-US" sz="1400" i="1" dirty="0"/>
          </a:p>
        </p:txBody>
      </p:sp>
      <p:sp>
        <p:nvSpPr>
          <p:cNvPr id="5" name="Slide Number Placeholder 4"/>
          <p:cNvSpPr>
            <a:spLocks noGrp="1"/>
          </p:cNvSpPr>
          <p:nvPr>
            <p:ph type="sldNum" sz="quarter" idx="12"/>
          </p:nvPr>
        </p:nvSpPr>
        <p:spPr/>
        <p:txBody>
          <a:bodyPr/>
          <a:lstStyle/>
          <a:p>
            <a:fld id="{55CBC7DC-6618-4D9A-981D-1E0ED46F8D52}" type="slidenum">
              <a:rPr lang="en-US" smtClean="0"/>
              <a:pPr/>
              <a:t>5</a:t>
            </a:fld>
            <a:endParaRPr lang="en-US"/>
          </a:p>
        </p:txBody>
      </p:sp>
      <p:graphicFrame>
        <p:nvGraphicFramePr>
          <p:cNvPr id="2049" name="Object 1"/>
          <p:cNvGraphicFramePr>
            <a:graphicFrameLocks noChangeAspect="1"/>
          </p:cNvGraphicFramePr>
          <p:nvPr/>
        </p:nvGraphicFramePr>
        <p:xfrm>
          <a:off x="228601" y="1981200"/>
          <a:ext cx="4328584" cy="3048000"/>
        </p:xfrm>
        <a:graphic>
          <a:graphicData uri="http://schemas.openxmlformats.org/presentationml/2006/ole">
            <p:oleObj spid="_x0000_s2049" name="Visio" r:id="rId3" imgW="3640847" imgH="2560697" progId="Visio.Drawing.11">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Subset. We say that A is a subset of set B, or A is contained in B, and we represent it “A </a:t>
            </a:r>
            <a:r>
              <a:rPr lang="en-US" sz="3200" i="1" dirty="0" smtClean="0">
                <a:sym typeface="Symbol"/>
              </a:rPr>
              <a:t></a:t>
            </a:r>
            <a:r>
              <a:rPr lang="en-US" dirty="0" smtClean="0"/>
              <a:t> B”, if all elements of A are in B,.</a:t>
            </a:r>
            <a:r>
              <a:rPr lang="id-ID" dirty="0" smtClean="0"/>
              <a:t> And all of elements B are in A, e.g,</a:t>
            </a:r>
            <a:r>
              <a:rPr lang="en-US" dirty="0" smtClean="0"/>
              <a:t> if A = {a, b, c} and B = {a, b, c} then A </a:t>
            </a:r>
            <a:r>
              <a:rPr lang="en-US" sz="3200" i="1" dirty="0" smtClean="0">
                <a:sym typeface="Symbol"/>
              </a:rPr>
              <a:t></a:t>
            </a:r>
            <a:r>
              <a:rPr lang="en-US" dirty="0" smtClean="0"/>
              <a:t> B.</a:t>
            </a:r>
            <a:r>
              <a:rPr lang="id-ID" dirty="0" smtClean="0"/>
              <a:t>  B</a:t>
            </a:r>
            <a:r>
              <a:rPr lang="en-US" dirty="0" smtClean="0"/>
              <a:t> </a:t>
            </a:r>
            <a:r>
              <a:rPr lang="en-US" sz="3200" i="1" dirty="0" smtClean="0">
                <a:sym typeface="Symbol"/>
              </a:rPr>
              <a:t></a:t>
            </a:r>
            <a:r>
              <a:rPr lang="en-US" dirty="0" smtClean="0"/>
              <a:t> </a:t>
            </a:r>
            <a:r>
              <a:rPr lang="id-ID" dirty="0" smtClean="0"/>
              <a:t>A then A = B.</a:t>
            </a:r>
          </a:p>
          <a:p>
            <a:pPr algn="just"/>
            <a:r>
              <a:rPr lang="id-ID" dirty="0" smtClean="0"/>
              <a:t>Equal. Two sets are equal if and only if they have the same elements.</a:t>
            </a:r>
            <a:endParaRPr lang="en-US" dirty="0" smtClean="0"/>
          </a:p>
        </p:txBody>
      </p:sp>
      <p:sp>
        <p:nvSpPr>
          <p:cNvPr id="4" name="Footer Placeholder 3"/>
          <p:cNvSpPr>
            <a:spLocks noGrp="1"/>
          </p:cNvSpPr>
          <p:nvPr>
            <p:ph type="ftr" sz="quarter" idx="11"/>
          </p:nvPr>
        </p:nvSpPr>
        <p:spPr>
          <a:xfrm>
            <a:off x="152400" y="6480969"/>
            <a:ext cx="4260056" cy="300831"/>
          </a:xfrm>
        </p:spPr>
        <p:txBody>
          <a:bodyPr/>
          <a:lstStyle/>
          <a:p>
            <a:pPr algn="l"/>
            <a:r>
              <a:rPr lang="it-IT" sz="1400" i="1" smtClean="0"/>
              <a:t>Discrete - Citra N., S.Si, MT</a:t>
            </a:r>
            <a:endParaRPr lang="en-US" sz="1400" i="1"/>
          </a:p>
        </p:txBody>
      </p:sp>
      <p:sp>
        <p:nvSpPr>
          <p:cNvPr id="5" name="Slide Number Placeholder 4"/>
          <p:cNvSpPr>
            <a:spLocks noGrp="1"/>
          </p:cNvSpPr>
          <p:nvPr>
            <p:ph type="sldNum" sz="quarter" idx="12"/>
          </p:nvPr>
        </p:nvSpPr>
        <p:spPr/>
        <p:txBody>
          <a:bodyPr/>
          <a:lstStyle/>
          <a:p>
            <a:fld id="{55CBC7DC-6618-4D9A-981D-1E0ED46F8D52}" type="slidenum">
              <a:rPr lang="en-US" smtClean="0"/>
              <a:pPr/>
              <a:t>6</a:t>
            </a:fld>
            <a:endParaRPr lang="en-US"/>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0"/>
            <a:ext cx="114300" cy="266700"/>
          </a:xfrm>
          <a:prstGeom prst="rect">
            <a:avLst/>
          </a:prstGeom>
          <a:noFill/>
        </p:spPr>
      </p:pic>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dirty="0" smtClean="0"/>
              <a:t>A is a proper subset of B, represented “A  ≠ B”, if A </a:t>
            </a:r>
            <a:r>
              <a:rPr lang="en-US" sz="2800" i="1" dirty="0" smtClean="0">
                <a:sym typeface="Symbol"/>
              </a:rPr>
              <a:t></a:t>
            </a:r>
            <a:r>
              <a:rPr lang="en-US" dirty="0" smtClean="0"/>
              <a:t> B but A ≠  B, i.e., there is some element in B which is not in A.</a:t>
            </a:r>
          </a:p>
          <a:p>
            <a:r>
              <a:rPr lang="id-ID" dirty="0" smtClean="0"/>
              <a:t>Empty set or null set. There is a special set that has no elements, and is denoted by { } or Ø.</a:t>
            </a:r>
          </a:p>
          <a:p>
            <a:pPr algn="just"/>
            <a:r>
              <a:rPr lang="id-ID" dirty="0" smtClean="0"/>
              <a:t>Universal set. Universal set is a set which contains all the objects under consideration, is represented  by </a:t>
            </a:r>
            <a:r>
              <a:rPr lang="id-ID" i="1" dirty="0" smtClean="0"/>
              <a:t>U</a:t>
            </a:r>
          </a:p>
          <a:p>
            <a:endParaRPr lang="id-ID"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lgn="just"/>
            <a:r>
              <a:rPr lang="id-ID" dirty="0" smtClean="0"/>
              <a:t>Power set is the set of all subsets of the Set. The power set of S is denoted by P(S)</a:t>
            </a:r>
          </a:p>
          <a:p>
            <a:pPr algn="just"/>
            <a:r>
              <a:rPr lang="id-ID" dirty="0" smtClean="0"/>
              <a:t>If a set has n elements then its power set has </a:t>
            </a:r>
            <a:r>
              <a:rPr lang="de-DE" sz="3200" dirty="0" smtClean="0">
                <a:solidFill>
                  <a:schemeClr val="tx1">
                    <a:lumMod val="95000"/>
                  </a:schemeClr>
                </a:solidFill>
              </a:rPr>
              <a:t>2</a:t>
            </a:r>
            <a:r>
              <a:rPr lang="de-DE" sz="3200" baseline="30000" dirty="0" smtClean="0">
                <a:solidFill>
                  <a:schemeClr val="tx1">
                    <a:lumMod val="95000"/>
                  </a:schemeClr>
                </a:solidFill>
              </a:rPr>
              <a:t>n</a:t>
            </a:r>
            <a:r>
              <a:rPr lang="id-ID" dirty="0" smtClean="0"/>
              <a:t> elements.</a:t>
            </a:r>
          </a:p>
          <a:p>
            <a:r>
              <a:rPr lang="id-ID" dirty="0" smtClean="0"/>
              <a:t>Example : what the power set of {0, 1, 2}</a:t>
            </a:r>
          </a:p>
          <a:p>
            <a:r>
              <a:rPr lang="id-ID" dirty="0" smtClean="0"/>
              <a:t>Solution : </a:t>
            </a:r>
          </a:p>
          <a:p>
            <a:pPr>
              <a:buNone/>
            </a:pPr>
            <a:r>
              <a:rPr lang="id-ID" dirty="0" smtClean="0"/>
              <a:t>	|P| =  </a:t>
            </a:r>
            <a:r>
              <a:rPr lang="de-DE" sz="3200" dirty="0" smtClean="0">
                <a:solidFill>
                  <a:schemeClr val="tx1">
                    <a:lumMod val="95000"/>
                  </a:schemeClr>
                </a:solidFill>
              </a:rPr>
              <a:t>2</a:t>
            </a:r>
            <a:r>
              <a:rPr lang="de-DE" sz="3200" baseline="30000" dirty="0" smtClean="0">
                <a:solidFill>
                  <a:schemeClr val="tx1">
                    <a:lumMod val="95000"/>
                  </a:schemeClr>
                </a:solidFill>
              </a:rPr>
              <a:t>n</a:t>
            </a:r>
            <a:r>
              <a:rPr lang="id-ID" sz="3200" baseline="30000" dirty="0" smtClean="0">
                <a:solidFill>
                  <a:schemeClr val="tx1">
                    <a:lumMod val="95000"/>
                  </a:schemeClr>
                </a:solidFill>
              </a:rPr>
              <a:t>  </a:t>
            </a:r>
            <a:r>
              <a:rPr lang="id-ID" dirty="0" smtClean="0">
                <a:solidFill>
                  <a:schemeClr val="tx1">
                    <a:lumMod val="95000"/>
                  </a:schemeClr>
                </a:solidFill>
              </a:rPr>
              <a:t>= </a:t>
            </a:r>
            <a:r>
              <a:rPr lang="de-DE" sz="3200" dirty="0" smtClean="0">
                <a:solidFill>
                  <a:schemeClr val="tx1">
                    <a:lumMod val="95000"/>
                  </a:schemeClr>
                </a:solidFill>
              </a:rPr>
              <a:t>2</a:t>
            </a:r>
            <a:r>
              <a:rPr lang="id-ID" sz="3200" baseline="30000" dirty="0" smtClean="0">
                <a:solidFill>
                  <a:schemeClr val="tx1">
                    <a:lumMod val="95000"/>
                  </a:schemeClr>
                </a:solidFill>
              </a:rPr>
              <a:t>3  </a:t>
            </a:r>
            <a:r>
              <a:rPr lang="id-ID" dirty="0" smtClean="0">
                <a:solidFill>
                  <a:schemeClr val="tx1">
                    <a:lumMod val="95000"/>
                  </a:schemeClr>
                </a:solidFill>
              </a:rPr>
              <a:t>= </a:t>
            </a:r>
            <a:r>
              <a:rPr lang="id-ID" dirty="0" smtClean="0"/>
              <a:t>8 </a:t>
            </a:r>
          </a:p>
          <a:p>
            <a:pPr>
              <a:buNone/>
            </a:pPr>
            <a:r>
              <a:rPr lang="id-ID" dirty="0" smtClean="0"/>
              <a:t>	P({0, 1, 2}) = {Ø, {0}, {1}, {2}, {0,1}, {0,2}, {1,2}, {0,1,2}}</a:t>
            </a:r>
            <a:endParaRPr lang="id-ID" dirty="0"/>
          </a:p>
        </p:txBody>
      </p:sp>
      <p:sp>
        <p:nvSpPr>
          <p:cNvPr id="4" name="Footer Placeholder 3"/>
          <p:cNvSpPr>
            <a:spLocks noGrp="1"/>
          </p:cNvSpPr>
          <p:nvPr>
            <p:ph type="ftr" sz="quarter" idx="11"/>
          </p:nvPr>
        </p:nvSpPr>
        <p:spPr/>
        <p:txBody>
          <a:bodyPr/>
          <a:lstStyle/>
          <a:p>
            <a:r>
              <a:rPr lang="it-IT" smtClean="0"/>
              <a:t>Discrete - Citra N., S.Si, MT</a:t>
            </a:r>
            <a:endParaRPr lang="en-US"/>
          </a:p>
        </p:txBody>
      </p:sp>
      <p:sp>
        <p:nvSpPr>
          <p:cNvPr id="5" name="Slide Number Placeholder 4"/>
          <p:cNvSpPr>
            <a:spLocks noGrp="1"/>
          </p:cNvSpPr>
          <p:nvPr>
            <p:ph type="sldNum" sz="quarter" idx="12"/>
          </p:nvPr>
        </p:nvSpPr>
        <p:spPr/>
        <p:txBody>
          <a:bodyPr/>
          <a:lstStyle/>
          <a:p>
            <a:fld id="{55CBC7DC-6618-4D9A-981D-1E0ED46F8D5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95536" y="1628800"/>
          <a:ext cx="8229600" cy="4634304"/>
        </p:xfrm>
        <a:graphic>
          <a:graphicData uri="http://schemas.openxmlformats.org/drawingml/2006/table">
            <a:tbl>
              <a:tblPr bandRow="1">
                <a:tableStyleId>{5C22544A-7EE6-4342-B048-85BDC9FD1C3A}</a:tableStyleId>
              </a:tblPr>
              <a:tblGrid>
                <a:gridCol w="2448272"/>
                <a:gridCol w="2871192"/>
                <a:gridCol w="2910136"/>
              </a:tblGrid>
              <a:tr h="370840">
                <a:tc>
                  <a:txBody>
                    <a:bodyPr/>
                    <a:lstStyle/>
                    <a:p>
                      <a:r>
                        <a:rPr lang="id-ID" i="1" dirty="0" smtClean="0"/>
                        <a:t>Union</a:t>
                      </a:r>
                      <a:endParaRPr lang="id-ID" dirty="0"/>
                    </a:p>
                  </a:txBody>
                  <a:tcPr/>
                </a:tc>
                <a:tc>
                  <a:txBody>
                    <a:bodyPr/>
                    <a:lstStyle/>
                    <a:p>
                      <a:r>
                        <a:rPr lang="id-ID" i="1" dirty="0" smtClean="0"/>
                        <a:t>Intersection</a:t>
                      </a:r>
                      <a:endParaRPr lang="id-ID" dirty="0"/>
                    </a:p>
                  </a:txBody>
                  <a:tcPr/>
                </a:tc>
                <a:tc>
                  <a:txBody>
                    <a:bodyPr/>
                    <a:lstStyle/>
                    <a:p>
                      <a:r>
                        <a:rPr lang="id-ID" sz="1800" i="1" dirty="0" smtClean="0"/>
                        <a:t>Symmetric</a:t>
                      </a:r>
                      <a:r>
                        <a:rPr lang="id-ID" sz="1800" i="1" baseline="0" dirty="0" smtClean="0"/>
                        <a:t> Difference</a:t>
                      </a:r>
                      <a:endParaRPr lang="id-ID" sz="1800" dirty="0"/>
                    </a:p>
                  </a:txBody>
                  <a:tcPr/>
                </a:tc>
              </a:tr>
              <a:tr h="1285344">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latin typeface="+mn-lt"/>
                          <a:ea typeface="+mn-ea"/>
                          <a:cs typeface="+mn-cs"/>
                        </a:rPr>
                        <a:t>A</a:t>
                      </a:r>
                      <a:r>
                        <a:rPr lang="es-ES" sz="1600" kern="1200" dirty="0" smtClean="0">
                          <a:solidFill>
                            <a:schemeClr val="dk1"/>
                          </a:solidFill>
                          <a:latin typeface="+mn-lt"/>
                          <a:ea typeface="+mn-ea"/>
                          <a:cs typeface="+mn-cs"/>
                          <a:sym typeface="Symbol"/>
                        </a:rPr>
                        <a:t></a:t>
                      </a:r>
                      <a:r>
                        <a:rPr lang="es-ES" sz="1600" kern="1200" dirty="0" smtClean="0">
                          <a:solidFill>
                            <a:schemeClr val="dk1"/>
                          </a:solidFill>
                          <a:latin typeface="+mn-lt"/>
                          <a:ea typeface="+mn-ea"/>
                          <a:cs typeface="+mn-cs"/>
                        </a:rPr>
                        <a:t> B = {x | x</a:t>
                      </a:r>
                      <a:r>
                        <a:rPr lang="en-US" sz="1600" i="1" kern="1200" dirty="0" smtClean="0">
                          <a:solidFill>
                            <a:schemeClr val="dk1"/>
                          </a:solidFill>
                          <a:latin typeface="+mn-lt"/>
                          <a:ea typeface="+mn-ea"/>
                          <a:cs typeface="+mn-cs"/>
                          <a:sym typeface="Symbol"/>
                        </a:rPr>
                        <a:t></a:t>
                      </a:r>
                      <a:r>
                        <a:rPr lang="es-ES" sz="1600" kern="1200" dirty="0" smtClean="0">
                          <a:solidFill>
                            <a:schemeClr val="dk1"/>
                          </a:solidFill>
                          <a:latin typeface="+mn-lt"/>
                          <a:ea typeface="+mn-ea"/>
                          <a:cs typeface="+mn-cs"/>
                        </a:rPr>
                        <a:t>A </a:t>
                      </a:r>
                      <a:r>
                        <a:rPr lang="en-US" sz="1600" dirty="0" smtClean="0">
                          <a:latin typeface="+mn-lt"/>
                          <a:ea typeface="SimSun"/>
                          <a:cs typeface="Times New Roman"/>
                        </a:rPr>
                        <a:t>V</a:t>
                      </a:r>
                      <a:r>
                        <a:rPr lang="es-ES" sz="1600" kern="1200" dirty="0" smtClean="0">
                          <a:solidFill>
                            <a:schemeClr val="dk1"/>
                          </a:solidFill>
                          <a:latin typeface="+mn-lt"/>
                          <a:ea typeface="+mn-ea"/>
                          <a:cs typeface="+mn-cs"/>
                        </a:rPr>
                        <a:t> x</a:t>
                      </a:r>
                      <a:r>
                        <a:rPr lang="en-US" sz="1600" i="1" kern="1200" dirty="0" smtClean="0">
                          <a:solidFill>
                            <a:schemeClr val="dk1"/>
                          </a:solidFill>
                          <a:latin typeface="+mn-lt"/>
                          <a:ea typeface="+mn-ea"/>
                          <a:cs typeface="+mn-cs"/>
                          <a:sym typeface="Symbol"/>
                        </a:rPr>
                        <a:t></a:t>
                      </a:r>
                      <a:r>
                        <a:rPr lang="es-ES" sz="1600" i="1" kern="1200" dirty="0" smtClean="0">
                          <a:solidFill>
                            <a:schemeClr val="dk1"/>
                          </a:solidFill>
                          <a:latin typeface="+mn-lt"/>
                          <a:ea typeface="+mn-ea"/>
                          <a:cs typeface="+mn-cs"/>
                        </a:rPr>
                        <a:t>B</a:t>
                      </a:r>
                      <a:r>
                        <a:rPr lang="es-ES" sz="1600" kern="1200" dirty="0" smtClean="0">
                          <a:solidFill>
                            <a:schemeClr val="dk1"/>
                          </a:solidFill>
                          <a:latin typeface="+mn-lt"/>
                          <a:ea typeface="+mn-ea"/>
                          <a:cs typeface="+mn-cs"/>
                        </a:rPr>
                        <a:t>}</a:t>
                      </a:r>
                      <a:endParaRPr lang="id-ID" sz="16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latin typeface="+mn-lt"/>
                          <a:ea typeface="+mn-ea"/>
                          <a:cs typeface="+mn-cs"/>
                        </a:rPr>
                        <a:t>A </a:t>
                      </a:r>
                      <a:r>
                        <a:rPr lang="es-ES" sz="1600" kern="1200" dirty="0" smtClean="0">
                          <a:solidFill>
                            <a:schemeClr val="dk1"/>
                          </a:solidFill>
                          <a:latin typeface="+mn-lt"/>
                          <a:ea typeface="+mn-ea"/>
                          <a:cs typeface="+mn-cs"/>
                          <a:sym typeface="Symbol"/>
                        </a:rPr>
                        <a:t></a:t>
                      </a:r>
                      <a:r>
                        <a:rPr lang="es-ES" sz="1600" kern="1200" dirty="0" smtClean="0">
                          <a:solidFill>
                            <a:schemeClr val="dk1"/>
                          </a:solidFill>
                          <a:latin typeface="+mn-lt"/>
                          <a:ea typeface="+mn-ea"/>
                          <a:cs typeface="+mn-cs"/>
                        </a:rPr>
                        <a:t> B = {x | x</a:t>
                      </a:r>
                      <a:r>
                        <a:rPr lang="en-US" sz="1600" i="1" kern="1200" dirty="0" smtClean="0">
                          <a:solidFill>
                            <a:schemeClr val="dk1"/>
                          </a:solidFill>
                          <a:latin typeface="+mn-lt"/>
                          <a:ea typeface="+mn-ea"/>
                          <a:cs typeface="+mn-cs"/>
                          <a:sym typeface="Symbol"/>
                        </a:rPr>
                        <a:t></a:t>
                      </a:r>
                      <a:r>
                        <a:rPr lang="es-ES" sz="1600" kern="1200" dirty="0" smtClean="0">
                          <a:solidFill>
                            <a:schemeClr val="dk1"/>
                          </a:solidFill>
                          <a:latin typeface="+mn-lt"/>
                          <a:ea typeface="+mn-ea"/>
                          <a:cs typeface="+mn-cs"/>
                        </a:rPr>
                        <a:t>A </a:t>
                      </a:r>
                      <a:r>
                        <a:rPr lang="en-US" sz="1600" dirty="0" smtClean="0">
                          <a:latin typeface="+mn-lt"/>
                          <a:ea typeface="SimSun"/>
                          <a:cs typeface="Times New Roman"/>
                        </a:rPr>
                        <a:t>Λ</a:t>
                      </a:r>
                      <a:r>
                        <a:rPr lang="es-ES" sz="1600" kern="1200" dirty="0" smtClean="0">
                          <a:solidFill>
                            <a:schemeClr val="dk1"/>
                          </a:solidFill>
                          <a:latin typeface="+mn-lt"/>
                          <a:ea typeface="+mn-ea"/>
                          <a:cs typeface="+mn-cs"/>
                        </a:rPr>
                        <a:t> x</a:t>
                      </a:r>
                      <a:r>
                        <a:rPr lang="en-US" sz="1600" i="1" kern="1200" dirty="0" smtClean="0">
                          <a:solidFill>
                            <a:schemeClr val="dk1"/>
                          </a:solidFill>
                          <a:latin typeface="+mn-lt"/>
                          <a:ea typeface="+mn-ea"/>
                          <a:cs typeface="+mn-cs"/>
                          <a:sym typeface="Symbol"/>
                        </a:rPr>
                        <a:t></a:t>
                      </a:r>
                      <a:r>
                        <a:rPr lang="es-ES" sz="1600" i="1" kern="1200" dirty="0" smtClean="0">
                          <a:solidFill>
                            <a:schemeClr val="dk1"/>
                          </a:solidFill>
                          <a:latin typeface="+mn-lt"/>
                          <a:ea typeface="+mn-ea"/>
                          <a:cs typeface="+mn-cs"/>
                        </a:rPr>
                        <a:t>B</a:t>
                      </a:r>
                      <a:r>
                        <a:rPr lang="es-ES" sz="1600" kern="1200" dirty="0" smtClean="0">
                          <a:solidFill>
                            <a:schemeClr val="dk1"/>
                          </a:solidFill>
                          <a:latin typeface="+mn-lt"/>
                          <a:ea typeface="+mn-ea"/>
                          <a:cs typeface="+mn-cs"/>
                        </a:rPr>
                        <a:t>}</a:t>
                      </a:r>
                      <a:endParaRPr lang="id-ID" sz="16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 </a:t>
                      </a:r>
                      <a:r>
                        <a:rPr lang="en-US" sz="1600" kern="1200" dirty="0" smtClean="0">
                          <a:solidFill>
                            <a:schemeClr val="dk1"/>
                          </a:solidFill>
                          <a:latin typeface="+mn-lt"/>
                          <a:ea typeface="+mn-ea"/>
                          <a:cs typeface="+mn-cs"/>
                          <a:sym typeface="Symbol"/>
                        </a:rPr>
                        <a:t></a:t>
                      </a:r>
                      <a:r>
                        <a:rPr lang="en-US" sz="1600" kern="1200" dirty="0" smtClean="0">
                          <a:solidFill>
                            <a:schemeClr val="dk1"/>
                          </a:solidFill>
                          <a:latin typeface="+mn-lt"/>
                          <a:ea typeface="+mn-ea"/>
                          <a:cs typeface="+mn-cs"/>
                        </a:rPr>
                        <a:t> B = {x | x</a:t>
                      </a:r>
                      <a:r>
                        <a:rPr lang="en-US" sz="1600" i="1" kern="1200" dirty="0" smtClean="0">
                          <a:solidFill>
                            <a:schemeClr val="dk1"/>
                          </a:solidFill>
                          <a:latin typeface="+mn-lt"/>
                          <a:ea typeface="+mn-ea"/>
                          <a:cs typeface="+mn-cs"/>
                          <a:sym typeface="Symbol"/>
                        </a:rPr>
                        <a:t></a:t>
                      </a:r>
                      <a:r>
                        <a:rPr lang="en-US" sz="1600" i="1" kern="1200" dirty="0" smtClean="0">
                          <a:solidFill>
                            <a:schemeClr val="dk1"/>
                          </a:solidFill>
                          <a:latin typeface="+mn-lt"/>
                          <a:ea typeface="+mn-ea"/>
                          <a:cs typeface="+mn-cs"/>
                        </a:rPr>
                        <a:t>(</a:t>
                      </a:r>
                      <a:r>
                        <a:rPr lang="en-US" sz="1600" kern="1200" dirty="0" smtClean="0">
                          <a:solidFill>
                            <a:schemeClr val="dk1"/>
                          </a:solidFill>
                          <a:latin typeface="+mn-lt"/>
                          <a:ea typeface="+mn-ea"/>
                          <a:cs typeface="+mn-cs"/>
                        </a:rPr>
                        <a:t>AUB), x</a:t>
                      </a:r>
                      <a:r>
                        <a:rPr lang="en-US" sz="1600" i="1" kern="1200" dirty="0" smtClean="0">
                          <a:solidFill>
                            <a:schemeClr val="dk1"/>
                          </a:solidFill>
                          <a:latin typeface="+mn-lt"/>
                          <a:ea typeface="+mn-ea"/>
                          <a:cs typeface="+mn-cs"/>
                          <a:sym typeface="Symbol"/>
                        </a:rPr>
                        <a:t></a:t>
                      </a:r>
                      <a:r>
                        <a:rPr lang="en-US" sz="1600" i="1"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A∩B)}</a:t>
                      </a:r>
                      <a:endParaRPr lang="id-ID" sz="1600" kern="1200" dirty="0" smtClean="0">
                        <a:solidFill>
                          <a:schemeClr val="dk1"/>
                        </a:solidFill>
                        <a:latin typeface="+mn-lt"/>
                        <a:ea typeface="+mn-ea"/>
                        <a:cs typeface="+mn-cs"/>
                      </a:endParaRPr>
                    </a:p>
                  </a:txBody>
                  <a:tcPr/>
                </a:tc>
              </a:tr>
              <a:tr h="421248">
                <a:tc>
                  <a:txBody>
                    <a:bodyPr/>
                    <a:lstStyle/>
                    <a:p>
                      <a:r>
                        <a:rPr lang="id-ID" i="1" dirty="0" smtClean="0"/>
                        <a:t>Difference </a:t>
                      </a:r>
                      <a:endParaRPr lang="id-ID" dirty="0"/>
                    </a:p>
                  </a:txBody>
                  <a:tcPr/>
                </a:tc>
                <a:tc>
                  <a:txBody>
                    <a:bodyPr/>
                    <a:lstStyle/>
                    <a:p>
                      <a:r>
                        <a:rPr lang="id-ID" i="1" dirty="0" smtClean="0"/>
                        <a:t>Complement</a:t>
                      </a:r>
                      <a:r>
                        <a:rPr lang="id-ID" i="1" baseline="0" dirty="0" smtClean="0"/>
                        <a:t> </a:t>
                      </a:r>
                      <a:endParaRPr lang="id-ID" i="1" dirty="0"/>
                    </a:p>
                  </a:txBody>
                  <a:tcPr/>
                </a:tc>
                <a:tc>
                  <a:txBody>
                    <a:bodyPr/>
                    <a:lstStyle/>
                    <a:p>
                      <a:pPr lvl="0"/>
                      <a:endParaRPr lang="id-ID" sz="1600" kern="1200" dirty="0">
                        <a:solidFill>
                          <a:schemeClr val="dk1"/>
                        </a:solidFill>
                        <a:latin typeface="+mn-lt"/>
                        <a:ea typeface="+mn-ea"/>
                        <a:cs typeface="+mn-cs"/>
                      </a:endParaRPr>
                    </a:p>
                  </a:txBody>
                  <a:tcPr/>
                </a:tc>
              </a:tr>
              <a:tr h="1368152">
                <a:tc>
                  <a:txBody>
                    <a:bodyPr/>
                    <a:lstStyle/>
                    <a:p>
                      <a:endParaRPr lang="id-ID"/>
                    </a:p>
                  </a:txBody>
                  <a:tcPr/>
                </a:tc>
                <a:tc>
                  <a:txBody>
                    <a:bodyPr/>
                    <a:lstStyle/>
                    <a:p>
                      <a:endParaRPr lang="id-ID" dirty="0"/>
                    </a:p>
                  </a:txBody>
                  <a:tcPr/>
                </a:tc>
                <a:tc rowSpan="2">
                  <a:txBody>
                    <a:bodyPr/>
                    <a:lstStyle/>
                    <a:p>
                      <a:endParaRPr lang="id-ID"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kern="1200" dirty="0" smtClean="0">
                          <a:solidFill>
                            <a:schemeClr val="dk1"/>
                          </a:solidFill>
                          <a:latin typeface="+mn-lt"/>
                          <a:ea typeface="+mn-ea"/>
                          <a:cs typeface="+mn-cs"/>
                        </a:rPr>
                        <a:t>A </a:t>
                      </a:r>
                      <a:r>
                        <a:rPr lang="id-ID" sz="1600" kern="1200" dirty="0" smtClean="0">
                          <a:solidFill>
                            <a:schemeClr val="dk1"/>
                          </a:solidFill>
                          <a:latin typeface="+mn-lt"/>
                          <a:ea typeface="+mn-ea"/>
                          <a:cs typeface="+mn-cs"/>
                        </a:rPr>
                        <a:t>–</a:t>
                      </a:r>
                      <a:r>
                        <a:rPr lang="es-ES" sz="1600" kern="1200" dirty="0" smtClean="0">
                          <a:solidFill>
                            <a:schemeClr val="dk1"/>
                          </a:solidFill>
                          <a:latin typeface="+mn-lt"/>
                          <a:ea typeface="+mn-ea"/>
                          <a:cs typeface="+mn-cs"/>
                        </a:rPr>
                        <a:t> B = {x |x</a:t>
                      </a:r>
                      <a:r>
                        <a:rPr lang="en-US" sz="1600" i="1" kern="1200" dirty="0" smtClean="0">
                          <a:solidFill>
                            <a:schemeClr val="dk1"/>
                          </a:solidFill>
                          <a:latin typeface="+mn-lt"/>
                          <a:ea typeface="+mn-ea"/>
                          <a:cs typeface="+mn-cs"/>
                          <a:sym typeface="Symbol"/>
                        </a:rPr>
                        <a:t></a:t>
                      </a:r>
                      <a:r>
                        <a:rPr lang="es-ES" sz="1600" kern="1200" dirty="0" smtClean="0">
                          <a:solidFill>
                            <a:schemeClr val="dk1"/>
                          </a:solidFill>
                          <a:latin typeface="+mn-lt"/>
                          <a:ea typeface="+mn-ea"/>
                          <a:cs typeface="+mn-cs"/>
                        </a:rPr>
                        <a:t>A </a:t>
                      </a:r>
                      <a:r>
                        <a:rPr lang="en-US" sz="1600" dirty="0" smtClean="0">
                          <a:latin typeface="+mn-lt"/>
                          <a:ea typeface="SimSun"/>
                          <a:cs typeface="Times New Roman"/>
                        </a:rPr>
                        <a:t>Λ</a:t>
                      </a:r>
                      <a:r>
                        <a:rPr lang="es-ES" sz="1600" kern="1200" dirty="0" smtClean="0">
                          <a:solidFill>
                            <a:schemeClr val="dk1"/>
                          </a:solidFill>
                          <a:latin typeface="+mn-lt"/>
                          <a:ea typeface="+mn-ea"/>
                          <a:cs typeface="+mn-cs"/>
                        </a:rPr>
                        <a:t> x</a:t>
                      </a:r>
                      <a:r>
                        <a:rPr lang="en-US" sz="1600" i="1" kern="1200" dirty="0" smtClean="0">
                          <a:solidFill>
                            <a:schemeClr val="dk1"/>
                          </a:solidFill>
                          <a:latin typeface="+mn-lt"/>
                          <a:ea typeface="+mn-ea"/>
                          <a:cs typeface="+mn-cs"/>
                          <a:sym typeface="Symbol"/>
                        </a:rPr>
                        <a:t></a:t>
                      </a:r>
                      <a:r>
                        <a:rPr lang="es-ES" sz="1600" i="1" kern="1200" dirty="0" smtClean="0">
                          <a:solidFill>
                            <a:schemeClr val="dk1"/>
                          </a:solidFill>
                          <a:latin typeface="+mn-lt"/>
                          <a:ea typeface="+mn-ea"/>
                          <a:cs typeface="+mn-cs"/>
                        </a:rPr>
                        <a:t>B</a:t>
                      </a:r>
                      <a:r>
                        <a:rPr lang="es-ES" sz="1600" kern="1200" dirty="0" smtClean="0">
                          <a:solidFill>
                            <a:schemeClr val="dk1"/>
                          </a:solidFill>
                          <a:latin typeface="+mn-lt"/>
                          <a:ea typeface="+mn-ea"/>
                          <a:cs typeface="+mn-cs"/>
                        </a:rPr>
                        <a:t>}</a:t>
                      </a:r>
                      <a:endParaRPr lang="id-ID" sz="1600" kern="1200" dirty="0" smtClean="0">
                        <a:solidFill>
                          <a:schemeClr val="dk1"/>
                        </a:solidFill>
                        <a:latin typeface="+mn-lt"/>
                        <a:ea typeface="+mn-ea"/>
                        <a:cs typeface="+mn-cs"/>
                      </a:endParaRPr>
                    </a:p>
                    <a:p>
                      <a:endParaRPr lang="id-ID"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dk1"/>
                          </a:solidFill>
                          <a:latin typeface="+mn-lt"/>
                          <a:ea typeface="+mn-ea"/>
                          <a:cs typeface="+mn-cs"/>
                        </a:rPr>
                        <a:t>A</a:t>
                      </a:r>
                      <a:r>
                        <a:rPr lang="id-ID" sz="1800" kern="1200" baseline="30000" dirty="0" smtClean="0">
                          <a:solidFill>
                            <a:schemeClr val="dk1"/>
                          </a:solidFill>
                          <a:latin typeface="+mn-lt"/>
                          <a:ea typeface="+mn-ea"/>
                          <a:cs typeface="+mn-cs"/>
                        </a:rPr>
                        <a:t>c</a:t>
                      </a:r>
                      <a:r>
                        <a:rPr lang="id-ID" sz="1800" kern="1200" dirty="0" smtClean="0">
                          <a:solidFill>
                            <a:schemeClr val="dk1"/>
                          </a:solidFill>
                          <a:latin typeface="+mn-lt"/>
                          <a:ea typeface="+mn-ea"/>
                          <a:cs typeface="+mn-cs"/>
                        </a:rPr>
                        <a:t> = Ā = {x |x</a:t>
                      </a:r>
                      <a:r>
                        <a:rPr lang="en-US" sz="1800" i="1" kern="1200" dirty="0" smtClean="0">
                          <a:solidFill>
                            <a:schemeClr val="dk1"/>
                          </a:solidFill>
                          <a:latin typeface="+mn-lt"/>
                          <a:ea typeface="+mn-ea"/>
                          <a:cs typeface="+mn-cs"/>
                          <a:sym typeface="Symbol"/>
                        </a:rPr>
                        <a:t></a:t>
                      </a:r>
                      <a:r>
                        <a:rPr lang="id-ID" sz="1800" kern="1200" dirty="0" smtClean="0">
                          <a:solidFill>
                            <a:schemeClr val="dk1"/>
                          </a:solidFill>
                          <a:latin typeface="+mn-lt"/>
                          <a:ea typeface="+mn-ea"/>
                          <a:cs typeface="+mn-cs"/>
                        </a:rPr>
                        <a:t> U,  x</a:t>
                      </a:r>
                      <a:r>
                        <a:rPr lang="en-US" sz="1800" i="1" kern="1200" dirty="0" smtClean="0">
                          <a:solidFill>
                            <a:schemeClr val="dk1"/>
                          </a:solidFill>
                          <a:latin typeface="+mn-lt"/>
                          <a:ea typeface="+mn-ea"/>
                          <a:cs typeface="+mn-cs"/>
                          <a:sym typeface="Symbol"/>
                        </a:rPr>
                        <a:t></a:t>
                      </a:r>
                      <a:r>
                        <a:rPr lang="id-ID" sz="1800" kern="1200" dirty="0" smtClean="0">
                          <a:solidFill>
                            <a:schemeClr val="dk1"/>
                          </a:solidFill>
                          <a:latin typeface="+mn-lt"/>
                          <a:ea typeface="+mn-ea"/>
                          <a:cs typeface="+mn-cs"/>
                        </a:rPr>
                        <a:t> A}</a:t>
                      </a:r>
                    </a:p>
                    <a:p>
                      <a:endParaRPr lang="id-ID" sz="1600" dirty="0"/>
                    </a:p>
                  </a:txBody>
                  <a:tcPr/>
                </a:tc>
                <a:tc vMerge="1">
                  <a:txBody>
                    <a:bodyPr/>
                    <a:lstStyle/>
                    <a:p>
                      <a:endParaRPr lang="id-ID" sz="1600" dirty="0"/>
                    </a:p>
                  </a:txBody>
                  <a:tcPr/>
                </a:tc>
              </a:tr>
            </a:tbl>
          </a:graphicData>
        </a:graphic>
      </p:graphicFrame>
      <p:sp>
        <p:nvSpPr>
          <p:cNvPr id="2" name="Title 1"/>
          <p:cNvSpPr>
            <a:spLocks noGrp="1"/>
          </p:cNvSpPr>
          <p:nvPr>
            <p:ph type="title"/>
          </p:nvPr>
        </p:nvSpPr>
        <p:spPr/>
        <p:txBody>
          <a:bodyPr>
            <a:normAutofit fontScale="90000"/>
          </a:bodyPr>
          <a:lstStyle/>
          <a:p>
            <a:r>
              <a:rPr lang="id-ID" dirty="0" smtClean="0"/>
              <a:t>Set Operations</a:t>
            </a:r>
            <a:br>
              <a:rPr lang="id-ID" dirty="0" smtClean="0"/>
            </a:br>
            <a:r>
              <a:rPr lang="id-ID" sz="3100" dirty="0" smtClean="0"/>
              <a:t>Let A dan B be sets, and U is Universal Set</a:t>
            </a:r>
            <a:endParaRPr lang="id-ID" sz="3100" dirty="0"/>
          </a:p>
        </p:txBody>
      </p:sp>
      <p:graphicFrame>
        <p:nvGraphicFramePr>
          <p:cNvPr id="5" name="Object 4"/>
          <p:cNvGraphicFramePr>
            <a:graphicFrameLocks noChangeAspect="1"/>
          </p:cNvGraphicFramePr>
          <p:nvPr/>
        </p:nvGraphicFramePr>
        <p:xfrm>
          <a:off x="539553" y="1988841"/>
          <a:ext cx="2016223" cy="1253625"/>
        </p:xfrm>
        <a:graphic>
          <a:graphicData uri="http://schemas.openxmlformats.org/presentationml/2006/ole">
            <p:oleObj spid="_x0000_s18434" name="Visio" r:id="rId3" imgW="2333017" imgH="1451394" progId="Visio.Drawing.11">
              <p:embed/>
            </p:oleObj>
          </a:graphicData>
        </a:graphic>
      </p:graphicFrame>
      <p:graphicFrame>
        <p:nvGraphicFramePr>
          <p:cNvPr id="6" name="Object 5"/>
          <p:cNvGraphicFramePr>
            <a:graphicFrameLocks noChangeAspect="1"/>
          </p:cNvGraphicFramePr>
          <p:nvPr/>
        </p:nvGraphicFramePr>
        <p:xfrm>
          <a:off x="3347865" y="1988841"/>
          <a:ext cx="1984395" cy="1233834"/>
        </p:xfrm>
        <a:graphic>
          <a:graphicData uri="http://schemas.openxmlformats.org/presentationml/2006/ole">
            <p:oleObj spid="_x0000_s18435" name="Visio" r:id="rId4" imgW="2333017" imgH="1451394" progId="Visio.Drawing.11">
              <p:embed/>
            </p:oleObj>
          </a:graphicData>
        </a:graphic>
      </p:graphicFrame>
      <p:graphicFrame>
        <p:nvGraphicFramePr>
          <p:cNvPr id="7" name="Object 6"/>
          <p:cNvGraphicFramePr>
            <a:graphicFrameLocks noChangeAspect="1"/>
          </p:cNvGraphicFramePr>
          <p:nvPr/>
        </p:nvGraphicFramePr>
        <p:xfrm>
          <a:off x="6156177" y="1988841"/>
          <a:ext cx="1968796" cy="1224136"/>
        </p:xfrm>
        <a:graphic>
          <a:graphicData uri="http://schemas.openxmlformats.org/presentationml/2006/ole">
            <p:oleObj spid="_x0000_s18436" name="Visio" r:id="rId5" imgW="2333017" imgH="1451394" progId="Visio.Drawing.11">
              <p:embed/>
            </p:oleObj>
          </a:graphicData>
        </a:graphic>
      </p:graphicFrame>
      <p:graphicFrame>
        <p:nvGraphicFramePr>
          <p:cNvPr id="8" name="Object 7"/>
          <p:cNvGraphicFramePr>
            <a:graphicFrameLocks noChangeAspect="1"/>
          </p:cNvGraphicFramePr>
          <p:nvPr/>
        </p:nvGraphicFramePr>
        <p:xfrm>
          <a:off x="683568" y="4509120"/>
          <a:ext cx="1872208" cy="1164080"/>
        </p:xfrm>
        <a:graphic>
          <a:graphicData uri="http://schemas.openxmlformats.org/presentationml/2006/ole">
            <p:oleObj spid="_x0000_s18437" name="Visio" r:id="rId6" imgW="2333017" imgH="1451394" progId="Visio.Drawing.11">
              <p:embed/>
            </p:oleObj>
          </a:graphicData>
        </a:graphic>
      </p:graphicFrame>
      <p:graphicFrame>
        <p:nvGraphicFramePr>
          <p:cNvPr id="9" name="Object 8"/>
          <p:cNvGraphicFramePr>
            <a:graphicFrameLocks noChangeAspect="1"/>
          </p:cNvGraphicFramePr>
          <p:nvPr/>
        </p:nvGraphicFramePr>
        <p:xfrm>
          <a:off x="3275856" y="4417426"/>
          <a:ext cx="1448544" cy="1221374"/>
        </p:xfrm>
        <a:graphic>
          <a:graphicData uri="http://schemas.openxmlformats.org/presentationml/2006/ole">
            <p:oleObj spid="_x0000_s18438" name="Visio" r:id="rId7" imgW="1721255" imgH="1451394" progId="Visio.Drawing.11">
              <p:embed/>
            </p:oleObj>
          </a:graphicData>
        </a:graphic>
      </p:graphicFrame>
      <p:sp>
        <p:nvSpPr>
          <p:cNvPr id="1844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TotalTime>
  <Words>1345</Words>
  <Application>Microsoft Office PowerPoint</Application>
  <PresentationFormat>On-screen Show (4:3)</PresentationFormat>
  <Paragraphs>216</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Verve</vt:lpstr>
      <vt:lpstr>Visio</vt:lpstr>
      <vt:lpstr>Microsoft Office Visio Drawing</vt:lpstr>
      <vt:lpstr>Set Theory</vt:lpstr>
      <vt:lpstr>Definition</vt:lpstr>
      <vt:lpstr>Describe membership in sets</vt:lpstr>
      <vt:lpstr>Describe membership in sets</vt:lpstr>
      <vt:lpstr>Important sets</vt:lpstr>
      <vt:lpstr>Slide 6</vt:lpstr>
      <vt:lpstr>Slide 7</vt:lpstr>
      <vt:lpstr>Slide 8</vt:lpstr>
      <vt:lpstr>Set Operations Let A dan B be sets, and U is Universal Set</vt:lpstr>
      <vt:lpstr>Example</vt:lpstr>
      <vt:lpstr>Properties of Sets</vt:lpstr>
      <vt:lpstr>Slide 12</vt:lpstr>
      <vt:lpstr>The Addition Principle</vt:lpstr>
      <vt:lpstr>Slide 14</vt:lpstr>
      <vt:lpstr>The Addition Principle</vt:lpstr>
      <vt:lpstr>Slide 16</vt:lpstr>
      <vt:lpstr>Slide 17</vt:lpstr>
      <vt:lpstr>Slide 18</vt:lpstr>
      <vt:lpstr>Slide 19</vt:lpstr>
      <vt:lpstr>Slide 20</vt:lpstr>
      <vt:lpstr>Assignment 2nd</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dc:title>
  <dc:creator>ASUS</dc:creator>
  <cp:lastModifiedBy>Citra</cp:lastModifiedBy>
  <cp:revision>39</cp:revision>
  <dcterms:created xsi:type="dcterms:W3CDTF">2011-11-18T07:30:18Z</dcterms:created>
  <dcterms:modified xsi:type="dcterms:W3CDTF">2012-03-26T08:08:07Z</dcterms:modified>
</cp:coreProperties>
</file>