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8969-D6C9-4F30-94C3-F37A801DAA30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1C4561A-A6E9-40C1-8A68-C82BDA83A5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8969-D6C9-4F30-94C3-F37A801DAA30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561A-A6E9-40C1-8A68-C82BDA83A5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8969-D6C9-4F30-94C3-F37A801DAA30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561A-A6E9-40C1-8A68-C82BDA83A5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8969-D6C9-4F30-94C3-F37A801DAA30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561A-A6E9-40C1-8A68-C82BDA83A5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8969-D6C9-4F30-94C3-F37A801DAA30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1C4561A-A6E9-40C1-8A68-C82BDA83A5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8969-D6C9-4F30-94C3-F37A801DAA30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561A-A6E9-40C1-8A68-C82BDA83A5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8969-D6C9-4F30-94C3-F37A801DAA30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561A-A6E9-40C1-8A68-C82BDA83A5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8969-D6C9-4F30-94C3-F37A801DAA30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561A-A6E9-40C1-8A68-C82BDA83A5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8969-D6C9-4F30-94C3-F37A801DAA30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561A-A6E9-40C1-8A68-C82BDA83A5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8969-D6C9-4F30-94C3-F37A801DAA30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4561A-A6E9-40C1-8A68-C82BDA83A5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F8969-D6C9-4F30-94C3-F37A801DAA30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1C4561A-A6E9-40C1-8A68-C82BDA83A5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A4F8969-D6C9-4F30-94C3-F37A801DAA30}" type="datetimeFigureOut">
              <a:rPr lang="en-US" smtClean="0"/>
              <a:pPr/>
              <a:t>3/15/2012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1C4561A-A6E9-40C1-8A68-C82BDA83A5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Bentuk-Bentuk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II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285750"/>
          <a:ext cx="8229600" cy="5995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300" dirty="0" smtClean="0"/>
                        <a:t>7. Tingkat </a:t>
                      </a:r>
                      <a:r>
                        <a:rPr lang="en-US" sz="2300" dirty="0" err="1" smtClean="0"/>
                        <a:t>Kontak</a:t>
                      </a:r>
                      <a:r>
                        <a:rPr lang="en-US" sz="2300" dirty="0" smtClean="0"/>
                        <a:t> </a:t>
                      </a:r>
                      <a:r>
                        <a:rPr lang="en-US" sz="2300" dirty="0" err="1" smtClean="0"/>
                        <a:t>Penyedia</a:t>
                      </a:r>
                      <a:r>
                        <a:rPr lang="en-US" sz="2300" dirty="0" smtClean="0"/>
                        <a:t> </a:t>
                      </a:r>
                      <a:r>
                        <a:rPr lang="en-US" sz="2300" dirty="0" err="1" smtClean="0"/>
                        <a:t>Layanan</a:t>
                      </a:r>
                      <a:r>
                        <a:rPr lang="en-US" sz="2300" dirty="0" smtClean="0"/>
                        <a:t> </a:t>
                      </a:r>
                      <a:r>
                        <a:rPr lang="en-US" sz="2300" dirty="0" err="1" smtClean="0"/>
                        <a:t>dan</a:t>
                      </a:r>
                      <a:r>
                        <a:rPr lang="en-US" sz="2300" dirty="0" smtClean="0"/>
                        <a:t> </a:t>
                      </a:r>
                      <a:r>
                        <a:rPr lang="en-US" sz="2300" dirty="0" err="1" smtClean="0"/>
                        <a:t>Pelanggan</a:t>
                      </a:r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i="1" dirty="0">
                          <a:latin typeface="Times New Roman"/>
                          <a:ea typeface="Calibri"/>
                          <a:cs typeface="Times New Roman"/>
                        </a:rPr>
                        <a:t>High contact services</a:t>
                      </a:r>
                      <a:endParaRPr lang="en-US" sz="2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 err="1">
                          <a:latin typeface="Times New Roman"/>
                          <a:ea typeface="Calibri"/>
                          <a:cs typeface="Times New Roman"/>
                        </a:rPr>
                        <a:t>Layanan</a:t>
                      </a:r>
                      <a:r>
                        <a:rPr lang="en-US" sz="2300" dirty="0">
                          <a:latin typeface="Times New Roman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2300" dirty="0" err="1">
                          <a:latin typeface="Times New Roman"/>
                          <a:ea typeface="Calibri"/>
                          <a:cs typeface="Times New Roman"/>
                        </a:rPr>
                        <a:t>tingkat</a:t>
                      </a:r>
                      <a:r>
                        <a:rPr lang="en-US" sz="2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300" dirty="0" err="1">
                          <a:latin typeface="Times New Roman"/>
                          <a:ea typeface="Calibri"/>
                          <a:cs typeface="Times New Roman"/>
                        </a:rPr>
                        <a:t>kontak</a:t>
                      </a:r>
                      <a:r>
                        <a:rPr lang="en-US" sz="2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300" dirty="0" err="1">
                          <a:latin typeface="Times New Roman"/>
                          <a:ea typeface="Calibri"/>
                          <a:cs typeface="Times New Roman"/>
                        </a:rPr>
                        <a:t>antara</a:t>
                      </a:r>
                      <a:r>
                        <a:rPr lang="en-US" sz="2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300" dirty="0" err="1">
                          <a:latin typeface="Times New Roman"/>
                          <a:ea typeface="Calibri"/>
                          <a:cs typeface="Times New Roman"/>
                        </a:rPr>
                        <a:t>penyedia</a:t>
                      </a:r>
                      <a:r>
                        <a:rPr lang="en-US" sz="2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300" dirty="0" err="1">
                          <a:latin typeface="Times New Roman"/>
                          <a:ea typeface="Calibri"/>
                          <a:cs typeface="Times New Roman"/>
                        </a:rPr>
                        <a:t>layanan</a:t>
                      </a:r>
                      <a:r>
                        <a:rPr lang="en-US" sz="2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300" dirty="0" err="1">
                          <a:latin typeface="Times New Roman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2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300" dirty="0" err="1">
                          <a:latin typeface="Times New Roman"/>
                          <a:ea typeface="Calibri"/>
                          <a:cs typeface="Times New Roman"/>
                        </a:rPr>
                        <a:t>pelanggan</a:t>
                      </a:r>
                      <a:r>
                        <a:rPr lang="en-US" sz="2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300" dirty="0" err="1">
                          <a:latin typeface="Times New Roman"/>
                          <a:ea typeface="Calibri"/>
                          <a:cs typeface="Times New Roman"/>
                        </a:rPr>
                        <a:t>tergolong</a:t>
                      </a:r>
                      <a:r>
                        <a:rPr lang="en-US" sz="2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300" dirty="0" err="1">
                          <a:latin typeface="Times New Roman"/>
                          <a:ea typeface="Calibri"/>
                          <a:cs typeface="Times New Roman"/>
                        </a:rPr>
                        <a:t>tinggi</a:t>
                      </a:r>
                      <a:endParaRPr lang="en-US" sz="2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 err="1">
                          <a:latin typeface="Times New Roman"/>
                          <a:ea typeface="Calibri"/>
                          <a:cs typeface="Times New Roman"/>
                        </a:rPr>
                        <a:t>Universitas</a:t>
                      </a:r>
                      <a:r>
                        <a:rPr lang="en-US" sz="23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300" dirty="0" err="1">
                          <a:latin typeface="Times New Roman"/>
                          <a:ea typeface="Calibri"/>
                          <a:cs typeface="Times New Roman"/>
                        </a:rPr>
                        <a:t>Rumah</a:t>
                      </a:r>
                      <a:r>
                        <a:rPr lang="en-US" sz="2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300" dirty="0" err="1">
                          <a:latin typeface="Times New Roman"/>
                          <a:ea typeface="Calibri"/>
                          <a:cs typeface="Times New Roman"/>
                        </a:rPr>
                        <a:t>sakit</a:t>
                      </a:r>
                      <a:endParaRPr lang="en-US" sz="2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i="1">
                          <a:latin typeface="Times New Roman"/>
                          <a:ea typeface="Calibri"/>
                          <a:cs typeface="Times New Roman"/>
                        </a:rPr>
                        <a:t>Low contact services</a:t>
                      </a:r>
                      <a:endParaRPr lang="en-US" sz="23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 err="1">
                          <a:latin typeface="Times New Roman"/>
                          <a:ea typeface="Calibri"/>
                          <a:cs typeface="Times New Roman"/>
                        </a:rPr>
                        <a:t>Layanan</a:t>
                      </a:r>
                      <a:r>
                        <a:rPr lang="en-US" sz="2300" dirty="0">
                          <a:latin typeface="Times New Roman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2300" dirty="0" err="1">
                          <a:latin typeface="Times New Roman"/>
                          <a:ea typeface="Calibri"/>
                          <a:cs typeface="Times New Roman"/>
                        </a:rPr>
                        <a:t>tingkat</a:t>
                      </a:r>
                      <a:r>
                        <a:rPr lang="en-US" sz="2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300" dirty="0" err="1">
                          <a:latin typeface="Times New Roman"/>
                          <a:ea typeface="Calibri"/>
                          <a:cs typeface="Times New Roman"/>
                        </a:rPr>
                        <a:t>interaksi</a:t>
                      </a:r>
                      <a:r>
                        <a:rPr lang="en-US" sz="2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300" dirty="0" err="1">
                          <a:latin typeface="Times New Roman"/>
                          <a:ea typeface="Calibri"/>
                          <a:cs typeface="Times New Roman"/>
                        </a:rPr>
                        <a:t>antara</a:t>
                      </a:r>
                      <a:r>
                        <a:rPr lang="en-US" sz="2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300" dirty="0" err="1">
                          <a:latin typeface="Times New Roman"/>
                          <a:ea typeface="Calibri"/>
                          <a:cs typeface="Times New Roman"/>
                        </a:rPr>
                        <a:t>penyedia</a:t>
                      </a:r>
                      <a:r>
                        <a:rPr lang="en-US" sz="2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300" dirty="0" err="1">
                          <a:latin typeface="Times New Roman"/>
                          <a:ea typeface="Calibri"/>
                          <a:cs typeface="Times New Roman"/>
                        </a:rPr>
                        <a:t>layanan</a:t>
                      </a:r>
                      <a:r>
                        <a:rPr lang="en-US" sz="2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300" dirty="0" err="1">
                          <a:latin typeface="Times New Roman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2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300" dirty="0" err="1">
                          <a:latin typeface="Times New Roman"/>
                          <a:ea typeface="Calibri"/>
                          <a:cs typeface="Times New Roman"/>
                        </a:rPr>
                        <a:t>pelanggan</a:t>
                      </a:r>
                      <a:r>
                        <a:rPr lang="en-US" sz="23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300" dirty="0" err="1">
                          <a:latin typeface="Times New Roman"/>
                          <a:ea typeface="Calibri"/>
                          <a:cs typeface="Times New Roman"/>
                        </a:rPr>
                        <a:t>tergolong</a:t>
                      </a:r>
                      <a:r>
                        <a:rPr lang="en-US" sz="2300" dirty="0">
                          <a:latin typeface="Times New Roman"/>
                          <a:ea typeface="Calibri"/>
                          <a:cs typeface="Times New Roman"/>
                        </a:rPr>
                        <a:t> minim</a:t>
                      </a:r>
                      <a:endParaRPr lang="en-US" sz="2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dirty="0" err="1">
                          <a:latin typeface="Times New Roman"/>
                          <a:ea typeface="Calibri"/>
                          <a:cs typeface="Times New Roman"/>
                        </a:rPr>
                        <a:t>Bioskop</a:t>
                      </a:r>
                      <a:r>
                        <a:rPr lang="en-US" sz="23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300" dirty="0" err="1">
                          <a:latin typeface="Times New Roman"/>
                          <a:ea typeface="Calibri"/>
                          <a:cs typeface="Times New Roman"/>
                        </a:rPr>
                        <a:t>Jasa</a:t>
                      </a:r>
                      <a:endParaRPr lang="en-US" sz="23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142984"/>
          <a:ext cx="8229600" cy="4354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628772"/>
                <a:gridCol w="2486028"/>
                <a:gridCol w="2057400"/>
              </a:tblGrid>
              <a:tr h="206533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8. </a:t>
                      </a:r>
                      <a:r>
                        <a:rPr lang="en-US" sz="2800" dirty="0" err="1" smtClean="0"/>
                        <a:t>Manfaat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Bagi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Konsumen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Times New Roman"/>
                          <a:ea typeface="Calibri"/>
                          <a:cs typeface="Times New Roman"/>
                        </a:rPr>
                        <a:t>For consumer services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Layanan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dimanfaatkan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sebagai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sarana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mencapai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tujuan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tertentu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Pegadaian, Restoran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Times New Roman"/>
                          <a:ea typeface="Calibri"/>
                          <a:cs typeface="Times New Roman"/>
                        </a:rPr>
                        <a:t>To consumer services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Layanan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ditujukan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kepada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konsumen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Universitas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tempat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ibadah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Macam-macam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sz="2300" dirty="0" err="1" smtClean="0"/>
              <a:t>Barang</a:t>
            </a:r>
            <a:r>
              <a:rPr lang="en-US" sz="2300" dirty="0" smtClean="0"/>
              <a:t> </a:t>
            </a:r>
            <a:r>
              <a:rPr lang="en-US" sz="2300" dirty="0" err="1" smtClean="0"/>
              <a:t>tidak</a:t>
            </a:r>
            <a:r>
              <a:rPr lang="en-US" sz="2300" dirty="0" smtClean="0"/>
              <a:t> </a:t>
            </a:r>
            <a:r>
              <a:rPr lang="en-US" sz="2300" dirty="0" err="1" smtClean="0"/>
              <a:t>tahan</a:t>
            </a:r>
            <a:r>
              <a:rPr lang="en-US" sz="2300" dirty="0" smtClean="0"/>
              <a:t> lama (</a:t>
            </a:r>
            <a:r>
              <a:rPr lang="en-US" sz="2300" i="1" dirty="0" smtClean="0"/>
              <a:t>non-durable goods)</a:t>
            </a:r>
          </a:p>
          <a:p>
            <a:pPr marL="514350" indent="-514350" algn="just">
              <a:buNone/>
            </a:pPr>
            <a:r>
              <a:rPr lang="en-US" sz="2300" i="1" dirty="0"/>
              <a:t>	</a:t>
            </a:r>
            <a:r>
              <a:rPr lang="en-US" sz="2300" dirty="0" err="1" smtClean="0"/>
              <a:t>adalah</a:t>
            </a:r>
            <a:r>
              <a:rPr lang="en-US" sz="2300" dirty="0" smtClean="0"/>
              <a:t> </a:t>
            </a:r>
            <a:r>
              <a:rPr lang="en-US" sz="2300" dirty="0" err="1" smtClean="0"/>
              <a:t>barang</a:t>
            </a:r>
            <a:r>
              <a:rPr lang="en-US" sz="2300" dirty="0" smtClean="0"/>
              <a:t> </a:t>
            </a:r>
            <a:r>
              <a:rPr lang="en-US" sz="2300" dirty="0" err="1" smtClean="0"/>
              <a:t>berwujud</a:t>
            </a:r>
            <a:r>
              <a:rPr lang="en-US" sz="2300" dirty="0" smtClean="0"/>
              <a:t> yang </a:t>
            </a:r>
            <a:r>
              <a:rPr lang="en-US" sz="2300" dirty="0" err="1" smtClean="0"/>
              <a:t>biasanya</a:t>
            </a:r>
            <a:r>
              <a:rPr lang="en-US" sz="2300" dirty="0" smtClean="0"/>
              <a:t> </a:t>
            </a:r>
            <a:r>
              <a:rPr lang="en-US" sz="2300" dirty="0" err="1" smtClean="0"/>
              <a:t>habis</a:t>
            </a:r>
            <a:r>
              <a:rPr lang="en-US" sz="2300" dirty="0" smtClean="0"/>
              <a:t> </a:t>
            </a:r>
            <a:r>
              <a:rPr lang="en-US" sz="2300" dirty="0" err="1" smtClean="0"/>
              <a:t>dikonsumsi</a:t>
            </a:r>
            <a:r>
              <a:rPr lang="en-US" sz="2300" dirty="0" smtClean="0"/>
              <a:t> </a:t>
            </a:r>
            <a:r>
              <a:rPr lang="en-US" sz="2300" dirty="0" err="1" smtClean="0"/>
              <a:t>dalam</a:t>
            </a:r>
            <a:r>
              <a:rPr lang="en-US" sz="2300" dirty="0" smtClean="0"/>
              <a:t> </a:t>
            </a:r>
            <a:r>
              <a:rPr lang="en-US" sz="2300" dirty="0" err="1" smtClean="0"/>
              <a:t>satu</a:t>
            </a:r>
            <a:r>
              <a:rPr lang="en-US" sz="2300" dirty="0" smtClean="0"/>
              <a:t> </a:t>
            </a:r>
            <a:r>
              <a:rPr lang="en-US" sz="2300" dirty="0" err="1" smtClean="0"/>
              <a:t>atau</a:t>
            </a:r>
            <a:r>
              <a:rPr lang="en-US" sz="2300" dirty="0" smtClean="0"/>
              <a:t> </a:t>
            </a:r>
            <a:r>
              <a:rPr lang="en-US" sz="2300" dirty="0" err="1" smtClean="0"/>
              <a:t>beberapa</a:t>
            </a:r>
            <a:r>
              <a:rPr lang="en-US" sz="2300" dirty="0" smtClean="0"/>
              <a:t> kali </a:t>
            </a:r>
            <a:r>
              <a:rPr lang="en-US" sz="2300" dirty="0" err="1" smtClean="0"/>
              <a:t>pemakaian</a:t>
            </a:r>
            <a:r>
              <a:rPr lang="en-US" sz="2300" dirty="0" smtClean="0"/>
              <a:t>. </a:t>
            </a:r>
            <a:r>
              <a:rPr lang="en-US" sz="2300" dirty="0" err="1" smtClean="0"/>
              <a:t>Umur</a:t>
            </a:r>
            <a:r>
              <a:rPr lang="en-US" sz="2300" dirty="0" smtClean="0"/>
              <a:t> </a:t>
            </a:r>
            <a:r>
              <a:rPr lang="en-US" sz="2300" dirty="0" err="1" smtClean="0"/>
              <a:t>ekonomisnya</a:t>
            </a:r>
            <a:r>
              <a:rPr lang="en-US" sz="2300" dirty="0" smtClean="0"/>
              <a:t> </a:t>
            </a:r>
            <a:r>
              <a:rPr lang="en-US" sz="2300" dirty="0" err="1" smtClean="0"/>
              <a:t>maksimum</a:t>
            </a:r>
            <a:r>
              <a:rPr lang="en-US" sz="2300" dirty="0" smtClean="0"/>
              <a:t> </a:t>
            </a:r>
            <a:r>
              <a:rPr lang="en-US" sz="2300" dirty="0" err="1" smtClean="0"/>
              <a:t>satu</a:t>
            </a:r>
            <a:r>
              <a:rPr lang="en-US" sz="2300" dirty="0" smtClean="0"/>
              <a:t> </a:t>
            </a:r>
            <a:r>
              <a:rPr lang="en-US" sz="2300" dirty="0" err="1" smtClean="0"/>
              <a:t>tahun</a:t>
            </a:r>
            <a:r>
              <a:rPr lang="en-US" sz="2300" dirty="0" smtClean="0"/>
              <a:t>. </a:t>
            </a:r>
            <a:r>
              <a:rPr lang="en-US" sz="2300" dirty="0" err="1" smtClean="0"/>
              <a:t>Contoh</a:t>
            </a:r>
            <a:r>
              <a:rPr lang="en-US" sz="2300" dirty="0" smtClean="0"/>
              <a:t>: pasta </a:t>
            </a:r>
            <a:r>
              <a:rPr lang="en-US" sz="2300" dirty="0" err="1" smtClean="0"/>
              <a:t>gigi</a:t>
            </a:r>
            <a:r>
              <a:rPr lang="en-US" sz="2300" dirty="0" smtClean="0"/>
              <a:t>, </a:t>
            </a:r>
            <a:r>
              <a:rPr lang="en-US" sz="2300" dirty="0" err="1" smtClean="0"/>
              <a:t>buku</a:t>
            </a:r>
            <a:r>
              <a:rPr lang="en-US" sz="2300" dirty="0" smtClean="0"/>
              <a:t> </a:t>
            </a:r>
            <a:r>
              <a:rPr lang="en-US" sz="2300" dirty="0" err="1" smtClean="0"/>
              <a:t>tulis</a:t>
            </a:r>
            <a:r>
              <a:rPr lang="en-US" sz="2300" dirty="0" smtClean="0"/>
              <a:t> </a:t>
            </a:r>
            <a:r>
              <a:rPr lang="en-US" sz="2300" dirty="0" err="1" smtClean="0"/>
              <a:t>dsb</a:t>
            </a:r>
            <a:r>
              <a:rPr lang="en-US" sz="2300" dirty="0" smtClean="0"/>
              <a:t>.</a:t>
            </a:r>
            <a:endParaRPr lang="en-US" sz="2300" i="1" dirty="0" smtClean="0"/>
          </a:p>
          <a:p>
            <a:pPr marL="514350" indent="-514350" algn="just">
              <a:buNone/>
            </a:pPr>
            <a:r>
              <a:rPr lang="en-US" sz="2300" dirty="0" smtClean="0"/>
              <a:t>2.    </a:t>
            </a:r>
            <a:r>
              <a:rPr lang="en-US" sz="2300" dirty="0" err="1" smtClean="0"/>
              <a:t>Barang</a:t>
            </a:r>
            <a:r>
              <a:rPr lang="en-US" sz="2300" dirty="0" smtClean="0"/>
              <a:t> </a:t>
            </a:r>
            <a:r>
              <a:rPr lang="en-US" sz="2300" dirty="0" err="1" smtClean="0"/>
              <a:t>tahan</a:t>
            </a:r>
            <a:r>
              <a:rPr lang="en-US" sz="2300" dirty="0" smtClean="0"/>
              <a:t> lama (</a:t>
            </a:r>
            <a:r>
              <a:rPr lang="en-US" sz="2300" i="1" dirty="0" smtClean="0"/>
              <a:t>durable goods)</a:t>
            </a:r>
          </a:p>
          <a:p>
            <a:pPr marL="514350" indent="-514350" algn="just">
              <a:buNone/>
            </a:pPr>
            <a:r>
              <a:rPr lang="en-US" sz="2300" i="1" dirty="0"/>
              <a:t>	</a:t>
            </a:r>
            <a:r>
              <a:rPr lang="en-US" sz="2300" dirty="0" err="1"/>
              <a:t>adalah</a:t>
            </a:r>
            <a:r>
              <a:rPr lang="en-US" sz="2300" dirty="0"/>
              <a:t> </a:t>
            </a:r>
            <a:r>
              <a:rPr lang="en-US" sz="2300" dirty="0" err="1"/>
              <a:t>barang</a:t>
            </a:r>
            <a:r>
              <a:rPr lang="en-US" sz="2300" dirty="0"/>
              <a:t> </a:t>
            </a:r>
            <a:r>
              <a:rPr lang="en-US" sz="2300" dirty="0" err="1"/>
              <a:t>berwujud</a:t>
            </a:r>
            <a:r>
              <a:rPr lang="en-US" sz="2300" dirty="0"/>
              <a:t> yang </a:t>
            </a:r>
            <a:r>
              <a:rPr lang="en-US" sz="2300" dirty="0" err="1"/>
              <a:t>biasanya</a:t>
            </a:r>
            <a:r>
              <a:rPr lang="en-US" sz="2300" dirty="0"/>
              <a:t> </a:t>
            </a:r>
            <a:r>
              <a:rPr lang="en-US" sz="2300" dirty="0" err="1"/>
              <a:t>bertahan</a:t>
            </a:r>
            <a:r>
              <a:rPr lang="en-US" sz="2300" dirty="0"/>
              <a:t> lama </a:t>
            </a:r>
            <a:r>
              <a:rPr lang="en-US" sz="2300" dirty="0" err="1"/>
              <a:t>atau</a:t>
            </a:r>
            <a:r>
              <a:rPr lang="en-US" sz="2300" dirty="0"/>
              <a:t> </a:t>
            </a:r>
            <a:r>
              <a:rPr lang="en-US" sz="2300" dirty="0" err="1"/>
              <a:t>berumur</a:t>
            </a:r>
            <a:r>
              <a:rPr lang="en-US" sz="2300" dirty="0"/>
              <a:t> </a:t>
            </a:r>
            <a:r>
              <a:rPr lang="en-US" sz="2300" dirty="0" err="1"/>
              <a:t>ekonomis</a:t>
            </a:r>
            <a:r>
              <a:rPr lang="en-US" sz="2300" dirty="0"/>
              <a:t> </a:t>
            </a:r>
            <a:r>
              <a:rPr lang="en-US" sz="2300" dirty="0" err="1"/>
              <a:t>lebih</a:t>
            </a:r>
            <a:r>
              <a:rPr lang="en-US" sz="2300" dirty="0"/>
              <a:t> </a:t>
            </a:r>
            <a:r>
              <a:rPr lang="en-US" sz="2300" dirty="0" err="1"/>
              <a:t>dari</a:t>
            </a:r>
            <a:r>
              <a:rPr lang="en-US" sz="2300" dirty="0"/>
              <a:t> </a:t>
            </a:r>
            <a:r>
              <a:rPr lang="en-US" sz="2300" dirty="0" err="1"/>
              <a:t>satu</a:t>
            </a:r>
            <a:r>
              <a:rPr lang="en-US" sz="2300" dirty="0"/>
              <a:t> </a:t>
            </a:r>
            <a:r>
              <a:rPr lang="en-US" sz="2300" dirty="0" err="1"/>
              <a:t>tahun</a:t>
            </a:r>
            <a:r>
              <a:rPr lang="en-US" sz="2300" dirty="0"/>
              <a:t>. </a:t>
            </a:r>
            <a:r>
              <a:rPr lang="en-US" sz="2300" dirty="0" err="1"/>
              <a:t>Contohnya</a:t>
            </a:r>
            <a:r>
              <a:rPr lang="en-US" sz="2300" dirty="0"/>
              <a:t> </a:t>
            </a:r>
            <a:r>
              <a:rPr lang="en-US" sz="2300" dirty="0" err="1"/>
              <a:t>antara</a:t>
            </a:r>
            <a:r>
              <a:rPr lang="en-US" sz="2300" dirty="0"/>
              <a:t> lain </a:t>
            </a:r>
            <a:r>
              <a:rPr lang="en-US" sz="2300" dirty="0" err="1"/>
              <a:t>lemari</a:t>
            </a:r>
            <a:r>
              <a:rPr lang="en-US" sz="2300" dirty="0"/>
              <a:t> </a:t>
            </a:r>
            <a:r>
              <a:rPr lang="en-US" sz="2300" dirty="0" err="1"/>
              <a:t>es</a:t>
            </a:r>
            <a:r>
              <a:rPr lang="en-US" sz="2300" dirty="0"/>
              <a:t>, TV, </a:t>
            </a:r>
            <a:r>
              <a:rPr lang="en-US" sz="2300" dirty="0" err="1"/>
              <a:t>mobil</a:t>
            </a:r>
            <a:r>
              <a:rPr lang="en-US" sz="2300" dirty="0"/>
              <a:t>, </a:t>
            </a:r>
            <a:r>
              <a:rPr lang="en-US" sz="2300" dirty="0" err="1" smtClean="0"/>
              <a:t>dan</a:t>
            </a:r>
            <a:r>
              <a:rPr lang="en-US" sz="2300" dirty="0" smtClean="0"/>
              <a:t> </a:t>
            </a:r>
            <a:r>
              <a:rPr lang="en-US" sz="2300" dirty="0"/>
              <a:t>lain-lain</a:t>
            </a:r>
            <a:r>
              <a:rPr lang="en-US" sz="2300" dirty="0" smtClean="0"/>
              <a:t>.</a:t>
            </a:r>
          </a:p>
          <a:p>
            <a:pPr marL="514350" indent="-514350" algn="just">
              <a:buNone/>
            </a:pPr>
            <a:r>
              <a:rPr lang="en-US" sz="2300" dirty="0" smtClean="0"/>
              <a:t>3.     </a:t>
            </a:r>
            <a:r>
              <a:rPr lang="en-US" sz="2300" dirty="0" err="1" smtClean="0"/>
              <a:t>Jasa</a:t>
            </a:r>
            <a:r>
              <a:rPr lang="en-US" sz="2300" dirty="0" smtClean="0"/>
              <a:t> (</a:t>
            </a:r>
            <a:r>
              <a:rPr lang="en-US" sz="2300" i="1" dirty="0" smtClean="0"/>
              <a:t>services)</a:t>
            </a:r>
          </a:p>
          <a:p>
            <a:pPr marL="514350" indent="-514350" algn="just">
              <a:buNone/>
            </a:pPr>
            <a:r>
              <a:rPr lang="en-US" sz="2300" i="1" dirty="0"/>
              <a:t>	</a:t>
            </a:r>
            <a:r>
              <a:rPr lang="en-US" sz="2300" dirty="0" err="1"/>
              <a:t>Jasa</a:t>
            </a:r>
            <a:r>
              <a:rPr lang="en-US" sz="2300" dirty="0"/>
              <a:t> </a:t>
            </a:r>
            <a:r>
              <a:rPr lang="en-US" sz="2300" dirty="0" err="1"/>
              <a:t>merupakan</a:t>
            </a:r>
            <a:r>
              <a:rPr lang="en-US" sz="2300" dirty="0"/>
              <a:t> </a:t>
            </a:r>
            <a:r>
              <a:rPr lang="en-US" sz="2300" dirty="0" err="1"/>
              <a:t>aktivitas</a:t>
            </a:r>
            <a:r>
              <a:rPr lang="en-US" sz="2300" dirty="0"/>
              <a:t>, </a:t>
            </a:r>
            <a:r>
              <a:rPr lang="en-US" sz="2300" dirty="0" err="1"/>
              <a:t>manfaat</a:t>
            </a:r>
            <a:r>
              <a:rPr lang="en-US" sz="2300" dirty="0"/>
              <a:t>, </a:t>
            </a:r>
            <a:r>
              <a:rPr lang="en-US" sz="2300" dirty="0" err="1"/>
              <a:t>atau</a:t>
            </a:r>
            <a:r>
              <a:rPr lang="en-US" sz="2300" dirty="0"/>
              <a:t> </a:t>
            </a:r>
            <a:r>
              <a:rPr lang="en-US" sz="2300" dirty="0" err="1"/>
              <a:t>kepuasan</a:t>
            </a:r>
            <a:r>
              <a:rPr lang="en-US" sz="2300" dirty="0"/>
              <a:t> yang </a:t>
            </a:r>
            <a:r>
              <a:rPr lang="en-US" sz="2300" dirty="0" err="1"/>
              <a:t>ditawarkan</a:t>
            </a:r>
            <a:r>
              <a:rPr lang="en-US" sz="2300" dirty="0"/>
              <a:t> </a:t>
            </a:r>
            <a:r>
              <a:rPr lang="en-US" sz="2300" dirty="0" err="1"/>
              <a:t>untuk</a:t>
            </a:r>
            <a:r>
              <a:rPr lang="en-US" sz="2300" dirty="0"/>
              <a:t> </a:t>
            </a:r>
            <a:r>
              <a:rPr lang="en-US" sz="2300" dirty="0" err="1"/>
              <a:t>dijual</a:t>
            </a:r>
            <a:r>
              <a:rPr lang="en-US" sz="2300" dirty="0"/>
              <a:t>. </a:t>
            </a:r>
            <a:r>
              <a:rPr lang="en-US" sz="2300" dirty="0" err="1"/>
              <a:t>Contohnya</a:t>
            </a:r>
            <a:r>
              <a:rPr lang="en-US" sz="2300" dirty="0"/>
              <a:t> </a:t>
            </a:r>
            <a:r>
              <a:rPr lang="en-US" sz="2300" dirty="0" err="1"/>
              <a:t>bengkel</a:t>
            </a:r>
            <a:r>
              <a:rPr lang="en-US" sz="2300" dirty="0"/>
              <a:t> </a:t>
            </a:r>
            <a:r>
              <a:rPr lang="en-US" sz="2300" dirty="0" err="1"/>
              <a:t>reparasi</a:t>
            </a:r>
            <a:r>
              <a:rPr lang="en-US" sz="2300" dirty="0"/>
              <a:t>  </a:t>
            </a:r>
            <a:r>
              <a:rPr lang="en-US" sz="2300" dirty="0" err="1"/>
              <a:t>kendaraan</a:t>
            </a:r>
            <a:r>
              <a:rPr lang="en-US" sz="2300" dirty="0"/>
              <a:t> </a:t>
            </a:r>
            <a:r>
              <a:rPr lang="en-US" sz="2300" dirty="0" err="1"/>
              <a:t>bermotor</a:t>
            </a:r>
            <a:r>
              <a:rPr lang="en-US" sz="2300" dirty="0"/>
              <a:t>, salon </a:t>
            </a:r>
            <a:r>
              <a:rPr lang="en-US" sz="2300" dirty="0" err="1"/>
              <a:t>kecantikan</a:t>
            </a:r>
            <a:r>
              <a:rPr lang="en-US" sz="2300" dirty="0"/>
              <a:t>, </a:t>
            </a:r>
            <a:r>
              <a:rPr lang="en-US" sz="2300" dirty="0" err="1"/>
              <a:t>kursus</a:t>
            </a:r>
            <a:r>
              <a:rPr lang="en-US" sz="2300" dirty="0"/>
              <a:t> </a:t>
            </a:r>
            <a:r>
              <a:rPr lang="en-US" sz="2300" dirty="0" err="1"/>
              <a:t>keterampilan</a:t>
            </a:r>
            <a:endParaRPr lang="en-US" sz="23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enawaran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murni</a:t>
            </a:r>
            <a:endParaRPr lang="en-US" dirty="0" smtClean="0"/>
          </a:p>
          <a:p>
            <a:pPr marL="514350" indent="-514350" algn="just">
              <a:buNone/>
            </a:pPr>
            <a:r>
              <a:rPr lang="en-US" dirty="0"/>
              <a:t>	</a:t>
            </a:r>
            <a:r>
              <a:rPr lang="en-US" dirty="0" err="1" smtClean="0"/>
              <a:t>Penawaran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semata-mata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,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yang </a:t>
            </a:r>
            <a:r>
              <a:rPr lang="en-US" dirty="0" err="1" smtClean="0"/>
              <a:t>menyertai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bersangkutan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endParaRPr lang="en-US" dirty="0" smtClean="0"/>
          </a:p>
          <a:p>
            <a:pPr marL="514350" indent="-514350" algn="just">
              <a:buNone/>
            </a:pPr>
            <a:r>
              <a:rPr lang="en-US" dirty="0"/>
              <a:t>	</a:t>
            </a:r>
            <a:r>
              <a:rPr lang="en-US" dirty="0" err="1" smtClean="0"/>
              <a:t>Penawaran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atass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yang </a:t>
            </a:r>
            <a:r>
              <a:rPr lang="en-US" dirty="0" err="1" smtClean="0"/>
              <a:t>disertai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tarik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konsumen</a:t>
            </a:r>
            <a:r>
              <a:rPr lang="en-US" dirty="0" smtClean="0"/>
              <a:t>.</a:t>
            </a:r>
          </a:p>
          <a:p>
            <a:pPr marL="514350" indent="-514350" algn="just">
              <a:buNone/>
            </a:pPr>
            <a:r>
              <a:rPr lang="en-US" dirty="0" smtClean="0"/>
              <a:t>3.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smtClean="0"/>
              <a:t>Hybrid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err="1" smtClean="0"/>
              <a:t>Penawaran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yang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seimbang</a:t>
            </a:r>
            <a:r>
              <a:rPr lang="en-US" dirty="0" smtClean="0"/>
              <a:t> </a:t>
            </a:r>
            <a:r>
              <a:rPr lang="en-US" dirty="0" err="1" smtClean="0"/>
              <a:t>porsinya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/>
              <a:t>4.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yang </a:t>
            </a:r>
            <a:r>
              <a:rPr lang="en-US" dirty="0" err="1" smtClean="0"/>
              <a:t>didukung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minor</a:t>
            </a:r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err="1" smtClean="0"/>
              <a:t>Penawaran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bersama-sama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pendukung</a:t>
            </a:r>
            <a:r>
              <a:rPr lang="en-US" dirty="0" smtClean="0"/>
              <a:t>.</a:t>
            </a:r>
          </a:p>
          <a:p>
            <a:pPr marL="514350" indent="-514350">
              <a:buNone/>
            </a:pPr>
            <a:r>
              <a:rPr lang="en-US" dirty="0" smtClean="0"/>
              <a:t>5.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murrni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/>
              <a:t>	</a:t>
            </a:r>
            <a:r>
              <a:rPr lang="en-US" dirty="0" err="1" smtClean="0"/>
              <a:t>Penawaran</a:t>
            </a:r>
            <a:r>
              <a:rPr lang="en-US" dirty="0" smtClean="0"/>
              <a:t>  yang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seluruhnya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en-US" dirty="0" err="1" smtClean="0"/>
              <a:t>Tipe-Tipe</a:t>
            </a:r>
            <a:r>
              <a:rPr lang="en-US" dirty="0" smtClean="0"/>
              <a:t> </a:t>
            </a:r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357158" y="785794"/>
          <a:ext cx="8229600" cy="5414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2400288"/>
                <a:gridCol w="2057400"/>
                <a:gridCol w="2057400"/>
              </a:tblGrid>
              <a:tr h="4069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BASIS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KLASIFIKASI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DESKRIPSI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CONTOH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84721">
                <a:tc>
                  <a:txBody>
                    <a:bodyPr/>
                    <a:lstStyle/>
                    <a:p>
                      <a:pPr algn="l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Segmen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Pasar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Layanan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bagi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konsumen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akhir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Layanan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ditujukan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bagi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konsumen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akhir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mereka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membeli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untuk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keperluan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dikonsumsi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sendiri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atau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bersama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anggota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keluarga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lainnya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Salon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kecantikan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Warnet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wartel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92360">
                <a:tc>
                  <a:txBody>
                    <a:bodyPr/>
                    <a:lstStyle/>
                    <a:p>
                      <a:pPr algn="l"/>
                      <a:endParaRPr lang="en-US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Calibri"/>
                          <a:cs typeface="Times New Roman"/>
                        </a:rPr>
                        <a:t>Layanan bagi konsumen organisasional</a:t>
                      </a:r>
                      <a:endParaRPr lang="en-US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Layanan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ditujukan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bagi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konsumen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organisasional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baik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bisnis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maupun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nirlaba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Konsultan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hukum</a:t>
                      </a:r>
                      <a:r>
                        <a:rPr lang="en-US" sz="1800" dirty="0">
                          <a:latin typeface="Times New Roman"/>
                          <a:ea typeface="Calibri"/>
                          <a:cs typeface="Times New Roman"/>
                        </a:rPr>
                        <a:t>, biro </a:t>
                      </a:r>
                      <a:r>
                        <a:rPr lang="en-US" sz="1800" dirty="0" err="1">
                          <a:latin typeface="Times New Roman"/>
                          <a:ea typeface="Calibri"/>
                          <a:cs typeface="Times New Roman"/>
                        </a:rPr>
                        <a:t>periklanan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57158" y="642918"/>
          <a:ext cx="8229600" cy="5835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2. Tingkat </a:t>
                      </a: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keberwujudan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Times New Roman"/>
                          <a:ea typeface="Calibri"/>
                          <a:cs typeface="Times New Roman"/>
                        </a:rPr>
                        <a:t>Rented good services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Konsumen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menyewa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dan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memakai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produk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tertentu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milik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penyedia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layanan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berdasarkan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tarif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tertentu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selama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periode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waktu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tertentu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Persewaan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mobil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, Rental DVD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Times New Roman"/>
                          <a:ea typeface="Calibri"/>
                          <a:cs typeface="Times New Roman"/>
                        </a:rPr>
                        <a:t>Owned goods services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Produk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milik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konsumen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direparasi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dikembangkan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atau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ditingkatkan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unjuk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kerjanya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atau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dipelihara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dirawat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oleh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penyedia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layanan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Reparasi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computer,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Pencucian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mobil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Non-goods services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Layanan personal bersifat </a:t>
                      </a:r>
                      <a:r>
                        <a:rPr lang="en-US" sz="1600" i="1">
                          <a:latin typeface="Times New Roman"/>
                          <a:ea typeface="Calibri"/>
                          <a:cs typeface="Times New Roman"/>
                        </a:rPr>
                        <a:t>intangible</a:t>
                      </a:r>
                      <a:r>
                        <a:rPr lang="en-US" sz="1600">
                          <a:latin typeface="Times New Roman"/>
                          <a:ea typeface="Calibri"/>
                          <a:cs typeface="Times New Roman"/>
                        </a:rPr>
                        <a:t> (tidak berbentuk produk fisik) ditawarkan kepada pelanggan.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Pemandu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wisata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dosen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pelatih</a:t>
                      </a: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dirty="0" err="1">
                          <a:latin typeface="Times New Roman"/>
                          <a:ea typeface="Calibri"/>
                          <a:cs typeface="Times New Roman"/>
                        </a:rPr>
                        <a:t>renang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-85728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285750"/>
          <a:ext cx="8229600" cy="7097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8850"/>
                <a:gridCol w="178595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en-US" sz="2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Keterampilan</a:t>
                      </a:r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Penyedia</a:t>
                      </a:r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layanan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Calibri"/>
                          <a:cs typeface="Times New Roman"/>
                        </a:rPr>
                        <a:t>Jasa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 professional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Calibri"/>
                          <a:cs typeface="Times New Roman"/>
                        </a:rPr>
                        <a:t>Layanan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Calibri"/>
                          <a:cs typeface="Times New Roman"/>
                        </a:rPr>
                        <a:t>spesifik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2400" dirty="0" err="1">
                          <a:latin typeface="Times New Roman"/>
                          <a:ea typeface="Calibri"/>
                          <a:cs typeface="Times New Roman"/>
                        </a:rPr>
                        <a:t>biasanya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Calibri"/>
                          <a:cs typeface="Times New Roman"/>
                        </a:rPr>
                        <a:t>menuntut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Calibri"/>
                          <a:cs typeface="Times New Roman"/>
                        </a:rPr>
                        <a:t>tingkat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Calibri"/>
                          <a:cs typeface="Times New Roman"/>
                        </a:rPr>
                        <a:t>pendidikan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 formal </a:t>
                      </a:r>
                      <a:r>
                        <a:rPr lang="en-US" sz="2400" dirty="0" err="1">
                          <a:latin typeface="Times New Roman"/>
                          <a:ea typeface="Calibri"/>
                          <a:cs typeface="Times New Roman"/>
                        </a:rPr>
                        <a:t>tertentu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Calibri"/>
                          <a:cs typeface="Times New Roman"/>
                        </a:rPr>
                        <a:t>dari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Calibri"/>
                          <a:cs typeface="Times New Roman"/>
                        </a:rPr>
                        <a:t>para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Calibri"/>
                          <a:cs typeface="Times New Roman"/>
                        </a:rPr>
                        <a:t>penyedia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Calibri"/>
                          <a:cs typeface="Times New Roman"/>
                        </a:rPr>
                        <a:t>layanan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Calibri"/>
                          <a:cs typeface="Times New Roman"/>
                        </a:rPr>
                        <a:t>Dokter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400" dirty="0" err="1">
                          <a:latin typeface="Times New Roman"/>
                          <a:ea typeface="Calibri"/>
                          <a:cs typeface="Times New Roman"/>
                        </a:rPr>
                        <a:t>Psikolo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400" dirty="0" err="1">
                          <a:latin typeface="Times New Roman"/>
                          <a:ea typeface="Calibri"/>
                          <a:cs typeface="Times New Roman"/>
                        </a:rPr>
                        <a:t>Notaris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Jasa non-profesional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Times New Roman"/>
                        </a:rPr>
                        <a:t>Layanan yang tidak membutuhkan kualifikasi akademik atau pendidikan formal khusus</a:t>
                      </a:r>
                      <a:endParaRPr lang="en-US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latin typeface="Times New Roman"/>
                          <a:ea typeface="Calibri"/>
                          <a:cs typeface="Times New Roman"/>
                        </a:rPr>
                        <a:t>Tukang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 parker, </a:t>
                      </a:r>
                      <a:r>
                        <a:rPr lang="en-US" sz="2400" dirty="0" err="1">
                          <a:latin typeface="Times New Roman"/>
                          <a:ea typeface="Calibri"/>
                          <a:cs typeface="Times New Roman"/>
                        </a:rPr>
                        <a:t>pengangkut</a:t>
                      </a: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latin typeface="Times New Roman"/>
                          <a:ea typeface="Calibri"/>
                          <a:cs typeface="Times New Roman"/>
                        </a:rPr>
                        <a:t>sampah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6034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285750"/>
          <a:ext cx="8229600" cy="5826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4. </a:t>
                      </a:r>
                      <a:r>
                        <a:rPr lang="en-US" sz="2800" dirty="0" err="1" smtClean="0"/>
                        <a:t>Tujuan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Organisasi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Jasa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Times New Roman"/>
                          <a:ea typeface="Calibri"/>
                          <a:cs typeface="Times New Roman"/>
                        </a:rPr>
                        <a:t>Profit services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Jasa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mengejar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laba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sebagai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salah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satu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tujuan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utamanya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latin typeface="Times New Roman"/>
                          <a:ea typeface="Calibri"/>
                          <a:cs typeface="Times New Roman"/>
                        </a:rPr>
                        <a:t>Hotel, bank swasta</a:t>
                      </a:r>
                      <a:endParaRPr lang="en-US" sz="2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Times New Roman"/>
                          <a:ea typeface="Calibri"/>
                          <a:cs typeface="Times New Roman"/>
                        </a:rPr>
                        <a:t>Non profit services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Jasa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tujuan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utamanya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bukanlah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mengejar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laba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Yayasan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social, 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kantor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pelayanan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pajak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285750"/>
          <a:ext cx="8229600" cy="5826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5. </a:t>
                      </a:r>
                      <a:r>
                        <a:rPr lang="en-US" sz="2800" dirty="0" err="1" smtClean="0"/>
                        <a:t>Regulasi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Times New Roman"/>
                          <a:ea typeface="Calibri"/>
                          <a:cs typeface="Times New Roman"/>
                        </a:rPr>
                        <a:t>Regulated services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Jasa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diatur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secara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secara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ketat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oleh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peraturan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perundang-undangan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Jasa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penerbangan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Stasiun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TV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Times New Roman"/>
                          <a:ea typeface="Calibri"/>
                          <a:cs typeface="Times New Roman"/>
                        </a:rPr>
                        <a:t>Non Regulated Services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Jasa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relattif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lebih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longgar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regulasinya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Catering, 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pondokan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357188"/>
          <a:ext cx="8229600" cy="4845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5908"/>
                <a:gridCol w="2143140"/>
                <a:gridCol w="2343152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6. Tingkat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Intensitas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Karyawan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Times New Roman"/>
                          <a:ea typeface="Calibri"/>
                          <a:cs typeface="Times New Roman"/>
                        </a:rPr>
                        <a:t>Equipment based services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Layanan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mengandalkan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peralatan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atau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mesin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semi 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otomatis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maupun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otomatis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Mesin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ATM, 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Cuci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mobil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otomatis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i="1" dirty="0">
                          <a:latin typeface="Times New Roman"/>
                          <a:ea typeface="Calibri"/>
                          <a:cs typeface="Times New Roman"/>
                        </a:rPr>
                        <a:t>People based services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Layanan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yang 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mengandalkan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tenaga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manusia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Konsultan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manajemen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Dokter</a:t>
                      </a:r>
                      <a:r>
                        <a:rPr lang="en-US" sz="28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800" dirty="0" err="1">
                          <a:latin typeface="Times New Roman"/>
                          <a:ea typeface="Calibri"/>
                          <a:cs typeface="Times New Roman"/>
                        </a:rPr>
                        <a:t>gigi</a:t>
                      </a:r>
                      <a:endParaRPr lang="en-US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132</TotalTime>
  <Words>379</Words>
  <Application>Microsoft Office PowerPoint</Application>
  <PresentationFormat>On-screen Show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Pertemuan II</vt:lpstr>
      <vt:lpstr>Macam-macam produk</vt:lpstr>
      <vt:lpstr>5 Kategori Penawaran</vt:lpstr>
      <vt:lpstr>Tipe-Tipe Klasifikasi Jasa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FISIP Unpad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II</dc:title>
  <dc:creator>Suryanto</dc:creator>
  <cp:lastModifiedBy>acer</cp:lastModifiedBy>
  <cp:revision>11</cp:revision>
  <dcterms:created xsi:type="dcterms:W3CDTF">2010-03-09T01:31:08Z</dcterms:created>
  <dcterms:modified xsi:type="dcterms:W3CDTF">2012-03-16T04:31:31Z</dcterms:modified>
</cp:coreProperties>
</file>