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2" r:id="rId5"/>
    <p:sldId id="259" r:id="rId6"/>
    <p:sldId id="260" r:id="rId7"/>
    <p:sldId id="261" r:id="rId8"/>
    <p:sldId id="262" r:id="rId9"/>
    <p:sldId id="263" r:id="rId10"/>
    <p:sldId id="264" r:id="rId11"/>
    <p:sldId id="265" r:id="rId12"/>
    <p:sldId id="266" r:id="rId13"/>
    <p:sldId id="270" r:id="rId14"/>
    <p:sldId id="267" r:id="rId15"/>
    <p:sldId id="268" r:id="rId16"/>
    <p:sldId id="269" r:id="rId17"/>
    <p:sldId id="271" r:id="rId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58" d="100"/>
          <a:sy n="58"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647FCBB-B5A0-4B86-B2B4-39884F591674}" type="datetimeFigureOut">
              <a:rPr lang="id-ID" smtClean="0"/>
              <a:t>21/04/2012</a:t>
            </a:fld>
            <a:endParaRPr lang="id-ID"/>
          </a:p>
        </p:txBody>
      </p:sp>
      <p:sp>
        <p:nvSpPr>
          <p:cNvPr id="16" name="Slide Number Placeholder 15"/>
          <p:cNvSpPr>
            <a:spLocks noGrp="1"/>
          </p:cNvSpPr>
          <p:nvPr>
            <p:ph type="sldNum" sz="quarter" idx="11"/>
          </p:nvPr>
        </p:nvSpPr>
        <p:spPr/>
        <p:txBody>
          <a:bodyPr/>
          <a:lstStyle/>
          <a:p>
            <a:fld id="{73644C6B-BC8E-4694-92ED-391B98FB094D}" type="slidenum">
              <a:rPr lang="id-ID" smtClean="0"/>
              <a:t>‹#›</a:t>
            </a:fld>
            <a:endParaRPr lang="id-ID"/>
          </a:p>
        </p:txBody>
      </p:sp>
      <p:sp>
        <p:nvSpPr>
          <p:cNvPr id="17" name="Footer Placeholder 16"/>
          <p:cNvSpPr>
            <a:spLocks noGrp="1"/>
          </p:cNvSpPr>
          <p:nvPr>
            <p:ph type="ftr" sz="quarter" idx="12"/>
          </p:nvPr>
        </p:nvSpPr>
        <p:spPr/>
        <p:txBody>
          <a:bodyPr/>
          <a:lstStyle/>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47FCBB-B5A0-4B86-B2B4-39884F591674}" type="datetimeFigureOut">
              <a:rPr lang="id-ID" smtClean="0"/>
              <a:t>21/04/2012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3644C6B-BC8E-4694-92ED-391B98FB094D}"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47FCBB-B5A0-4B86-B2B4-39884F591674}" type="datetimeFigureOut">
              <a:rPr lang="id-ID" smtClean="0"/>
              <a:t>21/04/2012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3644C6B-BC8E-4694-92ED-391B98FB094D}"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647FCBB-B5A0-4B86-B2B4-39884F591674}" type="datetimeFigureOut">
              <a:rPr lang="id-ID" smtClean="0"/>
              <a:t>21/04/2012</a:t>
            </a:fld>
            <a:endParaRPr lang="id-ID"/>
          </a:p>
        </p:txBody>
      </p:sp>
      <p:sp>
        <p:nvSpPr>
          <p:cNvPr id="15" name="Slide Number Placeholder 14"/>
          <p:cNvSpPr>
            <a:spLocks noGrp="1"/>
          </p:cNvSpPr>
          <p:nvPr>
            <p:ph type="sldNum" sz="quarter" idx="15"/>
          </p:nvPr>
        </p:nvSpPr>
        <p:spPr/>
        <p:txBody>
          <a:bodyPr/>
          <a:lstStyle>
            <a:lvl1pPr algn="ctr">
              <a:defRPr/>
            </a:lvl1pPr>
          </a:lstStyle>
          <a:p>
            <a:fld id="{73644C6B-BC8E-4694-92ED-391B98FB094D}" type="slidenum">
              <a:rPr lang="id-ID" smtClean="0"/>
              <a:t>‹#›</a:t>
            </a:fld>
            <a:endParaRPr lang="id-ID"/>
          </a:p>
        </p:txBody>
      </p:sp>
      <p:sp>
        <p:nvSpPr>
          <p:cNvPr id="16" name="Footer Placeholder 15"/>
          <p:cNvSpPr>
            <a:spLocks noGrp="1"/>
          </p:cNvSpPr>
          <p:nvPr>
            <p:ph type="ftr" sz="quarter" idx="16"/>
          </p:nvPr>
        </p:nvSpPr>
        <p:spPr/>
        <p:txBody>
          <a:bodyPr/>
          <a:lstStyle/>
          <a:p>
            <a:endParaRPr lang="id-ID"/>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47FCBB-B5A0-4B86-B2B4-39884F591674}" type="datetimeFigureOut">
              <a:rPr lang="id-ID" smtClean="0"/>
              <a:t>21/04/2012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3644C6B-BC8E-4694-92ED-391B98FB094D}" type="slidenum">
              <a:rPr lang="id-ID" smtClean="0"/>
              <a:t>‹#›</a:t>
            </a:fld>
            <a:endParaRPr lang="id-ID"/>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647FCBB-B5A0-4B86-B2B4-39884F591674}" type="datetimeFigureOut">
              <a:rPr lang="id-ID" smtClean="0"/>
              <a:t>21/04/2012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3644C6B-BC8E-4694-92ED-391B98FB094D}" type="slidenum">
              <a:rPr lang="id-ID" smtClean="0"/>
              <a:t>‹#›</a:t>
            </a:fld>
            <a:endParaRPr lang="id-ID"/>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3644C6B-BC8E-4694-92ED-391B98FB094D}" type="slidenum">
              <a:rPr lang="id-ID" smtClean="0"/>
              <a:t>‹#›</a:t>
            </a:fld>
            <a:endParaRPr lang="id-ID"/>
          </a:p>
        </p:txBody>
      </p:sp>
      <p:sp>
        <p:nvSpPr>
          <p:cNvPr id="8" name="Footer Placeholder 7"/>
          <p:cNvSpPr>
            <a:spLocks noGrp="1"/>
          </p:cNvSpPr>
          <p:nvPr>
            <p:ph type="ftr" sz="quarter" idx="11"/>
          </p:nvPr>
        </p:nvSpPr>
        <p:spPr/>
        <p:txBody>
          <a:bodyPr/>
          <a:lstStyle/>
          <a:p>
            <a:endParaRPr lang="id-ID"/>
          </a:p>
        </p:txBody>
      </p:sp>
      <p:sp>
        <p:nvSpPr>
          <p:cNvPr id="7" name="Date Placeholder 6"/>
          <p:cNvSpPr>
            <a:spLocks noGrp="1"/>
          </p:cNvSpPr>
          <p:nvPr>
            <p:ph type="dt" sz="half" idx="10"/>
          </p:nvPr>
        </p:nvSpPr>
        <p:spPr/>
        <p:txBody>
          <a:bodyPr/>
          <a:lstStyle/>
          <a:p>
            <a:fld id="{8647FCBB-B5A0-4B86-B2B4-39884F591674}" type="datetimeFigureOut">
              <a:rPr lang="id-ID" smtClean="0"/>
              <a:t>21/04/2012</a:t>
            </a:fld>
            <a:endParaRPr lang="id-ID"/>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647FCBB-B5A0-4B86-B2B4-39884F591674}" type="datetimeFigureOut">
              <a:rPr lang="id-ID" smtClean="0"/>
              <a:t>21/04/2012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3644C6B-BC8E-4694-92ED-391B98FB094D}" type="slidenum">
              <a:rPr lang="id-ID" smtClean="0"/>
              <a:t>‹#›</a:t>
            </a:fld>
            <a:endParaRPr lang="id-ID"/>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7FCBB-B5A0-4B86-B2B4-39884F591674}" type="datetimeFigureOut">
              <a:rPr lang="id-ID" smtClean="0"/>
              <a:t>21/04/2012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3644C6B-BC8E-4694-92ED-391B98FB094D}"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647FCBB-B5A0-4B86-B2B4-39884F591674}" type="datetimeFigureOut">
              <a:rPr lang="id-ID" smtClean="0"/>
              <a:t>21/04/2012</a:t>
            </a:fld>
            <a:endParaRPr lang="id-ID"/>
          </a:p>
        </p:txBody>
      </p:sp>
      <p:sp>
        <p:nvSpPr>
          <p:cNvPr id="9" name="Slide Number Placeholder 8"/>
          <p:cNvSpPr>
            <a:spLocks noGrp="1"/>
          </p:cNvSpPr>
          <p:nvPr>
            <p:ph type="sldNum" sz="quarter" idx="15"/>
          </p:nvPr>
        </p:nvSpPr>
        <p:spPr/>
        <p:txBody>
          <a:bodyPr/>
          <a:lstStyle/>
          <a:p>
            <a:fld id="{73644C6B-BC8E-4694-92ED-391B98FB094D}" type="slidenum">
              <a:rPr lang="id-ID" smtClean="0"/>
              <a:t>‹#›</a:t>
            </a:fld>
            <a:endParaRPr lang="id-ID"/>
          </a:p>
        </p:txBody>
      </p:sp>
      <p:sp>
        <p:nvSpPr>
          <p:cNvPr id="10" name="Footer Placeholder 9"/>
          <p:cNvSpPr>
            <a:spLocks noGrp="1"/>
          </p:cNvSpPr>
          <p:nvPr>
            <p:ph type="ftr" sz="quarter" idx="16"/>
          </p:nvPr>
        </p:nvSpPr>
        <p:spPr/>
        <p:txBody>
          <a:bodyPr/>
          <a:lstStyle/>
          <a:p>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647FCBB-B5A0-4B86-B2B4-39884F591674}" type="datetimeFigureOut">
              <a:rPr lang="id-ID" smtClean="0"/>
              <a:t>21/04/2012</a:t>
            </a:fld>
            <a:endParaRPr lang="id-ID"/>
          </a:p>
        </p:txBody>
      </p:sp>
      <p:sp>
        <p:nvSpPr>
          <p:cNvPr id="9" name="Slide Number Placeholder 8"/>
          <p:cNvSpPr>
            <a:spLocks noGrp="1"/>
          </p:cNvSpPr>
          <p:nvPr>
            <p:ph type="sldNum" sz="quarter" idx="11"/>
          </p:nvPr>
        </p:nvSpPr>
        <p:spPr/>
        <p:txBody>
          <a:bodyPr/>
          <a:lstStyle/>
          <a:p>
            <a:fld id="{73644C6B-BC8E-4694-92ED-391B98FB094D}" type="slidenum">
              <a:rPr lang="id-ID" smtClean="0"/>
              <a:t>‹#›</a:t>
            </a:fld>
            <a:endParaRPr lang="id-ID"/>
          </a:p>
        </p:txBody>
      </p:sp>
      <p:sp>
        <p:nvSpPr>
          <p:cNvPr id="10" name="Footer Placeholder 9"/>
          <p:cNvSpPr>
            <a:spLocks noGrp="1"/>
          </p:cNvSpPr>
          <p:nvPr>
            <p:ph type="ftr" sz="quarter" idx="12"/>
          </p:nvPr>
        </p:nvSpPr>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647FCBB-B5A0-4B86-B2B4-39884F591674}" type="datetimeFigureOut">
              <a:rPr lang="id-ID" smtClean="0"/>
              <a:t>21/04/2012</a:t>
            </a:fld>
            <a:endParaRPr lang="id-ID"/>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id-ID"/>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3644C6B-BC8E-4694-92ED-391B98FB094D}" type="slidenum">
              <a:rPr lang="id-ID" smtClean="0"/>
              <a:t>‹#›</a:t>
            </a:fld>
            <a:endParaRPr lang="id-ID"/>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id-ID" dirty="0" smtClean="0">
                <a:latin typeface="Aharoni" pitchFamily="2" charset="-79"/>
                <a:cs typeface="Aharoni" pitchFamily="2" charset="-79"/>
              </a:rPr>
              <a:t>Pertemuan</a:t>
            </a:r>
            <a:r>
              <a:rPr lang="id-ID" dirty="0" smtClean="0"/>
              <a:t> 5</a:t>
            </a:r>
            <a:endParaRPr lang="id-ID" dirty="0"/>
          </a:p>
        </p:txBody>
      </p:sp>
      <p:sp>
        <p:nvSpPr>
          <p:cNvPr id="2" name="Title 1"/>
          <p:cNvSpPr>
            <a:spLocks noGrp="1"/>
          </p:cNvSpPr>
          <p:nvPr>
            <p:ph type="ctrTitle"/>
          </p:nvPr>
        </p:nvSpPr>
        <p:spPr/>
        <p:txBody>
          <a:bodyPr/>
          <a:lstStyle/>
          <a:p>
            <a:r>
              <a:rPr lang="id-ID" dirty="0" smtClean="0">
                <a:latin typeface="Aharoni" pitchFamily="2" charset="-79"/>
                <a:cs typeface="Aharoni" pitchFamily="2" charset="-79"/>
              </a:rPr>
              <a:t>Peranti interaktif</a:t>
            </a:r>
            <a:endParaRPr lang="id-ID" dirty="0">
              <a:latin typeface="Aharoni" pitchFamily="2" charset="-79"/>
              <a:cs typeface="Aharoni" pitchFamily="2" charset="-79"/>
            </a:endParaRPr>
          </a:p>
        </p:txBody>
      </p:sp>
    </p:spTree>
    <p:extLst>
      <p:ext uri="{BB962C8B-B14F-4D97-AF65-F5344CB8AC3E}">
        <p14:creationId xmlns:p14="http://schemas.microsoft.com/office/powerpoint/2010/main" val="2206022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rotWithShape="1">
          <a:blip r:embed="rId2"/>
          <a:srcRect l="25630" t="38757" r="31600" b="21007"/>
          <a:stretch/>
        </p:blipFill>
        <p:spPr bwMode="auto">
          <a:xfrm>
            <a:off x="611560" y="2060848"/>
            <a:ext cx="7488832" cy="3902106"/>
          </a:xfrm>
          <a:prstGeom prst="rect">
            <a:avLst/>
          </a:prstGeom>
          <a:ln>
            <a:noFill/>
          </a:ln>
          <a:extLst>
            <a:ext uri="{53640926-AAD7-44D8-BBD7-CCE9431645EC}">
              <a14:shadowObscured xmlns:a14="http://schemas.microsoft.com/office/drawing/2010/main"/>
            </a:ext>
          </a:extLst>
        </p:spPr>
      </p:pic>
      <p:sp>
        <p:nvSpPr>
          <p:cNvPr id="2" name="Title 1"/>
          <p:cNvSpPr>
            <a:spLocks noGrp="1"/>
          </p:cNvSpPr>
          <p:nvPr>
            <p:ph type="title"/>
          </p:nvPr>
        </p:nvSpPr>
        <p:spPr/>
        <p:txBody>
          <a:bodyPr/>
          <a:lstStyle/>
          <a:p>
            <a:r>
              <a:rPr lang="id-ID" dirty="0" smtClean="0"/>
              <a:t>Pemilihan piranti dengan pekerjaan</a:t>
            </a:r>
            <a:endParaRPr lang="id-ID" dirty="0"/>
          </a:p>
        </p:txBody>
      </p:sp>
    </p:spTree>
    <p:extLst>
      <p:ext uri="{BB962C8B-B14F-4D97-AF65-F5344CB8AC3E}">
        <p14:creationId xmlns:p14="http://schemas.microsoft.com/office/powerpoint/2010/main" val="192111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b="1" dirty="0"/>
              <a:t>Panduan Memilih Piranti </a:t>
            </a:r>
            <a:endParaRPr lang="id-ID" dirty="0"/>
          </a:p>
          <a:p>
            <a:pPr marL="514350" indent="-514350">
              <a:buFont typeface="+mj-lt"/>
              <a:buAutoNum type="arabicPeriod"/>
            </a:pPr>
            <a:r>
              <a:rPr lang="id-ID" dirty="0" smtClean="0"/>
              <a:t>Pertimbangkan </a:t>
            </a:r>
            <a:r>
              <a:rPr lang="id-ID" dirty="0"/>
              <a:t>karakteristik dari user sekarang dan masa datang </a:t>
            </a:r>
            <a:r>
              <a:rPr lang="id-ID" dirty="0" smtClean="0"/>
              <a:t>.</a:t>
            </a:r>
          </a:p>
          <a:p>
            <a:pPr marL="514350" indent="-514350">
              <a:buFont typeface="+mj-lt"/>
              <a:buAutoNum type="arabicPeriod"/>
            </a:pPr>
            <a:r>
              <a:rPr lang="id-ID" dirty="0" smtClean="0"/>
              <a:t>Cocokkan </a:t>
            </a:r>
            <a:r>
              <a:rPr lang="id-ID" dirty="0"/>
              <a:t>karakteristik piranti masukan terhadap persyaratan yang </a:t>
            </a:r>
            <a:r>
              <a:rPr lang="id-ID" dirty="0" smtClean="0"/>
              <a:t>diminta.</a:t>
            </a:r>
            <a:endParaRPr lang="id-ID" dirty="0"/>
          </a:p>
          <a:p>
            <a:pPr marL="514350" indent="-514350">
              <a:buFont typeface="+mj-lt"/>
              <a:buAutoNum type="arabicPeriod"/>
            </a:pPr>
            <a:r>
              <a:rPr lang="id-ID" dirty="0" smtClean="0"/>
              <a:t>Pertimbangkan </a:t>
            </a:r>
            <a:r>
              <a:rPr lang="id-ID" dirty="0"/>
              <a:t>penelitian sebelumnya dan unjuk kerja </a:t>
            </a:r>
            <a:r>
              <a:rPr lang="id-ID" dirty="0" smtClean="0"/>
              <a:t>user. </a:t>
            </a:r>
            <a:endParaRPr lang="id-ID" dirty="0"/>
          </a:p>
          <a:p>
            <a:pPr marL="514350" indent="-514350">
              <a:buFont typeface="+mj-lt"/>
              <a:buAutoNum type="arabicPeriod"/>
            </a:pPr>
            <a:r>
              <a:rPr lang="id-ID" dirty="0" smtClean="0"/>
              <a:t>Ujilah </a:t>
            </a:r>
            <a:r>
              <a:rPr lang="id-ID" dirty="0"/>
              <a:t>piranti masukan didalam lingkungan </a:t>
            </a:r>
            <a:r>
              <a:rPr lang="id-ID" dirty="0" smtClean="0"/>
              <a:t>kerja</a:t>
            </a:r>
          </a:p>
          <a:p>
            <a:pPr marL="514350" indent="-514350">
              <a:buFont typeface="+mj-lt"/>
              <a:buAutoNum type="arabicPeriod"/>
            </a:pPr>
            <a:r>
              <a:rPr lang="id-ID" dirty="0" smtClean="0"/>
              <a:t>Optimumkan </a:t>
            </a:r>
            <a:r>
              <a:rPr lang="id-ID" dirty="0"/>
              <a:t>sifat-sifat piranti yang mudah dimodifikasi </a:t>
            </a:r>
          </a:p>
          <a:p>
            <a:endParaRPr lang="id-ID" dirty="0"/>
          </a:p>
        </p:txBody>
      </p:sp>
      <p:sp>
        <p:nvSpPr>
          <p:cNvPr id="2" name="Title 1"/>
          <p:cNvSpPr>
            <a:spLocks noGrp="1"/>
          </p:cNvSpPr>
          <p:nvPr>
            <p:ph type="title"/>
          </p:nvPr>
        </p:nvSpPr>
        <p:spPr/>
        <p:txBody>
          <a:bodyPr/>
          <a:lstStyle/>
          <a:p>
            <a:endParaRPr lang="id-ID"/>
          </a:p>
        </p:txBody>
      </p:sp>
    </p:spTree>
    <p:extLst>
      <p:ext uri="{BB962C8B-B14F-4D97-AF65-F5344CB8AC3E}">
        <p14:creationId xmlns:p14="http://schemas.microsoft.com/office/powerpoint/2010/main" val="133386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normAutofit lnSpcReduction="10000"/>
          </a:bodyPr>
          <a:lstStyle/>
          <a:p>
            <a:r>
              <a:rPr lang="id-ID" b="1" dirty="0"/>
              <a:t>Piranti Keluaran: </a:t>
            </a:r>
            <a:r>
              <a:rPr lang="id-ID" b="1" i="1" dirty="0"/>
              <a:t>Layar Tampilan </a:t>
            </a:r>
            <a:endParaRPr lang="id-ID" dirty="0"/>
          </a:p>
          <a:p>
            <a:pPr marL="0" indent="0">
              <a:buNone/>
            </a:pPr>
            <a:r>
              <a:rPr lang="id-ID" dirty="0" smtClean="0"/>
              <a:t>     Layar </a:t>
            </a:r>
            <a:r>
              <a:rPr lang="id-ID" dirty="0"/>
              <a:t>tampilan adalah sumber utama informasi dan harus diakui memiliki keterbatasan dibandingkan kertas. Pada dasarnya semua layar tampilan memiliki 3 komponen utama, yaitu: </a:t>
            </a:r>
            <a:r>
              <a:rPr lang="id-ID" dirty="0" smtClean="0"/>
              <a:t>\</a:t>
            </a:r>
          </a:p>
          <a:p>
            <a:pPr marL="514350" indent="-514350">
              <a:buFont typeface="+mj-lt"/>
              <a:buAutoNum type="arabicPeriod"/>
            </a:pPr>
            <a:r>
              <a:rPr lang="id-ID" dirty="0" smtClean="0"/>
              <a:t>Pengingat </a:t>
            </a:r>
            <a:r>
              <a:rPr lang="id-ID" dirty="0"/>
              <a:t>digital (</a:t>
            </a:r>
            <a:r>
              <a:rPr lang="id-ID" i="1" dirty="0"/>
              <a:t>frame buffer</a:t>
            </a:r>
            <a:r>
              <a:rPr lang="id-ID" dirty="0"/>
              <a:t>) </a:t>
            </a:r>
            <a:endParaRPr lang="id-ID" dirty="0" smtClean="0"/>
          </a:p>
          <a:p>
            <a:pPr marL="514350" indent="-514350">
              <a:buFont typeface="+mj-lt"/>
              <a:buAutoNum type="arabicPeriod"/>
            </a:pPr>
            <a:r>
              <a:rPr lang="id-ID" dirty="0" smtClean="0"/>
              <a:t> </a:t>
            </a:r>
            <a:r>
              <a:rPr lang="id-ID" dirty="0"/>
              <a:t>Layar penampil </a:t>
            </a:r>
            <a:endParaRPr lang="id-ID" dirty="0" smtClean="0"/>
          </a:p>
          <a:p>
            <a:pPr marL="514350" indent="-514350">
              <a:buFont typeface="+mj-lt"/>
              <a:buAutoNum type="arabicPeriod"/>
            </a:pPr>
            <a:r>
              <a:rPr lang="id-ID" dirty="0" smtClean="0"/>
              <a:t>Pengendali </a:t>
            </a:r>
            <a:r>
              <a:rPr lang="id-ID" dirty="0"/>
              <a:t>tampilan (</a:t>
            </a:r>
            <a:r>
              <a:rPr lang="id-ID" i="1" dirty="0"/>
              <a:t>display controller</a:t>
            </a:r>
            <a:r>
              <a:rPr lang="id-ID" dirty="0"/>
              <a:t>) </a:t>
            </a:r>
          </a:p>
          <a:p>
            <a:r>
              <a:rPr lang="pt-BR" dirty="0" smtClean="0"/>
              <a:t>Ada </a:t>
            </a:r>
            <a:r>
              <a:rPr lang="pt-BR" dirty="0"/>
              <a:t>2 macam cara penampilan gambar: </a:t>
            </a:r>
            <a:endParaRPr lang="id-ID" dirty="0" smtClean="0"/>
          </a:p>
          <a:p>
            <a:pPr marL="514350" indent="-514350">
              <a:buFont typeface="+mj-lt"/>
              <a:buAutoNum type="arabicPeriod"/>
            </a:pPr>
            <a:r>
              <a:rPr lang="id-ID" i="1" dirty="0"/>
              <a:t>V</a:t>
            </a:r>
            <a:r>
              <a:rPr lang="id-ID" i="1" dirty="0" smtClean="0"/>
              <a:t>ector </a:t>
            </a:r>
            <a:r>
              <a:rPr lang="id-ID" i="1" dirty="0"/>
              <a:t>display; </a:t>
            </a:r>
            <a:r>
              <a:rPr lang="id-ID" dirty="0"/>
              <a:t>pengingat digitalnya berisi daftar tampilan dan program tampilan </a:t>
            </a:r>
            <a:endParaRPr lang="id-ID" dirty="0" smtClean="0"/>
          </a:p>
          <a:p>
            <a:pPr marL="514350" indent="-514350">
              <a:buFont typeface="+mj-lt"/>
              <a:buAutoNum type="arabicPeriod"/>
            </a:pPr>
            <a:r>
              <a:rPr lang="id-ID" i="1" dirty="0" smtClean="0"/>
              <a:t>Raster </a:t>
            </a:r>
            <a:r>
              <a:rPr lang="id-ID" i="1" dirty="0"/>
              <a:t>display; </a:t>
            </a:r>
            <a:r>
              <a:rPr lang="id-ID" dirty="0"/>
              <a:t>garis, karakter, dan bentuk-bentuk lain digambar berdasarkan komponen terkecilnya yaitu titik yang sering disebut </a:t>
            </a:r>
            <a:r>
              <a:rPr lang="id-ID" i="1" dirty="0" smtClean="0"/>
              <a:t>pixel.</a:t>
            </a:r>
            <a:endParaRPr lang="id-ID" dirty="0"/>
          </a:p>
          <a:p>
            <a:pPr marL="0" indent="0">
              <a:buNone/>
            </a:pPr>
            <a:endParaRPr lang="id-ID" dirty="0"/>
          </a:p>
        </p:txBody>
      </p:sp>
    </p:spTree>
    <p:extLst>
      <p:ext uri="{BB962C8B-B14F-4D97-AF65-F5344CB8AC3E}">
        <p14:creationId xmlns:p14="http://schemas.microsoft.com/office/powerpoint/2010/main" val="3125374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dirty="0" smtClean="0"/>
              <a:t>Layar </a:t>
            </a:r>
            <a:r>
              <a:rPr lang="id-ID" dirty="0"/>
              <a:t>komputer, pada umumnya memiliki karakteristik sbb: </a:t>
            </a:r>
            <a:endParaRPr lang="id-ID" dirty="0" smtClean="0"/>
          </a:p>
          <a:p>
            <a:pPr marL="514350" indent="-514350">
              <a:buFont typeface="+mj-lt"/>
              <a:buAutoNum type="arabicPeriod"/>
            </a:pPr>
            <a:r>
              <a:rPr lang="id-ID" dirty="0" smtClean="0"/>
              <a:t> </a:t>
            </a:r>
            <a:r>
              <a:rPr lang="id-ID" dirty="0"/>
              <a:t>Tidak stabil </a:t>
            </a:r>
            <a:endParaRPr lang="id-ID" dirty="0" smtClean="0"/>
          </a:p>
          <a:p>
            <a:pPr marL="514350" indent="-514350">
              <a:buFont typeface="+mj-lt"/>
              <a:buAutoNum type="arabicPeriod"/>
            </a:pPr>
            <a:r>
              <a:rPr lang="id-ID" dirty="0" smtClean="0"/>
              <a:t>Timbul </a:t>
            </a:r>
            <a:r>
              <a:rPr lang="id-ID" dirty="0"/>
              <a:t>kedip pada saat gambar di </a:t>
            </a:r>
            <a:r>
              <a:rPr lang="id-ID" i="1" dirty="0"/>
              <a:t>refresh </a:t>
            </a:r>
            <a:endParaRPr lang="id-ID" dirty="0" smtClean="0"/>
          </a:p>
          <a:p>
            <a:pPr marL="514350" indent="-514350">
              <a:buFont typeface="+mj-lt"/>
              <a:buAutoNum type="arabicPeriod"/>
            </a:pPr>
            <a:r>
              <a:rPr lang="id-ID" dirty="0" smtClean="0"/>
              <a:t>Upayakan </a:t>
            </a:r>
            <a:r>
              <a:rPr lang="id-ID" dirty="0"/>
              <a:t>gambar yang secara relatif memiliki kontras yang rendah – warna hijau dan hijau tua paling sulit dioptimalkan </a:t>
            </a:r>
            <a:endParaRPr lang="id-ID" dirty="0" smtClean="0"/>
          </a:p>
          <a:p>
            <a:pPr marL="514350" indent="-514350">
              <a:buFont typeface="+mj-lt"/>
              <a:buAutoNum type="arabicPeriod"/>
            </a:pPr>
            <a:r>
              <a:rPr lang="id-ID" dirty="0" smtClean="0"/>
              <a:t> </a:t>
            </a:r>
            <a:r>
              <a:rPr lang="id-ID" dirty="0"/>
              <a:t>Dipengaruhi faktor-faktor lingkungan (seperti refleksi, posisi user, cahaya ruangan, dll) </a:t>
            </a:r>
            <a:endParaRPr lang="id-ID" dirty="0" smtClean="0"/>
          </a:p>
          <a:p>
            <a:pPr marL="514350" indent="-514350">
              <a:buFont typeface="+mj-lt"/>
              <a:buAutoNum type="arabicPeriod"/>
            </a:pPr>
            <a:r>
              <a:rPr lang="id-ID" dirty="0" smtClean="0"/>
              <a:t> </a:t>
            </a:r>
            <a:r>
              <a:rPr lang="id-ID" dirty="0"/>
              <a:t>Rentan terhadap naik turunnya tegangan listrik </a:t>
            </a:r>
            <a:endParaRPr lang="id-ID" dirty="0" smtClean="0"/>
          </a:p>
          <a:p>
            <a:pPr marL="514350" indent="-514350">
              <a:buFont typeface="+mj-lt"/>
              <a:buAutoNum type="arabicPeriod"/>
            </a:pPr>
            <a:r>
              <a:rPr lang="id-ID" dirty="0" smtClean="0"/>
              <a:t>Dapat </a:t>
            </a:r>
            <a:r>
              <a:rPr lang="id-ID" dirty="0"/>
              <a:t>membuat mata cepat lelah </a:t>
            </a:r>
            <a:endParaRPr lang="id-ID" dirty="0" smtClean="0"/>
          </a:p>
          <a:p>
            <a:pPr marL="514350" indent="-514350">
              <a:buFont typeface="+mj-lt"/>
              <a:buAutoNum type="arabicPeriod"/>
            </a:pPr>
            <a:r>
              <a:rPr lang="id-ID" dirty="0" smtClean="0"/>
              <a:t>Untuk </a:t>
            </a:r>
            <a:r>
              <a:rPr lang="id-ID" dirty="0"/>
              <a:t>layar CRT dapat menimbulkan radiasi gelombang elektromagnetik </a:t>
            </a:r>
          </a:p>
          <a:p>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3687466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120680"/>
          </a:xfrm>
        </p:spPr>
        <p:txBody>
          <a:bodyPr>
            <a:normAutofit fontScale="77500" lnSpcReduction="20000"/>
          </a:bodyPr>
          <a:lstStyle/>
          <a:p>
            <a:r>
              <a:rPr lang="id-ID" b="1" dirty="0"/>
              <a:t>Jenis-Jenis Monitor</a:t>
            </a:r>
          </a:p>
          <a:p>
            <a:pPr marL="514350" indent="-514350">
              <a:buFont typeface="+mj-lt"/>
              <a:buAutoNum type="arabicPeriod"/>
            </a:pPr>
            <a:r>
              <a:rPr lang="pt-BR" b="1" dirty="0"/>
              <a:t>Monitor Catoda Ray Tube (CRT)</a:t>
            </a:r>
          </a:p>
          <a:p>
            <a:pPr marL="538163" indent="-538163">
              <a:buNone/>
            </a:pPr>
            <a:r>
              <a:rPr lang="id-ID" dirty="0"/>
              <a:t> </a:t>
            </a:r>
            <a:r>
              <a:rPr lang="id-ID" dirty="0" smtClean="0"/>
              <a:t>        Monitor </a:t>
            </a:r>
            <a:r>
              <a:rPr lang="id-ID" dirty="0"/>
              <a:t>ini merupakan monitor yang mempunyai tabung yang memproduksi elektron </a:t>
            </a:r>
            <a:r>
              <a:rPr lang="id-ID" dirty="0" smtClean="0"/>
              <a:t>untuk menembak </a:t>
            </a:r>
            <a:r>
              <a:rPr lang="id-ID" dirty="0"/>
              <a:t>layar, sehingga tercipta gambar di layar seperti cara kerja televisi. Monitor </a:t>
            </a:r>
            <a:r>
              <a:rPr lang="id-ID" dirty="0" smtClean="0"/>
              <a:t>ini memakai </a:t>
            </a:r>
            <a:r>
              <a:rPr lang="id-ID" dirty="0"/>
              <a:t>port 15 pin dengan 3 baris.</a:t>
            </a:r>
          </a:p>
          <a:p>
            <a:pPr marL="514350" indent="-514350">
              <a:buFont typeface="+mj-lt"/>
              <a:buAutoNum type="arabicPeriod" startAt="2"/>
            </a:pPr>
            <a:r>
              <a:rPr lang="id-ID" b="1" dirty="0"/>
              <a:t>Monitor Liquid Crystal Display (</a:t>
            </a:r>
            <a:r>
              <a:rPr lang="id-ID" b="1" dirty="0" smtClean="0"/>
              <a:t>LCD)</a:t>
            </a:r>
          </a:p>
          <a:p>
            <a:r>
              <a:rPr lang="id-ID" dirty="0" smtClean="0"/>
              <a:t>Cara </a:t>
            </a:r>
            <a:r>
              <a:rPr lang="id-ID" dirty="0"/>
              <a:t>kerja monitor ini adalah dengan memberikan stimulasi arus listrik dari luar kepada </a:t>
            </a:r>
            <a:r>
              <a:rPr lang="id-ID" dirty="0" smtClean="0"/>
              <a:t>liquid.</a:t>
            </a:r>
            <a:endParaRPr lang="id-ID" dirty="0"/>
          </a:p>
          <a:p>
            <a:r>
              <a:rPr lang="id-ID" dirty="0"/>
              <a:t>crystal (materi bipheny). Sehingga akan mengubah properti dari cahaya yang dilewatkan crystal.</a:t>
            </a:r>
          </a:p>
          <a:p>
            <a:pPr marL="514350" indent="-514350">
              <a:buFont typeface="+mj-lt"/>
              <a:buAutoNum type="arabicPeriod" startAt="3"/>
            </a:pPr>
            <a:r>
              <a:rPr lang="id-ID" b="1" dirty="0"/>
              <a:t>Monitor TFT LCD</a:t>
            </a:r>
          </a:p>
          <a:p>
            <a:r>
              <a:rPr lang="id-ID" dirty="0"/>
              <a:t>Berupa Liquid Crystal yang diisikan diantara dua pelat gelas, yaitu colour filter glass dan </a:t>
            </a:r>
            <a:r>
              <a:rPr lang="id-ID" dirty="0" smtClean="0"/>
              <a:t>TFT glass</a:t>
            </a:r>
            <a:r>
              <a:rPr lang="id-ID" dirty="0"/>
              <a:t>. </a:t>
            </a:r>
            <a:endParaRPr lang="id-ID" dirty="0" smtClean="0"/>
          </a:p>
          <a:p>
            <a:r>
              <a:rPr lang="id-ID" dirty="0" smtClean="0"/>
              <a:t>Colour </a:t>
            </a:r>
            <a:r>
              <a:rPr lang="id-ID" dirty="0"/>
              <a:t>filter glass mempunyai filter warna yang bertugas memancarkan warna, </a:t>
            </a:r>
            <a:r>
              <a:rPr lang="id-ID" dirty="0" smtClean="0"/>
              <a:t>sedangkan TFT </a:t>
            </a:r>
            <a:r>
              <a:rPr lang="id-ID" dirty="0"/>
              <a:t>glass mempunyai thin film transistor sebanyak pixel yang ditampilkan. Liquid </a:t>
            </a:r>
            <a:r>
              <a:rPr lang="id-ID" dirty="0" smtClean="0"/>
              <a:t>crystal bergerak </a:t>
            </a:r>
            <a:r>
              <a:rPr lang="id-ID" dirty="0"/>
              <a:t>sesuai dengan perbedaan voltase antara colour filter glass dengan TFT glass. </a:t>
            </a:r>
            <a:r>
              <a:rPr lang="id-ID" dirty="0" smtClean="0"/>
              <a:t>Jumlah </a:t>
            </a:r>
            <a:r>
              <a:rPr lang="id-ID" dirty="0"/>
              <a:t>cahaya yang dipasok oleh back light ditentukan oleh jumlah pergerakan liquid crystal yang </a:t>
            </a:r>
            <a:r>
              <a:rPr lang="id-ID" dirty="0" smtClean="0"/>
              <a:t>pada gilirannya </a:t>
            </a:r>
            <a:r>
              <a:rPr lang="id-ID" dirty="0"/>
              <a:t>akan membentuk warna.</a:t>
            </a:r>
          </a:p>
        </p:txBody>
      </p:sp>
    </p:spTree>
    <p:extLst>
      <p:ext uri="{BB962C8B-B14F-4D97-AF65-F5344CB8AC3E}">
        <p14:creationId xmlns:p14="http://schemas.microsoft.com/office/powerpoint/2010/main" val="41771358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120680"/>
          </a:xfrm>
        </p:spPr>
        <p:txBody>
          <a:bodyPr>
            <a:normAutofit fontScale="92500"/>
          </a:bodyPr>
          <a:lstStyle/>
          <a:p>
            <a:r>
              <a:rPr lang="id-ID" b="1" dirty="0"/>
              <a:t>Tombol Pengatur Pada Monitor</a:t>
            </a:r>
          </a:p>
          <a:p>
            <a:pPr marL="0" indent="0">
              <a:buNone/>
            </a:pPr>
            <a:r>
              <a:rPr lang="id-ID" dirty="0"/>
              <a:t>Pada umumnya, monitor memiliki tombol pengatur sebagai berikut:</a:t>
            </a:r>
          </a:p>
          <a:p>
            <a:pPr marL="514350" indent="-514350">
              <a:buFont typeface="+mj-lt"/>
              <a:buAutoNum type="arabicPeriod"/>
            </a:pPr>
            <a:r>
              <a:rPr lang="id-ID" b="1" dirty="0" smtClean="0"/>
              <a:t>Saklar </a:t>
            </a:r>
            <a:r>
              <a:rPr lang="id-ID" b="1" dirty="0"/>
              <a:t>ON/OFF </a:t>
            </a:r>
            <a:r>
              <a:rPr lang="id-ID" dirty="0"/>
              <a:t>yang berfungsi untuk menghubungkan dan memutuskan sumber </a:t>
            </a:r>
            <a:r>
              <a:rPr lang="id-ID" dirty="0" smtClean="0"/>
              <a:t>daya listrik.</a:t>
            </a:r>
          </a:p>
          <a:p>
            <a:pPr marL="514350" indent="-514350">
              <a:buFont typeface="+mj-lt"/>
              <a:buAutoNum type="arabicPeriod"/>
            </a:pPr>
            <a:r>
              <a:rPr lang="id-ID" b="1" dirty="0" smtClean="0"/>
              <a:t>Brightness </a:t>
            </a:r>
            <a:r>
              <a:rPr lang="id-ID" b="1" dirty="0"/>
              <a:t>Control</a:t>
            </a:r>
            <a:r>
              <a:rPr lang="id-ID" dirty="0"/>
              <a:t>, yaitu untuk mengatur cerah dan redupnya </a:t>
            </a:r>
            <a:r>
              <a:rPr lang="id-ID" dirty="0" smtClean="0"/>
              <a:t>layar.</a:t>
            </a:r>
          </a:p>
          <a:p>
            <a:pPr marL="514350" indent="-514350">
              <a:buFont typeface="+mj-lt"/>
              <a:buAutoNum type="arabicPeriod"/>
            </a:pPr>
            <a:r>
              <a:rPr lang="id-ID" b="1" dirty="0" smtClean="0"/>
              <a:t>Contrast </a:t>
            </a:r>
            <a:r>
              <a:rPr lang="id-ID" b="1" dirty="0"/>
              <a:t>Control</a:t>
            </a:r>
            <a:r>
              <a:rPr lang="id-ID" dirty="0"/>
              <a:t>, yaitu untuk mengatur </a:t>
            </a:r>
            <a:r>
              <a:rPr lang="id-ID" dirty="0" smtClean="0"/>
              <a:t>ketajaman warna obyek </a:t>
            </a:r>
            <a:r>
              <a:rPr lang="id-ID" dirty="0"/>
              <a:t>pada </a:t>
            </a:r>
            <a:r>
              <a:rPr lang="id-ID" dirty="0" smtClean="0"/>
              <a:t>layar.</a:t>
            </a:r>
          </a:p>
          <a:p>
            <a:pPr marL="514350" indent="-514350">
              <a:buFont typeface="+mj-lt"/>
              <a:buAutoNum type="arabicPeriod"/>
            </a:pPr>
            <a:r>
              <a:rPr lang="id-ID" b="1" dirty="0" smtClean="0"/>
              <a:t>Vertical </a:t>
            </a:r>
            <a:r>
              <a:rPr lang="id-ID" b="1" dirty="0"/>
              <a:t>Size Control (V. Hold)</a:t>
            </a:r>
            <a:r>
              <a:rPr lang="id-ID" dirty="0"/>
              <a:t>, yaitu untuk mengatur area layar pada bagian </a:t>
            </a:r>
            <a:r>
              <a:rPr lang="id-ID" dirty="0" smtClean="0"/>
              <a:t>bawah dan atas.</a:t>
            </a:r>
          </a:p>
          <a:p>
            <a:pPr marL="514350" indent="-514350">
              <a:buFont typeface="+mj-lt"/>
              <a:buAutoNum type="arabicPeriod"/>
            </a:pPr>
            <a:r>
              <a:rPr lang="id-ID" b="1" dirty="0" smtClean="0"/>
              <a:t>Vertical </a:t>
            </a:r>
            <a:r>
              <a:rPr lang="id-ID" b="1" dirty="0"/>
              <a:t>Line (V. Line)</a:t>
            </a:r>
            <a:r>
              <a:rPr lang="id-ID" dirty="0"/>
              <a:t>, yaitu untuk mengatur tinggi rendahnya obyek pada </a:t>
            </a:r>
            <a:r>
              <a:rPr lang="id-ID" dirty="0" smtClean="0"/>
              <a:t>layar.</a:t>
            </a:r>
          </a:p>
          <a:p>
            <a:pPr marL="514350" indent="-514350">
              <a:buFont typeface="+mj-lt"/>
              <a:buAutoNum type="arabicPeriod"/>
            </a:pPr>
            <a:r>
              <a:rPr lang="id-ID" b="1" dirty="0" smtClean="0"/>
              <a:t>Horizontal </a:t>
            </a:r>
            <a:r>
              <a:rPr lang="id-ID" b="1" dirty="0"/>
              <a:t>Size Control (H. Hold)</a:t>
            </a:r>
            <a:r>
              <a:rPr lang="id-ID" dirty="0"/>
              <a:t>, yaitu untuk </a:t>
            </a:r>
            <a:r>
              <a:rPr lang="id-ID" dirty="0" smtClean="0"/>
              <a:t>mengatur </a:t>
            </a:r>
            <a:r>
              <a:rPr lang="id-ID" dirty="0"/>
              <a:t>area layar pada bagian </a:t>
            </a:r>
            <a:r>
              <a:rPr lang="id-ID" dirty="0" smtClean="0"/>
              <a:t>kiri dan </a:t>
            </a:r>
            <a:r>
              <a:rPr lang="id-ID" dirty="0"/>
              <a:t>kanan.</a:t>
            </a:r>
          </a:p>
        </p:txBody>
      </p:sp>
    </p:spTree>
    <p:extLst>
      <p:ext uri="{BB962C8B-B14F-4D97-AF65-F5344CB8AC3E}">
        <p14:creationId xmlns:p14="http://schemas.microsoft.com/office/powerpoint/2010/main" val="23908950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6120680"/>
          </a:xfrm>
        </p:spPr>
        <p:txBody>
          <a:bodyPr>
            <a:normAutofit fontScale="77500" lnSpcReduction="20000"/>
          </a:bodyPr>
          <a:lstStyle/>
          <a:p>
            <a:pPr marL="0" indent="0">
              <a:buNone/>
            </a:pPr>
            <a:r>
              <a:rPr lang="id-ID" dirty="0"/>
              <a:t>Printer</a:t>
            </a:r>
          </a:p>
          <a:p>
            <a:pPr marL="0" indent="0">
              <a:buNone/>
            </a:pPr>
            <a:r>
              <a:rPr lang="id-ID" dirty="0"/>
              <a:t>Alat pencetak. Istilah ini umum digunakan untuk pencetak karakter atau gambar ke suatu </a:t>
            </a:r>
            <a:r>
              <a:rPr lang="id-ID" dirty="0" smtClean="0"/>
              <a:t>media (seperti </a:t>
            </a:r>
            <a:r>
              <a:rPr lang="id-ID" dirty="0"/>
              <a:t>kertas).</a:t>
            </a:r>
          </a:p>
          <a:p>
            <a:pPr>
              <a:buFont typeface="Wingdings" pitchFamily="2" charset="2"/>
              <a:buChar char="q"/>
            </a:pPr>
            <a:r>
              <a:rPr lang="id-ID" b="1" dirty="0"/>
              <a:t>Jenis-jenis Printer:</a:t>
            </a:r>
          </a:p>
          <a:p>
            <a:pPr marL="514350" indent="-514350">
              <a:buFont typeface="+mj-lt"/>
              <a:buAutoNum type="alphaUcPeriod"/>
            </a:pPr>
            <a:r>
              <a:rPr lang="id-ID" b="1" i="1" dirty="0"/>
              <a:t>Dot-matrix </a:t>
            </a:r>
            <a:r>
              <a:rPr lang="id-ID" b="1" i="1" dirty="0" smtClean="0"/>
              <a:t>printer</a:t>
            </a:r>
          </a:p>
          <a:p>
            <a:r>
              <a:rPr lang="id-ID" dirty="0" smtClean="0"/>
              <a:t>Menggunakan pita bertinta. Printer Dot-Matrix adalah pencetak yang resolusi cetaknya masih</a:t>
            </a:r>
          </a:p>
          <a:p>
            <a:pPr marL="514350" indent="-514350">
              <a:buFont typeface="+mj-lt"/>
              <a:buAutoNum type="alphaUcPeriod" startAt="2"/>
            </a:pPr>
            <a:r>
              <a:rPr lang="id-ID" dirty="0" smtClean="0"/>
              <a:t>Inkjet printer</a:t>
            </a:r>
            <a:endParaRPr lang="id-ID" dirty="0"/>
          </a:p>
          <a:p>
            <a:r>
              <a:rPr lang="id-ID" dirty="0"/>
              <a:t>Tidak berisik, kualitas cetakan baik. Pencetak dengan cara kerja menyemprotkan tintanya </a:t>
            </a:r>
            <a:r>
              <a:rPr lang="id-ID" dirty="0" smtClean="0"/>
              <a:t>ke media cetakan</a:t>
            </a:r>
          </a:p>
          <a:p>
            <a:pPr marL="514350" indent="-514350">
              <a:buFont typeface="+mj-lt"/>
              <a:buAutoNum type="alphaUcPeriod" startAt="3"/>
            </a:pPr>
            <a:r>
              <a:rPr lang="id-ID" dirty="0" smtClean="0"/>
              <a:t>Thermal </a:t>
            </a:r>
            <a:r>
              <a:rPr lang="id-ID" dirty="0"/>
              <a:t>printer</a:t>
            </a:r>
          </a:p>
          <a:p>
            <a:r>
              <a:rPr lang="id-ID" dirty="0"/>
              <a:t>Tidak berisik, murah. Menggunakan kertas khusus (berlilin) atau kertas biasa.</a:t>
            </a:r>
          </a:p>
          <a:p>
            <a:pPr marL="514350" indent="-514350">
              <a:buFont typeface="+mj-lt"/>
              <a:buAutoNum type="alphaUcPeriod" startAt="4"/>
            </a:pPr>
            <a:r>
              <a:rPr lang="id-ID" b="1" i="1" dirty="0"/>
              <a:t>Laser printer</a:t>
            </a:r>
          </a:p>
          <a:p>
            <a:r>
              <a:rPr lang="id-ID" dirty="0"/>
              <a:t>Hasil berkualitas tinggi. Alat pencetak yang cara kerjanya dengan cara memanaskan </a:t>
            </a:r>
            <a:r>
              <a:rPr lang="id-ID" dirty="0" smtClean="0"/>
              <a:t>kertas.</a:t>
            </a:r>
            <a:endParaRPr lang="id-ID" dirty="0"/>
          </a:p>
          <a:p>
            <a:r>
              <a:rPr lang="id-ID" dirty="0"/>
              <a:t>(kertas yang digunakan kertas khusus) menggunakan jarum yang dipanasi dan mendekatkan</a:t>
            </a:r>
          </a:p>
          <a:p>
            <a:r>
              <a:rPr lang="id-ID" dirty="0"/>
              <a:t>jarum yang dipanasi tadi ke kertas yang peka terhadap panas tersebut</a:t>
            </a:r>
            <a:r>
              <a:rPr lang="id-ID" dirty="0" smtClean="0"/>
              <a:t>.</a:t>
            </a:r>
            <a:endParaRPr lang="id-ID" dirty="0"/>
          </a:p>
        </p:txBody>
      </p:sp>
    </p:spTree>
    <p:extLst>
      <p:ext uri="{BB962C8B-B14F-4D97-AF65-F5344CB8AC3E}">
        <p14:creationId xmlns:p14="http://schemas.microsoft.com/office/powerpoint/2010/main" val="1739402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Wingdings" pitchFamily="2" charset="2"/>
              <a:buChar char="q"/>
            </a:pPr>
            <a:r>
              <a:rPr lang="id-ID" b="1" i="1" dirty="0"/>
              <a:t>Plotter</a:t>
            </a:r>
          </a:p>
          <a:p>
            <a:r>
              <a:rPr lang="id-ID" dirty="0"/>
              <a:t>Menggunakan </a:t>
            </a:r>
            <a:r>
              <a:rPr lang="id-ID" dirty="0" smtClean="0"/>
              <a:t>pena atau pisau </a:t>
            </a:r>
            <a:r>
              <a:rPr lang="id-ID" dirty="0"/>
              <a:t>untuk menggambar di atas gulungan kertas. Printer grafis yang menggambar</a:t>
            </a:r>
          </a:p>
          <a:p>
            <a:r>
              <a:rPr lang="id-ID" dirty="0"/>
              <a:t>dengan menggunakan pena-pena tinta, plotter juga merupakan perangkat output pertama yang</a:t>
            </a:r>
          </a:p>
          <a:p>
            <a:r>
              <a:rPr lang="id-ID" dirty="0"/>
              <a:t>mampu mencetak gambar berukuran gambar sebesar gambar arsitektur dan engineering.</a:t>
            </a:r>
          </a:p>
          <a:p>
            <a:pPr>
              <a:buFont typeface="Wingdings" pitchFamily="2" charset="2"/>
              <a:buChar char="q"/>
            </a:pPr>
            <a:r>
              <a:rPr lang="id-ID" b="1" dirty="0"/>
              <a:t>Photographic printer</a:t>
            </a:r>
          </a:p>
          <a:p>
            <a:r>
              <a:rPr lang="id-ID" dirty="0"/>
              <a:t>Menghasilkan slide &amp; cetakan foto.</a:t>
            </a:r>
          </a:p>
          <a:p>
            <a:r>
              <a:rPr lang="id-ID" dirty="0"/>
              <a:t>Newspaper/magazine-layout systems</a:t>
            </a:r>
          </a:p>
          <a:p>
            <a:r>
              <a:rPr lang="id-ID" dirty="0"/>
              <a:t>Hasil berkualitas produksi.</a:t>
            </a:r>
          </a:p>
          <a:p>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919067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Dalam konteks IMK maka dikomunikasikan dengan antara manusia dan komputer melalui beberapa alat diklasifikasikan sebagai :</a:t>
            </a:r>
          </a:p>
          <a:p>
            <a:r>
              <a:rPr lang="id-ID" dirty="0" smtClean="0"/>
              <a:t>Piranti masukan kekomputer.</a:t>
            </a:r>
          </a:p>
          <a:p>
            <a:r>
              <a:rPr lang="id-ID" dirty="0" smtClean="0"/>
              <a:t>Piranti keluaran dari komputer.</a:t>
            </a:r>
            <a:endParaRPr lang="id-ID" dirty="0"/>
          </a:p>
        </p:txBody>
      </p:sp>
      <p:sp>
        <p:nvSpPr>
          <p:cNvPr id="2" name="Title 1"/>
          <p:cNvSpPr>
            <a:spLocks noGrp="1"/>
          </p:cNvSpPr>
          <p:nvPr>
            <p:ph type="title"/>
          </p:nvPr>
        </p:nvSpPr>
        <p:spPr/>
        <p:txBody>
          <a:bodyPr/>
          <a:lstStyle/>
          <a:p>
            <a:endParaRPr lang="id-ID"/>
          </a:p>
        </p:txBody>
      </p:sp>
    </p:spTree>
    <p:extLst>
      <p:ext uri="{BB962C8B-B14F-4D97-AF65-F5344CB8AC3E}">
        <p14:creationId xmlns:p14="http://schemas.microsoft.com/office/powerpoint/2010/main" val="3489190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Didasarkan pada rancangan qwerty pada tahun 1866 untuk mesin tik.</a:t>
            </a:r>
          </a:p>
          <a:p>
            <a:r>
              <a:rPr lang="id-ID" dirty="0" smtClean="0"/>
              <a:t>Qwerty dirancangan untuk mengurangi kemacetan penekanan.</a:t>
            </a:r>
          </a:p>
          <a:p>
            <a:r>
              <a:rPr lang="id-ID" dirty="0" smtClean="0"/>
              <a:t>Secara ergonomik keyboard dirancang untuk mengurangi ketegangan otot jari.</a:t>
            </a:r>
          </a:p>
          <a:p>
            <a:r>
              <a:rPr lang="id-ID" dirty="0" smtClean="0"/>
              <a:t>Keybord merupakan piranti terbaik untuk inputan teks.</a:t>
            </a:r>
            <a:endParaRPr lang="id-ID" dirty="0"/>
          </a:p>
        </p:txBody>
      </p:sp>
      <p:sp>
        <p:nvSpPr>
          <p:cNvPr id="2" name="Title 1"/>
          <p:cNvSpPr>
            <a:spLocks noGrp="1"/>
          </p:cNvSpPr>
          <p:nvPr>
            <p:ph type="title"/>
          </p:nvPr>
        </p:nvSpPr>
        <p:spPr/>
        <p:txBody>
          <a:bodyPr/>
          <a:lstStyle/>
          <a:p>
            <a:r>
              <a:rPr lang="id-ID" dirty="0" smtClean="0">
                <a:latin typeface="+mn-lt"/>
              </a:rPr>
              <a:t>keyboard</a:t>
            </a:r>
            <a:endParaRPr lang="id-ID" dirty="0">
              <a:latin typeface="+mn-lt"/>
            </a:endParaRPr>
          </a:p>
        </p:txBody>
      </p:sp>
    </p:spTree>
    <p:extLst>
      <p:ext uri="{BB962C8B-B14F-4D97-AF65-F5344CB8AC3E}">
        <p14:creationId xmlns:p14="http://schemas.microsoft.com/office/powerpoint/2010/main" val="39858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it-IT" b="1" dirty="0"/>
              <a:t>Ciri – Ciri Tombol yang baik</a:t>
            </a:r>
          </a:p>
          <a:p>
            <a:pPr marL="514350" indent="-514350">
              <a:buFont typeface="+mj-lt"/>
              <a:buAutoNum type="alphaLcParenR"/>
            </a:pPr>
            <a:r>
              <a:rPr lang="fi-FI" dirty="0" smtClean="0"/>
              <a:t>Ukuran</a:t>
            </a:r>
            <a:r>
              <a:rPr lang="fi-FI" dirty="0"/>
              <a:t>: 12 mm; jarak antartombol 6 </a:t>
            </a:r>
            <a:r>
              <a:rPr lang="fi-FI" dirty="0" smtClean="0"/>
              <a:t>mm.</a:t>
            </a:r>
            <a:endParaRPr lang="id-ID" dirty="0" smtClean="0"/>
          </a:p>
          <a:p>
            <a:pPr marL="514350" indent="-514350">
              <a:buFont typeface="+mj-lt"/>
              <a:buAutoNum type="alphaLcParenR"/>
            </a:pPr>
            <a:r>
              <a:rPr lang="id-ID" dirty="0" smtClean="0"/>
              <a:t>Agak cekung.</a:t>
            </a:r>
          </a:p>
          <a:p>
            <a:pPr marL="514350" indent="-514350">
              <a:buFont typeface="+mj-lt"/>
              <a:buAutoNum type="alphaLcParenR"/>
            </a:pPr>
            <a:r>
              <a:rPr lang="id-ID" dirty="0" smtClean="0"/>
              <a:t>Dibuat </a:t>
            </a:r>
            <a:r>
              <a:rPr lang="id-ID" dirty="0"/>
              <a:t>dengan bahan yang bersifat </a:t>
            </a:r>
            <a:r>
              <a:rPr lang="id-ID" dirty="0" smtClean="0"/>
              <a:t>dof.</a:t>
            </a:r>
          </a:p>
          <a:p>
            <a:pPr marL="514350" indent="-514350">
              <a:buFont typeface="+mj-lt"/>
              <a:buAutoNum type="alphaLcParenR"/>
            </a:pPr>
            <a:r>
              <a:rPr lang="id-ID" dirty="0" smtClean="0"/>
              <a:t>Diaktifkan </a:t>
            </a:r>
            <a:r>
              <a:rPr lang="id-ID" dirty="0"/>
              <a:t>dengan gaya 40-125 gf.</a:t>
            </a:r>
          </a:p>
          <a:p>
            <a:r>
              <a:rPr lang="id-ID" dirty="0"/>
              <a:t>• Jika ditekan masuk 3-5 mm.</a:t>
            </a:r>
          </a:p>
          <a:p>
            <a:r>
              <a:rPr lang="id-ID" dirty="0"/>
              <a:t>• Tombol-tombol khusus lebih besar.</a:t>
            </a:r>
          </a:p>
          <a:p>
            <a:r>
              <a:rPr lang="pt-BR" dirty="0"/>
              <a:t>• Tanda bagi Caps Lock, Num Lock.</a:t>
            </a:r>
          </a:p>
          <a:p>
            <a:r>
              <a:rPr lang="id-ID" dirty="0"/>
              <a:t>• Warna yang informatif.</a:t>
            </a:r>
          </a:p>
          <a:p>
            <a:r>
              <a:rPr lang="id-ID" dirty="0"/>
              <a:t>• Label harus cukup besar untuk dibaca.</a:t>
            </a:r>
          </a:p>
          <a:p>
            <a:r>
              <a:rPr lang="id-ID" dirty="0"/>
              <a:t>• Tombol F dan J pada tata letak QWERTY ditandai</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2963447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dirty="0" smtClean="0"/>
              <a:t>Menggabungkan 2 operasi penting berbasis layar .</a:t>
            </a:r>
          </a:p>
          <a:p>
            <a:r>
              <a:rPr lang="id-ID" b="1" dirty="0" smtClean="0"/>
              <a:t>Kelebihan:</a:t>
            </a:r>
          </a:p>
          <a:p>
            <a:pPr marL="514350" indent="-514350">
              <a:buFont typeface="+mj-lt"/>
              <a:buAutoNum type="arabicPeriod"/>
            </a:pPr>
            <a:r>
              <a:rPr lang="id-ID" dirty="0" smtClean="0"/>
              <a:t>Tombolnya mudah ditekan;</a:t>
            </a:r>
          </a:p>
          <a:p>
            <a:pPr marL="514350" indent="-514350">
              <a:buFont typeface="+mj-lt"/>
              <a:buAutoNum type="arabicPeriod"/>
            </a:pPr>
            <a:r>
              <a:rPr lang="id-ID" dirty="0" smtClean="0"/>
              <a:t>Pergerakan panjang cepat;</a:t>
            </a:r>
          </a:p>
          <a:p>
            <a:pPr marL="514350" indent="-514350">
              <a:buFont typeface="+mj-lt"/>
              <a:buAutoNum type="arabicPeriod"/>
            </a:pPr>
            <a:r>
              <a:rPr lang="id-ID" dirty="0" smtClean="0"/>
              <a:t>Penempatan presisi.</a:t>
            </a:r>
          </a:p>
          <a:p>
            <a:r>
              <a:rPr lang="id-ID" b="1" dirty="0" smtClean="0"/>
              <a:t>Kelemahan:</a:t>
            </a:r>
          </a:p>
          <a:p>
            <a:pPr marL="514350" indent="-514350">
              <a:buFont typeface="+mj-lt"/>
              <a:buAutoNum type="arabicPeriod"/>
            </a:pPr>
            <a:r>
              <a:rPr lang="id-ID" dirty="0" smtClean="0"/>
              <a:t>Tangan harus pindah dari keyboard;</a:t>
            </a:r>
          </a:p>
          <a:p>
            <a:pPr marL="514350" indent="-514350">
              <a:buFont typeface="+mj-lt"/>
              <a:buAutoNum type="arabicPeriod"/>
            </a:pPr>
            <a:r>
              <a:rPr lang="id-ID" dirty="0" smtClean="0"/>
              <a:t>Memakan tempat di meja;</a:t>
            </a:r>
          </a:p>
          <a:p>
            <a:pPr marL="514350" indent="-514350">
              <a:buFont typeface="+mj-lt"/>
              <a:buAutoNum type="arabicPeriod"/>
            </a:pPr>
            <a:r>
              <a:rPr lang="id-ID" dirty="0" smtClean="0"/>
              <a:t>Kabelnya mengganggu;</a:t>
            </a:r>
          </a:p>
          <a:p>
            <a:pPr marL="514350" indent="-514350">
              <a:buFont typeface="+mj-lt"/>
              <a:buAutoNum type="arabicPeriod"/>
            </a:pPr>
            <a:r>
              <a:rPr lang="id-ID" dirty="0" smtClean="0"/>
              <a:t>Harus diangkat dan diletakkan kembali untuk pergerakan</a:t>
            </a:r>
          </a:p>
        </p:txBody>
      </p:sp>
      <p:sp>
        <p:nvSpPr>
          <p:cNvPr id="2" name="Title 1"/>
          <p:cNvSpPr>
            <a:spLocks noGrp="1"/>
          </p:cNvSpPr>
          <p:nvPr>
            <p:ph type="title"/>
          </p:nvPr>
        </p:nvSpPr>
        <p:spPr/>
        <p:txBody>
          <a:bodyPr/>
          <a:lstStyle/>
          <a:p>
            <a:r>
              <a:rPr lang="id-ID" dirty="0" smtClean="0"/>
              <a:t>mouse</a:t>
            </a:r>
            <a:endParaRPr lang="id-ID" dirty="0"/>
          </a:p>
        </p:txBody>
      </p:sp>
    </p:spTree>
    <p:extLst>
      <p:ext uri="{BB962C8B-B14F-4D97-AF65-F5344CB8AC3E}">
        <p14:creationId xmlns:p14="http://schemas.microsoft.com/office/powerpoint/2010/main" val="3412735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i="1" dirty="0" smtClean="0"/>
              <a:t>Pergeseran </a:t>
            </a:r>
            <a:r>
              <a:rPr lang="id-ID" dirty="0"/>
              <a:t>– gerakan kursor pada layar sepadan dengan gerakan tuas joystick </a:t>
            </a:r>
          </a:p>
          <a:p>
            <a:r>
              <a:rPr lang="id-ID" i="1" dirty="0" smtClean="0"/>
              <a:t>Daya </a:t>
            </a:r>
            <a:r>
              <a:rPr lang="id-ID" i="1" dirty="0"/>
              <a:t>operasi </a:t>
            </a:r>
            <a:r>
              <a:rPr lang="id-ID" dirty="0"/>
              <a:t>– tuasnya kaku, namun ketegangan yang menimbulkan tekanan terhadap tuas dikonversikan pada gerakan kursor yang tepat pada layar </a:t>
            </a:r>
          </a:p>
          <a:p>
            <a:r>
              <a:rPr lang="id-ID" i="1" dirty="0" smtClean="0"/>
              <a:t>Saklar </a:t>
            </a:r>
            <a:r>
              <a:rPr lang="id-ID" i="1" dirty="0"/>
              <a:t>digital </a:t>
            </a:r>
            <a:r>
              <a:rPr lang="id-ID" dirty="0"/>
              <a:t>– gerakan yang tidak sepadan dari tuas dalam 8 arah dideteksi oleh saklar digital di dalam joystick </a:t>
            </a:r>
          </a:p>
          <a:p>
            <a:endParaRPr lang="id-ID" dirty="0"/>
          </a:p>
        </p:txBody>
      </p:sp>
      <p:sp>
        <p:nvSpPr>
          <p:cNvPr id="2" name="Title 1"/>
          <p:cNvSpPr>
            <a:spLocks noGrp="1"/>
          </p:cNvSpPr>
          <p:nvPr>
            <p:ph type="title"/>
          </p:nvPr>
        </p:nvSpPr>
        <p:spPr/>
        <p:txBody>
          <a:bodyPr/>
          <a:lstStyle/>
          <a:p>
            <a:r>
              <a:rPr lang="id-ID" dirty="0" smtClean="0"/>
              <a:t>Joystik </a:t>
            </a:r>
            <a:endParaRPr lang="id-ID" dirty="0"/>
          </a:p>
        </p:txBody>
      </p:sp>
    </p:spTree>
    <p:extLst>
      <p:ext uri="{BB962C8B-B14F-4D97-AF65-F5344CB8AC3E}">
        <p14:creationId xmlns:p14="http://schemas.microsoft.com/office/powerpoint/2010/main" val="630559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dirty="0" smtClean="0"/>
              <a:t>Trackball </a:t>
            </a:r>
            <a:r>
              <a:rPr lang="id-ID" dirty="0"/>
              <a:t>dapat dilukiskan sebagai gabungan fungsi dari joystick dan mouse. Terdiri atas dasar yang tetap, yang menyangga sebuah bola. Arah rotasi dan kecepatan rotasi menentukan arah dan kecepatan dari gerakan kursor pada layar </a:t>
            </a:r>
          </a:p>
          <a:p>
            <a:pPr marL="0" indent="0">
              <a:buNone/>
            </a:pPr>
            <a:r>
              <a:rPr lang="id-ID" dirty="0"/>
              <a:t>• Sifat trackball: </a:t>
            </a:r>
          </a:p>
          <a:p>
            <a:pPr marL="0" indent="0">
              <a:buNone/>
            </a:pPr>
            <a:r>
              <a:rPr lang="id-ID" dirty="0"/>
              <a:t>– Mudah dipelajari </a:t>
            </a:r>
          </a:p>
          <a:p>
            <a:pPr marL="0" indent="0">
              <a:buNone/>
            </a:pPr>
            <a:r>
              <a:rPr lang="id-ID" dirty="0"/>
              <a:t>– Membutuhkan sedikit ruangan (seperti joystick) </a:t>
            </a:r>
          </a:p>
          <a:p>
            <a:pPr marL="0" indent="0">
              <a:buNone/>
            </a:pPr>
            <a:r>
              <a:rPr lang="id-ID" dirty="0"/>
              <a:t>– Dilaporkan oleh beberapa peneliti bahwa </a:t>
            </a:r>
            <a:r>
              <a:rPr lang="id-ID" dirty="0" smtClean="0"/>
              <a:t>trackball adalah </a:t>
            </a:r>
            <a:r>
              <a:rPr lang="id-ID" dirty="0"/>
              <a:t>salah satu piranti penuding yang terefisin (dalam hal ketepatan dan kecepatan) </a:t>
            </a:r>
          </a:p>
          <a:p>
            <a:endParaRPr lang="id-ID" dirty="0"/>
          </a:p>
        </p:txBody>
      </p:sp>
      <p:sp>
        <p:nvSpPr>
          <p:cNvPr id="2" name="Title 1"/>
          <p:cNvSpPr>
            <a:spLocks noGrp="1"/>
          </p:cNvSpPr>
          <p:nvPr>
            <p:ph type="title"/>
          </p:nvPr>
        </p:nvSpPr>
        <p:spPr/>
        <p:txBody>
          <a:bodyPr/>
          <a:lstStyle/>
          <a:p>
            <a:r>
              <a:rPr lang="id-ID" dirty="0" smtClean="0"/>
              <a:t>trackball</a:t>
            </a:r>
            <a:endParaRPr lang="id-ID" dirty="0"/>
          </a:p>
        </p:txBody>
      </p:sp>
    </p:spTree>
    <p:extLst>
      <p:ext uri="{BB962C8B-B14F-4D97-AF65-F5344CB8AC3E}">
        <p14:creationId xmlns:p14="http://schemas.microsoft.com/office/powerpoint/2010/main" val="1715908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id-ID" dirty="0"/>
              <a:t>Pena cahaya (light pen) dapat digunakan sebagai peranti gambar atau point-shoot device. Alat ini</a:t>
            </a:r>
          </a:p>
          <a:p>
            <a:r>
              <a:rPr lang="id-ID" dirty="0"/>
              <a:t>digunakan dengan cara menunjuk ujung alat ke monitor komputer yang peka kepada cahaya.</a:t>
            </a:r>
          </a:p>
          <a:p>
            <a:r>
              <a:rPr lang="id-ID" dirty="0"/>
              <a:t>Apabila pena ditempelkan dan digerakkan pada layar komputer, maka satu isyarat elektronik</a:t>
            </a:r>
          </a:p>
          <a:p>
            <a:r>
              <a:rPr lang="id-ID" dirty="0"/>
              <a:t>akan dihantarkan dan akan dimengerti oleh program tersebut.</a:t>
            </a:r>
          </a:p>
          <a:p>
            <a:r>
              <a:rPr lang="id-ID" dirty="0"/>
              <a:t>Dengan lightpen akan memungkinkan anda untuk menyentuh suatu titik di layar, dan komputer</a:t>
            </a:r>
          </a:p>
          <a:p>
            <a:r>
              <a:rPr lang="id-ID" dirty="0"/>
              <a:t>akan membaca lokasi tersebut. Teknologi ini banyak digunakan untuk membuat grafik atau</a:t>
            </a:r>
          </a:p>
          <a:p>
            <a:r>
              <a:rPr lang="id-ID" dirty="0"/>
              <a:t>gambar di dalam perencanaan dengan bantuan komputer. Seperti rancang bangunan atau disain</a:t>
            </a:r>
          </a:p>
          <a:p>
            <a:r>
              <a:rPr lang="id-ID" dirty="0"/>
              <a:t>grafis.</a:t>
            </a:r>
          </a:p>
        </p:txBody>
      </p:sp>
      <p:sp>
        <p:nvSpPr>
          <p:cNvPr id="2" name="Title 1"/>
          <p:cNvSpPr>
            <a:spLocks noGrp="1"/>
          </p:cNvSpPr>
          <p:nvPr>
            <p:ph type="title"/>
          </p:nvPr>
        </p:nvSpPr>
        <p:spPr/>
        <p:txBody>
          <a:bodyPr/>
          <a:lstStyle/>
          <a:p>
            <a:r>
              <a:rPr lang="id-ID" dirty="0" smtClean="0"/>
              <a:t>Light pen</a:t>
            </a:r>
            <a:endParaRPr lang="id-ID" dirty="0"/>
          </a:p>
        </p:txBody>
      </p:sp>
    </p:spTree>
    <p:extLst>
      <p:ext uri="{BB962C8B-B14F-4D97-AF65-F5344CB8AC3E}">
        <p14:creationId xmlns:p14="http://schemas.microsoft.com/office/powerpoint/2010/main" val="4262710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dirty="0" smtClean="0"/>
              <a:t>Dapat </a:t>
            </a:r>
            <a:r>
              <a:rPr lang="id-ID" dirty="0"/>
              <a:t>digolongkan dalam panel sensitif sentuhan </a:t>
            </a:r>
          </a:p>
          <a:p>
            <a:r>
              <a:rPr lang="id-ID" dirty="0" smtClean="0"/>
              <a:t>Cara </a:t>
            </a:r>
            <a:r>
              <a:rPr lang="id-ID" dirty="0"/>
              <a:t>kerjanya adalah dengan mengintrupsi matriks berkas cahaya atau dengan mendeteksi adanya perubahan kapasitansi atau bahkan pantulan ultrasonik </a:t>
            </a:r>
          </a:p>
          <a:p>
            <a:r>
              <a:rPr lang="id-ID" dirty="0" smtClean="0"/>
              <a:t>Sifat </a:t>
            </a:r>
            <a:r>
              <a:rPr lang="id-ID" dirty="0"/>
              <a:t>touch screen: </a:t>
            </a:r>
          </a:p>
          <a:p>
            <a:pPr marL="0" indent="0">
              <a:buNone/>
            </a:pPr>
            <a:r>
              <a:rPr lang="fi-FI" dirty="0"/>
              <a:t>– Mengijinkan koordinasi mata dan tangan secara alamiah </a:t>
            </a:r>
          </a:p>
          <a:p>
            <a:pPr marL="0" indent="0">
              <a:buNone/>
            </a:pPr>
            <a:r>
              <a:rPr lang="id-ID" dirty="0"/>
              <a:t>– Membutuhkan sedikit atau tanpa tambahan ruang kerja </a:t>
            </a:r>
          </a:p>
          <a:p>
            <a:pPr marL="0" indent="0">
              <a:buNone/>
            </a:pPr>
            <a:r>
              <a:rPr lang="id-ID" dirty="0"/>
              <a:t>– Dapat menyebabkan kelelahan lengan dengan beban pemakaian yang </a:t>
            </a:r>
            <a:r>
              <a:rPr lang="id-ID" dirty="0" smtClean="0"/>
              <a:t>ekstensif.</a:t>
            </a:r>
            <a:endParaRPr lang="id-ID" dirty="0"/>
          </a:p>
          <a:p>
            <a:pPr marL="0" indent="0">
              <a:buNone/>
            </a:pPr>
            <a:r>
              <a:rPr lang="id-ID" dirty="0"/>
              <a:t>– Cocok ditempatkan dalam lingkungan yang tidak ramah, mis:  </a:t>
            </a:r>
            <a:r>
              <a:rPr lang="id-ID" dirty="0" smtClean="0"/>
              <a:t>   mesin </a:t>
            </a:r>
            <a:r>
              <a:rPr lang="id-ID" dirty="0"/>
              <a:t>pabrik, kabin pesawat, </a:t>
            </a:r>
            <a:r>
              <a:rPr lang="id-ID" dirty="0" smtClean="0"/>
              <a:t>dll.</a:t>
            </a:r>
            <a:endParaRPr lang="id-ID" dirty="0"/>
          </a:p>
          <a:p>
            <a:pPr marL="0" indent="0">
              <a:buNone/>
            </a:pPr>
            <a:r>
              <a:rPr lang="id-ID" dirty="0"/>
              <a:t>– Jari tangan bukan alat penuding yang presisi, terutama untuk untuk menuding bagian-bagian daerah yang </a:t>
            </a:r>
            <a:r>
              <a:rPr lang="id-ID" dirty="0" smtClean="0"/>
              <a:t>kecil.</a:t>
            </a:r>
            <a:endParaRPr lang="id-ID" dirty="0"/>
          </a:p>
          <a:p>
            <a:endParaRPr lang="id-ID" dirty="0"/>
          </a:p>
        </p:txBody>
      </p:sp>
      <p:sp>
        <p:nvSpPr>
          <p:cNvPr id="2" name="Title 1"/>
          <p:cNvSpPr>
            <a:spLocks noGrp="1"/>
          </p:cNvSpPr>
          <p:nvPr>
            <p:ph type="title"/>
          </p:nvPr>
        </p:nvSpPr>
        <p:spPr/>
        <p:txBody>
          <a:bodyPr>
            <a:normAutofit/>
          </a:bodyPr>
          <a:lstStyle/>
          <a:p>
            <a:r>
              <a:rPr lang="id-ID" dirty="0" smtClean="0"/>
              <a:t>Touch screen</a:t>
            </a:r>
            <a:endParaRPr lang="id-ID" dirty="0"/>
          </a:p>
        </p:txBody>
      </p:sp>
    </p:spTree>
    <p:extLst>
      <p:ext uri="{BB962C8B-B14F-4D97-AF65-F5344CB8AC3E}">
        <p14:creationId xmlns:p14="http://schemas.microsoft.com/office/powerpoint/2010/main" val="15955385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647</TotalTime>
  <Words>1137</Words>
  <Application>Microsoft Office PowerPoint</Application>
  <PresentationFormat>On-screen Show (4:3)</PresentationFormat>
  <Paragraphs>121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Paper</vt:lpstr>
      <vt:lpstr>Peranti interaktif</vt:lpstr>
      <vt:lpstr>PowerPoint Presentation</vt:lpstr>
      <vt:lpstr>keyboard</vt:lpstr>
      <vt:lpstr>PowerPoint Presentation</vt:lpstr>
      <vt:lpstr>mouse</vt:lpstr>
      <vt:lpstr>Joystik </vt:lpstr>
      <vt:lpstr>trackball</vt:lpstr>
      <vt:lpstr>Light pen</vt:lpstr>
      <vt:lpstr>Touch screen</vt:lpstr>
      <vt:lpstr>Pemilihan piranti dengan pekerjaan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Peranti interaktif</dc:title>
  <dc:creator>User</dc:creator>
  <cp:lastModifiedBy>User</cp:lastModifiedBy>
  <cp:revision>15</cp:revision>
  <dcterms:created xsi:type="dcterms:W3CDTF">2012-04-17T22:18:56Z</dcterms:created>
  <dcterms:modified xsi:type="dcterms:W3CDTF">2012-04-21T16:03:57Z</dcterms:modified>
</cp:coreProperties>
</file>