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74" r:id="rId8"/>
    <p:sldId id="275" r:id="rId9"/>
    <p:sldId id="276" r:id="rId10"/>
    <p:sldId id="279" r:id="rId11"/>
    <p:sldId id="280" r:id="rId12"/>
    <p:sldId id="281" r:id="rId13"/>
    <p:sldId id="277" r:id="rId14"/>
    <p:sldId id="261" r:id="rId15"/>
    <p:sldId id="262" r:id="rId16"/>
    <p:sldId id="263" r:id="rId17"/>
    <p:sldId id="264" r:id="rId18"/>
    <p:sldId id="265" r:id="rId19"/>
    <p:sldId id="266" r:id="rId20"/>
    <p:sldId id="272" r:id="rId21"/>
    <p:sldId id="267" r:id="rId22"/>
    <p:sldId id="268" r:id="rId23"/>
    <p:sldId id="269" r:id="rId24"/>
    <p:sldId id="270" r:id="rId25"/>
    <p:sldId id="271" r:id="rId26"/>
    <p:sldId id="27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92D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7CC76-EF9F-4D27-82B9-B5A419F60942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A163C5-F2A7-4AD3-BC06-D54006A4A5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7CC76-EF9F-4D27-82B9-B5A419F60942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A163C5-F2A7-4AD3-BC06-D54006A4A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7CC76-EF9F-4D27-82B9-B5A419F60942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A163C5-F2A7-4AD3-BC06-D54006A4A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7CC76-EF9F-4D27-82B9-B5A419F60942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A163C5-F2A7-4AD3-BC06-D54006A4A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7CC76-EF9F-4D27-82B9-B5A419F60942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A163C5-F2A7-4AD3-BC06-D54006A4A5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7CC76-EF9F-4D27-82B9-B5A419F60942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A163C5-F2A7-4AD3-BC06-D54006A4A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7CC76-EF9F-4D27-82B9-B5A419F60942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A163C5-F2A7-4AD3-BC06-D54006A4A5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7CC76-EF9F-4D27-82B9-B5A419F60942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A163C5-F2A7-4AD3-BC06-D54006A4A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7CC76-EF9F-4D27-82B9-B5A419F60942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A163C5-F2A7-4AD3-BC06-D54006A4A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7CC76-EF9F-4D27-82B9-B5A419F60942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A163C5-F2A7-4AD3-BC06-D54006A4A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EA7CC76-EF9F-4D27-82B9-B5A419F60942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CA163C5-F2A7-4AD3-BC06-D54006A4A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EA7CC76-EF9F-4D27-82B9-B5A419F60942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CA163C5-F2A7-4AD3-BC06-D54006A4A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Infra_merah" TargetMode="External"/><Relationship Id="rId2" Type="http://schemas.openxmlformats.org/officeDocument/2006/relationships/hyperlink" Target="http://id.wikipedia.org/wiki/Gelombang_radi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d.wikipedia.org/wiki/Cahaya_tampak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electronicandlife.blogspot.com/2010/03/prinsip-kerja-rangkaian-pemancar-dan.html" TargetMode="External"/><Relationship Id="rId2" Type="http://schemas.openxmlformats.org/officeDocument/2006/relationships/hyperlink" Target="http://kumpulanrangkaianelektronik.blogspot.com/2012/03/photodioda-dioda-foto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id.wikipedia.org/wiki/Ponse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Bluetooth" TargetMode="External"/><Relationship Id="rId2" Type="http://schemas.openxmlformats.org/officeDocument/2006/relationships/hyperlink" Target="http://id.wikipedia.org/wiki/Mat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95400"/>
            <a:ext cx="7772400" cy="1066800"/>
          </a:xfrm>
        </p:spPr>
        <p:txBody>
          <a:bodyPr/>
          <a:lstStyle/>
          <a:p>
            <a:pPr algn="ctr"/>
            <a:r>
              <a:rPr lang="en-US" u="sng" dirty="0" smtClean="0">
                <a:latin typeface="Palatino Linotype" pitchFamily="18" charset="0"/>
              </a:rPr>
              <a:t>Sensor infrared</a:t>
            </a:r>
            <a:endParaRPr lang="en-US" u="sng" dirty="0"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: Sri </a:t>
            </a:r>
            <a:r>
              <a:rPr lang="en-US" dirty="0" err="1" smtClean="0"/>
              <a:t>Supatmi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630936"/>
          </a:xfrm>
        </p:spPr>
        <p:txBody>
          <a:bodyPr/>
          <a:lstStyle/>
          <a:p>
            <a:r>
              <a:rPr lang="en-US" sz="3200" dirty="0" err="1" smtClean="0"/>
              <a:t>Rangkaian</a:t>
            </a:r>
            <a:r>
              <a:rPr lang="en-US" sz="3200" dirty="0" smtClean="0"/>
              <a:t> </a:t>
            </a:r>
            <a:r>
              <a:rPr lang="en-US" sz="3200" dirty="0" err="1" smtClean="0"/>
              <a:t>Pemancar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Penerima</a:t>
            </a:r>
            <a:endParaRPr lang="en-US" sz="3200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600200"/>
            <a:ext cx="5791200" cy="3601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Keterangan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513636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Pemancar</a:t>
            </a:r>
            <a:endParaRPr lang="en-US" dirty="0" smtClean="0"/>
          </a:p>
          <a:p>
            <a:pPr algn="just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b="1" dirty="0" err="1" smtClean="0"/>
              <a:t>rangkaian</a:t>
            </a:r>
            <a:r>
              <a:rPr lang="en-US" b="1" dirty="0" smtClean="0"/>
              <a:t> </a:t>
            </a:r>
            <a:r>
              <a:rPr lang="en-US" b="1" dirty="0" err="1" smtClean="0"/>
              <a:t>pemancar</a:t>
            </a:r>
            <a:r>
              <a:rPr lang="en-US" b="1" dirty="0" smtClean="0"/>
              <a:t> infra </a:t>
            </a:r>
            <a:r>
              <a:rPr lang="en-US" b="1" dirty="0" err="1" smtClean="0"/>
              <a:t>merah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resistor </a:t>
            </a:r>
            <a:r>
              <a:rPr lang="en-US" dirty="0" err="1" smtClean="0"/>
              <a:t>dan</a:t>
            </a:r>
            <a:r>
              <a:rPr lang="en-US" dirty="0" smtClean="0"/>
              <a:t> led infra </a:t>
            </a:r>
            <a:r>
              <a:rPr lang="en-US" dirty="0" err="1" smtClean="0"/>
              <a:t>merah</a:t>
            </a:r>
            <a:r>
              <a:rPr lang="en-US" dirty="0" smtClean="0"/>
              <a:t>,</a:t>
            </a:r>
          </a:p>
          <a:p>
            <a:pPr algn="just"/>
            <a:r>
              <a:rPr lang="en-US" dirty="0" smtClean="0"/>
              <a:t> </a:t>
            </a:r>
            <a:r>
              <a:rPr lang="en-US" dirty="0" smtClean="0"/>
              <a:t>resistor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membatasi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agar </a:t>
            </a:r>
            <a:r>
              <a:rPr lang="en-US" dirty="0" err="1" smtClean="0"/>
              <a:t>arus</a:t>
            </a:r>
            <a:r>
              <a:rPr lang="en-US" dirty="0" smtClean="0"/>
              <a:t> yang </a:t>
            </a:r>
            <a:r>
              <a:rPr lang="en-US" dirty="0" err="1" smtClean="0"/>
              <a:t>melalui</a:t>
            </a:r>
            <a:r>
              <a:rPr lang="en-US" dirty="0" smtClean="0"/>
              <a:t> led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led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rusak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lain </a:t>
            </a:r>
            <a:r>
              <a:rPr lang="en-US" dirty="0" err="1" smtClean="0"/>
              <a:t>tegangan</a:t>
            </a:r>
            <a:r>
              <a:rPr lang="en-US" dirty="0" smtClean="0"/>
              <a:t> yang </a:t>
            </a:r>
            <a:r>
              <a:rPr lang="en-US" dirty="0" err="1" smtClean="0"/>
              <a:t>jatuh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led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semuanya</a:t>
            </a:r>
            <a:r>
              <a:rPr lang="en-US" dirty="0" smtClean="0"/>
              <a:t> 9 volt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berbagi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resistor 680 ohm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Prinsipnya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pemancar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menyalakan</a:t>
            </a:r>
            <a:r>
              <a:rPr lang="en-US" dirty="0" smtClean="0"/>
              <a:t> </a:t>
            </a:r>
            <a:r>
              <a:rPr lang="en-US" b="1" dirty="0" smtClean="0"/>
              <a:t>led infra </a:t>
            </a:r>
            <a:r>
              <a:rPr lang="en-US" b="1" dirty="0" err="1" smtClean="0"/>
              <a:t>merah</a:t>
            </a:r>
            <a:r>
              <a:rPr lang="en-US" b="1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924800" cy="478536"/>
          </a:xfrm>
        </p:spPr>
        <p:txBody>
          <a:bodyPr/>
          <a:lstStyle/>
          <a:p>
            <a:r>
              <a:rPr lang="en-US" dirty="0" err="1" smtClean="0"/>
              <a:t>Keterangan</a:t>
            </a:r>
            <a:r>
              <a:rPr lang="en-US" dirty="0" smtClean="0"/>
              <a:t> (1):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305800" cy="513636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b="1" dirty="0" err="1" smtClean="0"/>
              <a:t>foto</a:t>
            </a:r>
            <a:r>
              <a:rPr lang="en-US" b="1" dirty="0" smtClean="0"/>
              <a:t> transistor </a:t>
            </a:r>
            <a:r>
              <a:rPr lang="en-US" b="1" dirty="0" err="1" smtClean="0"/>
              <a:t>sebagai</a:t>
            </a:r>
            <a:r>
              <a:rPr lang="en-US" b="1" dirty="0" smtClean="0"/>
              <a:t> sensor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VR1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pengatur</a:t>
            </a:r>
            <a:r>
              <a:rPr lang="en-US" dirty="0" smtClean="0"/>
              <a:t> </a:t>
            </a:r>
            <a:r>
              <a:rPr lang="en-US" dirty="0" err="1" smtClean="0"/>
              <a:t>kepekaan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foto</a:t>
            </a:r>
            <a:r>
              <a:rPr lang="en-US" dirty="0" smtClean="0"/>
              <a:t> transistor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pasokan</a:t>
            </a:r>
            <a:r>
              <a:rPr lang="en-US" dirty="0" smtClean="0"/>
              <a:t> </a:t>
            </a:r>
            <a:r>
              <a:rPr lang="en-US" b="1" dirty="0" err="1" smtClean="0"/>
              <a:t>cahaya</a:t>
            </a:r>
            <a:r>
              <a:rPr lang="en-US" b="1" dirty="0" smtClean="0"/>
              <a:t> infra </a:t>
            </a:r>
            <a:r>
              <a:rPr lang="en-US" b="1" dirty="0" err="1" smtClean="0"/>
              <a:t>merah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terminal </a:t>
            </a:r>
            <a:r>
              <a:rPr lang="en-US" dirty="0" err="1" smtClean="0"/>
              <a:t>kolektor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emitor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foto</a:t>
            </a:r>
            <a:r>
              <a:rPr lang="en-US" dirty="0" smtClean="0"/>
              <a:t> transistor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saklar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basis transistor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supply </a:t>
            </a:r>
            <a:r>
              <a:rPr lang="en-US" dirty="0" err="1" smtClean="0"/>
              <a:t>arus</a:t>
            </a:r>
            <a:r>
              <a:rPr lang="en-US" dirty="0" smtClean="0"/>
              <a:t>.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b="1" dirty="0" smtClean="0"/>
              <a:t>led </a:t>
            </a:r>
            <a:r>
              <a:rPr lang="en-US" b="1" dirty="0" err="1" smtClean="0"/>
              <a:t>pemancar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arahkan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foto</a:t>
            </a:r>
            <a:r>
              <a:rPr lang="en-US" dirty="0" smtClean="0"/>
              <a:t> transistor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kolektor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emitor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foto</a:t>
            </a:r>
            <a:r>
              <a:rPr lang="en-US" dirty="0" smtClean="0"/>
              <a:t> transistor </a:t>
            </a:r>
            <a:r>
              <a:rPr lang="en-US" dirty="0" err="1" smtClean="0"/>
              <a:t>bagai</a:t>
            </a:r>
            <a:r>
              <a:rPr lang="en-US" dirty="0" smtClean="0"/>
              <a:t> </a:t>
            </a:r>
            <a:r>
              <a:rPr lang="en-US" dirty="0" err="1" smtClean="0"/>
              <a:t>saklar</a:t>
            </a:r>
            <a:r>
              <a:rPr lang="en-US" dirty="0" smtClean="0"/>
              <a:t> </a:t>
            </a:r>
            <a:r>
              <a:rPr lang="en-US" dirty="0" err="1" smtClean="0"/>
              <a:t>tertutup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mengaktifkan</a:t>
            </a:r>
            <a:r>
              <a:rPr lang="en-US" dirty="0" smtClean="0"/>
              <a:t> transistor Q2. </a:t>
            </a:r>
          </a:p>
          <a:p>
            <a:pPr algn="just"/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aktifnya</a:t>
            </a:r>
            <a:r>
              <a:rPr lang="en-US" dirty="0" smtClean="0"/>
              <a:t> transistor Q2 </a:t>
            </a:r>
            <a:r>
              <a:rPr lang="en-US" dirty="0" err="1" smtClean="0"/>
              <a:t>maka</a:t>
            </a:r>
            <a:r>
              <a:rPr lang="en-US" dirty="0" smtClean="0"/>
              <a:t> solenoid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VR1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kepekaan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VR1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berkurang</a:t>
            </a:r>
            <a:r>
              <a:rPr lang="en-US" dirty="0" smtClean="0"/>
              <a:t> </a:t>
            </a:r>
            <a:r>
              <a:rPr lang="en-US" dirty="0" err="1" smtClean="0"/>
              <a:t>kepekaan</a:t>
            </a:r>
            <a:r>
              <a:rPr lang="en-US" dirty="0" smtClean="0"/>
              <a:t> </a:t>
            </a:r>
            <a:r>
              <a:rPr lang="en-US" dirty="0" err="1" smtClean="0"/>
              <a:t>dikarenakan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emitor</a:t>
            </a:r>
            <a:r>
              <a:rPr lang="en-US" dirty="0" smtClean="0"/>
              <a:t> </a:t>
            </a:r>
            <a:r>
              <a:rPr lang="en-US" dirty="0" err="1" smtClean="0"/>
              <a:t>foto</a:t>
            </a:r>
            <a:r>
              <a:rPr lang="en-US" dirty="0" smtClean="0"/>
              <a:t> transistor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melewati</a:t>
            </a:r>
            <a:r>
              <a:rPr lang="en-US" dirty="0" smtClean="0"/>
              <a:t> VR1 </a:t>
            </a:r>
            <a:r>
              <a:rPr lang="en-US" dirty="0" err="1" smtClean="0"/>
              <a:t>dibanding</a:t>
            </a:r>
            <a:r>
              <a:rPr lang="en-US" dirty="0" smtClean="0"/>
              <a:t> basis Q2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lain </a:t>
            </a:r>
            <a:r>
              <a:rPr lang="en-US" dirty="0" err="1" smtClean="0"/>
              <a:t>tegangan</a:t>
            </a:r>
            <a:r>
              <a:rPr lang="en-US" dirty="0" smtClean="0"/>
              <a:t> yang </a:t>
            </a:r>
            <a:r>
              <a:rPr lang="en-US" dirty="0" err="1" smtClean="0"/>
              <a:t>jatuh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VR1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dibanding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Vce</a:t>
            </a:r>
            <a:r>
              <a:rPr lang="en-US" dirty="0" smtClean="0"/>
              <a:t> </a:t>
            </a:r>
            <a:r>
              <a:rPr lang="en-US" dirty="0" err="1" smtClean="0"/>
              <a:t>foto</a:t>
            </a:r>
            <a:r>
              <a:rPr lang="en-US" dirty="0" smtClean="0"/>
              <a:t> transistor Q1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berkurangnya</a:t>
            </a:r>
            <a:r>
              <a:rPr lang="en-US" dirty="0" smtClean="0"/>
              <a:t> </a:t>
            </a:r>
            <a:r>
              <a:rPr lang="en-US" dirty="0" err="1" smtClean="0"/>
              <a:t>resistansi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b="1" dirty="0" err="1" smtClean="0"/>
              <a:t>hukum</a:t>
            </a:r>
            <a:r>
              <a:rPr lang="en-US" b="1" dirty="0" smtClean="0"/>
              <a:t> </a:t>
            </a:r>
            <a:r>
              <a:rPr lang="en-US" b="1" dirty="0" err="1" smtClean="0"/>
              <a:t>pembagi</a:t>
            </a:r>
            <a:r>
              <a:rPr lang="en-US" b="1" dirty="0" smtClean="0"/>
              <a:t> </a:t>
            </a:r>
            <a:r>
              <a:rPr lang="en-US" b="1" dirty="0" err="1" smtClean="0"/>
              <a:t>tegangan</a:t>
            </a:r>
            <a:r>
              <a:rPr lang="en-US" dirty="0" smtClean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niali</a:t>
            </a:r>
            <a:r>
              <a:rPr lang="en-US" dirty="0" smtClean="0"/>
              <a:t> VR1 </a:t>
            </a:r>
            <a:r>
              <a:rPr lang="en-US" dirty="0" err="1" smtClean="0"/>
              <a:t>diperbesar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jatuh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VR1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pula. </a:t>
            </a:r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pda</a:t>
            </a:r>
            <a:r>
              <a:rPr lang="en-US" dirty="0" smtClean="0"/>
              <a:t> VR1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basis Q2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VR1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tahanan</a:t>
            </a:r>
            <a:r>
              <a:rPr lang="en-US" dirty="0" smtClean="0"/>
              <a:t> basis R1 </a:t>
            </a:r>
            <a:r>
              <a:rPr lang="en-US" dirty="0" err="1" smtClean="0"/>
              <a:t>terhubung</a:t>
            </a:r>
            <a:r>
              <a:rPr lang="en-US" dirty="0" smtClean="0"/>
              <a:t> parallel.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Aplikasi</a:t>
            </a:r>
            <a:r>
              <a:rPr lang="en-US" dirty="0" smtClean="0"/>
              <a:t> Infrared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pengukur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endParaRPr lang="en-US" dirty="0" smtClean="0"/>
          </a:p>
          <a:p>
            <a:r>
              <a:rPr lang="en-US" dirty="0" smtClean="0"/>
              <a:t>Sensor </a:t>
            </a:r>
            <a:r>
              <a:rPr lang="en-US" dirty="0" err="1" smtClean="0"/>
              <a:t>pada</a:t>
            </a:r>
            <a:r>
              <a:rPr lang="en-US" dirty="0" smtClean="0"/>
              <a:t> robot Line Following</a:t>
            </a:r>
          </a:p>
          <a:p>
            <a:r>
              <a:rPr lang="en-US" dirty="0" err="1" smtClean="0"/>
              <a:t>Sebagai</a:t>
            </a:r>
            <a:r>
              <a:rPr lang="en-US" dirty="0" smtClean="0"/>
              <a:t> sensor </a:t>
            </a:r>
            <a:r>
              <a:rPr lang="en-US" dirty="0" err="1" smtClean="0"/>
              <a:t>pada</a:t>
            </a:r>
            <a:r>
              <a:rPr lang="en-US" dirty="0" smtClean="0"/>
              <a:t> remote </a:t>
            </a:r>
            <a:r>
              <a:rPr lang="en-US" dirty="0" smtClean="0"/>
              <a:t>TV</a:t>
            </a:r>
          </a:p>
          <a:p>
            <a:r>
              <a:rPr lang="en-US" dirty="0" err="1" smtClean="0"/>
              <a:t>rangkaian</a:t>
            </a:r>
            <a:r>
              <a:rPr lang="en-US" dirty="0" smtClean="0"/>
              <a:t> Counter </a:t>
            </a:r>
            <a:r>
              <a:rPr lang="en-US" dirty="0" err="1" smtClean="0"/>
              <a:t>dengan</a:t>
            </a:r>
            <a:r>
              <a:rPr lang="en-US" dirty="0" smtClean="0"/>
              <a:t> Sensor Infrared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0"/>
            <a:ext cx="7772400" cy="1975104"/>
          </a:xfrm>
        </p:spPr>
        <p:txBody>
          <a:bodyPr/>
          <a:lstStyle/>
          <a:p>
            <a:pPr algn="ctr"/>
            <a:r>
              <a:rPr lang="en-US" dirty="0" smtClean="0">
                <a:latin typeface="Algerian" pitchFamily="82" charset="0"/>
              </a:rPr>
              <a:t>APLIKASI OP-AMP PADA </a:t>
            </a:r>
            <a:br>
              <a:rPr lang="en-US" dirty="0" smtClean="0">
                <a:latin typeface="Algerian" pitchFamily="82" charset="0"/>
              </a:rPr>
            </a:br>
            <a:r>
              <a:rPr lang="en-US" dirty="0" smtClean="0">
                <a:latin typeface="Algerian" pitchFamily="82" charset="0"/>
              </a:rPr>
              <a:t>SENSOR SUHU</a:t>
            </a:r>
            <a:endParaRPr lang="en-US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823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458200" cy="6096000"/>
          </a:xfrm>
        </p:spPr>
        <p:txBody>
          <a:bodyPr>
            <a:noAutofit/>
          </a:bodyPr>
          <a:lstStyle/>
          <a:p>
            <a:pPr lvl="0" algn="just">
              <a:lnSpc>
                <a:spcPct val="120000"/>
              </a:lnSpc>
            </a:pPr>
            <a:r>
              <a:rPr lang="en-US" sz="2000" dirty="0"/>
              <a:t>Sensor </a:t>
            </a:r>
            <a:r>
              <a:rPr lang="en-US" sz="2000" dirty="0" err="1"/>
              <a:t>suhu</a:t>
            </a:r>
            <a:r>
              <a:rPr lang="en-US" sz="2000" dirty="0"/>
              <a:t> LM35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komponen</a:t>
            </a:r>
            <a:r>
              <a:rPr lang="en-US" sz="2000" dirty="0"/>
              <a:t> </a:t>
            </a:r>
            <a:r>
              <a:rPr lang="en-US" sz="2000" dirty="0" err="1"/>
              <a:t>elektronika</a:t>
            </a:r>
            <a:r>
              <a:rPr lang="en-US" sz="2000" dirty="0"/>
              <a:t> yang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fungsi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mengubah</a:t>
            </a:r>
            <a:r>
              <a:rPr lang="en-US" sz="2000" dirty="0"/>
              <a:t> </a:t>
            </a:r>
            <a:r>
              <a:rPr lang="en-US" sz="2000" dirty="0" err="1"/>
              <a:t>besaran</a:t>
            </a:r>
            <a:r>
              <a:rPr lang="en-US" sz="2000" dirty="0"/>
              <a:t> </a:t>
            </a:r>
            <a:r>
              <a:rPr lang="en-US" sz="2000" dirty="0" err="1"/>
              <a:t>suhu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besaran</a:t>
            </a:r>
            <a:r>
              <a:rPr lang="en-US" sz="2000" dirty="0"/>
              <a:t> </a:t>
            </a:r>
            <a:r>
              <a:rPr lang="en-US" sz="2000" dirty="0" err="1"/>
              <a:t>listrik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bentuk</a:t>
            </a:r>
            <a:r>
              <a:rPr lang="en-US" sz="2000" dirty="0"/>
              <a:t> </a:t>
            </a:r>
            <a:r>
              <a:rPr lang="en-US" sz="2000" dirty="0" err="1"/>
              <a:t>tegangan</a:t>
            </a:r>
            <a:r>
              <a:rPr lang="en-US" sz="2000" dirty="0"/>
              <a:t>. </a:t>
            </a:r>
            <a:endParaRPr lang="en-US" sz="2000" dirty="0" smtClean="0"/>
          </a:p>
          <a:p>
            <a:pPr lvl="0" algn="just">
              <a:lnSpc>
                <a:spcPct val="120000"/>
              </a:lnSpc>
            </a:pPr>
            <a:r>
              <a:rPr lang="en-US" sz="2000" dirty="0" err="1" smtClean="0"/>
              <a:t>Berikut</a:t>
            </a:r>
            <a:r>
              <a:rPr lang="en-US" sz="2000" dirty="0" smtClean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karakteristik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sensor LM35.</a:t>
            </a:r>
          </a:p>
          <a:p>
            <a:pPr marL="514350" lvl="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sensitivitas</a:t>
            </a:r>
            <a:r>
              <a:rPr lang="en-US" sz="2000" dirty="0"/>
              <a:t> </a:t>
            </a:r>
            <a:r>
              <a:rPr lang="en-US" sz="2000" dirty="0" err="1"/>
              <a:t>suhu</a:t>
            </a:r>
            <a:r>
              <a:rPr lang="en-US" sz="2000" dirty="0"/>
              <a:t>,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faktor</a:t>
            </a:r>
            <a:r>
              <a:rPr lang="en-US" sz="2000" dirty="0"/>
              <a:t> </a:t>
            </a:r>
            <a:r>
              <a:rPr lang="en-US" sz="2000" dirty="0" err="1"/>
              <a:t>skala</a:t>
            </a:r>
            <a:r>
              <a:rPr lang="en-US" sz="2000" dirty="0"/>
              <a:t> linier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tegangan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suhu</a:t>
            </a:r>
            <a:r>
              <a:rPr lang="en-US" sz="2000" dirty="0"/>
              <a:t> 10 </a:t>
            </a:r>
            <a:r>
              <a:rPr lang="en-US" sz="2000" dirty="0" err="1"/>
              <a:t>mVolt</a:t>
            </a:r>
            <a:r>
              <a:rPr lang="en-US" sz="2000" dirty="0"/>
              <a:t>/ºC,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dikalibrasi</a:t>
            </a:r>
            <a:r>
              <a:rPr lang="en-US" sz="2000" dirty="0"/>
              <a:t> </a:t>
            </a:r>
            <a:r>
              <a:rPr lang="en-US" sz="2000" dirty="0" err="1"/>
              <a:t>langsung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i="1" dirty="0" err="1"/>
              <a:t>celcius</a:t>
            </a:r>
            <a:r>
              <a:rPr lang="en-US" sz="2000" dirty="0"/>
              <a:t>.</a:t>
            </a:r>
          </a:p>
          <a:p>
            <a:pPr marL="514350" lvl="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ketepatan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akurasi</a:t>
            </a:r>
            <a:r>
              <a:rPr lang="en-US" sz="2000" dirty="0"/>
              <a:t> </a:t>
            </a:r>
            <a:r>
              <a:rPr lang="en-US" sz="2000" dirty="0" err="1"/>
              <a:t>kalibrasi</a:t>
            </a:r>
            <a:r>
              <a:rPr lang="en-US" sz="2000" dirty="0"/>
              <a:t> </a:t>
            </a:r>
            <a:r>
              <a:rPr lang="en-US" sz="2000" dirty="0" err="1"/>
              <a:t>yaitu</a:t>
            </a:r>
            <a:r>
              <a:rPr lang="en-US" sz="2000" dirty="0"/>
              <a:t> 0,5ºC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suhu</a:t>
            </a:r>
            <a:r>
              <a:rPr lang="en-US" sz="2000" dirty="0"/>
              <a:t> 25 ºC </a:t>
            </a:r>
          </a:p>
          <a:p>
            <a:pPr marL="514350" lvl="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jangkauan</a:t>
            </a:r>
            <a:r>
              <a:rPr lang="en-US" sz="2000" dirty="0"/>
              <a:t> </a:t>
            </a:r>
            <a:r>
              <a:rPr lang="en-US" sz="2000" dirty="0" err="1"/>
              <a:t>maksimal</a:t>
            </a:r>
            <a:r>
              <a:rPr lang="en-US" sz="2000" dirty="0"/>
              <a:t> </a:t>
            </a:r>
            <a:r>
              <a:rPr lang="en-US" sz="2000" dirty="0" err="1"/>
              <a:t>operasi</a:t>
            </a:r>
            <a:r>
              <a:rPr lang="en-US" sz="2000" dirty="0"/>
              <a:t> </a:t>
            </a:r>
            <a:r>
              <a:rPr lang="en-US" sz="2000" dirty="0" err="1"/>
              <a:t>suhu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-55 ºC </a:t>
            </a:r>
            <a:r>
              <a:rPr lang="en-US" sz="2000" dirty="0" err="1"/>
              <a:t>sampai</a:t>
            </a:r>
            <a:r>
              <a:rPr lang="en-US" sz="2000" dirty="0"/>
              <a:t> +150 ºC.</a:t>
            </a:r>
          </a:p>
          <a:p>
            <a:pPr marL="514350" lvl="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en-US" sz="2000" dirty="0" err="1"/>
              <a:t>Bekerja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tegangan</a:t>
            </a:r>
            <a:r>
              <a:rPr lang="en-US" sz="2000" dirty="0"/>
              <a:t> 4 </a:t>
            </a:r>
            <a:r>
              <a:rPr lang="en-US" sz="2000" dirty="0" err="1"/>
              <a:t>sampai</a:t>
            </a:r>
            <a:r>
              <a:rPr lang="en-US" sz="2000" dirty="0"/>
              <a:t> 30 volt.</a:t>
            </a:r>
          </a:p>
          <a:p>
            <a:pPr marL="514350" lvl="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arus</a:t>
            </a:r>
            <a:r>
              <a:rPr lang="en-US" sz="2000" dirty="0"/>
              <a:t> </a:t>
            </a:r>
            <a:r>
              <a:rPr lang="en-US" sz="2000" dirty="0" err="1"/>
              <a:t>rendah</a:t>
            </a:r>
            <a:r>
              <a:rPr lang="en-US" sz="2000" dirty="0"/>
              <a:t>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kurang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60 µA.</a:t>
            </a:r>
          </a:p>
          <a:p>
            <a:pPr marL="514350" lvl="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pemanasan</a:t>
            </a:r>
            <a:r>
              <a:rPr lang="en-US" sz="2000" dirty="0"/>
              <a:t> </a:t>
            </a:r>
            <a:r>
              <a:rPr lang="en-US" sz="2000" dirty="0" err="1"/>
              <a:t>sendiri</a:t>
            </a:r>
            <a:r>
              <a:rPr lang="en-US" sz="2000" dirty="0"/>
              <a:t> yang </a:t>
            </a:r>
            <a:r>
              <a:rPr lang="en-US" sz="2000" dirty="0" err="1"/>
              <a:t>rendah</a:t>
            </a:r>
            <a:r>
              <a:rPr lang="en-US" sz="2000" dirty="0"/>
              <a:t> (</a:t>
            </a:r>
            <a:r>
              <a:rPr lang="en-US" sz="2000" i="1" dirty="0"/>
              <a:t>low-heating</a:t>
            </a:r>
            <a:r>
              <a:rPr lang="en-US" sz="2000" dirty="0"/>
              <a:t>)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kurang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0,1 ºC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udara</a:t>
            </a:r>
            <a:r>
              <a:rPr lang="en-US" sz="2000" dirty="0"/>
              <a:t> diam.</a:t>
            </a:r>
          </a:p>
          <a:p>
            <a:pPr marL="514350" lvl="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impedansi</a:t>
            </a:r>
            <a:r>
              <a:rPr lang="en-US" sz="2000" dirty="0"/>
              <a:t> </a:t>
            </a:r>
            <a:r>
              <a:rPr lang="en-US" sz="2000" dirty="0" err="1"/>
              <a:t>keluaran</a:t>
            </a:r>
            <a:r>
              <a:rPr lang="en-US" sz="2000" dirty="0"/>
              <a:t> yang </a:t>
            </a:r>
            <a:r>
              <a:rPr lang="en-US" sz="2000" dirty="0" err="1"/>
              <a:t>rendah</a:t>
            </a:r>
            <a:r>
              <a:rPr lang="en-US" sz="2000" dirty="0"/>
              <a:t> </a:t>
            </a:r>
            <a:r>
              <a:rPr lang="en-US" sz="2000" dirty="0" err="1"/>
              <a:t>yaitu</a:t>
            </a:r>
            <a:r>
              <a:rPr lang="en-US" sz="2000" dirty="0"/>
              <a:t> 0,1 W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beban</a:t>
            </a:r>
            <a:r>
              <a:rPr lang="en-US" sz="2000" dirty="0"/>
              <a:t> 1 mA.</a:t>
            </a:r>
          </a:p>
          <a:p>
            <a:pPr marL="514350" lvl="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ketidaklinieran</a:t>
            </a:r>
            <a:r>
              <a:rPr lang="en-US" sz="2000" dirty="0"/>
              <a:t>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sekitar</a:t>
            </a:r>
            <a:r>
              <a:rPr lang="en-US" sz="2000" dirty="0"/>
              <a:t> ± ¼ </a:t>
            </a:r>
            <a:r>
              <a:rPr lang="en-US" sz="2000" dirty="0" smtClean="0"/>
              <a:t>ºC.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39993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8077200" cy="707136"/>
          </a:xfrm>
        </p:spPr>
        <p:txBody>
          <a:bodyPr/>
          <a:lstStyle/>
          <a:p>
            <a:r>
              <a:rPr lang="en-US" dirty="0" smtClean="0"/>
              <a:t>BENTUK SENSOR LM35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1600200"/>
            <a:ext cx="5943600" cy="452596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sz="3100" dirty="0" err="1"/>
              <a:t>fungsi</a:t>
            </a:r>
            <a:r>
              <a:rPr lang="en-US" sz="3100" dirty="0"/>
              <a:t> </a:t>
            </a:r>
            <a:r>
              <a:rPr lang="en-US" sz="3100" dirty="0" err="1"/>
              <a:t>masing-masing</a:t>
            </a:r>
            <a:r>
              <a:rPr lang="en-US" sz="3100" dirty="0"/>
              <a:t> pin </a:t>
            </a:r>
            <a:r>
              <a:rPr lang="en-US" sz="3100" dirty="0" err="1"/>
              <a:t>diantaranya</a:t>
            </a:r>
            <a:r>
              <a:rPr lang="en-US" sz="3100" dirty="0"/>
              <a:t>,: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sz="3100" dirty="0"/>
              <a:t>pin 1 </a:t>
            </a:r>
            <a:r>
              <a:rPr lang="en-US" sz="3100" dirty="0" err="1"/>
              <a:t>berfungsi</a:t>
            </a:r>
            <a:r>
              <a:rPr lang="en-US" sz="3100" dirty="0"/>
              <a:t> </a:t>
            </a:r>
            <a:r>
              <a:rPr lang="en-US" sz="3100" dirty="0" err="1"/>
              <a:t>sebagai</a:t>
            </a:r>
            <a:r>
              <a:rPr lang="en-US" sz="3100" dirty="0"/>
              <a:t> </a:t>
            </a:r>
            <a:r>
              <a:rPr lang="en-US" sz="3100" dirty="0" err="1"/>
              <a:t>sumber</a:t>
            </a:r>
            <a:r>
              <a:rPr lang="en-US" sz="3100" dirty="0"/>
              <a:t> </a:t>
            </a:r>
            <a:r>
              <a:rPr lang="en-US" sz="3100" dirty="0" err="1"/>
              <a:t>tegangan</a:t>
            </a:r>
            <a:r>
              <a:rPr lang="en-US" sz="3100" dirty="0"/>
              <a:t> </a:t>
            </a:r>
            <a:r>
              <a:rPr lang="en-US" sz="3100" dirty="0" err="1"/>
              <a:t>kerja</a:t>
            </a:r>
            <a:r>
              <a:rPr lang="en-US" sz="3100" dirty="0"/>
              <a:t> </a:t>
            </a:r>
            <a:r>
              <a:rPr lang="en-US" sz="3100" dirty="0" err="1"/>
              <a:t>dari</a:t>
            </a:r>
            <a:r>
              <a:rPr lang="en-US" sz="3100" dirty="0"/>
              <a:t> LM35,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sz="3100" dirty="0"/>
              <a:t>pin 2 </a:t>
            </a:r>
            <a:r>
              <a:rPr lang="en-US" sz="3100" dirty="0" err="1"/>
              <a:t>atau</a:t>
            </a:r>
            <a:r>
              <a:rPr lang="en-US" sz="3100" dirty="0"/>
              <a:t> </a:t>
            </a:r>
            <a:r>
              <a:rPr lang="en-US" sz="3100" dirty="0" err="1"/>
              <a:t>tengah</a:t>
            </a:r>
            <a:r>
              <a:rPr lang="en-US" sz="3100" dirty="0"/>
              <a:t> </a:t>
            </a:r>
            <a:r>
              <a:rPr lang="en-US" sz="3100" dirty="0" err="1"/>
              <a:t>digunakan</a:t>
            </a:r>
            <a:r>
              <a:rPr lang="en-US" sz="3100" dirty="0"/>
              <a:t> </a:t>
            </a:r>
            <a:r>
              <a:rPr lang="en-US" sz="3100" dirty="0" err="1"/>
              <a:t>sebagai</a:t>
            </a:r>
            <a:r>
              <a:rPr lang="en-US" sz="3100" dirty="0"/>
              <a:t> </a:t>
            </a:r>
            <a:r>
              <a:rPr lang="en-US" sz="3100" dirty="0" err="1"/>
              <a:t>tegangan</a:t>
            </a:r>
            <a:r>
              <a:rPr lang="en-US" sz="3100" dirty="0"/>
              <a:t> </a:t>
            </a:r>
            <a:r>
              <a:rPr lang="en-US" sz="3100" dirty="0" err="1"/>
              <a:t>keluaran</a:t>
            </a:r>
            <a:r>
              <a:rPr lang="en-US" sz="3100" dirty="0"/>
              <a:t> </a:t>
            </a:r>
            <a:r>
              <a:rPr lang="en-US" sz="3100" dirty="0" err="1"/>
              <a:t>atau</a:t>
            </a:r>
            <a:r>
              <a:rPr lang="en-US" sz="3100" dirty="0"/>
              <a:t> </a:t>
            </a:r>
            <a:r>
              <a:rPr lang="en-US" sz="3100" dirty="0" err="1"/>
              <a:t>V</a:t>
            </a:r>
            <a:r>
              <a:rPr lang="en-US" sz="3100" baseline="-25000" dirty="0" err="1"/>
              <a:t>out</a:t>
            </a:r>
            <a:r>
              <a:rPr lang="en-US" sz="3100" dirty="0"/>
              <a:t> </a:t>
            </a:r>
            <a:r>
              <a:rPr lang="en-US" sz="3100" dirty="0" err="1"/>
              <a:t>dengan</a:t>
            </a:r>
            <a:r>
              <a:rPr lang="en-US" sz="3100" dirty="0"/>
              <a:t> </a:t>
            </a:r>
            <a:r>
              <a:rPr lang="en-US" sz="3100" dirty="0" err="1"/>
              <a:t>jangkauan</a:t>
            </a:r>
            <a:r>
              <a:rPr lang="en-US" sz="3100" dirty="0"/>
              <a:t> </a:t>
            </a:r>
            <a:r>
              <a:rPr lang="en-US" sz="3100" dirty="0" err="1"/>
              <a:t>kerja</a:t>
            </a:r>
            <a:r>
              <a:rPr lang="en-US" sz="3100" dirty="0"/>
              <a:t> </a:t>
            </a:r>
            <a:r>
              <a:rPr lang="en-US" sz="3100" dirty="0" err="1"/>
              <a:t>dari</a:t>
            </a:r>
            <a:r>
              <a:rPr lang="en-US" sz="3100" dirty="0"/>
              <a:t> 0 Volt </a:t>
            </a:r>
            <a:r>
              <a:rPr lang="en-US" sz="3100" dirty="0" err="1"/>
              <a:t>sampai</a:t>
            </a:r>
            <a:r>
              <a:rPr lang="en-US" sz="3100" dirty="0"/>
              <a:t> </a:t>
            </a:r>
            <a:r>
              <a:rPr lang="en-US" sz="3100" dirty="0" err="1"/>
              <a:t>dengan</a:t>
            </a:r>
            <a:r>
              <a:rPr lang="en-US" sz="3100" dirty="0"/>
              <a:t> 1,5 Volt </a:t>
            </a:r>
            <a:r>
              <a:rPr lang="en-US" sz="3100" dirty="0" err="1"/>
              <a:t>dengan</a:t>
            </a:r>
            <a:r>
              <a:rPr lang="en-US" sz="3100" dirty="0"/>
              <a:t> </a:t>
            </a:r>
            <a:r>
              <a:rPr lang="en-US" sz="3100" dirty="0" err="1"/>
              <a:t>tegangan</a:t>
            </a:r>
            <a:r>
              <a:rPr lang="en-US" sz="3100" dirty="0"/>
              <a:t> </a:t>
            </a:r>
            <a:r>
              <a:rPr lang="en-US" sz="3100" dirty="0" err="1"/>
              <a:t>operasi</a:t>
            </a:r>
            <a:r>
              <a:rPr lang="en-US" sz="3100" dirty="0"/>
              <a:t> sensor LM35 yang </a:t>
            </a:r>
            <a:r>
              <a:rPr lang="en-US" sz="3100" dirty="0" err="1"/>
              <a:t>dapat</a:t>
            </a:r>
            <a:r>
              <a:rPr lang="en-US" sz="3100" dirty="0"/>
              <a:t> </a:t>
            </a:r>
            <a:r>
              <a:rPr lang="en-US" sz="3100" dirty="0" err="1"/>
              <a:t>digunakan</a:t>
            </a:r>
            <a:r>
              <a:rPr lang="en-US" sz="3100" dirty="0"/>
              <a:t> </a:t>
            </a:r>
            <a:r>
              <a:rPr lang="en-US" sz="3100" dirty="0" err="1"/>
              <a:t>antar</a:t>
            </a:r>
            <a:r>
              <a:rPr lang="en-US" sz="3100" dirty="0"/>
              <a:t> 4 Volt </a:t>
            </a:r>
            <a:r>
              <a:rPr lang="en-US" sz="3100" dirty="0" err="1"/>
              <a:t>sampai</a:t>
            </a:r>
            <a:r>
              <a:rPr lang="en-US" sz="3100" dirty="0"/>
              <a:t> 30 Volt. </a:t>
            </a:r>
            <a:r>
              <a:rPr lang="en-US" sz="3100" dirty="0" err="1"/>
              <a:t>Keluaran</a:t>
            </a:r>
            <a:r>
              <a:rPr lang="en-US" sz="3100" dirty="0"/>
              <a:t> sensor </a:t>
            </a:r>
            <a:r>
              <a:rPr lang="en-US" sz="3100" dirty="0" err="1"/>
              <a:t>ini</a:t>
            </a:r>
            <a:r>
              <a:rPr lang="en-US" sz="3100" dirty="0"/>
              <a:t> </a:t>
            </a:r>
            <a:r>
              <a:rPr lang="en-US" sz="3100" dirty="0" err="1"/>
              <a:t>akan</a:t>
            </a:r>
            <a:r>
              <a:rPr lang="en-US" sz="3100" dirty="0"/>
              <a:t> </a:t>
            </a:r>
            <a:r>
              <a:rPr lang="en-US" sz="3100" dirty="0" err="1"/>
              <a:t>naik</a:t>
            </a:r>
            <a:r>
              <a:rPr lang="en-US" sz="3100" dirty="0"/>
              <a:t> </a:t>
            </a:r>
            <a:r>
              <a:rPr lang="en-US" sz="3100" dirty="0" err="1"/>
              <a:t>sebesar</a:t>
            </a:r>
            <a:r>
              <a:rPr lang="en-US" sz="3100" dirty="0"/>
              <a:t> 10 mV </a:t>
            </a:r>
            <a:r>
              <a:rPr lang="en-US" sz="3100" dirty="0" err="1"/>
              <a:t>setiap</a:t>
            </a:r>
            <a:r>
              <a:rPr lang="en-US" sz="3100" dirty="0"/>
              <a:t> </a:t>
            </a:r>
            <a:r>
              <a:rPr lang="en-US" sz="3100" dirty="0" err="1"/>
              <a:t>derajat</a:t>
            </a:r>
            <a:r>
              <a:rPr lang="en-US" sz="3100" dirty="0"/>
              <a:t> </a:t>
            </a:r>
            <a:r>
              <a:rPr lang="en-US" sz="3100" i="1" dirty="0" err="1"/>
              <a:t>celcius</a:t>
            </a:r>
            <a:r>
              <a:rPr lang="en-US" sz="3100" dirty="0"/>
              <a:t> </a:t>
            </a:r>
            <a:r>
              <a:rPr lang="en-US" sz="3100" dirty="0" err="1"/>
              <a:t>sehingga</a:t>
            </a:r>
            <a:r>
              <a:rPr lang="en-US" sz="3100" dirty="0"/>
              <a:t> </a:t>
            </a:r>
            <a:r>
              <a:rPr lang="en-US" sz="3100" dirty="0" err="1"/>
              <a:t>diperoleh</a:t>
            </a:r>
            <a:r>
              <a:rPr lang="en-US" sz="3100" dirty="0"/>
              <a:t> </a:t>
            </a:r>
            <a:r>
              <a:rPr lang="en-US" sz="3100" dirty="0" err="1"/>
              <a:t>persamaan</a:t>
            </a:r>
            <a:r>
              <a:rPr lang="en-US" sz="3100" dirty="0"/>
              <a:t> </a:t>
            </a:r>
            <a:r>
              <a:rPr lang="en-US" sz="3100" dirty="0" err="1"/>
              <a:t>sebagai</a:t>
            </a:r>
            <a:r>
              <a:rPr lang="en-US" sz="3100" dirty="0"/>
              <a:t> </a:t>
            </a:r>
            <a:r>
              <a:rPr lang="en-US" sz="3100" dirty="0" err="1"/>
              <a:t>berikut</a:t>
            </a:r>
            <a:r>
              <a:rPr lang="en-US" sz="3100" dirty="0"/>
              <a:t> :</a:t>
            </a:r>
          </a:p>
          <a:p>
            <a:pPr marL="0" indent="0" algn="just">
              <a:buNone/>
            </a:pPr>
            <a:r>
              <a:rPr lang="en-US" sz="3100" dirty="0" smtClean="0"/>
              <a:t>	V</a:t>
            </a:r>
            <a:r>
              <a:rPr lang="en-US" sz="3100" baseline="-25000" dirty="0" smtClean="0"/>
              <a:t>LM35</a:t>
            </a:r>
            <a:r>
              <a:rPr lang="en-US" sz="3100" dirty="0" smtClean="0"/>
              <a:t> </a:t>
            </a:r>
            <a:r>
              <a:rPr lang="en-US" sz="3100" dirty="0"/>
              <a:t>= </a:t>
            </a:r>
            <a:r>
              <a:rPr lang="en-US" sz="3100" dirty="0" err="1"/>
              <a:t>Suhu</a:t>
            </a:r>
            <a:r>
              <a:rPr lang="en-US" sz="3100" baseline="30000" dirty="0"/>
              <a:t>*</a:t>
            </a:r>
            <a:r>
              <a:rPr lang="en-US" sz="3100" dirty="0"/>
              <a:t> 10 mV </a:t>
            </a:r>
          </a:p>
          <a:p>
            <a:pPr marL="0" lvl="0" indent="0" algn="just">
              <a:buNone/>
            </a:pPr>
            <a:r>
              <a:rPr lang="en-US" sz="3100" dirty="0" smtClean="0"/>
              <a:t>3.     pin </a:t>
            </a:r>
            <a:r>
              <a:rPr lang="en-US" sz="3100" dirty="0"/>
              <a:t>3 </a:t>
            </a:r>
            <a:r>
              <a:rPr lang="en-US" sz="3100" dirty="0" err="1"/>
              <a:t>dihubungkan</a:t>
            </a:r>
            <a:r>
              <a:rPr lang="en-US" sz="3100" dirty="0"/>
              <a:t> </a:t>
            </a:r>
            <a:r>
              <a:rPr lang="en-US" sz="3100" dirty="0" err="1"/>
              <a:t>ke</a:t>
            </a:r>
            <a:r>
              <a:rPr lang="en-US" sz="3100" dirty="0"/>
              <a:t> GND</a:t>
            </a:r>
          </a:p>
          <a:p>
            <a:endParaRPr lang="en-US" dirty="0"/>
          </a:p>
        </p:txBody>
      </p:sp>
      <p:pic>
        <p:nvPicPr>
          <p:cNvPr id="102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0"/>
            <a:ext cx="1676400" cy="2438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4419600"/>
            <a:ext cx="173503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4962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686800" cy="3135258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sensor </a:t>
            </a:r>
            <a:r>
              <a:rPr lang="en-US" dirty="0" err="1"/>
              <a:t>suhu</a:t>
            </a:r>
            <a:r>
              <a:rPr lang="en-US" dirty="0"/>
              <a:t> LM35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sensor </a:t>
            </a:r>
            <a:r>
              <a:rPr lang="en-US" dirty="0" err="1"/>
              <a:t>suhu</a:t>
            </a:r>
            <a:r>
              <a:rPr lang="en-US" dirty="0"/>
              <a:t> LM35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merespon</a:t>
            </a:r>
            <a:r>
              <a:rPr lang="en-US" dirty="0"/>
              <a:t> </a:t>
            </a:r>
            <a:r>
              <a:rPr lang="en-US" dirty="0" err="1"/>
              <a:t>suhu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disekitarnya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Suhu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direspon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LM35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diubah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besaran</a:t>
            </a:r>
            <a:r>
              <a:rPr lang="en-US" dirty="0"/>
              <a:t> </a:t>
            </a:r>
            <a:r>
              <a:rPr lang="en-US" dirty="0" err="1"/>
              <a:t>tegangan</a:t>
            </a:r>
            <a:r>
              <a:rPr lang="en-US" dirty="0"/>
              <a:t> </a:t>
            </a:r>
            <a:r>
              <a:rPr lang="en-US" dirty="0" err="1"/>
              <a:t>listrik</a:t>
            </a:r>
            <a:r>
              <a:rPr lang="en-US" dirty="0"/>
              <a:t> yang </a:t>
            </a:r>
            <a:r>
              <a:rPr lang="en-US" dirty="0" err="1"/>
              <a:t>dikeluarkan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kaki </a:t>
            </a:r>
            <a:r>
              <a:rPr lang="en-US" dirty="0" err="1"/>
              <a:t>nomer</a:t>
            </a:r>
            <a:r>
              <a:rPr lang="en-US" dirty="0"/>
              <a:t> 2 </a:t>
            </a:r>
            <a:r>
              <a:rPr lang="en-US" dirty="0" err="1"/>
              <a:t>pada</a:t>
            </a:r>
            <a:r>
              <a:rPr lang="en-US" dirty="0"/>
              <a:t> LM35 (input)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karakteristiknya</a:t>
            </a:r>
            <a:r>
              <a:rPr lang="en-US" dirty="0"/>
              <a:t>, </a:t>
            </a:r>
            <a:r>
              <a:rPr lang="en-US" dirty="0" err="1"/>
              <a:t>setiap</a:t>
            </a:r>
            <a:r>
              <a:rPr lang="en-US" dirty="0"/>
              <a:t> 10mV </a:t>
            </a:r>
            <a:r>
              <a:rPr lang="en-US" dirty="0" err="1"/>
              <a:t>mewakili</a:t>
            </a:r>
            <a:r>
              <a:rPr lang="en-US" dirty="0"/>
              <a:t> </a:t>
            </a:r>
            <a:r>
              <a:rPr lang="en-US" dirty="0" err="1"/>
              <a:t>suhu</a:t>
            </a:r>
            <a:r>
              <a:rPr lang="en-US" dirty="0"/>
              <a:t> 1</a:t>
            </a:r>
            <a:r>
              <a:rPr lang="en-US" baseline="30000" dirty="0"/>
              <a:t>o</a:t>
            </a:r>
            <a:r>
              <a:rPr lang="en-US" dirty="0"/>
              <a:t>C,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tegangan</a:t>
            </a:r>
            <a:r>
              <a:rPr lang="en-US" dirty="0"/>
              <a:t> yang </a:t>
            </a:r>
            <a:r>
              <a:rPr lang="en-US" dirty="0" err="1"/>
              <a:t>dukeluarkan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LM35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respon</a:t>
            </a:r>
            <a:r>
              <a:rPr lang="en-US" dirty="0"/>
              <a:t> </a:t>
            </a:r>
            <a:r>
              <a:rPr lang="en-US" dirty="0" err="1"/>
              <a:t>suhu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di </a:t>
            </a:r>
            <a:r>
              <a:rPr lang="en-US" dirty="0" err="1" smtClean="0"/>
              <a:t>sekitarnya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rumus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 smtClean="0"/>
              <a:t>	V</a:t>
            </a:r>
            <a:r>
              <a:rPr lang="en-US" baseline="-25000" dirty="0" smtClean="0"/>
              <a:t>LM35 </a:t>
            </a:r>
            <a:r>
              <a:rPr lang="en-US" dirty="0"/>
              <a:t>= </a:t>
            </a:r>
            <a:r>
              <a:rPr lang="en-US" dirty="0" err="1"/>
              <a:t>suhu</a:t>
            </a:r>
            <a:r>
              <a:rPr lang="en-US" dirty="0"/>
              <a:t> * 10mV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Misal</a:t>
            </a:r>
            <a:r>
              <a:rPr lang="en-US" dirty="0"/>
              <a:t>: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suhu</a:t>
            </a:r>
            <a:r>
              <a:rPr lang="en-US" dirty="0"/>
              <a:t> yang </a:t>
            </a:r>
            <a:r>
              <a:rPr lang="en-US" dirty="0" err="1"/>
              <a:t>terukur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50</a:t>
            </a:r>
            <a:r>
              <a:rPr lang="en-US" baseline="30000" dirty="0"/>
              <a:t>o</a:t>
            </a:r>
            <a:r>
              <a:rPr lang="en-US" dirty="0"/>
              <a:t>C, </a:t>
            </a:r>
            <a:r>
              <a:rPr lang="en-US" dirty="0" err="1"/>
              <a:t>maka</a:t>
            </a:r>
            <a:r>
              <a:rPr lang="en-US" dirty="0"/>
              <a:t> V</a:t>
            </a:r>
            <a:r>
              <a:rPr lang="en-US" baseline="-25000" dirty="0"/>
              <a:t>LM35 </a:t>
            </a:r>
            <a:r>
              <a:rPr lang="en-US" dirty="0"/>
              <a:t>= 50 * 10mV = 500mV = 0,5V</a:t>
            </a:r>
          </a:p>
          <a:p>
            <a:pPr marL="515938" lvl="0" indent="-515938">
              <a:buNone/>
            </a:pPr>
            <a:r>
              <a:rPr lang="en-US" dirty="0" smtClean="0"/>
              <a:t>4.          LM311N </a:t>
            </a:r>
            <a:r>
              <a:rPr lang="en-US" dirty="0" err="1"/>
              <a:t>adalah</a:t>
            </a:r>
            <a:r>
              <a:rPr lang="en-US" dirty="0"/>
              <a:t> IC op-amp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membandingkan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input LM35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Vref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LM311N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komparator</a:t>
            </a:r>
            <a:r>
              <a:rPr lang="en-US" dirty="0"/>
              <a:t> </a:t>
            </a:r>
            <a:r>
              <a:rPr lang="en-US" dirty="0" err="1"/>
              <a:t>dikaki</a:t>
            </a:r>
            <a:r>
              <a:rPr lang="en-US" dirty="0"/>
              <a:t> </a:t>
            </a:r>
            <a:r>
              <a:rPr lang="en-US" dirty="0" smtClean="0"/>
              <a:t>non-inverting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V</a:t>
            </a:r>
            <a:r>
              <a:rPr lang="en-US" baseline="-25000" dirty="0" err="1" smtClean="0"/>
              <a:t>ref</a:t>
            </a:r>
            <a:r>
              <a:rPr lang="en-US" dirty="0" smtClean="0"/>
              <a:t> </a:t>
            </a:r>
            <a:r>
              <a:rPr lang="en-US" dirty="0"/>
              <a:t>= ½ V</a:t>
            </a:r>
            <a:r>
              <a:rPr lang="en-US" baseline="-25000" dirty="0"/>
              <a:t>CC</a:t>
            </a:r>
            <a:endParaRPr lang="en-US" dirty="0"/>
          </a:p>
          <a:p>
            <a:pPr marL="515938" indent="-515938">
              <a:buNone/>
            </a:pPr>
            <a:r>
              <a:rPr lang="en-US" dirty="0" smtClean="0"/>
              <a:t>5.        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, LED </a:t>
            </a:r>
            <a:r>
              <a:rPr lang="en-US" dirty="0" err="1"/>
              <a:t>terhubung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VCC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menyalakan</a:t>
            </a:r>
            <a:r>
              <a:rPr lang="en-US" dirty="0"/>
              <a:t> LED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 input </a:t>
            </a:r>
            <a:r>
              <a:rPr lang="en-US" dirty="0" err="1"/>
              <a:t>tegangan</a:t>
            </a:r>
            <a:r>
              <a:rPr lang="en-US" dirty="0"/>
              <a:t> yang </a:t>
            </a:r>
            <a:r>
              <a:rPr lang="en-US" dirty="0" err="1"/>
              <a:t>kecil</a:t>
            </a:r>
            <a:r>
              <a:rPr lang="en-US" dirty="0"/>
              <a:t> (Low).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57200"/>
            <a:ext cx="5333999" cy="2667000"/>
          </a:xfrm>
          <a:prstGeom prst="rect">
            <a:avLst/>
          </a:prstGeom>
          <a:solidFill>
            <a:srgbClr val="BD92DE"/>
          </a:solidFill>
          <a:ln>
            <a:solidFill>
              <a:schemeClr val="accent1">
                <a:shade val="95000"/>
                <a:satMod val="10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1752600"/>
            <a:ext cx="2057400" cy="120032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Op-amp </a:t>
            </a:r>
            <a:r>
              <a:rPr lang="en-US" sz="2400" b="1" dirty="0" err="1" smtClean="0"/>
              <a:t>sebagai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Komparator</a:t>
            </a:r>
            <a:endParaRPr lang="en-US" sz="2400" b="1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676400" y="1371600"/>
            <a:ext cx="1447800" cy="38100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2784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sz="2000" b="1" u="sng" dirty="0" smtClean="0">
                <a:solidFill>
                  <a:srgbClr val="FF0000"/>
                </a:solidFill>
              </a:rPr>
              <a:t>INGAT:</a:t>
            </a:r>
            <a:r>
              <a:rPr lang="en-US" sz="2000" b="1" dirty="0" smtClean="0">
                <a:solidFill>
                  <a:srgbClr val="FF0000"/>
                </a:solidFill>
              </a:rPr>
              <a:t>  </a:t>
            </a:r>
            <a:r>
              <a:rPr lang="en-US" sz="2000" dirty="0" smtClean="0"/>
              <a:t>(</a:t>
            </a:r>
            <a:r>
              <a:rPr lang="en-US" sz="2000" dirty="0" err="1" smtClean="0"/>
              <a:t>ada</a:t>
            </a:r>
            <a:r>
              <a:rPr lang="en-US" sz="2000" dirty="0" smtClean="0"/>
              <a:t> 2 </a:t>
            </a:r>
            <a:r>
              <a:rPr lang="en-US" sz="2000" dirty="0" err="1" smtClean="0"/>
              <a:t>jenis</a:t>
            </a:r>
            <a:r>
              <a:rPr lang="en-US" sz="2000" dirty="0" smtClean="0"/>
              <a:t> op-amp </a:t>
            </a:r>
            <a:r>
              <a:rPr lang="en-US" sz="2000" dirty="0" err="1" smtClean="0"/>
              <a:t>komparator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5638800"/>
          </a:xfrm>
        </p:spPr>
        <p:txBody>
          <a:bodyPr>
            <a:normAutofit/>
          </a:bodyPr>
          <a:lstStyle/>
          <a:p>
            <a:pPr lvl="0"/>
            <a:r>
              <a:rPr lang="en-US" sz="2000" b="1" dirty="0" err="1"/>
              <a:t>pada</a:t>
            </a:r>
            <a:r>
              <a:rPr lang="en-US" sz="2000" b="1" dirty="0"/>
              <a:t> </a:t>
            </a:r>
            <a:r>
              <a:rPr lang="en-US" sz="2000" b="1" dirty="0" err="1"/>
              <a:t>komparator</a:t>
            </a:r>
            <a:r>
              <a:rPr lang="en-US" sz="2000" b="1" dirty="0"/>
              <a:t> </a:t>
            </a:r>
            <a:r>
              <a:rPr lang="en-US" sz="2000" b="1" dirty="0" err="1"/>
              <a:t>dikaki</a:t>
            </a:r>
            <a:r>
              <a:rPr lang="en-US" sz="2000" b="1" dirty="0"/>
              <a:t> non-inverting </a:t>
            </a:r>
            <a:r>
              <a:rPr lang="en-US" sz="2000" b="1" dirty="0" smtClean="0"/>
              <a:t>:</a:t>
            </a:r>
          </a:p>
          <a:p>
            <a:pPr lvl="0"/>
            <a:endParaRPr lang="en-US" sz="2000" dirty="0" smtClean="0"/>
          </a:p>
          <a:p>
            <a:pPr lvl="0"/>
            <a:endParaRPr lang="en-US" sz="2000" dirty="0"/>
          </a:p>
          <a:p>
            <a:pPr lvl="0"/>
            <a:endParaRPr lang="en-US" sz="2000" dirty="0" smtClean="0"/>
          </a:p>
          <a:p>
            <a:pPr marL="0" lvl="0" indent="0">
              <a:buNone/>
            </a:pPr>
            <a:endParaRPr lang="en-US" sz="2000" dirty="0" smtClean="0"/>
          </a:p>
          <a:p>
            <a:pPr marL="0" lvl="0" indent="0">
              <a:buNone/>
            </a:pPr>
            <a:endParaRPr lang="en-US" sz="2000" dirty="0"/>
          </a:p>
          <a:p>
            <a:pPr marL="0" lvl="0" indent="0">
              <a:buNone/>
            </a:pPr>
            <a:endParaRPr lang="en-US" sz="2000" dirty="0" smtClean="0"/>
          </a:p>
          <a:p>
            <a:pPr marL="0" lvl="0" indent="0">
              <a:buNone/>
            </a:pPr>
            <a:endParaRPr lang="en-US" sz="2000" dirty="0"/>
          </a:p>
          <a:p>
            <a:pPr lvl="0"/>
            <a:r>
              <a:rPr lang="en-US" sz="2000" b="1" dirty="0" err="1" smtClean="0"/>
              <a:t>pada</a:t>
            </a:r>
            <a:r>
              <a:rPr lang="en-US" sz="2000" b="1" dirty="0" smtClean="0"/>
              <a:t> </a:t>
            </a:r>
            <a:r>
              <a:rPr lang="en-US" sz="2000" b="1" dirty="0" err="1"/>
              <a:t>komparator</a:t>
            </a:r>
            <a:r>
              <a:rPr lang="en-US" sz="2000" b="1" dirty="0"/>
              <a:t> </a:t>
            </a:r>
            <a:r>
              <a:rPr lang="en-US" sz="2000" b="1" dirty="0" err="1"/>
              <a:t>dikaki</a:t>
            </a:r>
            <a:r>
              <a:rPr lang="en-US" sz="2000" b="1" dirty="0"/>
              <a:t> inverting </a:t>
            </a:r>
            <a:r>
              <a:rPr lang="en-US" sz="2000" b="1" dirty="0" smtClean="0"/>
              <a:t>:</a:t>
            </a:r>
            <a:endParaRPr lang="en-US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4419600"/>
            <a:ext cx="3519027" cy="2165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13787" y="1242158"/>
            <a:ext cx="370430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Tx/>
              <a:buChar char="-"/>
            </a:pPr>
            <a:r>
              <a:rPr lang="en-US" b="1" dirty="0" err="1" smtClean="0"/>
              <a:t>Vref</a:t>
            </a:r>
            <a:r>
              <a:rPr lang="en-US" b="1" dirty="0" smtClean="0"/>
              <a:t> </a:t>
            </a:r>
            <a:r>
              <a:rPr lang="en-US" b="1" dirty="0" err="1" smtClean="0"/>
              <a:t>terletak</a:t>
            </a:r>
            <a:r>
              <a:rPr lang="en-US" b="1" dirty="0" smtClean="0"/>
              <a:t> di kaki non-inverting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</a:p>
          <a:p>
            <a:pPr marL="285750" lvl="0" indent="-285750">
              <a:buFontTx/>
              <a:buChar char="-"/>
            </a:pPr>
            <a:r>
              <a:rPr lang="en-US" b="1" dirty="0" smtClean="0"/>
              <a:t>Vin </a:t>
            </a:r>
            <a:r>
              <a:rPr lang="en-US" b="1" dirty="0" err="1" smtClean="0"/>
              <a:t>terletak</a:t>
            </a:r>
            <a:r>
              <a:rPr lang="en-US" b="1" dirty="0" smtClean="0"/>
              <a:t> </a:t>
            </a:r>
            <a:r>
              <a:rPr lang="en-US" b="1" dirty="0" err="1" smtClean="0"/>
              <a:t>dikaki</a:t>
            </a:r>
            <a:r>
              <a:rPr lang="en-US" b="1" dirty="0" smtClean="0"/>
              <a:t> inverting.</a:t>
            </a:r>
          </a:p>
          <a:p>
            <a:pPr lvl="0"/>
            <a:r>
              <a:rPr lang="en-US" b="1" dirty="0" err="1" smtClean="0"/>
              <a:t>Maka</a:t>
            </a:r>
            <a:r>
              <a:rPr lang="en-US" b="1" dirty="0" smtClean="0"/>
              <a:t> </a:t>
            </a:r>
            <a:r>
              <a:rPr lang="en-US" b="1" dirty="0" err="1" smtClean="0"/>
              <a:t>keluaran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Komparator</a:t>
            </a:r>
            <a:r>
              <a:rPr lang="en-US" b="1" dirty="0" smtClean="0"/>
              <a:t> non-inverting </a:t>
            </a:r>
            <a:r>
              <a:rPr lang="en-US" b="1" dirty="0" err="1" smtClean="0"/>
              <a:t>adalah</a:t>
            </a:r>
            <a:r>
              <a:rPr lang="en-US" b="1" dirty="0" smtClean="0"/>
              <a:t>:</a:t>
            </a:r>
          </a:p>
          <a:p>
            <a:pPr lvl="0"/>
            <a:endParaRPr lang="en-US" b="1" dirty="0" smtClean="0"/>
          </a:p>
          <a:p>
            <a:pPr marL="342900" lvl="0" indent="-342900">
              <a:buAutoNum type="arabicPeriod"/>
            </a:pPr>
            <a:r>
              <a:rPr lang="en-US" b="1" dirty="0" smtClean="0"/>
              <a:t>Vin &lt; </a:t>
            </a:r>
            <a:r>
              <a:rPr lang="en-US" b="1" dirty="0" err="1" smtClean="0"/>
              <a:t>Vref</a:t>
            </a:r>
            <a:r>
              <a:rPr lang="en-US" b="1" dirty="0" smtClean="0"/>
              <a:t> </a:t>
            </a:r>
            <a:r>
              <a:rPr lang="en-US" b="1" dirty="0" err="1" smtClean="0"/>
              <a:t>akan</a:t>
            </a:r>
            <a:r>
              <a:rPr lang="en-US" b="1" dirty="0" smtClean="0"/>
              <a:t> </a:t>
            </a:r>
            <a:r>
              <a:rPr lang="en-US" b="1" dirty="0" err="1" smtClean="0"/>
              <a:t>berlogika</a:t>
            </a:r>
            <a:r>
              <a:rPr lang="en-US" b="1" dirty="0" smtClean="0"/>
              <a:t> High</a:t>
            </a:r>
            <a:endParaRPr lang="en-US" dirty="0"/>
          </a:p>
          <a:p>
            <a:pPr marL="342900" lvl="0" indent="-342900">
              <a:buAutoNum type="arabicPeriod"/>
            </a:pPr>
            <a:r>
              <a:rPr lang="en-US" b="1" dirty="0" smtClean="0"/>
              <a:t>Vin &gt; </a:t>
            </a:r>
            <a:r>
              <a:rPr lang="en-US" b="1" dirty="0" err="1" smtClean="0"/>
              <a:t>Vref</a:t>
            </a:r>
            <a:r>
              <a:rPr lang="en-US" b="1" dirty="0" smtClean="0"/>
              <a:t> </a:t>
            </a:r>
            <a:r>
              <a:rPr lang="en-US" b="1" dirty="0" err="1" smtClean="0"/>
              <a:t>akan</a:t>
            </a:r>
            <a:r>
              <a:rPr lang="en-US" b="1" dirty="0" smtClean="0"/>
              <a:t> </a:t>
            </a:r>
            <a:r>
              <a:rPr lang="en-US" b="1" dirty="0" err="1" smtClean="0"/>
              <a:t>berlogika</a:t>
            </a:r>
            <a:r>
              <a:rPr lang="en-US" b="1" dirty="0" smtClean="0"/>
              <a:t> Low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95800" y="4124431"/>
            <a:ext cx="381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Tx/>
              <a:buChar char="-"/>
            </a:pPr>
            <a:r>
              <a:rPr lang="en-US" b="1" dirty="0" err="1" smtClean="0"/>
              <a:t>Vref</a:t>
            </a:r>
            <a:r>
              <a:rPr lang="en-US" b="1" dirty="0" smtClean="0"/>
              <a:t> </a:t>
            </a:r>
            <a:r>
              <a:rPr lang="en-US" b="1" dirty="0" err="1" smtClean="0"/>
              <a:t>terletak</a:t>
            </a:r>
            <a:r>
              <a:rPr lang="en-US" b="1" dirty="0" smtClean="0"/>
              <a:t> di kaki </a:t>
            </a:r>
            <a:r>
              <a:rPr lang="en-US" b="1" dirty="0" err="1" smtClean="0"/>
              <a:t>nverting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</a:p>
          <a:p>
            <a:pPr marL="285750" lvl="0" indent="-285750">
              <a:buFontTx/>
              <a:buChar char="-"/>
            </a:pPr>
            <a:r>
              <a:rPr lang="en-US" b="1" dirty="0" smtClean="0"/>
              <a:t>Vin </a:t>
            </a:r>
            <a:r>
              <a:rPr lang="en-US" b="1" dirty="0" err="1" smtClean="0"/>
              <a:t>terletak</a:t>
            </a:r>
            <a:r>
              <a:rPr lang="en-US" b="1" dirty="0" smtClean="0"/>
              <a:t> </a:t>
            </a:r>
            <a:r>
              <a:rPr lang="en-US" b="1" dirty="0" err="1" smtClean="0"/>
              <a:t>dikaki</a:t>
            </a:r>
            <a:r>
              <a:rPr lang="en-US" b="1" dirty="0" smtClean="0"/>
              <a:t> non-inverting.</a:t>
            </a:r>
          </a:p>
          <a:p>
            <a:pPr lvl="0"/>
            <a:r>
              <a:rPr lang="en-US" b="1" dirty="0" err="1" smtClean="0"/>
              <a:t>Maka</a:t>
            </a:r>
            <a:r>
              <a:rPr lang="en-US" b="1" dirty="0" smtClean="0"/>
              <a:t> </a:t>
            </a:r>
            <a:r>
              <a:rPr lang="en-US" b="1" dirty="0" err="1" smtClean="0"/>
              <a:t>keluaran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Komparator</a:t>
            </a:r>
            <a:r>
              <a:rPr lang="en-US" b="1" dirty="0" smtClean="0"/>
              <a:t> non-inverting </a:t>
            </a:r>
            <a:r>
              <a:rPr lang="en-US" b="1" dirty="0" err="1" smtClean="0"/>
              <a:t>adalah</a:t>
            </a:r>
            <a:r>
              <a:rPr lang="en-US" b="1" dirty="0" smtClean="0"/>
              <a:t>:</a:t>
            </a:r>
          </a:p>
          <a:p>
            <a:pPr lvl="0"/>
            <a:endParaRPr lang="en-US" b="1" dirty="0" smtClean="0"/>
          </a:p>
          <a:p>
            <a:pPr marL="342900" lvl="0" indent="-342900">
              <a:buAutoNum type="arabicPeriod"/>
            </a:pPr>
            <a:r>
              <a:rPr lang="en-US" b="1" dirty="0" smtClean="0"/>
              <a:t>Vin &lt; </a:t>
            </a:r>
            <a:r>
              <a:rPr lang="en-US" b="1" dirty="0" err="1" smtClean="0"/>
              <a:t>Vref</a:t>
            </a:r>
            <a:r>
              <a:rPr lang="en-US" b="1" dirty="0" smtClean="0"/>
              <a:t> </a:t>
            </a:r>
            <a:r>
              <a:rPr lang="en-US" b="1" dirty="0" err="1" smtClean="0"/>
              <a:t>akan</a:t>
            </a:r>
            <a:r>
              <a:rPr lang="en-US" b="1" dirty="0" smtClean="0"/>
              <a:t> </a:t>
            </a:r>
            <a:r>
              <a:rPr lang="en-US" b="1" dirty="0" err="1" smtClean="0"/>
              <a:t>berlogika</a:t>
            </a:r>
            <a:r>
              <a:rPr lang="en-US" b="1" dirty="0" smtClean="0"/>
              <a:t> Low</a:t>
            </a:r>
            <a:endParaRPr lang="en-US" dirty="0"/>
          </a:p>
          <a:p>
            <a:pPr marL="342900" lvl="0" indent="-342900">
              <a:buAutoNum type="arabicPeriod"/>
            </a:pPr>
            <a:r>
              <a:rPr lang="en-US" b="1" dirty="0" smtClean="0"/>
              <a:t>Vin &gt; </a:t>
            </a:r>
            <a:r>
              <a:rPr lang="en-US" b="1" dirty="0" err="1" smtClean="0"/>
              <a:t>Vref</a:t>
            </a:r>
            <a:r>
              <a:rPr lang="en-US" b="1" dirty="0" smtClean="0"/>
              <a:t> </a:t>
            </a:r>
            <a:r>
              <a:rPr lang="en-US" b="1" dirty="0" err="1" smtClean="0"/>
              <a:t>akan</a:t>
            </a:r>
            <a:r>
              <a:rPr lang="en-US" b="1" dirty="0" smtClean="0"/>
              <a:t> </a:t>
            </a:r>
            <a:r>
              <a:rPr lang="en-US" b="1" dirty="0" err="1" smtClean="0"/>
              <a:t>berlogika</a:t>
            </a:r>
            <a:r>
              <a:rPr lang="en-US" b="1" dirty="0" smtClean="0"/>
              <a:t> High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1" y="1265843"/>
            <a:ext cx="3824748" cy="2391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609600" y="3810000"/>
            <a:ext cx="76962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828800" y="2162175"/>
            <a:ext cx="609600" cy="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676400" y="5562600"/>
            <a:ext cx="609600" cy="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50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15962"/>
          </a:xfrm>
        </p:spPr>
        <p:txBody>
          <a:bodyPr/>
          <a:lstStyle/>
          <a:p>
            <a:r>
              <a:rPr lang="en-US" b="1" i="1" u="sng" dirty="0" err="1">
                <a:solidFill>
                  <a:srgbClr val="FF0000"/>
                </a:solidFill>
              </a:rPr>
              <a:t>Ingat</a:t>
            </a:r>
            <a:r>
              <a:rPr lang="en-US" b="1" i="1" u="sng" dirty="0">
                <a:solidFill>
                  <a:srgbClr val="FF0000"/>
                </a:solidFill>
              </a:rPr>
              <a:t>: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848600" cy="5334000"/>
          </a:xfrm>
        </p:spPr>
        <p:txBody>
          <a:bodyPr/>
          <a:lstStyle/>
          <a:p>
            <a:pPr marL="571500" lvl="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err="1" smtClean="0"/>
              <a:t>bahwa</a:t>
            </a:r>
            <a:r>
              <a:rPr lang="en-US" sz="1800" b="1" dirty="0" smtClean="0"/>
              <a:t> </a:t>
            </a:r>
            <a:r>
              <a:rPr lang="en-US" sz="1800" b="1" dirty="0" err="1"/>
              <a:t>jika</a:t>
            </a:r>
            <a:r>
              <a:rPr lang="en-US" sz="1800" b="1" dirty="0"/>
              <a:t> LED di common </a:t>
            </a:r>
            <a:r>
              <a:rPr lang="en-US" sz="1800" b="1" dirty="0" err="1"/>
              <a:t>anoda</a:t>
            </a:r>
            <a:r>
              <a:rPr lang="en-US" sz="1800" b="1" dirty="0"/>
              <a:t> (kaki </a:t>
            </a:r>
            <a:r>
              <a:rPr lang="en-US" sz="1800" b="1" dirty="0" err="1" smtClean="0"/>
              <a:t>anoda</a:t>
            </a:r>
            <a:r>
              <a:rPr lang="en-US" sz="1800" b="1" dirty="0" smtClean="0"/>
              <a:t> (+) </a:t>
            </a:r>
            <a:r>
              <a:rPr lang="en-US" sz="1800" b="1" dirty="0" err="1"/>
              <a:t>dihubungkan</a:t>
            </a:r>
            <a:r>
              <a:rPr lang="en-US" sz="1800" b="1" dirty="0"/>
              <a:t> </a:t>
            </a:r>
            <a:r>
              <a:rPr lang="en-US" sz="1800" b="1" dirty="0" err="1"/>
              <a:t>ke</a:t>
            </a:r>
            <a:r>
              <a:rPr lang="en-US" sz="1800" b="1" dirty="0"/>
              <a:t> </a:t>
            </a:r>
            <a:r>
              <a:rPr lang="en-US" sz="1800" b="1" dirty="0" err="1"/>
              <a:t>Vcc</a:t>
            </a:r>
            <a:r>
              <a:rPr lang="en-US" sz="1800" b="1" dirty="0"/>
              <a:t>) </a:t>
            </a:r>
            <a:r>
              <a:rPr lang="en-US" sz="1800" b="1" dirty="0" err="1"/>
              <a:t>maka</a:t>
            </a:r>
            <a:r>
              <a:rPr lang="en-US" sz="1800" b="1" dirty="0"/>
              <a:t> LED </a:t>
            </a:r>
            <a:r>
              <a:rPr lang="en-US" sz="1800" b="1" dirty="0" err="1"/>
              <a:t>hanya</a:t>
            </a:r>
            <a:r>
              <a:rPr lang="en-US" sz="1800" b="1" dirty="0"/>
              <a:t> </a:t>
            </a:r>
            <a:r>
              <a:rPr lang="en-US" sz="1800" b="1" dirty="0" err="1"/>
              <a:t>akan</a:t>
            </a:r>
            <a:r>
              <a:rPr lang="en-US" sz="1800" b="1" dirty="0"/>
              <a:t> </a:t>
            </a:r>
            <a:r>
              <a:rPr lang="en-US" sz="1800" b="1" dirty="0" err="1"/>
              <a:t>menyala</a:t>
            </a:r>
            <a:r>
              <a:rPr lang="en-US" sz="1800" b="1" dirty="0"/>
              <a:t> </a:t>
            </a:r>
            <a:r>
              <a:rPr lang="en-US" sz="1800" b="1" dirty="0" err="1"/>
              <a:t>jika</a:t>
            </a:r>
            <a:r>
              <a:rPr lang="en-US" sz="1800" b="1" dirty="0"/>
              <a:t> </a:t>
            </a:r>
            <a:r>
              <a:rPr lang="en-US" sz="1800" b="1" dirty="0" err="1"/>
              <a:t>diberikan</a:t>
            </a:r>
            <a:r>
              <a:rPr lang="en-US" sz="1800" b="1" dirty="0"/>
              <a:t> </a:t>
            </a:r>
            <a:r>
              <a:rPr lang="en-US" sz="1800" b="1" dirty="0" err="1"/>
              <a:t>tegangan</a:t>
            </a:r>
            <a:r>
              <a:rPr lang="en-US" sz="1800" b="1" dirty="0"/>
              <a:t> Low (</a:t>
            </a:r>
            <a:r>
              <a:rPr lang="en-US" sz="1800" b="1" dirty="0" err="1"/>
              <a:t>Vout</a:t>
            </a:r>
            <a:r>
              <a:rPr lang="en-US" sz="1800" b="1" dirty="0"/>
              <a:t> (-)/ </a:t>
            </a:r>
            <a:r>
              <a:rPr lang="en-US" sz="1800" b="1" dirty="0" err="1"/>
              <a:t>Vout</a:t>
            </a:r>
            <a:r>
              <a:rPr lang="en-US" sz="1800" b="1" dirty="0"/>
              <a:t>=0 volt</a:t>
            </a:r>
            <a:r>
              <a:rPr lang="en-US" sz="1800" b="1" dirty="0" smtClean="0"/>
              <a:t>).</a:t>
            </a:r>
          </a:p>
          <a:p>
            <a:pPr marL="571500" lvl="0" indent="-457200" algn="just">
              <a:lnSpc>
                <a:spcPct val="150000"/>
              </a:lnSpc>
              <a:buFont typeface="+mj-lt"/>
              <a:buAutoNum type="arabicPeriod"/>
            </a:pPr>
            <a:endParaRPr lang="en-US" sz="1800" dirty="0" smtClean="0"/>
          </a:p>
          <a:p>
            <a:pPr marL="571500" lvl="0" indent="-457200" algn="just">
              <a:lnSpc>
                <a:spcPct val="150000"/>
              </a:lnSpc>
              <a:buFont typeface="+mj-lt"/>
              <a:buAutoNum type="arabicPeriod"/>
            </a:pPr>
            <a:endParaRPr lang="en-US" sz="1800" dirty="0" smtClean="0"/>
          </a:p>
          <a:p>
            <a:pPr marL="571500" lvl="0" indent="-457200" algn="just">
              <a:lnSpc>
                <a:spcPct val="150000"/>
              </a:lnSpc>
              <a:buFont typeface="+mj-lt"/>
              <a:buAutoNum type="arabicPeriod"/>
            </a:pPr>
            <a:endParaRPr lang="en-US" sz="1800" dirty="0" smtClean="0"/>
          </a:p>
          <a:p>
            <a:pPr marL="571500" lvl="0" indent="-457200" algn="just">
              <a:lnSpc>
                <a:spcPct val="150000"/>
              </a:lnSpc>
              <a:buNone/>
            </a:pPr>
            <a:endParaRPr lang="en-US" sz="1800" dirty="0" smtClean="0"/>
          </a:p>
          <a:p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0"/>
            <a:ext cx="4648200" cy="1970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2514600"/>
            <a:ext cx="4724400" cy="1805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0325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783336"/>
          </a:xfrm>
        </p:spPr>
        <p:txBody>
          <a:bodyPr/>
          <a:lstStyle/>
          <a:p>
            <a:r>
              <a:rPr lang="en-US" u="sng" dirty="0" err="1" smtClean="0"/>
              <a:t>Pengertian</a:t>
            </a:r>
            <a:r>
              <a:rPr lang="en-US" u="sng" dirty="0" smtClean="0"/>
              <a:t> Infrared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4983960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/>
              <a:t>Infrared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radiasi</a:t>
            </a:r>
            <a:r>
              <a:rPr lang="en-US" sz="2000" dirty="0" smtClean="0"/>
              <a:t> </a:t>
            </a:r>
            <a:r>
              <a:rPr lang="en-US" sz="2000" dirty="0" err="1" smtClean="0"/>
              <a:t>elektromagnetik</a:t>
            </a:r>
            <a:r>
              <a:rPr lang="en-US" sz="2000" dirty="0" smtClean="0"/>
              <a:t>  </a:t>
            </a:r>
            <a:r>
              <a:rPr lang="en-US" sz="2000" dirty="0" err="1" smtClean="0"/>
              <a:t>dimana</a:t>
            </a:r>
            <a:r>
              <a:rPr lang="en-US" sz="2000" dirty="0" smtClean="0"/>
              <a:t> </a:t>
            </a:r>
            <a:r>
              <a:rPr lang="en-US" sz="2000" dirty="0" err="1" smtClean="0"/>
              <a:t>panjang</a:t>
            </a:r>
            <a:r>
              <a:rPr lang="en-US" sz="2000" dirty="0" smtClean="0"/>
              <a:t> </a:t>
            </a:r>
            <a:r>
              <a:rPr lang="en-US" sz="2000" dirty="0" err="1" smtClean="0"/>
              <a:t>gelombangnya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cahaya</a:t>
            </a:r>
            <a:r>
              <a:rPr lang="en-US" sz="2000" dirty="0" smtClean="0"/>
              <a:t> </a:t>
            </a:r>
            <a:r>
              <a:rPr lang="en-US" sz="2000" dirty="0" err="1" smtClean="0"/>
              <a:t>tampak</a:t>
            </a:r>
            <a:r>
              <a:rPr lang="en-US" sz="2000" dirty="0" smtClean="0"/>
              <a:t> </a:t>
            </a:r>
            <a:r>
              <a:rPr lang="en-US" sz="2000" dirty="0" err="1" smtClean="0"/>
              <a:t>tetapi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pendek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radiasi</a:t>
            </a:r>
            <a:r>
              <a:rPr lang="en-US" sz="2000" dirty="0" smtClean="0"/>
              <a:t> </a:t>
            </a:r>
            <a:r>
              <a:rPr lang="en-US" sz="2000" dirty="0" err="1" smtClean="0"/>
              <a:t>gelombang</a:t>
            </a:r>
            <a:r>
              <a:rPr lang="en-US" sz="2000" dirty="0" smtClean="0"/>
              <a:t> radio.</a:t>
            </a:r>
          </a:p>
          <a:p>
            <a:r>
              <a:rPr lang="en-US" sz="2000" dirty="0" smtClean="0"/>
              <a:t>Infrared </a:t>
            </a:r>
            <a:r>
              <a:rPr lang="en-US" sz="2000" dirty="0" err="1" smtClean="0"/>
              <a:t>berasal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bahasa</a:t>
            </a:r>
            <a:r>
              <a:rPr lang="en-US" sz="2000" dirty="0" smtClean="0"/>
              <a:t> </a:t>
            </a:r>
            <a:r>
              <a:rPr lang="en-US" sz="2000" dirty="0" err="1" smtClean="0"/>
              <a:t>latin</a:t>
            </a:r>
            <a:r>
              <a:rPr lang="en-US" sz="2000" dirty="0" smtClean="0"/>
              <a:t> </a:t>
            </a:r>
            <a:r>
              <a:rPr lang="en-US" sz="2000" dirty="0" err="1" smtClean="0"/>
              <a:t>dimana</a:t>
            </a:r>
            <a:r>
              <a:rPr lang="en-US" sz="2000" dirty="0" smtClean="0"/>
              <a:t> </a:t>
            </a:r>
            <a:r>
              <a:rPr lang="en-US" sz="2000" dirty="0" err="1" smtClean="0"/>
              <a:t>kata</a:t>
            </a:r>
            <a:r>
              <a:rPr lang="en-US" sz="2000" dirty="0" smtClean="0"/>
              <a:t> </a:t>
            </a:r>
            <a:r>
              <a:rPr lang="en-US" sz="2000" i="1" dirty="0" smtClean="0"/>
              <a:t>red</a:t>
            </a:r>
            <a:r>
              <a:rPr lang="en-US" sz="2000" dirty="0" smtClean="0"/>
              <a:t> (</a:t>
            </a:r>
            <a:r>
              <a:rPr lang="en-US" sz="2000" dirty="0" err="1" smtClean="0"/>
              <a:t>merah</a:t>
            </a:r>
            <a:r>
              <a:rPr lang="en-US" sz="2000" dirty="0" smtClean="0"/>
              <a:t>)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i="1" dirty="0" smtClean="0"/>
              <a:t>Infra</a:t>
            </a:r>
            <a:r>
              <a:rPr lang="en-US" sz="2000" dirty="0" smtClean="0"/>
              <a:t>(</a:t>
            </a:r>
            <a:r>
              <a:rPr lang="en-US" sz="2000" dirty="0" err="1" smtClean="0"/>
              <a:t>dekat</a:t>
            </a:r>
            <a:r>
              <a:rPr lang="en-US" sz="2000" dirty="0" smtClean="0"/>
              <a:t>).</a:t>
            </a:r>
          </a:p>
          <a:p>
            <a:r>
              <a:rPr lang="en-US" sz="2000" dirty="0" err="1" smtClean="0"/>
              <a:t>Ditemukan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Sir </a:t>
            </a:r>
            <a:r>
              <a:rPr lang="en-US" sz="2000" dirty="0" err="1" smtClean="0"/>
              <a:t>Willian</a:t>
            </a:r>
            <a:r>
              <a:rPr lang="en-US" sz="2000" dirty="0" smtClean="0"/>
              <a:t> </a:t>
            </a:r>
            <a:r>
              <a:rPr lang="en-US" sz="2000" dirty="0" err="1" smtClean="0"/>
              <a:t>Herschell</a:t>
            </a:r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4130040"/>
          <a:ext cx="6858000" cy="158496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124200"/>
                <a:gridCol w="3733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Gelombang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Panjang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gelombang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l-GR" sz="2000" dirty="0">
                          <a:solidFill>
                            <a:schemeClr val="tx1"/>
                          </a:solidFill>
                        </a:rPr>
                        <a:t>λ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>
                          <a:solidFill>
                            <a:schemeClr val="tx1"/>
                          </a:solidFill>
                          <a:hlinkClick r:id="rId2" tooltip="Gelombang radio"/>
                        </a:rPr>
                        <a:t>gelombang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hlinkClick r:id="rId2" tooltip="Gelombang radio"/>
                        </a:rPr>
                        <a:t> radio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 mm-10.000 km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  <a:hlinkClick r:id="rId3" tooltip="Infra merah"/>
                        </a:rPr>
                        <a:t>infra merah</a:t>
                      </a:r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0,001-1 mm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  <a:hlinkClick r:id="rId4" tooltip="Cahaya tampak"/>
                        </a:rPr>
                        <a:t>cahaya tampak</a:t>
                      </a:r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400-720 nm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15962"/>
          </a:xfrm>
        </p:spPr>
        <p:txBody>
          <a:bodyPr/>
          <a:lstStyle/>
          <a:p>
            <a:r>
              <a:rPr lang="en-US" b="1" i="1" u="sng" dirty="0" err="1">
                <a:solidFill>
                  <a:srgbClr val="FF0000"/>
                </a:solidFill>
              </a:rPr>
              <a:t>Ingat</a:t>
            </a:r>
            <a:r>
              <a:rPr lang="en-US" b="1" i="1" u="sng" dirty="0">
                <a:solidFill>
                  <a:srgbClr val="FF0000"/>
                </a:solidFill>
              </a:rPr>
              <a:t>: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848600" cy="5334000"/>
          </a:xfrm>
        </p:spPr>
        <p:txBody>
          <a:bodyPr/>
          <a:lstStyle/>
          <a:p>
            <a:pPr marL="571500" lvl="0" indent="-457200" algn="just">
              <a:lnSpc>
                <a:spcPct val="150000"/>
              </a:lnSpc>
              <a:buFont typeface="+mj-lt"/>
              <a:buAutoNum type="arabicPeriod" startAt="2"/>
            </a:pPr>
            <a:r>
              <a:rPr lang="en-US" sz="1800" b="1" dirty="0" err="1" smtClean="0"/>
              <a:t>Bahwa</a:t>
            </a:r>
            <a:r>
              <a:rPr lang="en-US" sz="1800" b="1" dirty="0" smtClean="0"/>
              <a:t> </a:t>
            </a:r>
            <a:r>
              <a:rPr lang="en-US" sz="1800" b="1" dirty="0" err="1"/>
              <a:t>jika</a:t>
            </a:r>
            <a:r>
              <a:rPr lang="en-US" sz="1800" b="1" dirty="0"/>
              <a:t> LED di common </a:t>
            </a:r>
            <a:r>
              <a:rPr lang="en-US" sz="1800" b="1" dirty="0" err="1"/>
              <a:t>katoda</a:t>
            </a:r>
            <a:r>
              <a:rPr lang="en-US" sz="1800" b="1" dirty="0"/>
              <a:t> (kaki </a:t>
            </a:r>
            <a:r>
              <a:rPr lang="en-US" sz="1800" b="1" dirty="0" err="1" smtClean="0"/>
              <a:t>katoda</a:t>
            </a:r>
            <a:r>
              <a:rPr lang="en-US" sz="1800" b="1" dirty="0" smtClean="0"/>
              <a:t> (-) </a:t>
            </a:r>
            <a:r>
              <a:rPr lang="en-US" sz="1800" b="1" dirty="0" err="1"/>
              <a:t>dihubungkan</a:t>
            </a:r>
            <a:r>
              <a:rPr lang="en-US" sz="1800" b="1" dirty="0"/>
              <a:t> </a:t>
            </a:r>
            <a:r>
              <a:rPr lang="en-US" sz="1800" b="1" dirty="0" err="1"/>
              <a:t>ke</a:t>
            </a:r>
            <a:r>
              <a:rPr lang="en-US" sz="1800" b="1" dirty="0"/>
              <a:t> GND) </a:t>
            </a:r>
            <a:r>
              <a:rPr lang="en-US" sz="1800" b="1" dirty="0" err="1"/>
              <a:t>maka</a:t>
            </a:r>
            <a:r>
              <a:rPr lang="en-US" sz="1800" b="1" dirty="0"/>
              <a:t> LED </a:t>
            </a:r>
            <a:r>
              <a:rPr lang="en-US" sz="1800" b="1" dirty="0" err="1"/>
              <a:t>hanya</a:t>
            </a:r>
            <a:r>
              <a:rPr lang="en-US" sz="1800" b="1" dirty="0"/>
              <a:t> </a:t>
            </a:r>
            <a:r>
              <a:rPr lang="en-US" sz="1800" b="1" dirty="0" err="1"/>
              <a:t>akan</a:t>
            </a:r>
            <a:r>
              <a:rPr lang="en-US" sz="1800" b="1" dirty="0"/>
              <a:t> </a:t>
            </a:r>
            <a:r>
              <a:rPr lang="en-US" sz="1800" b="1" dirty="0" err="1"/>
              <a:t>menyala</a:t>
            </a:r>
            <a:r>
              <a:rPr lang="en-US" sz="1800" b="1" dirty="0"/>
              <a:t> </a:t>
            </a:r>
            <a:r>
              <a:rPr lang="en-US" sz="1800" b="1" dirty="0" err="1"/>
              <a:t>jika</a:t>
            </a:r>
            <a:r>
              <a:rPr lang="en-US" sz="1800" b="1" dirty="0"/>
              <a:t> </a:t>
            </a:r>
            <a:r>
              <a:rPr lang="en-US" sz="1800" b="1" dirty="0" err="1"/>
              <a:t>diberikan</a:t>
            </a:r>
            <a:r>
              <a:rPr lang="en-US" sz="1800" b="1" dirty="0"/>
              <a:t> </a:t>
            </a:r>
            <a:r>
              <a:rPr lang="en-US" sz="1800" b="1" dirty="0" err="1"/>
              <a:t>tegangan</a:t>
            </a:r>
            <a:r>
              <a:rPr lang="en-US" sz="1800" b="1" dirty="0"/>
              <a:t> High (</a:t>
            </a:r>
            <a:r>
              <a:rPr lang="en-US" sz="1800" b="1" dirty="0" err="1"/>
              <a:t>Vout</a:t>
            </a:r>
            <a:r>
              <a:rPr lang="en-US" sz="1800" b="1" dirty="0"/>
              <a:t> (+))</a:t>
            </a:r>
            <a:endParaRPr lang="en-US" sz="1800" dirty="0"/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31533"/>
            <a:ext cx="4419600" cy="1964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4648200"/>
            <a:ext cx="500851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0325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</p:spPr>
        <p:txBody>
          <a:bodyPr/>
          <a:lstStyle/>
          <a:p>
            <a:pPr algn="just"/>
            <a:r>
              <a:rPr lang="en-US" sz="2800" b="1" u="sng" dirty="0" smtClean="0"/>
              <a:t>Op-amp </a:t>
            </a:r>
            <a:r>
              <a:rPr lang="en-US" sz="2800" b="1" u="sng" dirty="0" err="1" smtClean="0"/>
              <a:t>sebagai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Penguat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pada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Keluaran</a:t>
            </a:r>
            <a:r>
              <a:rPr lang="en-US" sz="2800" b="1" u="sng" dirty="0" smtClean="0"/>
              <a:t> Sensor </a:t>
            </a:r>
            <a:r>
              <a:rPr lang="en-US" sz="2800" b="1" u="sng" dirty="0" err="1" smtClean="0"/>
              <a:t>Suhu</a:t>
            </a:r>
            <a:endParaRPr lang="en-US" sz="2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114800"/>
            <a:ext cx="7620000" cy="21336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000" dirty="0" err="1" smtClean="0"/>
              <a:t>Langkah-langkah</a:t>
            </a:r>
            <a:r>
              <a:rPr lang="en-US" sz="2000" dirty="0" smtClean="0"/>
              <a:t> </a:t>
            </a:r>
            <a:r>
              <a:rPr lang="en-US" sz="2000" dirty="0" err="1"/>
              <a:t>mencari</a:t>
            </a:r>
            <a:r>
              <a:rPr lang="en-US" sz="2000" dirty="0"/>
              <a:t> </a:t>
            </a:r>
            <a:r>
              <a:rPr lang="en-US" sz="2000" dirty="0" err="1"/>
              <a:t>Vout</a:t>
            </a:r>
            <a:r>
              <a:rPr lang="en-US" sz="2000" dirty="0"/>
              <a:t> 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000" dirty="0" err="1"/>
              <a:t>Ukur</a:t>
            </a:r>
            <a:r>
              <a:rPr lang="en-US" sz="2000" dirty="0"/>
              <a:t> </a:t>
            </a:r>
            <a:r>
              <a:rPr lang="en-US" sz="2000" dirty="0" err="1"/>
              <a:t>suhu</a:t>
            </a:r>
            <a:r>
              <a:rPr lang="en-US" sz="2000" dirty="0"/>
              <a:t> yang </a:t>
            </a:r>
            <a:r>
              <a:rPr lang="en-US" sz="2000" dirty="0" err="1"/>
              <a:t>direspon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LM35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000" dirty="0" err="1"/>
              <a:t>Ubah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bentuk</a:t>
            </a:r>
            <a:r>
              <a:rPr lang="en-US" sz="2000" dirty="0"/>
              <a:t> </a:t>
            </a:r>
            <a:r>
              <a:rPr lang="en-US" sz="2000" dirty="0" err="1"/>
              <a:t>tegangan</a:t>
            </a:r>
            <a:r>
              <a:rPr lang="en-US" sz="2000" dirty="0"/>
              <a:t> input (Vin)= </a:t>
            </a:r>
            <a:r>
              <a:rPr lang="en-US" sz="2000" dirty="0" err="1"/>
              <a:t>suhu</a:t>
            </a:r>
            <a:r>
              <a:rPr lang="en-US" sz="2000" dirty="0"/>
              <a:t> x 10mV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000" dirty="0" err="1"/>
              <a:t>Cari</a:t>
            </a:r>
            <a:r>
              <a:rPr lang="en-US" sz="2000" dirty="0"/>
              <a:t> </a:t>
            </a:r>
            <a:r>
              <a:rPr lang="en-US" sz="2000" dirty="0" err="1"/>
              <a:t>penguatan</a:t>
            </a:r>
            <a:r>
              <a:rPr lang="en-US" sz="2000" dirty="0"/>
              <a:t> op-amp non-inverting (A)= 1+R2/R1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000" dirty="0" err="1"/>
              <a:t>Cari</a:t>
            </a:r>
            <a:r>
              <a:rPr lang="en-US" sz="2000" dirty="0"/>
              <a:t> </a:t>
            </a:r>
            <a:r>
              <a:rPr lang="en-US" sz="2000" dirty="0" err="1"/>
              <a:t>Vout</a:t>
            </a:r>
            <a:r>
              <a:rPr lang="en-US" sz="2000" dirty="0"/>
              <a:t> = A. </a:t>
            </a:r>
            <a:r>
              <a:rPr lang="en-US" sz="2000" dirty="0" smtClean="0"/>
              <a:t>Vin</a:t>
            </a:r>
            <a:endParaRPr lang="en-US" dirty="0"/>
          </a:p>
        </p:txBody>
      </p:sp>
      <p:pic>
        <p:nvPicPr>
          <p:cNvPr id="4098" name="Picture 2" descr="Description: http://www.img4up.com/images/0313479689768733409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7296" y="1295400"/>
            <a:ext cx="4953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2148348" y="1600200"/>
            <a:ext cx="1600200" cy="266700"/>
          </a:xfrm>
          <a:prstGeom prst="straightConnector1">
            <a:avLst/>
          </a:prstGeom>
          <a:ln w="317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10000" y="1371600"/>
            <a:ext cx="2599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Vout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sensor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suhu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LM35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791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00454241"/>
              </p:ext>
            </p:extLst>
          </p:nvPr>
        </p:nvGraphicFramePr>
        <p:xfrm>
          <a:off x="457200" y="990600"/>
          <a:ext cx="8382000" cy="3886200"/>
        </p:xfrm>
        <a:graphic>
          <a:graphicData uri="http://schemas.openxmlformats.org/presentationml/2006/ole">
            <p:oleObj spid="_x0000_s1026" name="Visio" r:id="rId3" imgW="4499418" imgH="1776082" progId="Visio.Drawing.11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51816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Op-amp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penguat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Jenis</a:t>
            </a:r>
            <a:r>
              <a:rPr lang="en-US" dirty="0" smtClean="0"/>
              <a:t> non-inverting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10200" y="5181600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Op-amp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Komparator</a:t>
            </a:r>
            <a:r>
              <a:rPr lang="en-US" dirty="0" smtClean="0"/>
              <a:t>/</a:t>
            </a:r>
            <a:r>
              <a:rPr lang="en-US" dirty="0" err="1" smtClean="0"/>
              <a:t>pembanding</a:t>
            </a:r>
            <a:endParaRPr lang="en-US" dirty="0" smtClean="0"/>
          </a:p>
          <a:p>
            <a:r>
              <a:rPr lang="en-US" dirty="0" err="1" smtClean="0"/>
              <a:t>Jenis</a:t>
            </a:r>
            <a:r>
              <a:rPr lang="en-US" dirty="0" smtClean="0"/>
              <a:t> non-inverting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752600" y="3200400"/>
            <a:ext cx="1066800" cy="20574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6705600" y="3581400"/>
            <a:ext cx="152400" cy="1666568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5252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772400" cy="914400"/>
          </a:xfrm>
        </p:spPr>
        <p:txBody>
          <a:bodyPr/>
          <a:lstStyle/>
          <a:p>
            <a:r>
              <a:rPr lang="en-US" dirty="0" err="1" smtClean="0"/>
              <a:t>Aplikasi</a:t>
            </a:r>
            <a:r>
              <a:rPr lang="en-US" dirty="0" smtClean="0"/>
              <a:t> sensor </a:t>
            </a:r>
            <a:r>
              <a:rPr lang="en-US" dirty="0" err="1" smtClean="0"/>
              <a:t>suhu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8153400" cy="4450560"/>
          </a:xfrm>
        </p:spPr>
        <p:txBody>
          <a:bodyPr/>
          <a:lstStyle/>
          <a:p>
            <a:pPr marL="571500" indent="-457200">
              <a:buAutoNum type="arabicPeriod"/>
            </a:pPr>
            <a:r>
              <a:rPr lang="en-US" dirty="0" smtClean="0"/>
              <a:t>Thermometer Digital</a:t>
            </a:r>
          </a:p>
          <a:p>
            <a:pPr marL="571500" indent="-457200">
              <a:buAutoNum type="arabicPeriod"/>
            </a:pPr>
            <a:r>
              <a:rPr lang="en-US" dirty="0" err="1" smtClean="0"/>
              <a:t>Pengatur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087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 err="1"/>
              <a:t>Carilah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Vout</a:t>
            </a:r>
            <a:r>
              <a:rPr lang="en-US" sz="2000" dirty="0"/>
              <a:t> LM35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/>
              <a:t>diketahui</a:t>
            </a:r>
            <a:r>
              <a:rPr lang="en-US" sz="2000" dirty="0"/>
              <a:t> </a:t>
            </a:r>
            <a:r>
              <a:rPr lang="en-US" sz="2000" dirty="0" err="1"/>
              <a:t>suhu</a:t>
            </a:r>
            <a:r>
              <a:rPr lang="en-US" sz="2000" dirty="0"/>
              <a:t> yang </a:t>
            </a:r>
            <a:r>
              <a:rPr lang="en-US" sz="2000" dirty="0" err="1"/>
              <a:t>terukur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LM35 </a:t>
            </a:r>
            <a:r>
              <a:rPr lang="en-US" sz="2000" dirty="0" err="1"/>
              <a:t>adalah</a:t>
            </a:r>
            <a:r>
              <a:rPr lang="en-US" sz="2000" dirty="0"/>
              <a:t> 40</a:t>
            </a:r>
            <a:r>
              <a:rPr lang="en-US" sz="2000" baseline="30000" dirty="0"/>
              <a:t>o</a:t>
            </a:r>
            <a:r>
              <a:rPr lang="en-US" sz="2000" dirty="0"/>
              <a:t>C,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bagaimana</a:t>
            </a:r>
            <a:r>
              <a:rPr lang="en-US" sz="2000" dirty="0"/>
              <a:t> </a:t>
            </a:r>
            <a:r>
              <a:rPr lang="en-US" sz="2000" dirty="0" err="1"/>
              <a:t>kondisi</a:t>
            </a:r>
            <a:r>
              <a:rPr lang="en-US" sz="2000" dirty="0"/>
              <a:t> Led (On/Off)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gambar</a:t>
            </a:r>
            <a:r>
              <a:rPr lang="en-US" sz="2000" dirty="0"/>
              <a:t> </a:t>
            </a:r>
            <a:r>
              <a:rPr lang="en-US" sz="2000" dirty="0" err="1"/>
              <a:t>dibawah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:</a:t>
            </a:r>
          </a:p>
          <a:p>
            <a:r>
              <a:rPr lang="en-US" sz="2000" dirty="0" err="1"/>
              <a:t>Baterei</a:t>
            </a:r>
            <a:r>
              <a:rPr lang="en-US" sz="2000" dirty="0"/>
              <a:t>=VCC=5Volt. R1=1K </a:t>
            </a:r>
            <a:r>
              <a:rPr lang="en-US" sz="2000" dirty="0" err="1"/>
              <a:t>dan</a:t>
            </a:r>
            <a:r>
              <a:rPr lang="en-US" sz="2000" dirty="0"/>
              <a:t> R2=10K, R3=R4=1K</a:t>
            </a:r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53020832"/>
              </p:ext>
            </p:extLst>
          </p:nvPr>
        </p:nvGraphicFramePr>
        <p:xfrm>
          <a:off x="762000" y="3429000"/>
          <a:ext cx="8077200" cy="2928372"/>
        </p:xfrm>
        <a:graphic>
          <a:graphicData uri="http://schemas.openxmlformats.org/presentationml/2006/ole">
            <p:oleObj spid="_x0000_s2050" name="Visio" r:id="rId3" imgW="4499418" imgH="1776082" progId="Visio.Drawing.11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85123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305800" cy="5136360"/>
          </a:xfrm>
        </p:spPr>
        <p:txBody>
          <a:bodyPr/>
          <a:lstStyle/>
          <a:p>
            <a:pPr lvl="0"/>
            <a:r>
              <a:rPr lang="en-US" sz="2000" dirty="0" err="1"/>
              <a:t>Carilah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Vout</a:t>
            </a:r>
            <a:r>
              <a:rPr lang="en-US" sz="2000" dirty="0"/>
              <a:t> LM35 </a:t>
            </a:r>
            <a:r>
              <a:rPr lang="en-US" sz="2000" dirty="0" err="1"/>
              <a:t>jik</a:t>
            </a:r>
            <a:r>
              <a:rPr lang="en-US" sz="2000" dirty="0"/>
              <a:t> </a:t>
            </a:r>
            <a:r>
              <a:rPr lang="en-US" sz="2000" dirty="0" err="1"/>
              <a:t>diketahui</a:t>
            </a:r>
            <a:r>
              <a:rPr lang="en-US" sz="2000" dirty="0"/>
              <a:t> </a:t>
            </a:r>
            <a:r>
              <a:rPr lang="en-US" sz="2000" dirty="0" err="1"/>
              <a:t>suhu</a:t>
            </a:r>
            <a:r>
              <a:rPr lang="en-US" sz="2000" dirty="0"/>
              <a:t> yang </a:t>
            </a:r>
            <a:r>
              <a:rPr lang="en-US" sz="2000" dirty="0" err="1"/>
              <a:t>terukur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LM35 </a:t>
            </a:r>
            <a:r>
              <a:rPr lang="en-US" sz="2000" dirty="0" err="1"/>
              <a:t>adalah</a:t>
            </a:r>
            <a:r>
              <a:rPr lang="en-US" sz="2000" dirty="0"/>
              <a:t> 40</a:t>
            </a:r>
            <a:r>
              <a:rPr lang="en-US" sz="2000" baseline="30000" dirty="0"/>
              <a:t>o</a:t>
            </a:r>
            <a:r>
              <a:rPr lang="en-US" sz="2000" dirty="0"/>
              <a:t>C,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bagaimana</a:t>
            </a:r>
            <a:r>
              <a:rPr lang="en-US" sz="2000" dirty="0"/>
              <a:t> </a:t>
            </a:r>
            <a:r>
              <a:rPr lang="en-US" sz="2000" dirty="0" err="1"/>
              <a:t>kondisi</a:t>
            </a:r>
            <a:r>
              <a:rPr lang="en-US" sz="2000" dirty="0"/>
              <a:t> Led (On/Off)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gambar</a:t>
            </a:r>
            <a:r>
              <a:rPr lang="en-US" sz="2000" dirty="0"/>
              <a:t> </a:t>
            </a:r>
            <a:r>
              <a:rPr lang="en-US" sz="2000" dirty="0" err="1"/>
              <a:t>dibawah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:</a:t>
            </a:r>
          </a:p>
          <a:p>
            <a:r>
              <a:rPr lang="en-US" sz="2000" dirty="0" err="1"/>
              <a:t>Baterei</a:t>
            </a:r>
            <a:r>
              <a:rPr lang="en-US" sz="2000" dirty="0"/>
              <a:t>=VCC=5Volt. R1=1K </a:t>
            </a:r>
            <a:r>
              <a:rPr lang="en-US" sz="2000" dirty="0" err="1"/>
              <a:t>dan</a:t>
            </a:r>
            <a:r>
              <a:rPr lang="en-US" sz="2000" dirty="0"/>
              <a:t> R2=10K, R3=R4=1K</a:t>
            </a:r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64740969"/>
              </p:ext>
            </p:extLst>
          </p:nvPr>
        </p:nvGraphicFramePr>
        <p:xfrm>
          <a:off x="685800" y="2667000"/>
          <a:ext cx="8077200" cy="3089288"/>
        </p:xfrm>
        <a:graphic>
          <a:graphicData uri="http://schemas.openxmlformats.org/presentationml/2006/ole">
            <p:oleObj spid="_x0000_s3074" name="Visio" r:id="rId3" imgW="4780784" imgH="1827983" progId="Visio.Drawing.11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98953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907760"/>
          </a:xfrm>
        </p:spPr>
        <p:txBody>
          <a:bodyPr/>
          <a:lstStyle/>
          <a:p>
            <a:pPr algn="just"/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Praktikum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 UNIKOM</a:t>
            </a:r>
          </a:p>
          <a:p>
            <a:pPr algn="just"/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kumpulanrangkaianelektronik.blogspot.com/2012/03/photodioda-dioda-foto.html</a:t>
            </a:r>
            <a:endParaRPr lang="en-US" dirty="0" smtClean="0"/>
          </a:p>
          <a:p>
            <a:pPr algn="just"/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electronicandlife.blogspot.com/2010/03/prinsip-kerja-rangkaian-pemancar-dan.html</a:t>
            </a:r>
            <a:r>
              <a:rPr lang="en-US" dirty="0" smtClean="0"/>
              <a:t> </a:t>
            </a: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772400" cy="740664"/>
          </a:xfrm>
        </p:spPr>
        <p:txBody>
          <a:bodyPr/>
          <a:lstStyle/>
          <a:p>
            <a:r>
              <a:rPr lang="en-US" sz="3600" u="sng" dirty="0" err="1" smtClean="0"/>
              <a:t>Karakteristik</a:t>
            </a:r>
            <a:r>
              <a:rPr lang="en-US" sz="3600" u="sng" dirty="0" smtClean="0"/>
              <a:t> Infrared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3434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 smtClean="0"/>
              <a:t>Cahaya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tampak</a:t>
            </a:r>
            <a:r>
              <a:rPr lang="en-US" sz="2400" dirty="0" smtClean="0"/>
              <a:t> (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dilihat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)</a:t>
            </a:r>
          </a:p>
          <a:p>
            <a:pPr algn="just"/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melewati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materi</a:t>
            </a:r>
            <a:r>
              <a:rPr lang="en-US" sz="2400" dirty="0" smtClean="0"/>
              <a:t>/</a:t>
            </a:r>
            <a:r>
              <a:rPr lang="en-US" sz="2400" dirty="0" err="1" smtClean="0"/>
              <a:t>benda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tembus</a:t>
            </a:r>
            <a:r>
              <a:rPr lang="en-US" sz="2400" dirty="0" smtClean="0"/>
              <a:t> </a:t>
            </a:r>
            <a:r>
              <a:rPr lang="en-US" sz="2400" dirty="0" err="1" smtClean="0"/>
              <a:t>pandang</a:t>
            </a:r>
            <a:r>
              <a:rPr lang="en-US" sz="2400" dirty="0" smtClean="0"/>
              <a:t>. (</a:t>
            </a:r>
            <a:r>
              <a:rPr lang="en-US" sz="2400" dirty="0" err="1" smtClean="0"/>
              <a:t>membutuhkan</a:t>
            </a:r>
            <a:r>
              <a:rPr lang="en-US" sz="2400" dirty="0" smtClean="0"/>
              <a:t> </a:t>
            </a:r>
            <a:r>
              <a:rPr lang="en-US" sz="2400" dirty="0" err="1" smtClean="0"/>
              <a:t>pantulan</a:t>
            </a:r>
            <a:r>
              <a:rPr lang="en-US" sz="2400" dirty="0" smtClean="0"/>
              <a:t>)</a:t>
            </a:r>
          </a:p>
          <a:p>
            <a:pPr algn="just"/>
            <a:r>
              <a:rPr lang="en-US" sz="2400" dirty="0" smtClean="0"/>
              <a:t>Infrared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ditimbulkan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panas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 smtClean="0"/>
              <a:t>Panjang</a:t>
            </a:r>
            <a:r>
              <a:rPr lang="en-US" sz="2400" dirty="0" smtClean="0"/>
              <a:t> </a:t>
            </a:r>
            <a:r>
              <a:rPr lang="en-US" sz="2400" dirty="0" err="1" smtClean="0"/>
              <a:t>gelombang</a:t>
            </a:r>
            <a:r>
              <a:rPr lang="en-US" sz="2400" dirty="0" smtClean="0"/>
              <a:t> infrared </a:t>
            </a:r>
            <a:r>
              <a:rPr lang="en-US" sz="2400" dirty="0" err="1" smtClean="0"/>
              <a:t>berbanding</a:t>
            </a:r>
            <a:r>
              <a:rPr lang="en-US" sz="2400" dirty="0" smtClean="0"/>
              <a:t> </a:t>
            </a:r>
            <a:r>
              <a:rPr lang="en-US" sz="2400" dirty="0" err="1" smtClean="0"/>
              <a:t>terbalik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suhu</a:t>
            </a:r>
            <a:r>
              <a:rPr lang="en-US" sz="2400" dirty="0" smtClean="0"/>
              <a:t> (</a:t>
            </a:r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suhu</a:t>
            </a:r>
            <a:r>
              <a:rPr lang="en-US" sz="2400" dirty="0" smtClean="0"/>
              <a:t> </a:t>
            </a:r>
            <a:r>
              <a:rPr lang="en-US" sz="2400" dirty="0" err="1" smtClean="0"/>
              <a:t>mengalami</a:t>
            </a:r>
            <a:r>
              <a:rPr lang="en-US" sz="2400" dirty="0" smtClean="0"/>
              <a:t> </a:t>
            </a:r>
            <a:r>
              <a:rPr lang="en-US" sz="2400" dirty="0" err="1" smtClean="0"/>
              <a:t>kenaikan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panjang</a:t>
            </a:r>
            <a:r>
              <a:rPr lang="en-US" sz="2400" dirty="0" smtClean="0"/>
              <a:t> </a:t>
            </a:r>
            <a:r>
              <a:rPr lang="en-US" sz="2400" dirty="0" err="1" smtClean="0"/>
              <a:t>gelombang</a:t>
            </a:r>
            <a:r>
              <a:rPr lang="en-US" sz="2400" dirty="0" smtClean="0"/>
              <a:t> infrared </a:t>
            </a:r>
            <a:r>
              <a:rPr lang="en-US" sz="2400" dirty="0" err="1" smtClean="0"/>
              <a:t>menurun</a:t>
            </a:r>
            <a:r>
              <a:rPr lang="en-US" sz="2400" dirty="0" smtClean="0"/>
              <a:t>)</a:t>
            </a:r>
          </a:p>
          <a:p>
            <a:pPr algn="just"/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dilihat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Jenis-jenis</a:t>
            </a:r>
            <a:r>
              <a:rPr lang="en-US" dirty="0" smtClean="0"/>
              <a:t> infrared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831560"/>
          </a:xfrm>
        </p:spPr>
        <p:txBody>
          <a:bodyPr/>
          <a:lstStyle/>
          <a:p>
            <a:r>
              <a:rPr lang="en-US" sz="2400" dirty="0" err="1" smtClean="0"/>
              <a:t>Menurut</a:t>
            </a:r>
            <a:r>
              <a:rPr lang="en-US" sz="2400" dirty="0" smtClean="0"/>
              <a:t> </a:t>
            </a:r>
            <a:r>
              <a:rPr lang="en-US" sz="2400" dirty="0" err="1" smtClean="0"/>
              <a:t>panjang</a:t>
            </a:r>
            <a:r>
              <a:rPr lang="en-US" sz="2400" dirty="0" smtClean="0"/>
              <a:t> </a:t>
            </a:r>
            <a:r>
              <a:rPr lang="en-US" sz="2400" dirty="0" err="1" smtClean="0"/>
              <a:t>gelombangnya</a:t>
            </a:r>
            <a:r>
              <a:rPr lang="en-US" sz="2400" dirty="0" smtClean="0"/>
              <a:t> </a:t>
            </a:r>
            <a:r>
              <a:rPr lang="en-US" sz="2400" dirty="0" err="1" smtClean="0"/>
              <a:t>dibagi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3: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2133600"/>
          <a:ext cx="73914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951"/>
                <a:gridCol w="4549679"/>
                <a:gridCol w="197677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No.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dirty="0" err="1" smtClean="0"/>
                        <a:t>Nama</a:t>
                      </a:r>
                      <a:r>
                        <a:rPr lang="en-US" sz="2000" dirty="0" smtClean="0"/>
                        <a:t> Infrared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dirty="0" err="1" smtClean="0"/>
                        <a:t>Panjang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Gelombang</a:t>
                      </a:r>
                      <a:r>
                        <a:rPr lang="en-US" sz="2000" dirty="0" smtClean="0"/>
                        <a:t>  </a:t>
                      </a:r>
                      <a:r>
                        <a:rPr lang="el-GR" sz="2000" dirty="0" smtClean="0"/>
                        <a:t>λ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Infrared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jarak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dekat</a:t>
                      </a:r>
                      <a:r>
                        <a:rPr lang="en-US" sz="2000" baseline="0" dirty="0" smtClean="0"/>
                        <a:t> (Near Infrared)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0.75 – 1.5 </a:t>
                      </a:r>
                      <a:r>
                        <a:rPr lang="el-GR" sz="2000" dirty="0" smtClean="0"/>
                        <a:t>μ</a:t>
                      </a:r>
                      <a:r>
                        <a:rPr lang="en-US" sz="2000" dirty="0" smtClean="0"/>
                        <a:t>m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Infrared </a:t>
                      </a:r>
                      <a:r>
                        <a:rPr lang="en-US" sz="2000" dirty="0" err="1" smtClean="0"/>
                        <a:t>jarak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menengah</a:t>
                      </a:r>
                      <a:r>
                        <a:rPr lang="en-US" sz="2000" dirty="0" smtClean="0"/>
                        <a:t> (Mid Infrared)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1.5 </a:t>
                      </a:r>
                      <a:r>
                        <a:rPr lang="el-GR" sz="2000" dirty="0" smtClean="0"/>
                        <a:t>μ</a:t>
                      </a:r>
                      <a:r>
                        <a:rPr lang="en-US" sz="2000" dirty="0" smtClean="0"/>
                        <a:t>m -  10 </a:t>
                      </a:r>
                      <a:r>
                        <a:rPr lang="el-GR" sz="2000" dirty="0" smtClean="0"/>
                        <a:t>μ</a:t>
                      </a:r>
                      <a:r>
                        <a:rPr lang="en-US" sz="2000" dirty="0" smtClean="0"/>
                        <a:t>m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Infrared </a:t>
                      </a:r>
                      <a:r>
                        <a:rPr lang="en-US" sz="2000" dirty="0" err="1" smtClean="0"/>
                        <a:t>jarak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jauh</a:t>
                      </a:r>
                      <a:r>
                        <a:rPr lang="en-US" sz="2000" baseline="0" dirty="0" smtClean="0"/>
                        <a:t> (Far Infrared)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10 </a:t>
                      </a:r>
                      <a:r>
                        <a:rPr lang="el-GR" sz="2000" dirty="0" smtClean="0"/>
                        <a:t>μ</a:t>
                      </a:r>
                      <a:r>
                        <a:rPr lang="en-US" sz="2000" dirty="0" smtClean="0"/>
                        <a:t>m – 100 </a:t>
                      </a:r>
                      <a:r>
                        <a:rPr lang="el-GR" sz="2000" dirty="0" smtClean="0"/>
                        <a:t>μ</a:t>
                      </a:r>
                      <a:r>
                        <a:rPr lang="en-US" sz="2000" dirty="0" smtClean="0"/>
                        <a:t>m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772400" cy="740664"/>
          </a:xfrm>
        </p:spPr>
        <p:txBody>
          <a:bodyPr/>
          <a:lstStyle/>
          <a:p>
            <a:r>
              <a:rPr lang="en-US" sz="3200" u="sng" dirty="0" err="1" smtClean="0"/>
              <a:t>Kelebihan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dan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Kelemahan</a:t>
            </a:r>
            <a:r>
              <a:rPr lang="en-US" sz="3200" u="sng" dirty="0" smtClean="0"/>
              <a:t> Infrared</a:t>
            </a:r>
            <a:endParaRPr lang="en-US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907760"/>
          </a:xfrm>
        </p:spPr>
        <p:txBody>
          <a:bodyPr>
            <a:normAutofit/>
          </a:bodyPr>
          <a:lstStyle/>
          <a:p>
            <a:r>
              <a:rPr lang="en-US" b="1" i="1" dirty="0" err="1" smtClean="0"/>
              <a:t>Kelebihan</a:t>
            </a:r>
            <a:r>
              <a:rPr lang="en-US" b="1" i="1" dirty="0" smtClean="0"/>
              <a:t> </a:t>
            </a:r>
            <a:r>
              <a:rPr lang="en-US" b="1" i="1" dirty="0" err="1" smtClean="0"/>
              <a:t>inframerah</a:t>
            </a:r>
            <a:r>
              <a:rPr lang="en-US" b="1" i="1" dirty="0" smtClean="0"/>
              <a:t> </a:t>
            </a:r>
            <a:r>
              <a:rPr lang="en-US" b="1" i="1" dirty="0" err="1" smtClean="0"/>
              <a:t>dalam</a:t>
            </a:r>
            <a:r>
              <a:rPr lang="en-US" b="1" i="1" dirty="0" smtClean="0"/>
              <a:t> </a:t>
            </a:r>
            <a:r>
              <a:rPr lang="en-US" b="1" i="1" dirty="0" err="1" smtClean="0"/>
              <a:t>pengiriman</a:t>
            </a:r>
            <a:r>
              <a:rPr lang="en-US" b="1" i="1" dirty="0" smtClean="0"/>
              <a:t> data</a:t>
            </a:r>
          </a:p>
          <a:p>
            <a:pPr marL="582930" lvl="0" indent="-514350" algn="just">
              <a:buFont typeface="+mj-lt"/>
              <a:buAutoNum type="arabicPeriod"/>
            </a:pPr>
            <a:r>
              <a:rPr lang="en-US" sz="2400" dirty="0" err="1" smtClean="0"/>
              <a:t>Pengiriman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infra </a:t>
            </a:r>
            <a:r>
              <a:rPr lang="en-US" sz="2400" dirty="0" err="1" smtClean="0"/>
              <a:t>merah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kapan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,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pengiriman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inframerah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membutuhkan</a:t>
            </a:r>
            <a:r>
              <a:rPr lang="en-US" sz="2400" dirty="0" smtClean="0"/>
              <a:t> </a:t>
            </a:r>
            <a:r>
              <a:rPr lang="en-US" sz="2400" dirty="0" err="1" smtClean="0"/>
              <a:t>sinyal</a:t>
            </a:r>
            <a:r>
              <a:rPr lang="en-US" sz="2400" dirty="0" smtClean="0"/>
              <a:t>.</a:t>
            </a:r>
          </a:p>
          <a:p>
            <a:pPr marL="582930" lvl="0" indent="-514350" algn="just">
              <a:buFont typeface="+mj-lt"/>
              <a:buAutoNum type="arabicPeriod"/>
            </a:pPr>
            <a:r>
              <a:rPr lang="en-US" sz="2400" dirty="0" err="1" smtClean="0"/>
              <a:t>Pengiriman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infra </a:t>
            </a:r>
            <a:r>
              <a:rPr lang="en-US" sz="2400" dirty="0" err="1" smtClean="0"/>
              <a:t>merah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dikatakan</a:t>
            </a:r>
            <a:r>
              <a:rPr lang="en-US" sz="2400" dirty="0" smtClean="0"/>
              <a:t> </a:t>
            </a:r>
            <a:r>
              <a:rPr lang="en-US" sz="2400" dirty="0" err="1" smtClean="0"/>
              <a:t>mudah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alat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sederhana</a:t>
            </a:r>
            <a:r>
              <a:rPr lang="en-US" sz="2400" dirty="0" smtClean="0"/>
              <a:t>.</a:t>
            </a:r>
          </a:p>
          <a:p>
            <a:pPr marL="582930" lvl="0" indent="-514350" algn="just">
              <a:buFont typeface="+mj-lt"/>
              <a:buAutoNum type="arabicPeriod"/>
            </a:pPr>
            <a:r>
              <a:rPr lang="en-US" sz="2400" dirty="0" err="1" smtClean="0"/>
              <a:t>Pengiriman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u="sng" dirty="0" err="1" smtClean="0">
                <a:hlinkClick r:id="rId2" tooltip="Ponsel"/>
              </a:rPr>
              <a:t>ponsel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memakan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(gratis)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772400" cy="740664"/>
          </a:xfrm>
        </p:spPr>
        <p:txBody>
          <a:bodyPr/>
          <a:lstStyle/>
          <a:p>
            <a:r>
              <a:rPr lang="en-US" sz="3200" u="sng" dirty="0" err="1" smtClean="0"/>
              <a:t>Kelebihan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dan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Kelemahan</a:t>
            </a:r>
            <a:r>
              <a:rPr lang="en-US" sz="3200" u="sng" dirty="0" smtClean="0"/>
              <a:t> Infrared</a:t>
            </a:r>
            <a:endParaRPr lang="en-US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907760"/>
          </a:xfrm>
        </p:spPr>
        <p:txBody>
          <a:bodyPr>
            <a:normAutofit/>
          </a:bodyPr>
          <a:lstStyle/>
          <a:p>
            <a:r>
              <a:rPr lang="en-US" b="1" i="1" dirty="0" err="1" smtClean="0"/>
              <a:t>Kelemahan</a:t>
            </a:r>
            <a:r>
              <a:rPr lang="en-US" b="1" i="1" dirty="0" smtClean="0"/>
              <a:t> </a:t>
            </a:r>
            <a:r>
              <a:rPr lang="en-US" b="1" i="1" dirty="0" err="1" smtClean="0"/>
              <a:t>inframerah</a:t>
            </a:r>
            <a:r>
              <a:rPr lang="en-US" b="1" i="1" dirty="0" smtClean="0"/>
              <a:t> </a:t>
            </a:r>
            <a:r>
              <a:rPr lang="en-US" b="1" i="1" dirty="0" err="1" smtClean="0"/>
              <a:t>dalam</a:t>
            </a:r>
            <a:r>
              <a:rPr lang="en-US" b="1" i="1" dirty="0" smtClean="0"/>
              <a:t> </a:t>
            </a:r>
            <a:r>
              <a:rPr lang="en-US" b="1" i="1" dirty="0" err="1" smtClean="0"/>
              <a:t>pengiriman</a:t>
            </a:r>
            <a:r>
              <a:rPr lang="en-US" b="1" i="1" dirty="0" smtClean="0"/>
              <a:t> data</a:t>
            </a:r>
          </a:p>
          <a:p>
            <a:pPr marL="582930" lvl="0" indent="-514350" algn="just">
              <a:buFont typeface="+mj-lt"/>
              <a:buAutoNum type="arabicPeriod"/>
            </a:pP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pengiriman</a:t>
            </a:r>
            <a:r>
              <a:rPr lang="en-US" sz="2600" dirty="0" smtClean="0"/>
              <a:t> data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inframerah</a:t>
            </a:r>
            <a:r>
              <a:rPr lang="en-US" sz="2600" dirty="0" smtClean="0"/>
              <a:t>, </a:t>
            </a:r>
            <a:r>
              <a:rPr lang="en-US" sz="2600" dirty="0" err="1" smtClean="0"/>
              <a:t>kedua</a:t>
            </a:r>
            <a:r>
              <a:rPr lang="en-US" sz="2600" dirty="0" smtClean="0"/>
              <a:t> </a:t>
            </a:r>
            <a:r>
              <a:rPr lang="en-US" sz="2600" dirty="0" err="1" smtClean="0"/>
              <a:t>lubang</a:t>
            </a:r>
            <a:r>
              <a:rPr lang="en-US" sz="2600" dirty="0" smtClean="0"/>
              <a:t> infra </a:t>
            </a:r>
            <a:r>
              <a:rPr lang="en-US" sz="2600" dirty="0" err="1" smtClean="0"/>
              <a:t>merah</a:t>
            </a:r>
            <a:r>
              <a:rPr lang="en-US" sz="2600" dirty="0" smtClean="0"/>
              <a:t> </a:t>
            </a:r>
            <a:r>
              <a:rPr lang="en-US" sz="2600" dirty="0" err="1" smtClean="0"/>
              <a:t>harus</a:t>
            </a:r>
            <a:r>
              <a:rPr lang="en-US" sz="2600" dirty="0" smtClean="0"/>
              <a:t> </a:t>
            </a:r>
            <a:r>
              <a:rPr lang="en-US" sz="2600" dirty="0" err="1" smtClean="0"/>
              <a:t>berhadapan</a:t>
            </a:r>
            <a:r>
              <a:rPr lang="en-US" sz="2600" dirty="0" smtClean="0"/>
              <a:t> </a:t>
            </a:r>
            <a:r>
              <a:rPr lang="en-US" sz="2600" dirty="0" err="1" smtClean="0"/>
              <a:t>satu</a:t>
            </a:r>
            <a:r>
              <a:rPr lang="en-US" sz="2600" dirty="0" smtClean="0"/>
              <a:t> </a:t>
            </a:r>
            <a:r>
              <a:rPr lang="en-US" sz="2600" dirty="0" err="1" smtClean="0"/>
              <a:t>sama</a:t>
            </a:r>
            <a:r>
              <a:rPr lang="en-US" sz="2600" dirty="0" smtClean="0"/>
              <a:t> lain. Hal </a:t>
            </a:r>
            <a:r>
              <a:rPr lang="en-US" sz="2600" dirty="0" err="1" smtClean="0"/>
              <a:t>ini</a:t>
            </a:r>
            <a:r>
              <a:rPr lang="en-US" sz="2600" dirty="0" smtClean="0"/>
              <a:t> </a:t>
            </a:r>
            <a:r>
              <a:rPr lang="en-US" sz="2600" dirty="0" err="1" smtClean="0"/>
              <a:t>agak</a:t>
            </a:r>
            <a:r>
              <a:rPr lang="en-US" sz="2600" dirty="0" smtClean="0"/>
              <a:t> </a:t>
            </a:r>
            <a:r>
              <a:rPr lang="en-US" sz="2600" dirty="0" err="1" smtClean="0"/>
              <a:t>menyulitkan</a:t>
            </a:r>
            <a:r>
              <a:rPr lang="en-US" sz="2600" dirty="0" smtClean="0"/>
              <a:t> </a:t>
            </a:r>
            <a:r>
              <a:rPr lang="en-US" sz="2600" dirty="0" err="1" smtClean="0"/>
              <a:t>kita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mentransfer</a:t>
            </a:r>
            <a:r>
              <a:rPr lang="en-US" sz="2600" dirty="0" smtClean="0"/>
              <a:t> data </a:t>
            </a:r>
            <a:r>
              <a:rPr lang="en-US" sz="2600" dirty="0" err="1" smtClean="0"/>
              <a:t>karena</a:t>
            </a:r>
            <a:r>
              <a:rPr lang="en-US" sz="2600" dirty="0" smtClean="0"/>
              <a:t> </a:t>
            </a:r>
            <a:r>
              <a:rPr lang="en-US" sz="2600" dirty="0" err="1" smtClean="0"/>
              <a:t>caranya</a:t>
            </a:r>
            <a:r>
              <a:rPr lang="en-US" sz="2600" dirty="0" smtClean="0"/>
              <a:t> yang </a:t>
            </a:r>
            <a:r>
              <a:rPr lang="en-US" sz="2600" dirty="0" err="1" smtClean="0"/>
              <a:t>merepotkan</a:t>
            </a:r>
            <a:r>
              <a:rPr lang="en-US" sz="2600" dirty="0" smtClean="0"/>
              <a:t>.</a:t>
            </a:r>
          </a:p>
          <a:p>
            <a:pPr marL="582930" lvl="0" indent="-514350" algn="just">
              <a:buFont typeface="+mj-lt"/>
              <a:buAutoNum type="arabicPeriod"/>
            </a:pPr>
            <a:r>
              <a:rPr lang="en-US" sz="2600" dirty="0" err="1" smtClean="0"/>
              <a:t>Inframerah</a:t>
            </a:r>
            <a:r>
              <a:rPr lang="en-US" sz="2600" dirty="0" smtClean="0"/>
              <a:t> </a:t>
            </a:r>
            <a:r>
              <a:rPr lang="en-US" sz="2600" dirty="0" err="1" smtClean="0"/>
              <a:t>sangat</a:t>
            </a:r>
            <a:r>
              <a:rPr lang="en-US" sz="2600" dirty="0" smtClean="0"/>
              <a:t> </a:t>
            </a:r>
            <a:r>
              <a:rPr lang="en-US" sz="2600" dirty="0" err="1" smtClean="0"/>
              <a:t>berbahaya</a:t>
            </a:r>
            <a:r>
              <a:rPr lang="en-US" sz="2600" dirty="0" smtClean="0"/>
              <a:t> </a:t>
            </a:r>
            <a:r>
              <a:rPr lang="en-US" sz="2600" dirty="0" err="1" smtClean="0"/>
              <a:t>bagi</a:t>
            </a:r>
            <a:r>
              <a:rPr lang="en-US" sz="2600" dirty="0" smtClean="0"/>
              <a:t> </a:t>
            </a:r>
            <a:r>
              <a:rPr lang="en-US" sz="2600" dirty="0" err="1" smtClean="0"/>
              <a:t>mata</a:t>
            </a:r>
            <a:r>
              <a:rPr lang="en-US" sz="2600" dirty="0" smtClean="0"/>
              <a:t>, </a:t>
            </a:r>
            <a:r>
              <a:rPr lang="en-US" sz="2600" dirty="0" err="1" smtClean="0"/>
              <a:t>sehingga</a:t>
            </a:r>
            <a:r>
              <a:rPr lang="en-US" sz="2600" dirty="0" smtClean="0"/>
              <a:t> </a:t>
            </a:r>
            <a:r>
              <a:rPr lang="en-US" sz="2600" dirty="0" err="1" smtClean="0"/>
              <a:t>jangan</a:t>
            </a:r>
            <a:r>
              <a:rPr lang="en-US" sz="2600" dirty="0" smtClean="0"/>
              <a:t> </a:t>
            </a:r>
            <a:r>
              <a:rPr lang="en-US" sz="2600" dirty="0" err="1" smtClean="0"/>
              <a:t>sekalipun</a:t>
            </a:r>
            <a:r>
              <a:rPr lang="en-US" sz="2600" dirty="0" smtClean="0"/>
              <a:t> </a:t>
            </a:r>
            <a:r>
              <a:rPr lang="en-US" sz="2600" dirty="0" err="1" smtClean="0"/>
              <a:t>sorotan</a:t>
            </a:r>
            <a:r>
              <a:rPr lang="en-US" sz="2600" dirty="0" smtClean="0"/>
              <a:t> infra </a:t>
            </a:r>
            <a:r>
              <a:rPr lang="en-US" sz="2600" dirty="0" err="1" smtClean="0"/>
              <a:t>merah</a:t>
            </a:r>
            <a:r>
              <a:rPr lang="en-US" sz="2600" dirty="0" smtClean="0"/>
              <a:t> </a:t>
            </a:r>
            <a:r>
              <a:rPr lang="en-US" sz="2600" dirty="0" err="1" smtClean="0"/>
              <a:t>mengenai</a:t>
            </a:r>
            <a:r>
              <a:rPr lang="en-US" sz="2600" dirty="0" smtClean="0"/>
              <a:t> </a:t>
            </a:r>
            <a:r>
              <a:rPr lang="en-US" sz="2600" u="sng" dirty="0" err="1" smtClean="0">
                <a:hlinkClick r:id="rId2"/>
              </a:rPr>
              <a:t>mata</a:t>
            </a:r>
            <a:endParaRPr lang="en-US" sz="2600" dirty="0" smtClean="0"/>
          </a:p>
          <a:p>
            <a:pPr marL="582930" lvl="0" indent="-514350" algn="just">
              <a:buFont typeface="+mj-lt"/>
              <a:buAutoNum type="arabicPeriod"/>
            </a:pPr>
            <a:r>
              <a:rPr lang="en-US" sz="2600" dirty="0" err="1" smtClean="0"/>
              <a:t>Pengiriman</a:t>
            </a:r>
            <a:r>
              <a:rPr lang="en-US" sz="2600" dirty="0" smtClean="0"/>
              <a:t> data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inframerah</a:t>
            </a:r>
            <a:r>
              <a:rPr lang="en-US" sz="2600" dirty="0" smtClean="0"/>
              <a:t>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dikatakan</a:t>
            </a:r>
            <a:r>
              <a:rPr lang="en-US" sz="2600" dirty="0" smtClean="0"/>
              <a:t> </a:t>
            </a:r>
            <a:r>
              <a:rPr lang="en-US" sz="2600" dirty="0" err="1" smtClean="0"/>
              <a:t>lebih</a:t>
            </a:r>
            <a:r>
              <a:rPr lang="en-US" sz="2600" dirty="0" smtClean="0"/>
              <a:t> </a:t>
            </a:r>
            <a:r>
              <a:rPr lang="en-US" sz="2600" dirty="0" err="1" smtClean="0"/>
              <a:t>lambat</a:t>
            </a:r>
            <a:r>
              <a:rPr lang="en-US" sz="2600" dirty="0" smtClean="0"/>
              <a:t> </a:t>
            </a:r>
            <a:r>
              <a:rPr lang="en-US" sz="2600" dirty="0" err="1" smtClean="0"/>
              <a:t>dibandingkan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rekannya</a:t>
            </a:r>
            <a:r>
              <a:rPr lang="en-US" sz="2600" dirty="0" smtClean="0"/>
              <a:t> </a:t>
            </a:r>
            <a:r>
              <a:rPr lang="en-US" sz="2600" u="sng" dirty="0" smtClean="0">
                <a:hlinkClick r:id="rId3"/>
              </a:rPr>
              <a:t>Bluetooth</a:t>
            </a:r>
            <a:r>
              <a:rPr lang="en-US" sz="2600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Rangkaian</a:t>
            </a:r>
            <a:r>
              <a:rPr lang="en-US" sz="3200" dirty="0" smtClean="0"/>
              <a:t> </a:t>
            </a:r>
            <a:r>
              <a:rPr lang="en-US" sz="3200" dirty="0" err="1" smtClean="0"/>
              <a:t>pemancar</a:t>
            </a:r>
            <a:r>
              <a:rPr lang="en-US" sz="3200" dirty="0" smtClean="0"/>
              <a:t> &amp; </a:t>
            </a:r>
            <a:r>
              <a:rPr lang="en-US" sz="3200" dirty="0" err="1" smtClean="0"/>
              <a:t>penerima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22" name="Picture 2" descr="PEMANCAR%2055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86000"/>
            <a:ext cx="3771900" cy="2784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PENERIMA%20I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2209800"/>
            <a:ext cx="445273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Keterangan</a:t>
            </a:r>
            <a:r>
              <a:rPr lang="en-US" sz="3200" dirty="0" smtClean="0"/>
              <a:t> </a:t>
            </a:r>
            <a:r>
              <a:rPr lang="en-US" sz="3200" dirty="0" err="1" smtClean="0"/>
              <a:t>Rangkaian</a:t>
            </a:r>
            <a:r>
              <a:rPr lang="en-US" sz="3200" dirty="0" smtClean="0"/>
              <a:t> </a:t>
            </a:r>
            <a:r>
              <a:rPr lang="en-US" sz="3200" dirty="0" err="1" smtClean="0"/>
              <a:t>pemancar</a:t>
            </a:r>
            <a:r>
              <a:rPr lang="en-US" sz="3200" dirty="0" smtClean="0"/>
              <a:t> &amp; </a:t>
            </a:r>
            <a:r>
              <a:rPr lang="en-US" sz="3200" dirty="0" err="1" smtClean="0"/>
              <a:t>penerima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fungsi</a:t>
            </a:r>
            <a:r>
              <a:rPr lang="en-US" dirty="0" smtClean="0"/>
              <a:t> transistor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pemancar</a:t>
            </a:r>
            <a:r>
              <a:rPr lang="en-US" dirty="0" smtClean="0"/>
              <a:t>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menguatkan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dikirim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saklar</a:t>
            </a:r>
            <a:r>
              <a:rPr lang="en-US" dirty="0" smtClean="0"/>
              <a:t>/Switch </a:t>
            </a:r>
            <a:r>
              <a:rPr lang="en-US" dirty="0" err="1" smtClean="0"/>
              <a:t>bagi</a:t>
            </a:r>
            <a:r>
              <a:rPr lang="en-US" smtClean="0"/>
              <a:t> LED.</a:t>
            </a:r>
            <a:endParaRPr lang="en-US" dirty="0" smtClean="0"/>
          </a:p>
          <a:p>
            <a:pPr algn="just"/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infra red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menguatkan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sari </a:t>
            </a:r>
            <a:r>
              <a:rPr lang="en-US" dirty="0" err="1" smtClean="0"/>
              <a:t>pengirim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Infrared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1524000"/>
            <a:ext cx="5181600" cy="4831560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 smtClean="0"/>
              <a:t>Kurva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karakterisitik</a:t>
            </a:r>
            <a:r>
              <a:rPr lang="en-US" sz="2400" dirty="0" smtClean="0"/>
              <a:t> infra red </a:t>
            </a:r>
            <a:r>
              <a:rPr lang="en-US" sz="2400" dirty="0" err="1" smtClean="0"/>
              <a:t>membandingkan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frekuensi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jarak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dicapainya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Frekuensi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puncak</a:t>
            </a:r>
            <a:r>
              <a:rPr lang="en-US" sz="2400" dirty="0" smtClean="0"/>
              <a:t> (</a:t>
            </a:r>
            <a:r>
              <a:rPr lang="en-US" sz="2400" dirty="0" err="1" smtClean="0"/>
              <a:t>frekuensi</a:t>
            </a:r>
            <a:r>
              <a:rPr lang="en-US" sz="2400" dirty="0" smtClean="0"/>
              <a:t> 38.5 KHz)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jarak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dicapai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maksimal</a:t>
            </a:r>
            <a:r>
              <a:rPr lang="en-US" sz="2400" dirty="0" smtClean="0"/>
              <a:t> (</a:t>
            </a:r>
            <a:r>
              <a:rPr lang="en-US" sz="2400" dirty="0" err="1" smtClean="0"/>
              <a:t>jauh</a:t>
            </a:r>
            <a:r>
              <a:rPr lang="en-US" sz="2400" dirty="0" smtClean="0"/>
              <a:t>).</a:t>
            </a:r>
          </a:p>
          <a:p>
            <a:pPr algn="just"/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frekuensi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bawah</a:t>
            </a:r>
            <a:r>
              <a:rPr lang="en-US" sz="2400" dirty="0" smtClean="0"/>
              <a:t> </a:t>
            </a:r>
            <a:r>
              <a:rPr lang="en-US" sz="2400" dirty="0" err="1" smtClean="0"/>
              <a:t>puncak</a:t>
            </a:r>
            <a:r>
              <a:rPr lang="en-US" sz="2400" dirty="0" smtClean="0"/>
              <a:t> </a:t>
            </a:r>
            <a:r>
              <a:rPr lang="en-US" sz="2400" dirty="0" err="1" smtClean="0"/>
              <a:t>kurva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puncak</a:t>
            </a:r>
            <a:r>
              <a:rPr lang="en-US" sz="2400" dirty="0" smtClean="0"/>
              <a:t> </a:t>
            </a:r>
            <a:r>
              <a:rPr lang="en-US" sz="2400" dirty="0" err="1" smtClean="0"/>
              <a:t>kurva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jarak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dicapai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pendek</a:t>
            </a:r>
            <a:endParaRPr lang="en-US" sz="2400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00200"/>
            <a:ext cx="2847975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868</TotalTime>
  <Words>1234</Words>
  <Application>Microsoft Office PowerPoint</Application>
  <PresentationFormat>On-screen Show (4:3)</PresentationFormat>
  <Paragraphs>150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Metro</vt:lpstr>
      <vt:lpstr>Visio</vt:lpstr>
      <vt:lpstr>Sensor infrared</vt:lpstr>
      <vt:lpstr>Pengertian Infrared</vt:lpstr>
      <vt:lpstr>Karakteristik Infrared</vt:lpstr>
      <vt:lpstr>Jenis-jenis infrared</vt:lpstr>
      <vt:lpstr>Kelebihan dan Kelemahan Infrared</vt:lpstr>
      <vt:lpstr>Kelebihan dan Kelemahan Infrared</vt:lpstr>
      <vt:lpstr>Rangkaian pemancar &amp; penerima</vt:lpstr>
      <vt:lpstr>Keterangan Rangkaian pemancar &amp; penerima</vt:lpstr>
      <vt:lpstr>Kurva Karakteristik Infrared</vt:lpstr>
      <vt:lpstr>Rangkaian Pemancar dan Penerima</vt:lpstr>
      <vt:lpstr>Keterangan:</vt:lpstr>
      <vt:lpstr>Keterangan (1):</vt:lpstr>
      <vt:lpstr>Aplikasi Infrared</vt:lpstr>
      <vt:lpstr>APLIKASI OP-AMP PADA  SENSOR SUHU</vt:lpstr>
      <vt:lpstr>Slide 15</vt:lpstr>
      <vt:lpstr>BENTUK SENSOR LM35</vt:lpstr>
      <vt:lpstr>Slide 17</vt:lpstr>
      <vt:lpstr>INGAT:  (ada 2 jenis op-amp komparator)</vt:lpstr>
      <vt:lpstr>Ingat: </vt:lpstr>
      <vt:lpstr>Ingat: </vt:lpstr>
      <vt:lpstr>Op-amp sebagai Penguat pada Keluaran Sensor Suhu</vt:lpstr>
      <vt:lpstr>Slide 22</vt:lpstr>
      <vt:lpstr>Aplikasi sensor suhu</vt:lpstr>
      <vt:lpstr>LATIHAN</vt:lpstr>
      <vt:lpstr>Slide 25</vt:lpstr>
      <vt:lpstr>Referensi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58</cp:revision>
  <dcterms:created xsi:type="dcterms:W3CDTF">2012-04-05T07:18:37Z</dcterms:created>
  <dcterms:modified xsi:type="dcterms:W3CDTF">2012-04-30T05:11:39Z</dcterms:modified>
</cp:coreProperties>
</file>