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26CB-EFD5-4A8F-8878-2531FC36F4B8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C7DC-6618-4D9A-981D-1E0ED46F8D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26CB-EFD5-4A8F-8878-2531FC36F4B8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C7DC-6618-4D9A-981D-1E0ED46F8D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26CB-EFD5-4A8F-8878-2531FC36F4B8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C7DC-6618-4D9A-981D-1E0ED46F8D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26CB-EFD5-4A8F-8878-2531FC36F4B8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C7DC-6618-4D9A-981D-1E0ED46F8D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26CB-EFD5-4A8F-8878-2531FC36F4B8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C7DC-6618-4D9A-981D-1E0ED46F8D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26CB-EFD5-4A8F-8878-2531FC36F4B8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C7DC-6618-4D9A-981D-1E0ED46F8D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26CB-EFD5-4A8F-8878-2531FC36F4B8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C7DC-6618-4D9A-981D-1E0ED46F8D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26CB-EFD5-4A8F-8878-2531FC36F4B8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CBC7DC-6618-4D9A-981D-1E0ED46F8D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26CB-EFD5-4A8F-8878-2531FC36F4B8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C7DC-6618-4D9A-981D-1E0ED46F8D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26CB-EFD5-4A8F-8878-2531FC36F4B8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5CBC7DC-6618-4D9A-981D-1E0ED46F8D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2B826CB-EFD5-4A8F-8878-2531FC36F4B8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C7DC-6618-4D9A-981D-1E0ED46F8D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2B826CB-EFD5-4A8F-8878-2531FC36F4B8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5CBC7DC-6618-4D9A-981D-1E0ED46F8D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Mathematical </a:t>
            </a:r>
            <a:r>
              <a:rPr lang="id-ID" dirty="0" smtClean="0"/>
              <a:t>Induction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Citra </a:t>
            </a:r>
            <a:r>
              <a:rPr lang="en-US" dirty="0" err="1" smtClean="0"/>
              <a:t>Noviyasari</a:t>
            </a:r>
            <a:r>
              <a:rPr lang="en-US" dirty="0" smtClean="0"/>
              <a:t>, </a:t>
            </a:r>
            <a:r>
              <a:rPr lang="en-US" dirty="0" err="1" smtClean="0"/>
              <a:t>S.Si</a:t>
            </a:r>
            <a:r>
              <a:rPr lang="en-US" dirty="0" smtClean="0"/>
              <a:t>, MT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Recursive Algorithms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391400" cy="4525963"/>
          </a:xfrm>
        </p:spPr>
        <p:txBody>
          <a:bodyPr>
            <a:normAutofit/>
          </a:bodyPr>
          <a:lstStyle/>
          <a:p>
            <a:pPr algn="just"/>
            <a:r>
              <a:rPr lang="id-ID" sz="2400" dirty="0" smtClean="0"/>
              <a:t>An algorithm is called recursive if it solves a problem by reducing it to an instance of the same problem with smaller input.</a:t>
            </a:r>
          </a:p>
          <a:p>
            <a:r>
              <a:rPr lang="id-ID" sz="2400" dirty="0" smtClean="0"/>
              <a:t>Example :</a:t>
            </a:r>
          </a:p>
          <a:p>
            <a:pPr>
              <a:buNone/>
            </a:pPr>
            <a:r>
              <a:rPr lang="id-ID" sz="2400" dirty="0" smtClean="0"/>
              <a:t>	</a:t>
            </a:r>
            <a:r>
              <a:rPr lang="id-ID" sz="2400" i="1" dirty="0" smtClean="0">
                <a:latin typeface="Arial Narrow" pitchFamily="34" charset="0"/>
              </a:rPr>
              <a:t>Procedure Power(a : nonzero real number, n:nonnegative integer)</a:t>
            </a:r>
          </a:p>
          <a:p>
            <a:pPr>
              <a:buNone/>
            </a:pPr>
            <a:r>
              <a:rPr lang="id-ID" sz="2400" i="1" dirty="0" smtClean="0">
                <a:latin typeface="Arial Narrow" pitchFamily="34" charset="0"/>
              </a:rPr>
              <a:t>	If  n = 0 </a:t>
            </a:r>
          </a:p>
          <a:p>
            <a:pPr>
              <a:buNone/>
            </a:pPr>
            <a:r>
              <a:rPr lang="id-ID" sz="2400" i="1" dirty="0" smtClean="0">
                <a:latin typeface="Arial Narrow" pitchFamily="34" charset="0"/>
              </a:rPr>
              <a:t>		then power (a,n) := 1</a:t>
            </a:r>
          </a:p>
          <a:p>
            <a:pPr lvl="2">
              <a:buNone/>
            </a:pPr>
            <a:r>
              <a:rPr lang="id-ID" i="1" dirty="0" smtClean="0">
                <a:latin typeface="Arial Narrow" pitchFamily="34" charset="0"/>
              </a:rPr>
              <a:t>	Else power(a, n) := a * power(a,n) </a:t>
            </a:r>
            <a:endParaRPr lang="id-ID" i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2800" i="1" dirty="0" smtClean="0">
                <a:latin typeface="Arial Narrow" pitchFamily="34" charset="0"/>
              </a:rPr>
              <a:t>Procedure factorial(n : positive integer)</a:t>
            </a:r>
          </a:p>
          <a:p>
            <a:pPr>
              <a:buNone/>
            </a:pPr>
            <a:r>
              <a:rPr lang="id-ID" sz="2800" i="1" dirty="0" smtClean="0">
                <a:latin typeface="Arial Narrow" pitchFamily="34" charset="0"/>
              </a:rPr>
              <a:t>	If n = 1 </a:t>
            </a:r>
          </a:p>
          <a:p>
            <a:pPr>
              <a:buNone/>
            </a:pPr>
            <a:r>
              <a:rPr lang="id-ID" sz="2800" i="1" dirty="0" smtClean="0">
                <a:latin typeface="Arial Narrow" pitchFamily="34" charset="0"/>
              </a:rPr>
              <a:t>	Then factorial(n) := 1</a:t>
            </a:r>
          </a:p>
          <a:p>
            <a:pPr>
              <a:buNone/>
            </a:pPr>
            <a:r>
              <a:rPr lang="id-ID" sz="2800" i="1" dirty="0" smtClean="0">
                <a:latin typeface="Arial Narrow" pitchFamily="34" charset="0"/>
              </a:rPr>
              <a:t>	Else factorial(n) := n * factorial(n-1)</a:t>
            </a:r>
            <a:endParaRPr lang="id-ID" sz="2800" i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d-ID" dirty="0" smtClean="0"/>
              <a:t>Mathematical induction is an extremely important proof technique that can be used to prove assertions of this type.</a:t>
            </a:r>
          </a:p>
          <a:p>
            <a:pPr algn="just"/>
            <a:r>
              <a:rPr lang="id-ID" dirty="0" smtClean="0"/>
              <a:t>Mathematical induction is used to prove results about a large variety of discrete objects, i.e : complexity of algorithms, the correctness of certain types of computer programs, theorems about graphs and trees.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A proof by mathematical induction consist 2 steps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d-ID" dirty="0" smtClean="0"/>
              <a:t>A proof by mathematical induction consist 2 steps :</a:t>
            </a:r>
          </a:p>
          <a:p>
            <a:r>
              <a:rPr lang="id-ID" dirty="0" smtClean="0"/>
              <a:t>Basic Step</a:t>
            </a:r>
          </a:p>
          <a:p>
            <a:pPr>
              <a:buNone/>
            </a:pPr>
            <a:r>
              <a:rPr lang="id-ID" dirty="0" smtClean="0"/>
              <a:t>	The proposition P(1) is shown to be true</a:t>
            </a:r>
          </a:p>
          <a:p>
            <a:r>
              <a:rPr lang="id-ID" dirty="0" smtClean="0"/>
              <a:t>Inductive Step	</a:t>
            </a:r>
          </a:p>
          <a:p>
            <a:pPr>
              <a:buNone/>
            </a:pPr>
            <a:r>
              <a:rPr lang="id-ID" dirty="0" smtClean="0"/>
              <a:t>	The implication P(n) </a:t>
            </a:r>
            <a:r>
              <a:rPr lang="id-ID" dirty="0" smtClean="0">
                <a:sym typeface="Wingdings" pitchFamily="2" charset="2"/>
              </a:rPr>
              <a:t> P(n+1) is shown to be true for every positive integer n</a:t>
            </a:r>
          </a:p>
          <a:p>
            <a:pPr algn="just">
              <a:buNone/>
            </a:pPr>
            <a:r>
              <a:rPr lang="id-ID" dirty="0" smtClean="0">
                <a:sym typeface="Wingdings" pitchFamily="2" charset="2"/>
              </a:rPr>
              <a:t>	To prove that this implication is true for every positive integer n, we need to show that P(n+1) cannot be false when P(n) is true. This can be accomplished by assuming that P(n) is true and showing that under this hypothesis P(n+1) must also be true.</a:t>
            </a:r>
            <a:endParaRPr lang="id-ID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2800" dirty="0" smtClean="0"/>
              <a:t>Why Mathematical Induction is valid? Why is mathematical induction a valid proof technique?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Autofit/>
          </a:bodyPr>
          <a:lstStyle/>
          <a:p>
            <a:pPr marL="87313" indent="-50800" algn="just">
              <a:buNone/>
            </a:pPr>
            <a:r>
              <a:rPr lang="id-ID" sz="2300" dirty="0" smtClean="0"/>
              <a:t>The reason comes from the well-ordering property. Suppose we know that </a:t>
            </a:r>
            <a:r>
              <a:rPr lang="id-ID" sz="2300" i="1" dirty="0" smtClean="0"/>
              <a:t>P(1)</a:t>
            </a:r>
            <a:r>
              <a:rPr lang="id-ID" sz="2300" dirty="0" smtClean="0"/>
              <a:t> is true and that the proposition </a:t>
            </a:r>
            <a:r>
              <a:rPr lang="id-ID" sz="2300" i="1" dirty="0" smtClean="0"/>
              <a:t>P(n) </a:t>
            </a:r>
            <a:r>
              <a:rPr lang="id-ID" sz="2300" i="1" dirty="0" smtClean="0">
                <a:sym typeface="Wingdings" pitchFamily="2" charset="2"/>
              </a:rPr>
              <a:t> P(n+1) </a:t>
            </a:r>
            <a:r>
              <a:rPr lang="id-ID" sz="2300" dirty="0" smtClean="0">
                <a:sym typeface="Wingdings" pitchFamily="2" charset="2"/>
              </a:rPr>
              <a:t>is true for all positives integers n. To show that </a:t>
            </a:r>
            <a:r>
              <a:rPr lang="id-ID" sz="2300" i="1" dirty="0" smtClean="0">
                <a:sym typeface="Wingdings" pitchFamily="2" charset="2"/>
              </a:rPr>
              <a:t>P(n)</a:t>
            </a:r>
            <a:r>
              <a:rPr lang="id-ID" sz="2300" dirty="0" smtClean="0">
                <a:sym typeface="Wingdings" pitchFamily="2" charset="2"/>
              </a:rPr>
              <a:t> must be true for all positive integers, assume that there</a:t>
            </a:r>
            <a:r>
              <a:rPr lang="id-ID" sz="2300" dirty="0" smtClean="0"/>
              <a:t> is at least one positive integer for which </a:t>
            </a:r>
            <a:r>
              <a:rPr lang="id-ID" sz="2300" i="1" dirty="0" smtClean="0"/>
              <a:t>P(n)</a:t>
            </a:r>
            <a:r>
              <a:rPr lang="id-ID" sz="2300" dirty="0" smtClean="0"/>
              <a:t> is false. Then the set S of positive integers for wich </a:t>
            </a:r>
            <a:r>
              <a:rPr lang="id-ID" sz="2300" i="1" dirty="0" smtClean="0"/>
              <a:t>P(n)</a:t>
            </a:r>
            <a:r>
              <a:rPr lang="id-ID" sz="2300" dirty="0" smtClean="0"/>
              <a:t> is false is nonempty. </a:t>
            </a:r>
          </a:p>
          <a:p>
            <a:pPr marL="87313" indent="-50800" algn="just">
              <a:buNone/>
            </a:pPr>
            <a:r>
              <a:rPr lang="id-ID" sz="2300" dirty="0" smtClean="0"/>
              <a:t>Thus, by the well-ordering property, </a:t>
            </a:r>
            <a:r>
              <a:rPr lang="id-ID" sz="2300" i="1" dirty="0" smtClean="0"/>
              <a:t>S</a:t>
            </a:r>
            <a:r>
              <a:rPr lang="id-ID" sz="2300" dirty="0" smtClean="0"/>
              <a:t> has a least element, which will be denoted by </a:t>
            </a:r>
            <a:r>
              <a:rPr lang="id-ID" sz="2300" i="1" dirty="0" smtClean="0"/>
              <a:t>k</a:t>
            </a:r>
            <a:r>
              <a:rPr lang="id-ID" sz="2300" dirty="0" smtClean="0"/>
              <a:t>. We know that k cannot be 1, since </a:t>
            </a:r>
            <a:r>
              <a:rPr lang="id-ID" sz="2300" i="1" dirty="0" smtClean="0"/>
              <a:t>P(1)</a:t>
            </a:r>
            <a:r>
              <a:rPr lang="id-ID" sz="2300" dirty="0" smtClean="0"/>
              <a:t> is true. Since k is positive and greater thatn 1. k-1 is a positive integer, Furthermore, since k-1 is less than k, it is not in S, so </a:t>
            </a:r>
            <a:r>
              <a:rPr lang="id-ID" sz="2300" i="1" dirty="0" smtClean="0"/>
              <a:t>P(k-1)</a:t>
            </a:r>
            <a:r>
              <a:rPr lang="id-ID" sz="2300" dirty="0" smtClean="0"/>
              <a:t> must be true. Since the implication </a:t>
            </a:r>
            <a:r>
              <a:rPr lang="id-ID" sz="2300" i="1" dirty="0" smtClean="0"/>
              <a:t>P(k-1) </a:t>
            </a:r>
            <a:r>
              <a:rPr lang="id-ID" sz="2300" i="1" dirty="0" smtClean="0">
                <a:sym typeface="Wingdings" pitchFamily="2" charset="2"/>
              </a:rPr>
              <a:t> P(k)</a:t>
            </a:r>
            <a:r>
              <a:rPr lang="id-ID" sz="2300" dirty="0" smtClean="0">
                <a:sym typeface="Wingdings" pitchFamily="2" charset="2"/>
              </a:rPr>
              <a:t> is also true, it must be the case that </a:t>
            </a:r>
            <a:r>
              <a:rPr lang="id-ID" sz="2300" i="1" dirty="0" smtClean="0">
                <a:sym typeface="Wingdings" pitchFamily="2" charset="2"/>
              </a:rPr>
              <a:t>P(k)</a:t>
            </a:r>
            <a:r>
              <a:rPr lang="id-ID" sz="2300" dirty="0" smtClean="0">
                <a:sym typeface="Wingdings" pitchFamily="2" charset="2"/>
              </a:rPr>
              <a:t> is true. This contradicts choice of </a:t>
            </a:r>
            <a:r>
              <a:rPr lang="id-ID" sz="2300" i="1" dirty="0" smtClean="0">
                <a:sym typeface="Wingdings" pitchFamily="2" charset="2"/>
              </a:rPr>
              <a:t>k.</a:t>
            </a:r>
            <a:r>
              <a:rPr lang="id-ID" sz="2300" dirty="0" smtClean="0">
                <a:sym typeface="Wingdings" pitchFamily="2" charset="2"/>
              </a:rPr>
              <a:t> Hence </a:t>
            </a:r>
            <a:r>
              <a:rPr lang="id-ID" sz="2300" i="1" dirty="0" smtClean="0">
                <a:sym typeface="Wingdings" pitchFamily="2" charset="2"/>
              </a:rPr>
              <a:t>P(n)</a:t>
            </a:r>
            <a:r>
              <a:rPr lang="id-ID" sz="2300" dirty="0" smtClean="0">
                <a:sym typeface="Wingdings" pitchFamily="2" charset="2"/>
              </a:rPr>
              <a:t> must be true for every positive integer n.</a:t>
            </a:r>
            <a:endParaRPr lang="id-ID" sz="23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Example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d-ID" dirty="0" smtClean="0"/>
              <a:t>Use mathematical induction to prove that the sum of the first n odd positive integer is </a:t>
            </a:r>
            <a:r>
              <a:rPr lang="id-ID" i="1" dirty="0" smtClean="0"/>
              <a:t>n</a:t>
            </a:r>
            <a:r>
              <a:rPr lang="id-ID" i="1" baseline="30000" dirty="0" smtClean="0"/>
              <a:t>2</a:t>
            </a:r>
            <a:r>
              <a:rPr lang="id-ID" baseline="30000" dirty="0" smtClean="0"/>
              <a:t> </a:t>
            </a:r>
            <a:r>
              <a:rPr lang="id-ID" dirty="0" smtClean="0"/>
              <a:t> :</a:t>
            </a:r>
          </a:p>
          <a:p>
            <a:pPr algn="just"/>
            <a:r>
              <a:rPr lang="id-ID" dirty="0" smtClean="0"/>
              <a:t> Basic Step :</a:t>
            </a:r>
          </a:p>
          <a:p>
            <a:pPr algn="just">
              <a:buNone/>
            </a:pPr>
            <a:r>
              <a:rPr lang="id-ID" dirty="0" smtClean="0"/>
              <a:t>	</a:t>
            </a:r>
            <a:r>
              <a:rPr lang="id-ID" i="1" dirty="0" smtClean="0"/>
              <a:t>P(1)</a:t>
            </a:r>
            <a:r>
              <a:rPr lang="id-ID" dirty="0" smtClean="0"/>
              <a:t> states that the sum of the first one odd positive integers is </a:t>
            </a:r>
            <a:r>
              <a:rPr lang="id-ID" i="1" dirty="0" smtClean="0"/>
              <a:t>1</a:t>
            </a:r>
            <a:r>
              <a:rPr lang="id-ID" i="1" baseline="30000" dirty="0" smtClean="0"/>
              <a:t>2</a:t>
            </a:r>
            <a:r>
              <a:rPr lang="id-ID" dirty="0" smtClean="0"/>
              <a:t>. This true since the sum of the first odd positive integer is 1.</a:t>
            </a:r>
          </a:p>
          <a:p>
            <a:pPr algn="just"/>
            <a:r>
              <a:rPr lang="id-ID" dirty="0" smtClean="0"/>
              <a:t>Inductive Step :</a:t>
            </a:r>
          </a:p>
          <a:p>
            <a:pPr algn="just">
              <a:buNone/>
            </a:pPr>
            <a:r>
              <a:rPr lang="id-ID" dirty="0" smtClean="0"/>
              <a:t>	To complete the inductive step we must show that the proposition </a:t>
            </a:r>
            <a:r>
              <a:rPr lang="id-ID" i="1" dirty="0" smtClean="0"/>
              <a:t>P(n) </a:t>
            </a:r>
            <a:r>
              <a:rPr lang="id-ID" i="1" dirty="0" smtClean="0">
                <a:sym typeface="Wingdings" pitchFamily="2" charset="2"/>
              </a:rPr>
              <a:t> P(n+1) </a:t>
            </a:r>
            <a:r>
              <a:rPr lang="id-ID" dirty="0" smtClean="0">
                <a:sym typeface="Wingdings" pitchFamily="2" charset="2"/>
              </a:rPr>
              <a:t>is true for every positive integer n. To do this, suppose that </a:t>
            </a:r>
            <a:r>
              <a:rPr lang="id-ID" i="1" dirty="0" smtClean="0">
                <a:sym typeface="Wingdings" pitchFamily="2" charset="2"/>
              </a:rPr>
              <a:t>P(n)</a:t>
            </a:r>
            <a:r>
              <a:rPr lang="id-ID" dirty="0" smtClean="0">
                <a:sym typeface="Wingdings" pitchFamily="2" charset="2"/>
              </a:rPr>
              <a:t> is true for a positive integer n; that is :</a:t>
            </a:r>
          </a:p>
          <a:p>
            <a:r>
              <a:rPr lang="id-ID" i="1" dirty="0" smtClean="0"/>
              <a:t>1 + 3 + 5  + . . + (2n-1) = n</a:t>
            </a:r>
            <a:r>
              <a:rPr lang="id-ID" i="1" baseline="30000" dirty="0" smtClean="0"/>
              <a:t>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5438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id-ID" sz="2400" dirty="0" smtClean="0"/>
              <a:t>Note that the nth odd positive integer is </a:t>
            </a:r>
            <a:r>
              <a:rPr lang="id-ID" sz="2400" i="1" dirty="0" smtClean="0"/>
              <a:t>(2n-1), </a:t>
            </a:r>
            <a:r>
              <a:rPr lang="id-ID" sz="2400" dirty="0" smtClean="0"/>
              <a:t>since this integer is obtained by adding 2 a total of </a:t>
            </a:r>
            <a:r>
              <a:rPr lang="id-ID" sz="2400" i="1" dirty="0" smtClean="0"/>
              <a:t>n-1</a:t>
            </a:r>
            <a:r>
              <a:rPr lang="id-ID" sz="2400" dirty="0" smtClean="0"/>
              <a:t> times to </a:t>
            </a:r>
            <a:r>
              <a:rPr lang="id-ID" sz="2400" i="1" dirty="0" smtClean="0"/>
              <a:t>1</a:t>
            </a:r>
            <a:r>
              <a:rPr lang="id-ID" sz="2400" dirty="0" smtClean="0"/>
              <a:t>. We must show that </a:t>
            </a:r>
            <a:r>
              <a:rPr lang="id-ID" sz="2400" i="1" dirty="0" smtClean="0"/>
              <a:t>P(n+1)</a:t>
            </a:r>
            <a:r>
              <a:rPr lang="id-ID" sz="2400" dirty="0" smtClean="0"/>
              <a:t> is true, assuming that </a:t>
            </a:r>
            <a:r>
              <a:rPr lang="id-ID" sz="2400" i="1" dirty="0" smtClean="0"/>
              <a:t>P(n)</a:t>
            </a:r>
            <a:r>
              <a:rPr lang="id-ID" sz="2400" dirty="0" smtClean="0"/>
              <a:t> is true. Note that P(n+1) is statement that :</a:t>
            </a:r>
          </a:p>
          <a:p>
            <a:pPr>
              <a:buNone/>
            </a:pPr>
            <a:r>
              <a:rPr lang="id-ID" sz="2400" i="1" dirty="0" smtClean="0"/>
              <a:t>	1 + 3 + 5  + . . + (2n-1) + (2n+1) = (n+1)</a:t>
            </a:r>
            <a:r>
              <a:rPr lang="id-ID" sz="2400" i="1" baseline="30000" dirty="0" smtClean="0"/>
              <a:t>2</a:t>
            </a:r>
          </a:p>
          <a:p>
            <a:r>
              <a:rPr lang="id-ID" sz="2400" i="1" dirty="0" smtClean="0"/>
              <a:t>So, assuming that P(n) is true, it follows that :</a:t>
            </a:r>
          </a:p>
          <a:p>
            <a:pPr>
              <a:buNone/>
            </a:pPr>
            <a:r>
              <a:rPr lang="id-ID" sz="2400" i="1" dirty="0" smtClean="0"/>
              <a:t>	1 + 3 + 5  + . . + (2n-1) + (2n+1) = n</a:t>
            </a:r>
            <a:r>
              <a:rPr lang="id-ID" sz="2400" i="1" baseline="30000" dirty="0" smtClean="0"/>
              <a:t>2 </a:t>
            </a:r>
            <a:r>
              <a:rPr lang="id-ID" sz="2400" i="1" dirty="0" smtClean="0"/>
              <a:t>+ (2n+1)</a:t>
            </a:r>
          </a:p>
          <a:p>
            <a:pPr>
              <a:buNone/>
            </a:pPr>
            <a:r>
              <a:rPr lang="id-ID" sz="2400" i="1" dirty="0" smtClean="0"/>
              <a:t>						   = n</a:t>
            </a:r>
            <a:r>
              <a:rPr lang="id-ID" sz="2400" i="1" baseline="30000" dirty="0" smtClean="0"/>
              <a:t>2 </a:t>
            </a:r>
            <a:r>
              <a:rPr lang="id-ID" sz="2400" i="1" dirty="0" smtClean="0"/>
              <a:t>+ (2n+1)</a:t>
            </a:r>
          </a:p>
          <a:p>
            <a:pPr>
              <a:buNone/>
            </a:pPr>
            <a:r>
              <a:rPr lang="id-ID" sz="2400" i="1" dirty="0" smtClean="0"/>
              <a:t>						   = (n</a:t>
            </a:r>
            <a:r>
              <a:rPr lang="id-ID" sz="2400" i="1" baseline="30000" dirty="0" smtClean="0"/>
              <a:t>2 </a:t>
            </a:r>
            <a:r>
              <a:rPr lang="id-ID" sz="2400" i="1" dirty="0" smtClean="0"/>
              <a:t>+ 2n+1)</a:t>
            </a:r>
          </a:p>
          <a:p>
            <a:pPr>
              <a:buNone/>
            </a:pPr>
            <a:r>
              <a:rPr lang="id-ID" sz="2400" i="1" dirty="0" smtClean="0"/>
              <a:t>						   = (n+1)</a:t>
            </a:r>
            <a:r>
              <a:rPr lang="id-ID" sz="2400" i="1" baseline="30000" dirty="0" smtClean="0"/>
              <a:t>2</a:t>
            </a:r>
            <a:endParaRPr lang="id-ID" sz="2400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543800" cy="5029200"/>
          </a:xfrm>
        </p:spPr>
        <p:txBody>
          <a:bodyPr>
            <a:normAutofit fontScale="70000" lnSpcReduction="20000"/>
          </a:bodyPr>
          <a:lstStyle/>
          <a:p>
            <a:r>
              <a:rPr lang="id-ID" sz="3300" dirty="0" smtClean="0"/>
              <a:t>Use mathematical induction to show that : </a:t>
            </a:r>
            <a:r>
              <a:rPr lang="id-ID" sz="3300" i="1" dirty="0" smtClean="0"/>
              <a:t>1+2+2</a:t>
            </a:r>
            <a:r>
              <a:rPr lang="id-ID" sz="3300" i="1" baseline="30000" dirty="0" smtClean="0"/>
              <a:t>2</a:t>
            </a:r>
            <a:r>
              <a:rPr lang="id-ID" sz="3300" i="1" dirty="0" smtClean="0"/>
              <a:t>+ .. +2</a:t>
            </a:r>
            <a:r>
              <a:rPr lang="id-ID" sz="3300" i="1" baseline="30000" dirty="0" smtClean="0"/>
              <a:t>n </a:t>
            </a:r>
            <a:r>
              <a:rPr lang="id-ID" sz="3300" i="1" dirty="0" smtClean="0"/>
              <a:t>= 2</a:t>
            </a:r>
            <a:r>
              <a:rPr lang="id-ID" sz="3300" i="1" baseline="30000" dirty="0" smtClean="0"/>
              <a:t>n+1</a:t>
            </a:r>
            <a:r>
              <a:rPr lang="id-ID" sz="3300" i="1" dirty="0" smtClean="0"/>
              <a:t> -1</a:t>
            </a:r>
            <a:r>
              <a:rPr lang="id-ID" sz="3300" dirty="0" smtClean="0"/>
              <a:t>, For all nonnegative integers </a:t>
            </a:r>
            <a:r>
              <a:rPr lang="id-ID" sz="3300" i="1" dirty="0" smtClean="0"/>
              <a:t>n</a:t>
            </a:r>
            <a:r>
              <a:rPr lang="id-ID" sz="3300" dirty="0" smtClean="0"/>
              <a:t>.</a:t>
            </a:r>
          </a:p>
          <a:p>
            <a:r>
              <a:rPr lang="id-ID" sz="3300" dirty="0" smtClean="0"/>
              <a:t>Solution : Let </a:t>
            </a:r>
            <a:r>
              <a:rPr lang="id-ID" sz="3300" i="1" dirty="0" smtClean="0"/>
              <a:t>P(n)</a:t>
            </a:r>
            <a:r>
              <a:rPr lang="id-ID" sz="3300" dirty="0" smtClean="0"/>
              <a:t> be the proposition that this formula is correct for the integer n</a:t>
            </a:r>
          </a:p>
          <a:p>
            <a:r>
              <a:rPr lang="id-ID" sz="3300" dirty="0" smtClean="0"/>
              <a:t>Basic Step : </a:t>
            </a:r>
            <a:r>
              <a:rPr lang="id-ID" sz="3300" i="1" dirty="0" smtClean="0"/>
              <a:t>P(0)</a:t>
            </a:r>
            <a:r>
              <a:rPr lang="id-ID" sz="3300" dirty="0" smtClean="0"/>
              <a:t> is true since </a:t>
            </a:r>
            <a:r>
              <a:rPr lang="id-ID" sz="3300" i="1" dirty="0" smtClean="0"/>
              <a:t>2</a:t>
            </a:r>
            <a:r>
              <a:rPr lang="id-ID" sz="3300" i="1" baseline="30000" dirty="0" smtClean="0"/>
              <a:t>0</a:t>
            </a:r>
            <a:r>
              <a:rPr lang="id-ID" sz="3300" i="1" dirty="0" smtClean="0"/>
              <a:t> = 1 = 2</a:t>
            </a:r>
            <a:r>
              <a:rPr lang="id-ID" sz="3300" i="1" baseline="30000" dirty="0" smtClean="0"/>
              <a:t>1</a:t>
            </a:r>
            <a:r>
              <a:rPr lang="id-ID" sz="3300" i="1" dirty="0" smtClean="0"/>
              <a:t> -1</a:t>
            </a:r>
          </a:p>
          <a:p>
            <a:r>
              <a:rPr lang="id-ID" sz="3300" dirty="0" smtClean="0"/>
              <a:t>Inductive Step : Assume that </a:t>
            </a:r>
            <a:r>
              <a:rPr lang="id-ID" sz="3300" i="1" dirty="0" smtClean="0"/>
              <a:t>P(n)</a:t>
            </a:r>
            <a:r>
              <a:rPr lang="id-ID" sz="3300" dirty="0" smtClean="0"/>
              <a:t> is true. To carry out the inductive step using this assumption, it must be shown that </a:t>
            </a:r>
            <a:r>
              <a:rPr lang="id-ID" sz="3300" i="1" dirty="0" smtClean="0"/>
              <a:t>P(n+1)</a:t>
            </a:r>
            <a:r>
              <a:rPr lang="id-ID" sz="3300" dirty="0" smtClean="0"/>
              <a:t> is true :</a:t>
            </a:r>
          </a:p>
          <a:p>
            <a:pPr>
              <a:buNone/>
            </a:pPr>
            <a:r>
              <a:rPr lang="id-ID" sz="3300" dirty="0" smtClean="0"/>
              <a:t>	</a:t>
            </a:r>
            <a:r>
              <a:rPr lang="id-ID" sz="3300" i="1" dirty="0" smtClean="0"/>
              <a:t>1+2+2</a:t>
            </a:r>
            <a:r>
              <a:rPr lang="id-ID" sz="3300" i="1" baseline="30000" dirty="0" smtClean="0"/>
              <a:t>2</a:t>
            </a:r>
            <a:r>
              <a:rPr lang="id-ID" sz="3300" i="1" dirty="0" smtClean="0"/>
              <a:t>+ .. + 2</a:t>
            </a:r>
            <a:r>
              <a:rPr lang="id-ID" sz="3300" i="1" baseline="30000" dirty="0" smtClean="0"/>
              <a:t>n </a:t>
            </a:r>
            <a:r>
              <a:rPr lang="id-ID" sz="3300" i="1" dirty="0" smtClean="0"/>
              <a:t>+2</a:t>
            </a:r>
            <a:r>
              <a:rPr lang="id-ID" sz="3300" i="1" baseline="30000" dirty="0" smtClean="0"/>
              <a:t>n+1 </a:t>
            </a:r>
            <a:r>
              <a:rPr lang="id-ID" sz="3300" i="1" dirty="0" smtClean="0"/>
              <a:t>= 2</a:t>
            </a:r>
            <a:r>
              <a:rPr lang="id-ID" sz="3300" i="1" baseline="30000" dirty="0" smtClean="0"/>
              <a:t>n+2</a:t>
            </a:r>
            <a:r>
              <a:rPr lang="id-ID" sz="3300" i="1" dirty="0" smtClean="0"/>
              <a:t> -1</a:t>
            </a:r>
          </a:p>
          <a:p>
            <a:pPr>
              <a:buNone/>
            </a:pPr>
            <a:r>
              <a:rPr lang="id-ID" sz="3300" dirty="0" smtClean="0"/>
              <a:t>	Using the inductive hypothesis P(n), it follows that :</a:t>
            </a:r>
          </a:p>
          <a:p>
            <a:pPr>
              <a:buNone/>
            </a:pPr>
            <a:r>
              <a:rPr lang="id-ID" sz="3300" dirty="0" smtClean="0"/>
              <a:t>	</a:t>
            </a:r>
            <a:r>
              <a:rPr lang="id-ID" sz="3300" i="1" dirty="0" smtClean="0"/>
              <a:t>1+2+2</a:t>
            </a:r>
            <a:r>
              <a:rPr lang="id-ID" sz="3300" i="1" baseline="30000" dirty="0" smtClean="0"/>
              <a:t>2</a:t>
            </a:r>
            <a:r>
              <a:rPr lang="id-ID" sz="3300" i="1" dirty="0" smtClean="0"/>
              <a:t>+ .. + 2</a:t>
            </a:r>
            <a:r>
              <a:rPr lang="id-ID" sz="3300" i="1" baseline="30000" dirty="0" smtClean="0"/>
              <a:t>n </a:t>
            </a:r>
            <a:r>
              <a:rPr lang="id-ID" sz="3300" i="1" dirty="0" smtClean="0"/>
              <a:t>+2</a:t>
            </a:r>
            <a:r>
              <a:rPr lang="id-ID" sz="3300" i="1" baseline="30000" dirty="0" smtClean="0"/>
              <a:t>n+1 </a:t>
            </a:r>
            <a:r>
              <a:rPr lang="id-ID" sz="3300" i="1" dirty="0" smtClean="0"/>
              <a:t>= 2</a:t>
            </a:r>
            <a:r>
              <a:rPr lang="id-ID" sz="3300" i="1" baseline="30000" dirty="0" smtClean="0"/>
              <a:t>n+1</a:t>
            </a:r>
            <a:r>
              <a:rPr lang="id-ID" sz="3300" i="1" dirty="0" smtClean="0"/>
              <a:t> -1 + 2</a:t>
            </a:r>
            <a:r>
              <a:rPr lang="id-ID" sz="3300" i="1" baseline="30000" dirty="0" smtClean="0"/>
              <a:t>n+1</a:t>
            </a:r>
            <a:endParaRPr lang="id-ID" sz="3300" i="1" dirty="0" smtClean="0"/>
          </a:p>
          <a:p>
            <a:pPr>
              <a:buNone/>
            </a:pPr>
            <a:r>
              <a:rPr lang="id-ID" sz="3300" i="1" dirty="0" smtClean="0"/>
              <a:t>				     = 2. 2</a:t>
            </a:r>
            <a:r>
              <a:rPr lang="id-ID" sz="3300" i="1" baseline="30000" dirty="0" smtClean="0"/>
              <a:t>n+1 </a:t>
            </a:r>
            <a:r>
              <a:rPr lang="id-ID" sz="3300" i="1" dirty="0" smtClean="0"/>
              <a:t>- 1</a:t>
            </a:r>
          </a:p>
          <a:p>
            <a:pPr>
              <a:buNone/>
            </a:pPr>
            <a:r>
              <a:rPr lang="id-ID" sz="3300" i="1" dirty="0" smtClean="0"/>
              <a:t>				     = 2</a:t>
            </a:r>
            <a:r>
              <a:rPr lang="id-ID" sz="3300" i="1" baseline="30000" dirty="0" smtClean="0"/>
              <a:t>n+2</a:t>
            </a:r>
            <a:r>
              <a:rPr lang="id-ID" sz="3300" i="1" dirty="0" smtClean="0"/>
              <a:t> -1</a:t>
            </a: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Assignment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4525963"/>
          </a:xfrm>
        </p:spPr>
        <p:txBody>
          <a:bodyPr/>
          <a:lstStyle/>
          <a:p>
            <a:r>
              <a:rPr lang="id-ID" dirty="0" smtClean="0"/>
              <a:t>Use mathematical induction to show that :</a:t>
            </a:r>
          </a:p>
          <a:p>
            <a:r>
              <a:rPr lang="id-ID" dirty="0" smtClean="0"/>
              <a:t>                                , for all   </a:t>
            </a:r>
          </a:p>
          <a:p>
            <a:endParaRPr lang="id-ID" dirty="0" smtClean="0"/>
          </a:p>
          <a:p>
            <a:r>
              <a:rPr lang="id-ID" dirty="0" smtClean="0"/>
              <a:t>.</a:t>
            </a:r>
          </a:p>
          <a:p>
            <a:endParaRPr lang="id-ID" dirty="0" smtClean="0"/>
          </a:p>
          <a:p>
            <a:r>
              <a:rPr lang="id-ID" dirty="0" smtClean="0"/>
              <a:t>.</a:t>
            </a:r>
          </a:p>
          <a:p>
            <a:endParaRPr lang="id-ID" dirty="0" smtClean="0"/>
          </a:p>
          <a:p>
            <a:endParaRPr lang="id-ID" dirty="0" smtClean="0"/>
          </a:p>
          <a:p>
            <a:endParaRPr lang="id-ID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2133600"/>
            <a:ext cx="2934511" cy="7620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zh-CN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id-ID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0" y="2209800"/>
            <a:ext cx="762000" cy="547077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zh-CN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id-ID" altLang="zh-CN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id-ID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3276600"/>
            <a:ext cx="4773038" cy="609600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4419600"/>
            <a:ext cx="4463143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Recursive Definition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d-ID" sz="2400" dirty="0" smtClean="0"/>
              <a:t>Sometimes it is difficult to define an object explicitly. However, it may be easy to define this object in terms of itself. This process is called recursion.</a:t>
            </a:r>
          </a:p>
          <a:p>
            <a:pPr algn="just"/>
            <a:r>
              <a:rPr lang="id-ID" sz="2400" dirty="0" smtClean="0"/>
              <a:t>We can use recursion to define sequences, functions, and sets.</a:t>
            </a:r>
          </a:p>
          <a:p>
            <a:pPr algn="just"/>
            <a:r>
              <a:rPr lang="id-ID" sz="2400" dirty="0" smtClean="0"/>
              <a:t>To define a function with the set of nonnegative integers as its domain :</a:t>
            </a:r>
          </a:p>
          <a:p>
            <a:pPr algn="just">
              <a:buNone/>
            </a:pPr>
            <a:r>
              <a:rPr lang="id-ID" sz="2400" dirty="0" smtClean="0"/>
              <a:t>	1. Specify the value of the function at zero</a:t>
            </a:r>
          </a:p>
          <a:p>
            <a:pPr algn="just">
              <a:buNone/>
            </a:pPr>
            <a:r>
              <a:rPr lang="id-ID" sz="2400" dirty="0" smtClean="0"/>
              <a:t>	2. Give a rule for finding its value as an integer from its values at smaller integers.</a:t>
            </a:r>
          </a:p>
          <a:p>
            <a:pPr algn="just">
              <a:buNone/>
            </a:pPr>
            <a:r>
              <a:rPr lang="id-ID" sz="2400" smtClean="0"/>
              <a:t>	Such a definition is called a recursive or inductive definition.</a:t>
            </a:r>
            <a:endParaRPr lang="id-ID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79</TotalTime>
  <Words>557</Words>
  <Application>Microsoft Office PowerPoint</Application>
  <PresentationFormat>On-screen Show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Technic</vt:lpstr>
      <vt:lpstr>Mathematical Induction</vt:lpstr>
      <vt:lpstr>Definition</vt:lpstr>
      <vt:lpstr>A proof by mathematical induction consist 2 steps</vt:lpstr>
      <vt:lpstr>Why Mathematical Induction is valid? Why is mathematical induction a valid proof technique?</vt:lpstr>
      <vt:lpstr>Example</vt:lpstr>
      <vt:lpstr>Slide 6</vt:lpstr>
      <vt:lpstr>Slide 7</vt:lpstr>
      <vt:lpstr>Assignment</vt:lpstr>
      <vt:lpstr>Recursive Definition</vt:lpstr>
      <vt:lpstr>Recursive Algorithms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</dc:title>
  <dc:creator>ASUS</dc:creator>
  <cp:lastModifiedBy>Citra</cp:lastModifiedBy>
  <cp:revision>15</cp:revision>
  <dcterms:created xsi:type="dcterms:W3CDTF">2011-11-18T07:30:18Z</dcterms:created>
  <dcterms:modified xsi:type="dcterms:W3CDTF">2012-04-30T03:36:15Z</dcterms:modified>
</cp:coreProperties>
</file>