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78" r:id="rId3"/>
    <p:sldId id="279" r:id="rId4"/>
    <p:sldId id="314" r:id="rId5"/>
    <p:sldId id="257" r:id="rId6"/>
    <p:sldId id="259" r:id="rId7"/>
    <p:sldId id="280" r:id="rId8"/>
    <p:sldId id="260" r:id="rId9"/>
    <p:sldId id="261" r:id="rId10"/>
    <p:sldId id="262" r:id="rId11"/>
    <p:sldId id="263" r:id="rId12"/>
    <p:sldId id="264" r:id="rId13"/>
    <p:sldId id="281" r:id="rId14"/>
    <p:sldId id="265" r:id="rId15"/>
    <p:sldId id="315" r:id="rId16"/>
    <p:sldId id="316" r:id="rId17"/>
    <p:sldId id="317" r:id="rId18"/>
    <p:sldId id="318" r:id="rId19"/>
    <p:sldId id="266" r:id="rId20"/>
    <p:sldId id="267" r:id="rId21"/>
    <p:sldId id="268" r:id="rId22"/>
    <p:sldId id="269" r:id="rId23"/>
    <p:sldId id="271" r:id="rId24"/>
    <p:sldId id="272" r:id="rId25"/>
    <p:sldId id="282" r:id="rId26"/>
    <p:sldId id="273" r:id="rId27"/>
    <p:sldId id="274" r:id="rId28"/>
    <p:sldId id="275" r:id="rId29"/>
    <p:sldId id="285" r:id="rId30"/>
    <p:sldId id="283" r:id="rId31"/>
    <p:sldId id="284" r:id="rId32"/>
    <p:sldId id="319" r:id="rId33"/>
    <p:sldId id="320" r:id="rId34"/>
    <p:sldId id="329" r:id="rId35"/>
    <p:sldId id="322" r:id="rId36"/>
    <p:sldId id="323" r:id="rId37"/>
    <p:sldId id="286" r:id="rId38"/>
    <p:sldId id="324" r:id="rId39"/>
    <p:sldId id="325" r:id="rId40"/>
    <p:sldId id="326" r:id="rId41"/>
    <p:sldId id="327" r:id="rId42"/>
    <p:sldId id="328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330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D44EA-AF85-4EB4-9786-4B0902CF7419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EE01A-C9C3-4028-ACE9-861C8F03A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4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81F420-048D-45D5-9130-D0EC9551817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760CE6-98E6-4E8B-932D-1039E7B36BFA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3BE062-10CC-4427-A4E4-C93E7C880749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25EEB7-F977-4A8F-AC54-5650BE591AAC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E01A-C9C3-4028-ACE9-861C8F03A1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24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35A67D-F950-4955-A55B-AB5BE1F3F476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4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60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C5C55-B3FC-4C00-9FFF-33E3CE7D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52474"/>
      </p:ext>
    </p:extLst>
  </p:cSld>
  <p:clrMapOvr>
    <a:masterClrMapping/>
  </p:clrMapOvr>
  <p:transition spd="med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9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9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7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2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3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6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3748-9F6F-49AC-B15A-C056FFF4F43A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AC80-96CA-4593-9B31-D238F92A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3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PERTEMUAN 11</a:t>
            </a:r>
            <a:br>
              <a:rPr lang="en-US" dirty="0" smtClean="0"/>
            </a:br>
            <a:r>
              <a:rPr lang="en-US" dirty="0" smtClean="0"/>
              <a:t>PEREKONOMIAN 4 SEKTOR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pPr marL="401638" indent="-401638" algn="just">
              <a:buNone/>
            </a:pPr>
            <a:r>
              <a:rPr lang="en-US" dirty="0" smtClean="0">
                <a:effectLst/>
              </a:rPr>
              <a:t>b.	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distributor,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rantai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penyaluran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dalamrangka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melayani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konsumen</a:t>
            </a:r>
            <a:r>
              <a:rPr lang="en-US" dirty="0" smtClean="0">
                <a:effectLst/>
              </a:rPr>
              <a:t> agar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dibutuhkan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sampai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konsumen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waktu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tepat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tempat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tepat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sasaran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tepat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kuantitas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kualitas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sehingga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dibutuhkan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mudah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diperoleh</a:t>
            </a:r>
            <a:r>
              <a:rPr lang="en-US" dirty="0" smtClean="0">
                <a:effectLst/>
              </a:rPr>
              <a:t>.</a:t>
            </a:r>
          </a:p>
          <a:p>
            <a:pPr marL="401638" indent="-401638" algn="just">
              <a:buNone/>
            </a:pPr>
            <a:r>
              <a:rPr lang="en-US" dirty="0" smtClean="0">
                <a:effectLst/>
              </a:rPr>
              <a:t>c.	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agen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pembangunan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agen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pembangunan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ditujukan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meningkatkan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melalui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penelitian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pengembangan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48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Pemerintah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merupakan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penting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perkonomian</a:t>
            </a:r>
            <a:r>
              <a:rPr lang="en-US" dirty="0" smtClean="0">
                <a:effectLst/>
              </a:rPr>
              <a:t>. </a:t>
            </a:r>
          </a:p>
          <a:p>
            <a:pPr algn="just"/>
            <a:r>
              <a:rPr lang="en-US" dirty="0" smtClean="0">
                <a:effectLst/>
              </a:rPr>
              <a:t>Di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perkonomian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bertugas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mengatur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mengendalikan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serta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mengadakan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kontrol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terhadap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jalannya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roda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perekonomian</a:t>
            </a:r>
            <a:r>
              <a:rPr lang="en-US" dirty="0" smtClean="0">
                <a:effectLst/>
              </a:rPr>
              <a:t> agar </a:t>
            </a:r>
            <a:r>
              <a:rPr lang="en-US" dirty="0" err="1" smtClean="0">
                <a:effectLst/>
              </a:rPr>
              <a:t>negaradapat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maju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rakyatdapat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hidup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layak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dandamai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PeranPemerintahdalamKegiatanEkonomi</a:t>
            </a:r>
            <a:endParaRPr lang="en-US" dirty="0" smtClean="0">
              <a:effectLst/>
            </a:endParaRPr>
          </a:p>
          <a:p>
            <a:pPr marL="334963" indent="-334963" algn="just">
              <a:buNone/>
            </a:pPr>
            <a:r>
              <a:rPr lang="en-US" dirty="0" smtClean="0">
                <a:effectLst/>
              </a:rPr>
              <a:t>a.	</a:t>
            </a:r>
            <a:r>
              <a:rPr lang="en-US" dirty="0" err="1" smtClean="0">
                <a:effectLst/>
              </a:rPr>
              <a:t>Peranan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Pengatur</a:t>
            </a:r>
            <a:endParaRPr lang="en-US" dirty="0" smtClean="0">
              <a:effectLst/>
            </a:endParaRPr>
          </a:p>
          <a:p>
            <a:pPr marL="334963" indent="-334963" algn="just"/>
            <a:r>
              <a:rPr lang="en-US" dirty="0" err="1" smtClean="0">
                <a:effectLst/>
              </a:rPr>
              <a:t>Pengaturan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ditempuh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melalui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peraturan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perundang-undangan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disertai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tindakan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nyata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7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b. </a:t>
            </a:r>
            <a:r>
              <a:rPr lang="en-US" dirty="0" err="1" smtClean="0">
                <a:effectLst/>
              </a:rPr>
              <a:t>Peranan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Pengontrol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pengontrol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mempunyaibank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sentral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berfungsi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mengawasi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lalu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lintas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keuangan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antaralain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jumlah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uang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beredar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tinggi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rendahnya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suku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bunga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lalu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lintaskredit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sebagainya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satu-satunya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mempunyaihak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mencetak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serta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mengedarkannya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c. </a:t>
            </a:r>
            <a:r>
              <a:rPr lang="en-US" dirty="0" err="1" smtClean="0">
                <a:effectLst/>
              </a:rPr>
              <a:t>Peranan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Penguasa</a:t>
            </a:r>
            <a:endParaRPr lang="en-US" dirty="0" smtClean="0">
              <a:effectLst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pemaksa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terselenggaranya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ketertiban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polisi</a:t>
            </a:r>
            <a:r>
              <a:rPr lang="en-US" dirty="0" smtClean="0">
                <a:effectLst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peradilan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terselenggaranya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keadilan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seluruh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rakyat</a:t>
            </a:r>
            <a:endParaRPr lang="en-US" dirty="0" smtClean="0">
              <a:effectLst/>
            </a:endParaRPr>
          </a:p>
          <a:p>
            <a:pPr marL="401638" indent="-401638" algn="just">
              <a:buNone/>
            </a:pPr>
            <a:r>
              <a:rPr lang="en-US" dirty="0" smtClean="0"/>
              <a:t>d.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Konsumen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menjalankan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tugasnya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memerlukan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macam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misalnya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administrasi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diperlukan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peralatan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kantor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alat-alat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tulis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effectLst/>
              </a:rPr>
              <a:t>e. </a:t>
            </a:r>
            <a:r>
              <a:rPr lang="en-US" dirty="0" err="1" smtClean="0">
                <a:effectLst/>
              </a:rPr>
              <a:t>Peranan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produsen</a:t>
            </a:r>
            <a:r>
              <a:rPr lang="en-US" dirty="0" smtClean="0">
                <a:effectLst/>
              </a:rPr>
              <a:t>/Investor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produsen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menghasilkan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menyangkut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kepentingan</a:t>
            </a:r>
            <a:r>
              <a:rPr lang="en-US" dirty="0" smtClean="0">
                <a:effectLst/>
              </a:rPr>
              <a:t> orang </a:t>
            </a:r>
            <a:r>
              <a:rPr lang="en-US" dirty="0" err="1" smtClean="0">
                <a:effectLst/>
              </a:rPr>
              <a:t>banyak</a:t>
            </a:r>
            <a:r>
              <a:rPr lang="en-US" dirty="0" smtClean="0">
                <a:effectLst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investor, </a:t>
            </a:r>
            <a:r>
              <a:rPr lang="en-US" dirty="0" err="1" smtClean="0">
                <a:effectLst/>
              </a:rPr>
              <a:t>artinya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penanam</a:t>
            </a:r>
            <a:r>
              <a:rPr lang="en-US" dirty="0" smtClean="0">
                <a:effectLst/>
              </a:rPr>
              <a:t> modal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seluruhnya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perusahaan-perusahaan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beroperasi</a:t>
            </a:r>
            <a:r>
              <a:rPr lang="en-US" dirty="0" smtClean="0">
                <a:effectLst/>
              </a:rPr>
              <a:t> di Indonesia.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>
              <a:effectLst/>
            </a:endParaRPr>
          </a:p>
          <a:p>
            <a:pPr algn="just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sz="3200" dirty="0" err="1" smtClean="0">
                <a:latin typeface="Arial" charset="0"/>
                <a:cs typeface="Times New Roman" pitchFamily="18" charset="0"/>
              </a:rPr>
              <a:t>Perdagangan</a:t>
            </a:r>
            <a:r>
              <a:rPr lang="en-US" sz="3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Arial" charset="0"/>
                <a:cs typeface="Times New Roman" pitchFamily="18" charset="0"/>
              </a:rPr>
              <a:t>Luar</a:t>
            </a:r>
            <a:r>
              <a:rPr lang="en-US" sz="3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Arial" charset="0"/>
                <a:cs typeface="Times New Roman" pitchFamily="18" charset="0"/>
              </a:rPr>
              <a:t>Negeri</a:t>
            </a:r>
            <a:r>
              <a:rPr lang="en-US" sz="3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Arial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Arial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Arial" charset="0"/>
                <a:cs typeface="Times New Roman" pitchFamily="18" charset="0"/>
              </a:rPr>
            </a:br>
            <a:r>
              <a:rPr lang="en-US" sz="3200" dirty="0" err="1" smtClean="0">
                <a:latin typeface="Arial" charset="0"/>
                <a:cs typeface="Times New Roman" pitchFamily="18" charset="0"/>
              </a:rPr>
              <a:t>Kegiatan</a:t>
            </a:r>
            <a:r>
              <a:rPr lang="en-US" sz="32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Arial" charset="0"/>
                <a:cs typeface="Times New Roman" pitchFamily="18" charset="0"/>
              </a:rPr>
              <a:t>Ekonomi</a:t>
            </a:r>
            <a:r>
              <a:rPr lang="en-US" sz="3200" dirty="0" smtClean="0">
                <a:latin typeface="Arial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419600"/>
          </a:xfrm>
        </p:spPr>
        <p:txBody>
          <a:bodyPr/>
          <a:lstStyle/>
          <a:p>
            <a:pPr algn="just"/>
            <a:r>
              <a:rPr lang="en-US" sz="2800" b="1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jasa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diproduksi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di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negeri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dibeli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penduduk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negara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lain.</a:t>
            </a:r>
          </a:p>
          <a:p>
            <a:pPr algn="just"/>
            <a:r>
              <a:rPr lang="en-US" sz="2800" b="1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Impor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jasa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diproduksi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di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luar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negeri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dikonsumsi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di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negeri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/>
            <a:r>
              <a:rPr lang="en-US" sz="2800" b="1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sz="2800" b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netto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(NX) =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(X) –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Impor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(M)</a:t>
            </a:r>
          </a:p>
          <a:p>
            <a:pPr marL="290513" indent="-290513" algn="just">
              <a:buNone/>
            </a:pPr>
            <a:r>
              <a:rPr lang="en-US" sz="2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Jika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positip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net foreign investment</a:t>
            </a:r>
          </a:p>
          <a:p>
            <a:pPr marL="290513" indent="-290513" algn="just">
              <a:buNone/>
            </a:pP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Jika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negatip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</a:t>
            </a:r>
            <a:r>
              <a:rPr lang="en-US" sz="2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 net foreign borrowing</a:t>
            </a:r>
          </a:p>
          <a:p>
            <a:pPr marL="0" indent="0" algn="just" eaLnBrk="1" hangingPunct="1">
              <a:buFontTx/>
              <a:buNone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03388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latin typeface="Arial" pitchFamily="34" charset="0"/>
                <a:cs typeface="Times New Roman" pitchFamily="18" charset="0"/>
              </a:rPr>
              <a:t>Faktor-faktor</a:t>
            </a:r>
            <a:r>
              <a:rPr lang="en-US" sz="2800" dirty="0" smtClean="0">
                <a:latin typeface="Arial" pitchFamily="34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Times New Roman" pitchFamily="18" charset="0"/>
              </a:rPr>
              <a:t>mempengaruhi</a:t>
            </a:r>
            <a:r>
              <a:rPr lang="en-US" sz="28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Times New Roman" pitchFamily="18" charset="0"/>
              </a:rPr>
              <a:t>Ekspor</a:t>
            </a:r>
            <a:r>
              <a:rPr lang="en-US" sz="28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Times New Roman" pitchFamily="18" charset="0"/>
              </a:rPr>
              <a:t>Impor</a:t>
            </a:r>
            <a:r>
              <a:rPr lang="en-US" sz="2800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290513" lvl="1" indent="-290513" algn="just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Output (GDP –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domestik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LN</a:t>
            </a:r>
          </a:p>
          <a:p>
            <a:pPr marL="290513" lvl="1" indent="-290513" algn="just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Nilai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tukar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exchange rate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 –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depresiasi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apresiasi</a:t>
            </a:r>
            <a:endParaRPr lang="en-US" dirty="0" smtClean="0"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en-US" sz="2800" b="1" dirty="0" smtClean="0">
              <a:ea typeface="Arial Unicode MS" pitchFamily="34" charset="-128"/>
              <a:cs typeface="Arial Unicode MS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GDP </a:t>
            </a:r>
            <a:r>
              <a:rPr lang="en-US" sz="2800" b="1" dirty="0" err="1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memasukkan</a:t>
            </a:r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perdagangan</a:t>
            </a:r>
            <a:r>
              <a:rPr lang="en-US" sz="2800" b="1" dirty="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LN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GDP =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C + I + G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itchFamily="34" charset="-128"/>
                <a:cs typeface="Arial Unicode MS" pitchFamily="34" charset="-128"/>
              </a:rPr>
              <a:t>NX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 smtClean="0">
                <a:cs typeface="Times New Roman" pitchFamily="18" charset="0"/>
              </a:rPr>
              <a:t>dimana</a:t>
            </a:r>
            <a:r>
              <a:rPr lang="en-US" sz="2800" dirty="0" smtClean="0">
                <a:cs typeface="Times New Roman" pitchFamily="18" charset="0"/>
              </a:rPr>
              <a:t>: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C + I + G </a:t>
            </a:r>
            <a:r>
              <a:rPr lang="en-US" sz="2800" dirty="0" err="1" smtClean="0">
                <a:cs typeface="Times New Roman" pitchFamily="18" charset="0"/>
              </a:rPr>
              <a:t>disebut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permintaan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domestik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domestic demand</a:t>
            </a:r>
            <a:r>
              <a:rPr lang="en-US" sz="2800" dirty="0" smtClean="0">
                <a:cs typeface="Times New Roman" pitchFamily="18" charset="0"/>
              </a:rPr>
              <a:t>), 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2800" dirty="0" err="1" smtClean="0">
                <a:cs typeface="Times New Roman" pitchFamily="18" charset="0"/>
              </a:rPr>
              <a:t>sehingga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NX</a:t>
            </a:r>
            <a:r>
              <a:rPr lang="en-US" sz="2800" dirty="0" smtClean="0">
                <a:cs typeface="Times New Roman" pitchFamily="18" charset="0"/>
              </a:rPr>
              <a:t> = GDP – </a:t>
            </a:r>
            <a:r>
              <a:rPr lang="en-US" sz="2800" dirty="0" err="1" smtClean="0">
                <a:cs typeface="Times New Roman" pitchFamily="18" charset="0"/>
              </a:rPr>
              <a:t>permintaan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domestik</a:t>
            </a:r>
            <a:endParaRPr lang="en-US" sz="2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88820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cs typeface="Times New Roman" pitchFamily="18" charset="0"/>
              </a:rPr>
              <a:t>TABUNGAN DAN INVESTASI DALAM PEREKONOMIAN TERBUKA</a:t>
            </a:r>
            <a:r>
              <a:rPr lang="en-US" sz="2800" b="1" dirty="0" smtClean="0">
                <a:latin typeface="Arial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467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dirty="0" smtClean="0">
                <a:latin typeface="Arial" charset="0"/>
                <a:cs typeface="Times New Roman" pitchFamily="18" charset="0"/>
              </a:rPr>
              <a:t>Recall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latin typeface="Arial" charset="0"/>
                <a:cs typeface="Times New Roman" pitchFamily="18" charset="0"/>
              </a:rPr>
              <a:t>sederhana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:</a:t>
            </a:r>
          </a:p>
          <a:p>
            <a:pPr lvl="2"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I = S</a:t>
            </a:r>
          </a:p>
          <a:p>
            <a:pPr lvl="2"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I + G = S + T </a:t>
            </a:r>
            <a:r>
              <a:rPr lang="en-US" sz="2800" dirty="0" err="1" smtClean="0">
                <a:latin typeface="Arial" charset="0"/>
              </a:rPr>
              <a:t>atau</a:t>
            </a:r>
            <a:endParaRPr lang="en-US" sz="2800" dirty="0" smtClean="0">
              <a:latin typeface="Arial" charset="0"/>
            </a:endParaRPr>
          </a:p>
          <a:p>
            <a:pPr lvl="2"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I = S + (T – G)</a:t>
            </a:r>
          </a:p>
          <a:p>
            <a:pPr eaLnBrk="1" hangingPunct="1">
              <a:buFontTx/>
              <a:buNone/>
            </a:pPr>
            <a:r>
              <a:rPr lang="en-US" sz="2800" b="1" dirty="0" err="1" smtClean="0">
                <a:latin typeface="Arial" charset="0"/>
              </a:rPr>
              <a:t>Pada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Perekonomian</a:t>
            </a:r>
            <a:r>
              <a:rPr lang="en-US" sz="2800" b="1" dirty="0" smtClean="0">
                <a:latin typeface="Arial" charset="0"/>
              </a:rPr>
              <a:t> Terbuka</a:t>
            </a:r>
          </a:p>
          <a:p>
            <a:pPr lvl="2"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I + NX = S + (T – G)</a:t>
            </a:r>
          </a:p>
          <a:p>
            <a:pPr eaLnBrk="1" hangingPunct="1">
              <a:buFontTx/>
              <a:buNone/>
            </a:pPr>
            <a:r>
              <a:rPr lang="en-US" sz="2800" i="1" dirty="0" err="1" smtClean="0"/>
              <a:t>Penulisan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kembali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sebagai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persamaan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identitas</a:t>
            </a:r>
            <a:endParaRPr lang="en-US" sz="2800" i="1" dirty="0" smtClean="0"/>
          </a:p>
          <a:p>
            <a:pPr lvl="2" eaLnBrk="1" hangingPunct="1">
              <a:buFontTx/>
              <a:buNone/>
            </a:pPr>
            <a:r>
              <a:rPr lang="en-US" sz="2800" dirty="0" smtClean="0">
                <a:latin typeface="Arial" charset="0"/>
              </a:rPr>
              <a:t>NX = S + (T – G) - I</a:t>
            </a:r>
          </a:p>
        </p:txBody>
      </p:sp>
    </p:spTree>
    <p:extLst>
      <p:ext uri="{BB962C8B-B14F-4D97-AF65-F5344CB8AC3E}">
        <p14:creationId xmlns:p14="http://schemas.microsoft.com/office/powerpoint/2010/main" val="4072384688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357188"/>
            <a:ext cx="7772400" cy="8382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id-ID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PERDAGANGAN BERGANTUNG PADA PENDAPATAN: IMPOR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5362"/>
          </a:xfrm>
        </p:spPr>
        <p:txBody>
          <a:bodyPr>
            <a:normAutofit fontScale="92500" lnSpcReduction="20000"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Penjelasan :</a:t>
            </a:r>
          </a:p>
          <a:p>
            <a:pPr marL="777240" lvl="1" indent="-457200" algn="just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Produk yang diimpor seringkali menjadi komponen/ input untuk menghasilkan barang dan jasa dalam suatu persekonomian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menyusun pendapatan nasional</a:t>
            </a:r>
          </a:p>
          <a:p>
            <a:pPr marL="777240" lvl="1" indent="-457200" algn="just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id-ID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777240" lvl="1" indent="-457200" algn="just" eaLnBrk="1" fontAlgn="auto" hangingPunct="1">
              <a:spcBef>
                <a:spcPts val="37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Meningkatnya pendapatan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meningkatkan konsumsi  tingkat kecenderungan mengkonsumsi produk impor cenderung meningkat (marginal propensity to import) atau MPI  yang </a:t>
            </a:r>
            <a:r>
              <a:rPr lang="id-ID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menunjukkan sejauh mana peningkatan kemakmuran berdampak pada permintaan impor</a:t>
            </a:r>
          </a:p>
          <a:p>
            <a:pPr marL="777240" lvl="1" indent="-457200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2918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4.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Negeri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Peranan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perekonomian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penting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apalagi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perekonomian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mengglobal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seperti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sekarang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setiap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lagi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menghindar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keterlibatannya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perdagangan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internasional</a:t>
            </a:r>
            <a:r>
              <a:rPr lang="en-US" dirty="0" smtClean="0">
                <a:effectLst/>
              </a:rPr>
              <a:t> </a:t>
            </a:r>
            <a:r>
              <a:rPr lang="en-US" dirty="0" err="1" smtClean="0">
                <a:effectLst/>
              </a:rPr>
              <a:t>jika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ingin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perekonomian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terpuruk</a:t>
            </a:r>
            <a:r>
              <a:rPr lang="en-US" dirty="0" smtClean="0">
                <a:effectLst/>
              </a:rPr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Peranan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luar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negeri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tersebutadalah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berikut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algn="just">
              <a:buNone/>
            </a:pPr>
            <a:r>
              <a:rPr lang="en-US" dirty="0" smtClean="0">
                <a:effectLst/>
              </a:rPr>
              <a:t>a)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Konsumen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konsumen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dihasilkan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mengekspor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mereka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0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err="1" smtClean="0"/>
              <a:t>Pengertian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perekonomian</a:t>
            </a:r>
            <a:r>
              <a:rPr lang="en-US" sz="3600" b="1" dirty="0" smtClean="0"/>
              <a:t> 4 </a:t>
            </a:r>
            <a:r>
              <a:rPr lang="en-US" sz="3600" b="1" dirty="0" err="1" smtClean="0"/>
              <a:t>sektor</a:t>
            </a:r>
            <a:r>
              <a:rPr lang="en-US" sz="3600" b="1" dirty="0" smtClean="0"/>
              <a:t>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FF0000"/>
                </a:solidFill>
              </a:rPr>
              <a:t>tax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goverment</a:t>
            </a:r>
            <a:r>
              <a:rPr lang="en-US" i="1" dirty="0" smtClean="0">
                <a:solidFill>
                  <a:srgbClr val="FF0000"/>
                </a:solidFill>
              </a:rPr>
              <a:t> expenditure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effectLst/>
              </a:rPr>
              <a:t>b)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Produsen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Selain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konsumen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bertindak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produsen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Artinya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produk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merekahasilkan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kita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konsumsi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cara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mengimpornya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r>
              <a:rPr lang="en-US" dirty="0" err="1" smtClean="0">
                <a:effectLst/>
              </a:rPr>
              <a:t>Dengan</a:t>
            </a:r>
            <a:r>
              <a:rPr lang="en-US" dirty="0"/>
              <a:t> </a:t>
            </a:r>
            <a:r>
              <a:rPr lang="en-US" dirty="0" err="1" smtClean="0">
                <a:effectLst/>
              </a:rPr>
              <a:t>demikian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berkesempatan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menikmati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produk-produk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bermutu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tinggi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belum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dihasilkan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91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marL="512763" indent="-512763" algn="just">
              <a:buNone/>
            </a:pPr>
            <a:r>
              <a:rPr lang="en-US" dirty="0" smtClean="0">
                <a:effectLst/>
              </a:rPr>
              <a:t>c)	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Investor</a:t>
            </a:r>
          </a:p>
          <a:p>
            <a:pPr marL="512763" indent="-512763" algn="just"/>
            <a:r>
              <a:rPr lang="en-US" dirty="0" smtClean="0">
                <a:effectLst/>
              </a:rPr>
              <a:t>Pembangunan </a:t>
            </a:r>
            <a:r>
              <a:rPr lang="en-US" dirty="0" err="1" smtClean="0">
                <a:effectLst/>
              </a:rPr>
              <a:t>suatu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bangsa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membutuhkan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pelaku-pelaku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berani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menanamkan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modalnya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penanaman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langsung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langsung</a:t>
            </a:r>
            <a:r>
              <a:rPr lang="en-US" dirty="0" smtClean="0">
                <a:effectLst/>
              </a:rPr>
              <a:t>.</a:t>
            </a:r>
          </a:p>
          <a:p>
            <a:pPr marL="512763" indent="-512763" algn="just"/>
            <a:r>
              <a:rPr lang="en-US" dirty="0" smtClean="0">
                <a:effectLst/>
              </a:rPr>
              <a:t>Investor-investor </a:t>
            </a:r>
            <a:r>
              <a:rPr lang="en-US" dirty="0" err="1" smtClean="0">
                <a:effectLst/>
              </a:rPr>
              <a:t>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banyak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berasal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umumnya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mereka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banyak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mempunyai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lebih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maju</a:t>
            </a:r>
            <a:r>
              <a:rPr lang="en-US" dirty="0" smtClean="0">
                <a:effectLst/>
              </a:rPr>
              <a:t>.</a:t>
            </a:r>
          </a:p>
          <a:p>
            <a:pPr marL="512763" indent="-512763" algn="just">
              <a:buNone/>
            </a:pPr>
            <a:r>
              <a:rPr lang="en-US" dirty="0" smtClean="0">
                <a:effectLst/>
              </a:rPr>
              <a:t>d)	</a:t>
            </a:r>
            <a:r>
              <a:rPr lang="en-US" dirty="0" err="1" smtClean="0">
                <a:effectLst/>
              </a:rPr>
              <a:t>Sumber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Tenaga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Ahli</a:t>
            </a:r>
            <a:endParaRPr lang="en-US" dirty="0" smtClean="0">
              <a:effectLst/>
            </a:endParaRPr>
          </a:p>
          <a:p>
            <a:pPr marL="512763" indent="-512763" algn="just"/>
            <a:r>
              <a:rPr lang="en-US" dirty="0" smtClean="0">
                <a:effectLst/>
              </a:rPr>
              <a:t>Negara </a:t>
            </a:r>
            <a:r>
              <a:rPr lang="en-US" dirty="0" err="1" smtClean="0">
                <a:effectLst/>
              </a:rPr>
              <a:t>maju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banyak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tenaga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ahli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sangat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dibutuhkan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lain.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demikian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lain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memenuhi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kekurangan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tenaga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endParaRPr lang="en-US" dirty="0" smtClean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KESEIMBANGAN PENDAPATAN NASIONAL 4 SEKTOR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Perekonomian</a:t>
            </a:r>
            <a:r>
              <a:rPr lang="en-US" dirty="0" smtClean="0">
                <a:effectLst/>
              </a:rPr>
              <a:t> Terbuka 4 </a:t>
            </a:r>
            <a:r>
              <a:rPr lang="en-US" dirty="0" err="1" smtClean="0">
                <a:effectLst/>
              </a:rPr>
              <a:t>Sektor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mewujudkan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dua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aliran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sirkulasi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aliran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Pendapatan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mengekspor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“</a:t>
            </a:r>
            <a:r>
              <a:rPr lang="en-US" dirty="0" err="1" smtClean="0"/>
              <a:t>Suntikan</a:t>
            </a:r>
            <a:r>
              <a:rPr lang="en-US" dirty="0" smtClean="0"/>
              <a:t>”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diimpor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lain, yang </a:t>
            </a:r>
            <a:r>
              <a:rPr lang="en-US" dirty="0" err="1" smtClean="0"/>
              <a:t>merupakan</a:t>
            </a:r>
            <a:r>
              <a:rPr lang="en-US" dirty="0" smtClean="0"/>
              <a:t> “</a:t>
            </a:r>
            <a:r>
              <a:rPr lang="en-US" dirty="0" err="1" smtClean="0"/>
              <a:t>Bocoran</a:t>
            </a:r>
            <a:r>
              <a:rPr lang="en-US" dirty="0" smtClean="0"/>
              <a:t>”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7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5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2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effectLst/>
              </a:rPr>
              <a:t>Ciri-ciri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Pokok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dari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Aliran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Pendapatan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Perekonomian</a:t>
            </a:r>
            <a:r>
              <a:rPr lang="en-US" b="1" dirty="0" smtClean="0">
                <a:effectLst/>
              </a:rPr>
              <a:t> Terbuka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/>
              <a:t>RT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/</a:t>
            </a:r>
            <a:r>
              <a:rPr lang="en-US" dirty="0" err="1" smtClean="0"/>
              <a:t>upah</a:t>
            </a:r>
            <a:r>
              <a:rPr lang="en-US" dirty="0" smtClean="0"/>
              <a:t>, </a:t>
            </a:r>
            <a:r>
              <a:rPr lang="en-US" dirty="0" err="1" smtClean="0"/>
              <a:t>sewa</a:t>
            </a:r>
            <a:r>
              <a:rPr lang="en-US" dirty="0" smtClean="0"/>
              <a:t>, </a:t>
            </a:r>
            <a:r>
              <a:rPr lang="en-US" dirty="0" err="1" smtClean="0"/>
              <a:t>bunga</a:t>
            </a:r>
            <a:r>
              <a:rPr lang="en-US" dirty="0" smtClean="0"/>
              <a:t> &amp; </a:t>
            </a:r>
            <a:r>
              <a:rPr lang="en-US" dirty="0" err="1" smtClean="0"/>
              <a:t>keuntungan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: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(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brg</a:t>
            </a:r>
            <a:r>
              <a:rPr lang="en-US" dirty="0" smtClean="0"/>
              <a:t> &amp;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 </a:t>
            </a:r>
            <a:r>
              <a:rPr lang="en-US" dirty="0" err="1" smtClean="0"/>
              <a:t>Cdn</a:t>
            </a:r>
            <a:r>
              <a:rPr lang="en-US" dirty="0" smtClean="0"/>
              <a:t> ) ;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;</a:t>
            </a:r>
            <a:r>
              <a:rPr lang="en-US" dirty="0" err="1" smtClean="0"/>
              <a:t>Mengimpor</a:t>
            </a:r>
            <a:r>
              <a:rPr lang="en-US" dirty="0" smtClean="0"/>
              <a:t>  (</a:t>
            </a:r>
            <a:r>
              <a:rPr lang="en-US" dirty="0" err="1" smtClean="0"/>
              <a:t>beli</a:t>
            </a:r>
            <a:r>
              <a:rPr lang="en-US" dirty="0" smtClean="0"/>
              <a:t> barang2 </a:t>
            </a:r>
            <a:r>
              <a:rPr lang="en-US" dirty="0" err="1" smtClean="0"/>
              <a:t>impor</a:t>
            </a:r>
            <a:r>
              <a:rPr lang="en-US" dirty="0" smtClean="0"/>
              <a:t>) ; </a:t>
            </a:r>
            <a:r>
              <a:rPr lang="en-US" dirty="0" err="1" smtClean="0"/>
              <a:t>Menabung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Bank/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(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);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perbelanjaan</a:t>
            </a:r>
            <a:r>
              <a:rPr lang="en-US" dirty="0" smtClean="0"/>
              <a:t> (</a:t>
            </a:r>
            <a:r>
              <a:rPr lang="en-US" dirty="0" err="1" smtClean="0"/>
              <a:t>pengeluaran</a:t>
            </a:r>
            <a:r>
              <a:rPr lang="en-US" dirty="0" smtClean="0"/>
              <a:t>) </a:t>
            </a:r>
            <a:r>
              <a:rPr lang="en-US" dirty="0" err="1" smtClean="0"/>
              <a:t>penanam</a:t>
            </a:r>
            <a:r>
              <a:rPr lang="en-US" dirty="0" smtClean="0"/>
              <a:t> modal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brg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modal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&amp; </a:t>
            </a:r>
            <a:r>
              <a:rPr lang="en-US" dirty="0" err="1" smtClean="0"/>
              <a:t>belanja</a:t>
            </a:r>
            <a:r>
              <a:rPr lang="en-US" dirty="0" smtClean="0"/>
              <a:t> modal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err="1" smtClean="0">
                <a:effectLst/>
              </a:rPr>
              <a:t>Persamaan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Keseimbangan</a:t>
            </a:r>
            <a:r>
              <a:rPr lang="en-US" b="1" dirty="0" smtClean="0">
                <a:effectLst/>
              </a:rPr>
              <a:t>.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Dlm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terbuka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Brg</a:t>
            </a:r>
            <a:r>
              <a:rPr lang="en-US" dirty="0" smtClean="0">
                <a:effectLst/>
              </a:rPr>
              <a:t> &amp;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diperjualbelikan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Produksi</a:t>
            </a:r>
            <a:r>
              <a:rPr lang="en-US" dirty="0" smtClean="0"/>
              <a:t> DN,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2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500" dirty="0" err="1" smtClean="0">
                <a:effectLst/>
              </a:rPr>
              <a:t>Sehingga</a:t>
            </a:r>
            <a:r>
              <a:rPr lang="en-US" sz="3500" dirty="0" smtClean="0">
                <a:effectLst/>
              </a:rPr>
              <a:t> “</a:t>
            </a:r>
            <a:r>
              <a:rPr lang="en-US" sz="3500" dirty="0" err="1" smtClean="0">
                <a:effectLst/>
              </a:rPr>
              <a:t>Penawaran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Agregat</a:t>
            </a:r>
            <a:r>
              <a:rPr lang="en-US" sz="3500" dirty="0" smtClean="0">
                <a:effectLst/>
              </a:rPr>
              <a:t>” </a:t>
            </a:r>
            <a:r>
              <a:rPr lang="en-US" sz="3500" dirty="0" err="1" smtClean="0">
                <a:effectLst/>
              </a:rPr>
              <a:t>dlm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Perekonomian</a:t>
            </a:r>
            <a:r>
              <a:rPr lang="en-US" sz="3500" dirty="0" smtClean="0">
                <a:effectLst/>
              </a:rPr>
              <a:t> Terbuka = AS = Y + M</a:t>
            </a:r>
          </a:p>
          <a:p>
            <a:pPr marL="0" indent="0" algn="ctr">
              <a:buNone/>
            </a:pPr>
            <a:endParaRPr lang="en-US" sz="3500" b="1" dirty="0" smtClean="0">
              <a:effectLst/>
            </a:endParaRPr>
          </a:p>
          <a:p>
            <a:pPr marL="0" indent="0" algn="ctr">
              <a:buNone/>
            </a:pPr>
            <a:r>
              <a:rPr lang="en-US" sz="3500" b="1" dirty="0" smtClean="0">
                <a:effectLst/>
              </a:rPr>
              <a:t>KOMPONEN PENGELUARAN AGREGAT KEATAS PENDAPATAN NASIONAL </a:t>
            </a:r>
          </a:p>
          <a:p>
            <a:pPr marL="0" indent="0" algn="ctr">
              <a:buNone/>
            </a:pPr>
            <a:r>
              <a:rPr lang="en-US" sz="3500" b="1" dirty="0" smtClean="0">
                <a:effectLst/>
              </a:rPr>
              <a:t>DALAM PEREKONOMIAN TERBUKA.</a:t>
            </a:r>
            <a:endParaRPr lang="en-US" sz="3500" dirty="0" smtClean="0">
              <a:effectLst/>
            </a:endParaRPr>
          </a:p>
          <a:p>
            <a:pPr algn="just"/>
            <a:r>
              <a:rPr lang="en-US" sz="3500" dirty="0" err="1" smtClean="0">
                <a:effectLst/>
              </a:rPr>
              <a:t>Dengan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demikian</a:t>
            </a:r>
            <a:r>
              <a:rPr lang="en-US" sz="3500" dirty="0" smtClean="0">
                <a:effectLst/>
              </a:rPr>
              <a:t>, </a:t>
            </a:r>
            <a:r>
              <a:rPr lang="en-US" sz="3500" dirty="0" err="1" smtClean="0">
                <a:effectLst/>
              </a:rPr>
              <a:t>komponen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pengeluaran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agregat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ke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atas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pendapatan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nasional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adalah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sbb</a:t>
            </a:r>
            <a:r>
              <a:rPr lang="en-US" sz="3500" dirty="0" smtClean="0">
                <a:effectLst/>
              </a:rPr>
              <a:t> :  </a:t>
            </a:r>
            <a:r>
              <a:rPr lang="en-US" sz="3500" dirty="0" err="1" smtClean="0">
                <a:effectLst/>
              </a:rPr>
              <a:t>Pengeluaran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konsumsi</a:t>
            </a:r>
            <a:r>
              <a:rPr lang="en-US" sz="3500" dirty="0" smtClean="0">
                <a:effectLst/>
              </a:rPr>
              <a:t> RT </a:t>
            </a:r>
            <a:r>
              <a:rPr lang="en-US" sz="3500" dirty="0" err="1" smtClean="0">
                <a:effectLst/>
              </a:rPr>
              <a:t>ke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atas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brg</a:t>
            </a:r>
            <a:r>
              <a:rPr lang="en-US" sz="3500" dirty="0" smtClean="0">
                <a:effectLst/>
              </a:rPr>
              <a:t> &amp; </a:t>
            </a:r>
            <a:r>
              <a:rPr lang="en-US" sz="3500" dirty="0" err="1" smtClean="0">
                <a:effectLst/>
              </a:rPr>
              <a:t>jasa</a:t>
            </a:r>
            <a:r>
              <a:rPr lang="en-US" sz="3500" dirty="0" smtClean="0">
                <a:effectLst/>
              </a:rPr>
              <a:t> DN ( </a:t>
            </a:r>
            <a:r>
              <a:rPr lang="en-US" sz="3500" dirty="0" err="1" smtClean="0">
                <a:effectLst/>
              </a:rPr>
              <a:t>Cdn</a:t>
            </a:r>
            <a:r>
              <a:rPr lang="en-US" sz="3500" dirty="0" smtClean="0">
                <a:effectLst/>
              </a:rPr>
              <a:t> ) ; </a:t>
            </a:r>
            <a:r>
              <a:rPr lang="en-US" sz="3500" dirty="0" err="1" smtClean="0">
                <a:effectLst/>
              </a:rPr>
              <a:t>Investasi</a:t>
            </a:r>
            <a:r>
              <a:rPr lang="en-US" sz="3500" dirty="0" smtClean="0">
                <a:effectLst/>
              </a:rPr>
              <a:t> Perusahaan </a:t>
            </a:r>
            <a:r>
              <a:rPr lang="en-US" sz="3500" dirty="0" err="1" smtClean="0">
                <a:effectLst/>
              </a:rPr>
              <a:t>brg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produksi</a:t>
            </a:r>
            <a:r>
              <a:rPr lang="en-US" sz="3500" dirty="0" smtClean="0">
                <a:effectLst/>
              </a:rPr>
              <a:t> DN ; </a:t>
            </a:r>
            <a:r>
              <a:rPr lang="en-US" sz="3500" dirty="0" err="1" smtClean="0">
                <a:effectLst/>
              </a:rPr>
              <a:t>Pengeluaran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Pemerintah</a:t>
            </a:r>
            <a:r>
              <a:rPr lang="en-US" sz="3500" dirty="0" smtClean="0">
                <a:effectLst/>
              </a:rPr>
              <a:t> (</a:t>
            </a:r>
            <a:r>
              <a:rPr lang="en-US" sz="3500" dirty="0" err="1" smtClean="0">
                <a:effectLst/>
              </a:rPr>
              <a:t>utk</a:t>
            </a:r>
            <a:r>
              <a:rPr lang="en-US" sz="3500" dirty="0" smtClean="0">
                <a:effectLst/>
              </a:rPr>
              <a:t> </a:t>
            </a:r>
            <a:r>
              <a:rPr lang="en-US" sz="3500" dirty="0" err="1" smtClean="0">
                <a:effectLst/>
              </a:rPr>
              <a:t>konsumsi</a:t>
            </a:r>
            <a:r>
              <a:rPr lang="en-US" sz="3500" dirty="0" smtClean="0">
                <a:effectLst/>
              </a:rPr>
              <a:t> &amp; </a:t>
            </a:r>
            <a:r>
              <a:rPr lang="en-US" sz="3500" dirty="0" err="1" smtClean="0">
                <a:effectLst/>
              </a:rPr>
              <a:t>investasi</a:t>
            </a:r>
            <a:r>
              <a:rPr lang="en-US" sz="3500" dirty="0" smtClean="0">
                <a:effectLst/>
              </a:rPr>
              <a:t>) ;</a:t>
            </a:r>
          </a:p>
          <a:p>
            <a:pPr algn="just"/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6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effectLst/>
              </a:rPr>
              <a:t>Ekspor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pengeluaran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 lain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brg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diproduksi</a:t>
            </a:r>
            <a:r>
              <a:rPr lang="en-US" dirty="0" smtClean="0">
                <a:effectLst/>
              </a:rPr>
              <a:t> Perusahaan DN. </a:t>
            </a:r>
          </a:p>
          <a:p>
            <a:pPr algn="just"/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persamaan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keseimbangan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“</a:t>
            </a:r>
            <a:r>
              <a:rPr lang="en-US" dirty="0" err="1" smtClean="0">
                <a:effectLst/>
              </a:rPr>
              <a:t>Pengeluaran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Agregat</a:t>
            </a:r>
            <a:r>
              <a:rPr lang="en-US" dirty="0" smtClean="0">
                <a:effectLst/>
              </a:rPr>
              <a:t>” yang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disebut</a:t>
            </a:r>
            <a:r>
              <a:rPr lang="en-US" dirty="0" smtClean="0">
                <a:effectLst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Perbelanjaan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Agregat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(AE)  =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AEdn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Cdn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+ I + G + X </a:t>
            </a:r>
          </a:p>
          <a:p>
            <a:pPr algn="just"/>
            <a:r>
              <a:rPr lang="en-US" dirty="0" err="1" smtClean="0">
                <a:effectLst/>
              </a:rPr>
              <a:t>Krn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Perbelanjaan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Agregat</a:t>
            </a:r>
            <a:r>
              <a:rPr lang="en-US" dirty="0" smtClean="0">
                <a:effectLst/>
              </a:rPr>
              <a:t> (AE) </a:t>
            </a:r>
            <a:r>
              <a:rPr lang="en-US" dirty="0" err="1" smtClean="0">
                <a:effectLst/>
              </a:rPr>
              <a:t>meliputi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Produksi</a:t>
            </a:r>
            <a:r>
              <a:rPr lang="en-US" dirty="0" smtClean="0">
                <a:effectLst/>
              </a:rPr>
              <a:t> DN &amp; M,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=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effectLst/>
              </a:rPr>
              <a:t>AE =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AEdn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+ M,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atau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 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AEdn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effectLst/>
              </a:rPr>
              <a:t>Cdn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 + I + G + X + 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>
                <a:effectLst/>
              </a:rPr>
              <a:t>Persamaan</a:t>
            </a:r>
            <a:r>
              <a:rPr lang="en-US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Konsumsi</a:t>
            </a:r>
            <a:r>
              <a:rPr lang="en-US" b="1" dirty="0" smtClean="0">
                <a:effectLst/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effectLst/>
              </a:rPr>
              <a:t>Diketahui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bahwa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Konsumsi</a:t>
            </a:r>
            <a:r>
              <a:rPr lang="en-US" dirty="0" smtClean="0">
                <a:effectLst/>
              </a:rPr>
              <a:t> RT </a:t>
            </a:r>
            <a:r>
              <a:rPr lang="en-US" dirty="0" err="1" smtClean="0">
                <a:effectLst/>
              </a:rPr>
              <a:t>terdiri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: </a:t>
            </a:r>
          </a:p>
          <a:p>
            <a:pPr marL="468313" indent="-468313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Pengeluaran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produksi</a:t>
            </a:r>
            <a:r>
              <a:rPr lang="en-US" dirty="0" smtClean="0">
                <a:effectLst/>
              </a:rPr>
              <a:t> DN (</a:t>
            </a:r>
            <a:r>
              <a:rPr lang="en-US" dirty="0" err="1" smtClean="0">
                <a:effectLst/>
              </a:rPr>
              <a:t>Cdn</a:t>
            </a:r>
            <a:r>
              <a:rPr lang="en-US" dirty="0" smtClean="0">
                <a:effectLst/>
              </a:rPr>
              <a:t>) ;</a:t>
            </a:r>
          </a:p>
          <a:p>
            <a:pPr marL="468313" indent="-468313" algn="just">
              <a:buFont typeface="+mj-lt"/>
              <a:buAutoNum type="arabicPeriod"/>
            </a:pPr>
            <a:r>
              <a:rPr lang="en-US" dirty="0" err="1" smtClean="0">
                <a:effectLst/>
              </a:rPr>
              <a:t>danPengeluaran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brg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Impor</a:t>
            </a:r>
            <a:r>
              <a:rPr lang="en-US" dirty="0" smtClean="0">
                <a:effectLst/>
              </a:rPr>
              <a:t> (M), </a:t>
            </a:r>
          </a:p>
          <a:p>
            <a:pPr marL="468313" indent="-468313" algn="just"/>
            <a:r>
              <a:rPr lang="en-US" dirty="0" err="1"/>
              <a:t>S</a:t>
            </a:r>
            <a:r>
              <a:rPr lang="en-US" dirty="0" err="1" smtClean="0">
                <a:effectLst/>
              </a:rPr>
              <a:t>ehingga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keseluruhan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C =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Cdn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+ M. </a:t>
            </a:r>
          </a:p>
          <a:p>
            <a:pPr marL="468313" indent="-468313" algn="just"/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menggantikan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Cdn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+ M </a:t>
            </a:r>
            <a:r>
              <a:rPr lang="en-US" dirty="0" err="1" smtClean="0">
                <a:solidFill>
                  <a:srgbClr val="FF0000"/>
                </a:solidFill>
                <a:effectLst/>
              </a:rPr>
              <a:t>menjadi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C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maka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persamaan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perbelanjaan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dpt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dinyatakan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AE = C + I + G + 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bhw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: “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”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”,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wujudnya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; 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Y + M = C + I + G + X</a:t>
            </a:r>
          </a:p>
          <a:p>
            <a:pPr algn="just"/>
            <a:r>
              <a:rPr lang="en-US" dirty="0" err="1" smtClean="0"/>
              <a:t>Dimana</a:t>
            </a:r>
            <a:r>
              <a:rPr lang="en-US" dirty="0" smtClean="0"/>
              <a:t>, </a:t>
            </a:r>
            <a:r>
              <a:rPr lang="en-US" dirty="0"/>
              <a:t>Y + M =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,  </a:t>
            </a:r>
            <a:endParaRPr lang="en-US" dirty="0" smtClean="0"/>
          </a:p>
          <a:p>
            <a:pPr algn="just"/>
            <a:r>
              <a:rPr lang="en-US" dirty="0" smtClean="0"/>
              <a:t>C+I+G+X </a:t>
            </a:r>
            <a:r>
              <a:rPr lang="en-US" dirty="0"/>
              <a:t>=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Agregat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Sehingga</a:t>
            </a:r>
            <a:r>
              <a:rPr lang="en-US" dirty="0" smtClean="0"/>
              <a:t> 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Y = C + I + G + (X – M).</a:t>
            </a:r>
          </a:p>
          <a:p>
            <a:pPr algn="just"/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bhw</a:t>
            </a:r>
            <a:r>
              <a:rPr lang="en-US" dirty="0"/>
              <a:t>,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Y = C + I + G + ( X – M </a:t>
            </a:r>
            <a:r>
              <a:rPr lang="en-US" dirty="0"/>
              <a:t>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7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GDP, </a:t>
            </a:r>
            <a:r>
              <a:rPr lang="en-US" dirty="0" err="1" smtClean="0"/>
              <a:t>inflasi</a:t>
            </a:r>
            <a:r>
              <a:rPr lang="en-US" dirty="0" smtClean="0"/>
              <a:t>, </a:t>
            </a:r>
            <a:r>
              <a:rPr lang="en-US" dirty="0" err="1" smtClean="0"/>
              <a:t>kurs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sektor-sektor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Sektor</a:t>
            </a:r>
            <a:r>
              <a:rPr lang="en-US" dirty="0" smtClean="0"/>
              <a:t> Perusahaan,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Dan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/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42159"/>
            <a:ext cx="8229600" cy="3715641"/>
          </a:xfrm>
        </p:spPr>
        <p:txBody>
          <a:bodyPr/>
          <a:lstStyle/>
          <a:p>
            <a:pPr lvl="0" algn="just"/>
            <a:r>
              <a:rPr lang="id-ID" dirty="0" smtClean="0"/>
              <a:t>Keseimbangan berdasarkan pendekatan agregat</a:t>
            </a:r>
            <a:r>
              <a:rPr lang="en-US" dirty="0" smtClean="0"/>
              <a:t> </a:t>
            </a:r>
            <a:r>
              <a:rPr lang="en-US" b="1" dirty="0" smtClean="0"/>
              <a:t>: </a:t>
            </a:r>
          </a:p>
          <a:p>
            <a:pPr marL="0" lvl="0" indent="0" algn="ctr">
              <a:buNone/>
            </a:pPr>
            <a:r>
              <a:rPr lang="en-US" b="1" dirty="0" smtClean="0"/>
              <a:t>  </a:t>
            </a:r>
            <a:r>
              <a:rPr lang="id-ID" b="1" dirty="0" smtClean="0">
                <a:solidFill>
                  <a:srgbClr val="FF0000"/>
                </a:solidFill>
              </a:rPr>
              <a:t>Y = C + I + G + X – M</a:t>
            </a:r>
            <a:endParaRPr lang="id-ID" dirty="0" smtClean="0">
              <a:solidFill>
                <a:srgbClr val="FF0000"/>
              </a:solidFill>
            </a:endParaRPr>
          </a:p>
          <a:p>
            <a:pPr lvl="0" algn="just"/>
            <a:r>
              <a:rPr lang="id-ID" dirty="0" smtClean="0"/>
              <a:t>Keseimbangan berdasarkan pendekatan suntikan bocoran.</a:t>
            </a:r>
          </a:p>
          <a:p>
            <a:pPr marL="0" indent="0" algn="ctr">
              <a:buNone/>
            </a:pPr>
            <a:r>
              <a:rPr lang="id-ID" b="1" dirty="0" smtClean="0">
                <a:solidFill>
                  <a:srgbClr val="FF0000"/>
                </a:solidFill>
              </a:rPr>
              <a:t>S + Tx + M = I + G + X</a:t>
            </a:r>
            <a:endParaRPr lang="id-ID" dirty="0" smtClean="0">
              <a:solidFill>
                <a:srgbClr val="FF0000"/>
              </a:solidFill>
            </a:endParaRP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89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457200" y="304800"/>
            <a:ext cx="8229600" cy="6019800"/>
            <a:chOff x="1934" y="2858"/>
            <a:chExt cx="6240" cy="6558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2414" y="3695"/>
              <a:ext cx="0" cy="26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2414" y="6765"/>
              <a:ext cx="0" cy="26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2414" y="7323"/>
              <a:ext cx="4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2414" y="8400"/>
              <a:ext cx="4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2414" y="3416"/>
              <a:ext cx="3600" cy="1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V="1">
              <a:off x="2414" y="3835"/>
              <a:ext cx="3600" cy="1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2414" y="4672"/>
              <a:ext cx="3600" cy="1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2414" y="6346"/>
              <a:ext cx="5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V="1">
              <a:off x="2414" y="3137"/>
              <a:ext cx="3000" cy="3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2997" y="5735"/>
              <a:ext cx="0" cy="265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H="1">
              <a:off x="4728" y="3938"/>
              <a:ext cx="86" cy="44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4574" y="8452"/>
              <a:ext cx="36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Ye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4694" y="6359"/>
              <a:ext cx="36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Ye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V="1">
              <a:off x="2414" y="6918"/>
              <a:ext cx="3120" cy="15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2414" y="7178"/>
              <a:ext cx="3120" cy="15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3200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6134" y="4532"/>
              <a:ext cx="36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6254" y="3695"/>
              <a:ext cx="84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C+I+G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6254" y="3277"/>
              <a:ext cx="132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C+I+G+X-M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5534" y="2858"/>
              <a:ext cx="84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Y = AE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1934" y="3416"/>
              <a:ext cx="144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C, I, G, X, M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1934" y="6625"/>
              <a:ext cx="144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C, I, G, X, M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5414" y="6486"/>
              <a:ext cx="108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 + T + M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7094" y="7183"/>
              <a:ext cx="1080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II + G + X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5654" y="6899"/>
              <a:ext cx="36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id-ID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412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pengeluaran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agregat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nasional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Pengeluaran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konsumsi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tangga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barang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konsumsi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jasa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diproduksi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di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negeri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Investasi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perusahaan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pembelanjaan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penanaman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modal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barang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modal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diproduksi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di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negeri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Pengeluaran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pengeluaran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konsumsi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investasi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Ekspor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pengeluaran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negara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barang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jasa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dihasilkan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sektor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perusahaan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9113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3357563" y="0"/>
            <a:ext cx="5786437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2943225" cy="1143000"/>
          </a:xfrm>
        </p:spPr>
        <p:txBody>
          <a:bodyPr/>
          <a:lstStyle/>
          <a:p>
            <a:pPr eaLnBrk="1" hangingPunct="1"/>
            <a:r>
              <a:rPr lang="en-US" sz="1600" b="1" dirty="0" smtClean="0">
                <a:solidFill>
                  <a:schemeClr val="tx1"/>
                </a:solidFill>
              </a:rPr>
              <a:t>EKUILIBRIUM PENDAPATAN NASIONAL DALAM PEREKONOMIAN TERBUKA</a:t>
            </a: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2971800" cy="4572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 algn="just" eaLnBrk="1" hangingPunct="1">
              <a:buFont typeface="Franklin Gothic Book" pitchFamily="34" charset="0"/>
              <a:buAutoNum type="arabicPeriod"/>
              <a:defRPr/>
            </a:pP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Keseimbangan antara pendapatan nasional dan pengeluaran agregate pada titik A yaitu 100</a:t>
            </a:r>
          </a:p>
          <a:p>
            <a:pPr marL="514350" indent="-514350" algn="just" eaLnBrk="1" hangingPunct="1">
              <a:buFont typeface="Franklin Gothic Book" pitchFamily="34" charset="0"/>
              <a:buAutoNum type="arabicPeriod"/>
              <a:defRPr/>
            </a:pP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tingkat pendapatan di bawah A maka permintaan agregate melebihi tingkat produksi </a:t>
            </a: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perusahaan meningkatkan kapasitas produksi, demikian pula sebaliknya</a:t>
            </a:r>
          </a:p>
          <a:p>
            <a:pPr marL="514350" indent="-514350" algn="just" eaLnBrk="1" hangingPunct="1">
              <a:buFont typeface="Franklin Gothic Book" pitchFamily="34" charset="0"/>
              <a:buAutoNum type="arabicPeriod"/>
              <a:defRPr/>
            </a:pP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 bawah </a:t>
            </a: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menunjukkan titik ekuilibrium antara tabungan dan saving  negara memiliki defisit transaksi berjalan  (impor lebih besar dari ekspornya)</a:t>
            </a: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6" name="TextBox 56"/>
          <p:cNvSpPr txBox="1">
            <a:spLocks noChangeArrowheads="1"/>
          </p:cNvSpPr>
          <p:nvPr/>
        </p:nvSpPr>
        <p:spPr bwMode="auto">
          <a:xfrm>
            <a:off x="609600" y="1219200"/>
            <a:ext cx="2214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b="1">
                <a:latin typeface="Perpetua" pitchFamily="18" charset="0"/>
              </a:rPr>
              <a:t>Keterangan :</a:t>
            </a:r>
          </a:p>
          <a:p>
            <a:pPr algn="ctr" eaLnBrk="1" hangingPunct="1"/>
            <a:r>
              <a:rPr lang="en-US" sz="1200" b="1">
                <a:latin typeface="Perpetua" pitchFamily="18" charset="0"/>
              </a:rPr>
              <a:t>s = </a:t>
            </a:r>
            <a:r>
              <a:rPr lang="en-US" sz="1200" b="1">
                <a:latin typeface="Perpetua" pitchFamily="18" charset="0"/>
                <a:sym typeface="Symbol" pitchFamily="18" charset="2"/>
              </a:rPr>
              <a:t>S/ Y = MPS = 0,20  </a:t>
            </a:r>
          </a:p>
          <a:p>
            <a:pPr algn="ctr" eaLnBrk="1" hangingPunct="1"/>
            <a:r>
              <a:rPr lang="en-US" sz="1200" b="1">
                <a:latin typeface="Perpetua" pitchFamily="18" charset="0"/>
              </a:rPr>
              <a:t>m = </a:t>
            </a:r>
            <a:r>
              <a:rPr lang="en-US" sz="1200" b="1">
                <a:latin typeface="Perpetua" pitchFamily="18" charset="0"/>
                <a:sym typeface="Symbol" pitchFamily="18" charset="2"/>
              </a:rPr>
              <a:t>M/ Y = MPI = 0,30</a:t>
            </a:r>
            <a:endParaRPr lang="en-US" sz="1200" b="1">
              <a:latin typeface="Perpetua" pitchFamily="18" charset="0"/>
            </a:endParaRPr>
          </a:p>
        </p:txBody>
      </p:sp>
      <p:grpSp>
        <p:nvGrpSpPr>
          <p:cNvPr id="18437" name="Group 60"/>
          <p:cNvGrpSpPr>
            <a:grpSpLocks/>
          </p:cNvGrpSpPr>
          <p:nvPr/>
        </p:nvGrpSpPr>
        <p:grpSpPr bwMode="auto">
          <a:xfrm>
            <a:off x="3571874" y="180368"/>
            <a:ext cx="5572126" cy="6449031"/>
            <a:chOff x="3428992" y="285728"/>
            <a:chExt cx="5500726" cy="5715040"/>
          </a:xfrm>
        </p:grpSpPr>
        <p:grpSp>
          <p:nvGrpSpPr>
            <p:cNvPr id="18440" name="Group 3"/>
            <p:cNvGrpSpPr>
              <a:grpSpLocks/>
            </p:cNvGrpSpPr>
            <p:nvPr/>
          </p:nvGrpSpPr>
          <p:grpSpPr bwMode="auto">
            <a:xfrm>
              <a:off x="4286248" y="642918"/>
              <a:ext cx="2143140" cy="2024064"/>
              <a:chOff x="2640" y="1056"/>
              <a:chExt cx="2496" cy="2112"/>
            </a:xfrm>
          </p:grpSpPr>
          <p:sp>
            <p:nvSpPr>
              <p:cNvPr id="18477" name="Line 4"/>
              <p:cNvSpPr>
                <a:spLocks noChangeShapeType="1"/>
              </p:cNvSpPr>
              <p:nvPr/>
            </p:nvSpPr>
            <p:spPr bwMode="auto">
              <a:xfrm>
                <a:off x="2640" y="1056"/>
                <a:ext cx="0" cy="21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Line 5"/>
              <p:cNvSpPr>
                <a:spLocks noChangeShapeType="1"/>
              </p:cNvSpPr>
              <p:nvPr/>
            </p:nvSpPr>
            <p:spPr bwMode="auto">
              <a:xfrm>
                <a:off x="2640" y="3168"/>
                <a:ext cx="24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902070" y="2613019"/>
              <a:ext cx="439741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0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18442" name="Line 8"/>
            <p:cNvSpPr>
              <a:spLocks noChangeShapeType="1"/>
            </p:cNvSpPr>
            <p:nvPr/>
          </p:nvSpPr>
          <p:spPr bwMode="auto">
            <a:xfrm flipV="1">
              <a:off x="4313544" y="500042"/>
              <a:ext cx="2187281" cy="21638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V="1">
              <a:off x="4286248" y="857232"/>
              <a:ext cx="3267171" cy="1021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Text Box 6"/>
            <p:cNvSpPr txBox="1">
              <a:spLocks noChangeArrowheads="1"/>
            </p:cNvSpPr>
            <p:nvPr/>
          </p:nvSpPr>
          <p:spPr bwMode="auto">
            <a:xfrm>
              <a:off x="3643307" y="357166"/>
              <a:ext cx="1643074" cy="2857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200" b="1">
                  <a:latin typeface="Perpetua" pitchFamily="18" charset="0"/>
                </a:rPr>
                <a:t>AD = E(Y) + X – M(Y)</a:t>
              </a:r>
              <a:endParaRPr lang="id-ID" altLang="en-US" sz="1200" b="1">
                <a:latin typeface="Perpetua" pitchFamily="18" charset="0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3857620" y="1366823"/>
              <a:ext cx="439741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100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20" name="Text Box 6"/>
            <p:cNvSpPr txBox="1">
              <a:spLocks noChangeArrowheads="1"/>
            </p:cNvSpPr>
            <p:nvPr/>
          </p:nvSpPr>
          <p:spPr bwMode="auto">
            <a:xfrm>
              <a:off x="5132392" y="2652707"/>
              <a:ext cx="439740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100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297361" y="1506524"/>
              <a:ext cx="1131895" cy="476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3571868" y="3000372"/>
              <a:ext cx="3857652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9" name="TextBox 23"/>
            <p:cNvSpPr txBox="1">
              <a:spLocks noChangeArrowheads="1"/>
            </p:cNvSpPr>
            <p:nvPr/>
          </p:nvSpPr>
          <p:spPr bwMode="auto">
            <a:xfrm>
              <a:off x="7215206" y="1214422"/>
              <a:ext cx="171451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b="1">
                  <a:latin typeface="Perpetua" pitchFamily="18" charset="0"/>
                </a:rPr>
                <a:t>PENDAPATAN NASIONAL DENGAN PERMINTAAN AGREGATE</a:t>
              </a: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6357950" y="285728"/>
              <a:ext cx="439740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45</a:t>
              </a:r>
              <a:r>
                <a:rPr lang="en-US" altLang="en-US" sz="1200" baseline="30000" dirty="0">
                  <a:latin typeface="+mn-lt"/>
                  <a:cs typeface="+mn-cs"/>
                </a:rPr>
                <a:t>0</a:t>
              </a:r>
              <a:endParaRPr lang="id-ID" altLang="en-US" sz="1050" baseline="30000" dirty="0">
                <a:latin typeface="+mn-lt"/>
                <a:cs typeface="+mn-cs"/>
              </a:endParaRPr>
            </a:p>
          </p:txBody>
        </p:sp>
        <p:sp>
          <p:nvSpPr>
            <p:cNvPr id="18451" name="Text Box 6"/>
            <p:cNvSpPr txBox="1">
              <a:spLocks noChangeArrowheads="1"/>
            </p:cNvSpPr>
            <p:nvPr/>
          </p:nvSpPr>
          <p:spPr bwMode="auto">
            <a:xfrm>
              <a:off x="6715140" y="428604"/>
              <a:ext cx="221457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id-ID" altLang="en-US" sz="1100" b="1">
                  <a:latin typeface="Perpetua" pitchFamily="18" charset="0"/>
                </a:rPr>
                <a:t>AD(Y) = E(Y) + X – M(Y) Kemiringan = 1 – m-s</a:t>
              </a:r>
            </a:p>
          </p:txBody>
        </p:sp>
        <p:grpSp>
          <p:nvGrpSpPr>
            <p:cNvPr id="18452" name="Group 50"/>
            <p:cNvGrpSpPr>
              <a:grpSpLocks/>
            </p:cNvGrpSpPr>
            <p:nvPr/>
          </p:nvGrpSpPr>
          <p:grpSpPr bwMode="auto">
            <a:xfrm>
              <a:off x="4306886" y="3690952"/>
              <a:ext cx="3051196" cy="2024064"/>
              <a:chOff x="4286248" y="3690952"/>
              <a:chExt cx="2143140" cy="2024064"/>
            </a:xfrm>
          </p:grpSpPr>
          <p:sp>
            <p:nvSpPr>
              <p:cNvPr id="18475" name="Line 4"/>
              <p:cNvSpPr>
                <a:spLocks noChangeShapeType="1"/>
              </p:cNvSpPr>
              <p:nvPr/>
            </p:nvSpPr>
            <p:spPr bwMode="auto">
              <a:xfrm>
                <a:off x="4286248" y="3690952"/>
                <a:ext cx="0" cy="20240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Line 5"/>
              <p:cNvSpPr>
                <a:spLocks noChangeShapeType="1"/>
              </p:cNvSpPr>
              <p:nvPr/>
            </p:nvSpPr>
            <p:spPr bwMode="auto">
              <a:xfrm>
                <a:off x="4286248" y="4714884"/>
                <a:ext cx="21431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Right Brace 30"/>
            <p:cNvSpPr/>
            <p:nvPr/>
          </p:nvSpPr>
          <p:spPr>
            <a:xfrm>
              <a:off x="5500694" y="1357297"/>
              <a:ext cx="214313" cy="128588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Text Box 6"/>
            <p:cNvSpPr txBox="1">
              <a:spLocks noChangeArrowheads="1"/>
            </p:cNvSpPr>
            <p:nvPr/>
          </p:nvSpPr>
          <p:spPr bwMode="auto">
            <a:xfrm>
              <a:off x="5632457" y="1882764"/>
              <a:ext cx="725493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E = 110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408619" y="877869"/>
              <a:ext cx="582616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X=15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34" name="Right Brace 33"/>
            <p:cNvSpPr/>
            <p:nvPr/>
          </p:nvSpPr>
          <p:spPr>
            <a:xfrm>
              <a:off x="5538795" y="1109646"/>
              <a:ext cx="107951" cy="25241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Right Brace 34"/>
            <p:cNvSpPr/>
            <p:nvPr/>
          </p:nvSpPr>
          <p:spPr>
            <a:xfrm flipH="1">
              <a:off x="5324480" y="1109646"/>
              <a:ext cx="107951" cy="36036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4786314" y="1142984"/>
              <a:ext cx="582616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M=25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37" name="Text Box 6"/>
            <p:cNvSpPr txBox="1">
              <a:spLocks noChangeArrowheads="1"/>
            </p:cNvSpPr>
            <p:nvPr/>
          </p:nvSpPr>
          <p:spPr bwMode="auto">
            <a:xfrm>
              <a:off x="5143504" y="1546212"/>
              <a:ext cx="439741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A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5929322" y="2643181"/>
              <a:ext cx="1428760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d-ID" altLang="en-US" sz="1200" dirty="0">
                  <a:latin typeface="+mn-lt"/>
                  <a:cs typeface="+mn-cs"/>
                </a:rPr>
                <a:t>Pendapatan Nasional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3714744" y="3643313"/>
              <a:ext cx="582617" cy="830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S-Id    =X-M =Y-E = If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41" name="Text Box 6"/>
            <p:cNvSpPr txBox="1">
              <a:spLocks noChangeArrowheads="1"/>
            </p:cNvSpPr>
            <p:nvPr/>
          </p:nvSpPr>
          <p:spPr bwMode="auto">
            <a:xfrm>
              <a:off x="3878258" y="4643445"/>
              <a:ext cx="439740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0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3857620" y="4786321"/>
              <a:ext cx="439741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-10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18464" name="Line 11"/>
            <p:cNvSpPr>
              <a:spLocks noChangeShapeType="1"/>
            </p:cNvSpPr>
            <p:nvPr/>
          </p:nvSpPr>
          <p:spPr bwMode="auto">
            <a:xfrm flipV="1">
              <a:off x="4500562" y="4214818"/>
              <a:ext cx="3267171" cy="10217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5400000" flipH="1" flipV="1">
              <a:off x="3786182" y="3214685"/>
              <a:ext cx="342902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6" name="Line 11"/>
            <p:cNvSpPr>
              <a:spLocks noChangeShapeType="1"/>
            </p:cNvSpPr>
            <p:nvPr/>
          </p:nvSpPr>
          <p:spPr bwMode="auto">
            <a:xfrm>
              <a:off x="4500563" y="4429132"/>
              <a:ext cx="2643206" cy="12144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357686" y="4929197"/>
              <a:ext cx="1131895" cy="476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5143504" y="4500569"/>
              <a:ext cx="439741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100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53" name="Text Box 6"/>
            <p:cNvSpPr txBox="1">
              <a:spLocks noChangeArrowheads="1"/>
            </p:cNvSpPr>
            <p:nvPr/>
          </p:nvSpPr>
          <p:spPr bwMode="auto">
            <a:xfrm>
              <a:off x="6072198" y="4714884"/>
              <a:ext cx="1428760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d-ID" altLang="en-US" sz="1200" dirty="0">
                  <a:latin typeface="+mn-lt"/>
                  <a:cs typeface="+mn-cs"/>
                </a:rPr>
                <a:t>Pendapatan Nasional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54" name="Text Box 6"/>
            <p:cNvSpPr txBox="1">
              <a:spLocks noChangeArrowheads="1"/>
            </p:cNvSpPr>
            <p:nvPr/>
          </p:nvSpPr>
          <p:spPr bwMode="auto">
            <a:xfrm>
              <a:off x="7072330" y="5500701"/>
              <a:ext cx="725492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If=X-M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7715272" y="4071941"/>
              <a:ext cx="500066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S-Id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56" name="Text Box 6"/>
            <p:cNvSpPr txBox="1">
              <a:spLocks noChangeArrowheads="1"/>
            </p:cNvSpPr>
            <p:nvPr/>
          </p:nvSpPr>
          <p:spPr bwMode="auto">
            <a:xfrm>
              <a:off x="3428992" y="3429000"/>
              <a:ext cx="1428760" cy="276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id-ID" altLang="en-US" sz="1200">
                  <a:latin typeface="+mn-lt"/>
                  <a:cs typeface="+mn-cs"/>
                </a:rPr>
                <a:t>Investasi Netto</a:t>
              </a:r>
              <a:endParaRPr lang="id-ID" altLang="en-US" sz="1050">
                <a:latin typeface="+mn-lt"/>
                <a:cs typeface="+mn-cs"/>
              </a:endParaRPr>
            </a:p>
          </p:txBody>
        </p:sp>
        <p:sp>
          <p:nvSpPr>
            <p:cNvPr id="58" name="Text Box 6"/>
            <p:cNvSpPr txBox="1">
              <a:spLocks noChangeArrowheads="1"/>
            </p:cNvSpPr>
            <p:nvPr/>
          </p:nvSpPr>
          <p:spPr bwMode="auto">
            <a:xfrm>
              <a:off x="7143768" y="5715016"/>
              <a:ext cx="928694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-m = - 0,30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  <p:sp>
          <p:nvSpPr>
            <p:cNvPr id="60" name="Text Box 6"/>
            <p:cNvSpPr txBox="1">
              <a:spLocks noChangeArrowheads="1"/>
            </p:cNvSpPr>
            <p:nvPr/>
          </p:nvSpPr>
          <p:spPr bwMode="auto">
            <a:xfrm>
              <a:off x="7643834" y="4286256"/>
              <a:ext cx="928693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en-US" sz="1200" dirty="0">
                  <a:latin typeface="+mn-lt"/>
                  <a:cs typeface="+mn-cs"/>
                </a:rPr>
                <a:t>s = 0,20</a:t>
              </a:r>
              <a:endParaRPr lang="id-ID" altLang="en-US" sz="1050" dirty="0">
                <a:latin typeface="+mn-lt"/>
                <a:cs typeface="+mn-cs"/>
              </a:endParaRPr>
            </a:p>
          </p:txBody>
        </p:sp>
      </p:grpSp>
      <p:sp>
        <p:nvSpPr>
          <p:cNvPr id="18438" name="TextBox 61"/>
          <p:cNvSpPr txBox="1">
            <a:spLocks noChangeArrowheads="1"/>
          </p:cNvSpPr>
          <p:nvPr/>
        </p:nvSpPr>
        <p:spPr bwMode="auto">
          <a:xfrm>
            <a:off x="6715125" y="3568700"/>
            <a:ext cx="214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b="1">
                <a:latin typeface="Perpetua" pitchFamily="18" charset="0"/>
              </a:rPr>
              <a:t>EKUILIBRIUM ANTARA TABUNGAN DAN INVESTASI (DALAM DAN LUAR NEGERI)</a:t>
            </a:r>
          </a:p>
        </p:txBody>
      </p:sp>
    </p:spTree>
    <p:extLst>
      <p:ext uri="{BB962C8B-B14F-4D97-AF65-F5344CB8AC3E}">
        <p14:creationId xmlns:p14="http://schemas.microsoft.com/office/powerpoint/2010/main" val="249837135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chemeClr val="tx1"/>
                </a:solidFill>
              </a:rPr>
              <a:t>Contoh </a:t>
            </a:r>
            <a:br>
              <a:rPr lang="id-ID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PERDAGANGAN LUAR NEGERI DAN PERPUTARAN PENDAPATAN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9459" name="Group 24"/>
          <p:cNvGrpSpPr>
            <a:grpSpLocks/>
          </p:cNvGrpSpPr>
          <p:nvPr/>
        </p:nvGrpSpPr>
        <p:grpSpPr bwMode="auto">
          <a:xfrm>
            <a:off x="428625" y="1714500"/>
            <a:ext cx="8429625" cy="3643313"/>
            <a:chOff x="500034" y="1071546"/>
            <a:chExt cx="8429684" cy="3643338"/>
          </a:xfrm>
        </p:grpSpPr>
        <p:sp>
          <p:nvSpPr>
            <p:cNvPr id="24" name="Rectangle 23"/>
            <p:cNvSpPr/>
            <p:nvPr/>
          </p:nvSpPr>
          <p:spPr>
            <a:xfrm>
              <a:off x="500034" y="1071546"/>
              <a:ext cx="8429684" cy="364333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461" name="TextBox 3"/>
            <p:cNvSpPr txBox="1">
              <a:spLocks noChangeArrowheads="1"/>
            </p:cNvSpPr>
            <p:nvPr/>
          </p:nvSpPr>
          <p:spPr bwMode="auto">
            <a:xfrm>
              <a:off x="857224" y="2786058"/>
              <a:ext cx="1143008" cy="73866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1400">
                  <a:latin typeface="Perpetua" pitchFamily="18" charset="0"/>
                </a:rPr>
                <a:t>Pengeluaran AS meningkat (G naik)</a:t>
              </a:r>
            </a:p>
          </p:txBody>
        </p:sp>
        <p:cxnSp>
          <p:nvCxnSpPr>
            <p:cNvPr id="6" name="Straight Arrow Connector 5"/>
            <p:cNvCxnSpPr>
              <a:stCxn id="19461" idx="3"/>
            </p:cNvCxnSpPr>
            <p:nvPr/>
          </p:nvCxnSpPr>
          <p:spPr>
            <a:xfrm flipV="1">
              <a:off x="2000233" y="3143248"/>
              <a:ext cx="6429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463" name="TextBox 6"/>
            <p:cNvSpPr txBox="1">
              <a:spLocks noChangeArrowheads="1"/>
            </p:cNvSpPr>
            <p:nvPr/>
          </p:nvSpPr>
          <p:spPr bwMode="auto">
            <a:xfrm>
              <a:off x="2643174" y="2786058"/>
              <a:ext cx="1428760" cy="52322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1400">
                  <a:latin typeface="Perpetua" pitchFamily="18" charset="0"/>
                </a:rPr>
                <a:t>Pengeluaran AS meningkat (G naik)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286117" y="3336925"/>
              <a:ext cx="785817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465" name="TextBox 11"/>
            <p:cNvSpPr txBox="1">
              <a:spLocks noChangeArrowheads="1"/>
            </p:cNvSpPr>
            <p:nvPr/>
          </p:nvSpPr>
          <p:spPr bwMode="auto">
            <a:xfrm>
              <a:off x="4071934" y="3786190"/>
              <a:ext cx="1428760" cy="52322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1400">
                  <a:latin typeface="Perpetua" pitchFamily="18" charset="0"/>
                </a:rPr>
                <a:t>Impor Amerika Serikat (M) naik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5500694" y="3286124"/>
              <a:ext cx="785819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467" name="TextBox 14"/>
            <p:cNvSpPr txBox="1">
              <a:spLocks noChangeArrowheads="1"/>
            </p:cNvSpPr>
            <p:nvPr/>
          </p:nvSpPr>
          <p:spPr bwMode="auto">
            <a:xfrm>
              <a:off x="5072066" y="2786058"/>
              <a:ext cx="2286016" cy="52322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1400">
                  <a:latin typeface="Perpetua" pitchFamily="18" charset="0"/>
                </a:rPr>
                <a:t>Pendapatan (Y) dan pengeluaran luar negeri meningkat</a:t>
              </a:r>
            </a:p>
          </p:txBody>
        </p:sp>
        <p:sp>
          <p:nvSpPr>
            <p:cNvPr id="19468" name="TextBox 15"/>
            <p:cNvSpPr txBox="1">
              <a:spLocks noChangeArrowheads="1"/>
            </p:cNvSpPr>
            <p:nvPr/>
          </p:nvSpPr>
          <p:spPr bwMode="auto">
            <a:xfrm>
              <a:off x="4000496" y="1500174"/>
              <a:ext cx="1428760" cy="52322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>
                  <a:latin typeface="Perpetua" pitchFamily="18" charset="0"/>
                </a:rPr>
                <a:t>Ekspor </a:t>
              </a:r>
              <a:r>
                <a:rPr lang="id-ID" sz="1400">
                  <a:latin typeface="Perpetua" pitchFamily="18" charset="0"/>
                </a:rPr>
                <a:t>Amerika Serikat (M) naik</a:t>
              </a:r>
            </a:p>
          </p:txBody>
        </p:sp>
        <p:cxnSp>
          <p:nvCxnSpPr>
            <p:cNvPr id="17" name="Straight Arrow Connector 16"/>
            <p:cNvCxnSpPr>
              <a:endCxn id="19468" idx="3"/>
            </p:cNvCxnSpPr>
            <p:nvPr/>
          </p:nvCxnSpPr>
          <p:spPr>
            <a:xfrm rot="16200000" flipV="1">
              <a:off x="5381631" y="1809739"/>
              <a:ext cx="1023944" cy="92869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9463" idx="0"/>
            </p:cNvCxnSpPr>
            <p:nvPr/>
          </p:nvCxnSpPr>
          <p:spPr>
            <a:xfrm rot="5400000" flipH="1" flipV="1">
              <a:off x="3178959" y="1964521"/>
              <a:ext cx="1000132" cy="642943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471" name="TextBox 21"/>
            <p:cNvSpPr txBox="1">
              <a:spLocks noChangeArrowheads="1"/>
            </p:cNvSpPr>
            <p:nvPr/>
          </p:nvSpPr>
          <p:spPr bwMode="auto">
            <a:xfrm>
              <a:off x="7643834" y="2786058"/>
              <a:ext cx="9286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1200">
                  <a:latin typeface="Perpetua" pitchFamily="18" charset="0"/>
                </a:rPr>
                <a:t>Tergantung pada sf</a:t>
              </a:r>
            </a:p>
          </p:txBody>
        </p:sp>
        <p:sp>
          <p:nvSpPr>
            <p:cNvPr id="19472" name="TextBox 22"/>
            <p:cNvSpPr txBox="1">
              <a:spLocks noChangeArrowheads="1"/>
            </p:cNvSpPr>
            <p:nvPr/>
          </p:nvSpPr>
          <p:spPr bwMode="auto">
            <a:xfrm>
              <a:off x="5857884" y="1500174"/>
              <a:ext cx="92869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id-ID" sz="1200">
                  <a:latin typeface="Perpetua" pitchFamily="18" charset="0"/>
                </a:rPr>
                <a:t>Tergantung pada </a:t>
              </a:r>
              <a:r>
                <a:rPr lang="en-US" sz="1200">
                  <a:latin typeface="Perpetua" pitchFamily="18" charset="0"/>
                </a:rPr>
                <a:t>m</a:t>
              </a:r>
              <a:r>
                <a:rPr lang="id-ID" sz="1200">
                  <a:latin typeface="Perpetua" pitchFamily="18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10984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762000"/>
            <a:ext cx="7772400" cy="53340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dirty="0" err="1" smtClean="0">
                <a:cs typeface="Times New Roman" pitchFamily="18" charset="0"/>
              </a:rPr>
              <a:t>Pengeluaran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agregat</a:t>
            </a:r>
            <a:r>
              <a:rPr lang="en-US" dirty="0" smtClean="0">
                <a:cs typeface="Times New Roman" pitchFamily="18" charset="0"/>
              </a:rPr>
              <a:t> (</a:t>
            </a:r>
            <a:r>
              <a:rPr lang="en-US" i="1" dirty="0" smtClean="0">
                <a:cs typeface="Times New Roman" pitchFamily="18" charset="0"/>
              </a:rPr>
              <a:t>aggregate    expenditure</a:t>
            </a:r>
            <a:r>
              <a:rPr lang="en-US" dirty="0" smtClean="0">
                <a:cs typeface="Times New Roman" pitchFamily="18" charset="0"/>
              </a:rPr>
              <a:t>) </a:t>
            </a:r>
            <a:r>
              <a:rPr lang="en-US" dirty="0" err="1" smtClean="0">
                <a:cs typeface="Times New Roman" pitchFamily="18" charset="0"/>
              </a:rPr>
              <a:t>terdiri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atas</a:t>
            </a:r>
            <a:r>
              <a:rPr lang="en-US" dirty="0" smtClean="0">
                <a:cs typeface="Times New Roman" pitchFamily="18" charset="0"/>
              </a:rPr>
              <a:t>: 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cs typeface="Times New Roman" pitchFamily="18" charset="0"/>
              </a:rPr>
              <a:t>konsumsi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rumah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tangga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atas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barang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diproduksi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dalam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negeri</a:t>
            </a:r>
            <a:r>
              <a:rPr lang="en-US" dirty="0" smtClean="0">
                <a:cs typeface="Times New Roman" pitchFamily="18" charset="0"/>
              </a:rPr>
              <a:t> (</a:t>
            </a:r>
            <a:r>
              <a:rPr lang="en-US" dirty="0" err="1" smtClean="0">
                <a:cs typeface="Times New Roman" pitchFamily="18" charset="0"/>
              </a:rPr>
              <a:t>C</a:t>
            </a:r>
            <a:r>
              <a:rPr lang="en-US" baseline="-25000" dirty="0" err="1" smtClean="0">
                <a:cs typeface="Times New Roman" pitchFamily="18" charset="0"/>
              </a:rPr>
              <a:t>dn</a:t>
            </a:r>
            <a:r>
              <a:rPr lang="en-US" dirty="0" smtClean="0">
                <a:cs typeface="Times New Roman" pitchFamily="18" charset="0"/>
              </a:rPr>
              <a:t>), 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cs typeface="Times New Roman" pitchFamily="18" charset="0"/>
              </a:rPr>
              <a:t>investasi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perusahaan</a:t>
            </a:r>
            <a:r>
              <a:rPr lang="en-US" dirty="0" smtClean="0">
                <a:cs typeface="Times New Roman" pitchFamily="18" charset="0"/>
              </a:rPr>
              <a:t> (I),</a:t>
            </a:r>
          </a:p>
          <a:p>
            <a:pPr marL="514350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pengeluaran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pemerintah</a:t>
            </a:r>
            <a:r>
              <a:rPr lang="en-US" dirty="0" smtClean="0">
                <a:cs typeface="Times New Roman" pitchFamily="18" charset="0"/>
              </a:rPr>
              <a:t> (G) </a:t>
            </a:r>
            <a:r>
              <a:rPr lang="en-US" dirty="0" err="1" smtClean="0">
                <a:cs typeface="Times New Roman" pitchFamily="18" charset="0"/>
              </a:rPr>
              <a:t>dan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ekspor</a:t>
            </a:r>
            <a:r>
              <a:rPr lang="en-US" dirty="0" smtClean="0">
                <a:cs typeface="Times New Roman" pitchFamily="18" charset="0"/>
              </a:rPr>
              <a:t> (X) </a:t>
            </a:r>
          </a:p>
          <a:p>
            <a:pPr marL="334963" lvl="2" indent="-334963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3200" dirty="0" err="1" smtClean="0">
                <a:cs typeface="Times New Roman" pitchFamily="18" charset="0"/>
              </a:rPr>
              <a:t>AE</a:t>
            </a:r>
            <a:r>
              <a:rPr lang="en-US" sz="3200" baseline="-25000" dirty="0" err="1" smtClean="0">
                <a:cs typeface="Times New Roman" pitchFamily="18" charset="0"/>
              </a:rPr>
              <a:t>dn</a:t>
            </a:r>
            <a:r>
              <a:rPr lang="en-US" sz="3200" dirty="0" smtClean="0">
                <a:cs typeface="Times New Roman" pitchFamily="18" charset="0"/>
              </a:rPr>
              <a:t> = </a:t>
            </a:r>
            <a:r>
              <a:rPr lang="en-US" sz="3200" dirty="0" err="1" smtClean="0"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cs typeface="Times New Roman" pitchFamily="18" charset="0"/>
              </a:rPr>
              <a:t>dn</a:t>
            </a:r>
            <a:r>
              <a:rPr lang="en-US" sz="3200" dirty="0" smtClean="0">
                <a:cs typeface="Times New Roman" pitchFamily="18" charset="0"/>
              </a:rPr>
              <a:t> + I + G + X</a:t>
            </a:r>
          </a:p>
          <a:p>
            <a:pPr marL="334963" lvl="2" indent="-334963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3200" dirty="0" err="1" smtClean="0">
                <a:cs typeface="Times New Roman" pitchFamily="18" charset="0"/>
              </a:rPr>
              <a:t>Perdagangang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terbuka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3200" dirty="0" smtClean="0">
                <a:cs typeface="Times New Roman" pitchFamily="18" charset="0"/>
              </a:rPr>
              <a:t>(AE) </a:t>
            </a:r>
            <a:r>
              <a:rPr lang="en-US" sz="3200" dirty="0" err="1" smtClean="0">
                <a:cs typeface="Times New Roman" pitchFamily="18" charset="0"/>
              </a:rPr>
              <a:t>meliputi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perbelanjaan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agregat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atas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produksi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dalam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negeri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dan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pengeluaran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impor</a:t>
            </a:r>
            <a:endParaRPr lang="en-US" sz="3200" dirty="0" smtClean="0">
              <a:cs typeface="Times New Roman" pitchFamily="18" charset="0"/>
            </a:endParaRPr>
          </a:p>
          <a:p>
            <a:pPr marL="334963" lvl="2" indent="-334963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3200" dirty="0" smtClean="0">
                <a:cs typeface="Times New Roman" pitchFamily="18" charset="0"/>
              </a:rPr>
              <a:t>AE = </a:t>
            </a:r>
            <a:r>
              <a:rPr lang="en-US" sz="3200" dirty="0" err="1" smtClean="0">
                <a:cs typeface="Times New Roman" pitchFamily="18" charset="0"/>
              </a:rPr>
              <a:t>AE</a:t>
            </a:r>
            <a:r>
              <a:rPr lang="en-US" sz="3200" baseline="-25000" dirty="0" err="1" smtClean="0">
                <a:cs typeface="Times New Roman" pitchFamily="18" charset="0"/>
              </a:rPr>
              <a:t>dn</a:t>
            </a:r>
            <a:r>
              <a:rPr lang="en-US" sz="3200" dirty="0" smtClean="0">
                <a:cs typeface="Times New Roman" pitchFamily="18" charset="0"/>
              </a:rPr>
              <a:t> + M, </a:t>
            </a:r>
            <a:r>
              <a:rPr lang="en-US" sz="3200" dirty="0" err="1" smtClean="0">
                <a:cs typeface="Times New Roman" pitchFamily="18" charset="0"/>
              </a:rPr>
              <a:t>atau</a:t>
            </a:r>
            <a:endParaRPr lang="en-US" sz="3200" dirty="0" smtClean="0">
              <a:cs typeface="Times New Roman" pitchFamily="18" charset="0"/>
            </a:endParaRPr>
          </a:p>
          <a:p>
            <a:pPr marL="334963" lvl="2" indent="-334963" algn="just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3200" dirty="0" smtClean="0">
                <a:cs typeface="Times New Roman" pitchFamily="18" charset="0"/>
              </a:rPr>
              <a:t>AE = </a:t>
            </a:r>
            <a:r>
              <a:rPr lang="en-US" sz="3200" dirty="0" err="1" smtClean="0">
                <a:cs typeface="Times New Roman" pitchFamily="18" charset="0"/>
              </a:rPr>
              <a:t>C</a:t>
            </a:r>
            <a:r>
              <a:rPr lang="en-US" sz="3200" baseline="-25000" dirty="0" err="1" smtClean="0">
                <a:cs typeface="Times New Roman" pitchFamily="18" charset="0"/>
              </a:rPr>
              <a:t>dn</a:t>
            </a:r>
            <a:r>
              <a:rPr lang="en-US" sz="3200" dirty="0" smtClean="0">
                <a:cs typeface="Times New Roman" pitchFamily="18" charset="0"/>
              </a:rPr>
              <a:t> + I + G + X + M </a:t>
            </a:r>
          </a:p>
        </p:txBody>
      </p:sp>
    </p:spTree>
    <p:extLst>
      <p:ext uri="{BB962C8B-B14F-4D97-AF65-F5344CB8AC3E}">
        <p14:creationId xmlns:p14="http://schemas.microsoft.com/office/powerpoint/2010/main" val="210831511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533400" y="1066800"/>
            <a:ext cx="8229600" cy="4708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>
                <a:latin typeface="+mj-lt"/>
              </a:rPr>
              <a:t>C = </a:t>
            </a:r>
            <a:r>
              <a:rPr lang="en-US" dirty="0" err="1" smtClean="0">
                <a:latin typeface="+mj-lt"/>
              </a:rPr>
              <a:t>C</a:t>
            </a:r>
            <a:r>
              <a:rPr lang="en-US" baseline="-25000" dirty="0" err="1" smtClean="0">
                <a:latin typeface="+mj-lt"/>
              </a:rPr>
              <a:t>dn</a:t>
            </a:r>
            <a:r>
              <a:rPr lang="en-US" baseline="-25000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+ M, </a:t>
            </a:r>
            <a:r>
              <a:rPr lang="en-US" dirty="0" smtClean="0">
                <a:latin typeface="+mj-lt"/>
                <a:sym typeface="Wingdings" pitchFamily="2" charset="2"/>
              </a:rPr>
              <a:t> </a:t>
            </a:r>
          </a:p>
          <a:p>
            <a:pPr eaLnBrk="1" hangingPunct="1">
              <a:buFontTx/>
              <a:buNone/>
              <a:defRPr/>
            </a:pPr>
            <a:r>
              <a:rPr lang="id-ID" dirty="0" smtClean="0">
                <a:latin typeface="+mj-lt"/>
                <a:sym typeface="Wingdings" pitchFamily="2" charset="2"/>
              </a:rPr>
              <a:t>Y = </a:t>
            </a:r>
            <a:r>
              <a:rPr lang="en-US" dirty="0" smtClean="0">
                <a:latin typeface="+mj-lt"/>
                <a:sym typeface="Wingdings" pitchFamily="2" charset="2"/>
              </a:rPr>
              <a:t>AE = C + I + G + </a:t>
            </a:r>
            <a:r>
              <a:rPr lang="id-ID" dirty="0" smtClean="0">
                <a:latin typeface="+mj-lt"/>
                <a:sym typeface="Wingdings" pitchFamily="2" charset="2"/>
              </a:rPr>
              <a:t>(</a:t>
            </a:r>
            <a:r>
              <a:rPr lang="en-US" dirty="0" smtClean="0">
                <a:latin typeface="+mj-lt"/>
                <a:sym typeface="Wingdings" pitchFamily="2" charset="2"/>
              </a:rPr>
              <a:t>X</a:t>
            </a:r>
            <a:r>
              <a:rPr lang="id-ID" dirty="0" smtClean="0">
                <a:latin typeface="+mj-lt"/>
                <a:sym typeface="Wingdings" pitchFamily="2" charset="2"/>
              </a:rPr>
              <a:t>-M)</a:t>
            </a:r>
            <a:endParaRPr lang="en-US" dirty="0" smtClean="0">
              <a:latin typeface="+mj-lt"/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id-ID" dirty="0" smtClean="0">
              <a:latin typeface="+mj-lt"/>
              <a:sym typeface="Wingdings" pitchFamily="2" charset="2"/>
            </a:endParaRPr>
          </a:p>
          <a:p>
            <a:pPr algn="ctr" eaLnBrk="1" hangingPunct="1">
              <a:buFontTx/>
              <a:buNone/>
              <a:defRPr/>
            </a:pPr>
            <a:r>
              <a:rPr lang="id-ID" dirty="0" smtClean="0">
                <a:latin typeface="+mj-lt"/>
                <a:sym typeface="Wingdings" pitchFamily="2" charset="2"/>
              </a:rPr>
              <a:t>P</a:t>
            </a:r>
            <a:r>
              <a:rPr lang="en-US" dirty="0" err="1" smtClean="0">
                <a:latin typeface="+mj-lt"/>
                <a:sym typeface="Wingdings" pitchFamily="2" charset="2"/>
              </a:rPr>
              <a:t>enawaran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agregat</a:t>
            </a:r>
            <a:r>
              <a:rPr lang="en-US" dirty="0" smtClean="0">
                <a:latin typeface="+mj-lt"/>
                <a:sym typeface="Wingdings" pitchFamily="2" charset="2"/>
              </a:rPr>
              <a:t> = </a:t>
            </a:r>
            <a:r>
              <a:rPr lang="id-ID" dirty="0" smtClean="0">
                <a:latin typeface="+mj-lt"/>
                <a:sym typeface="Wingdings" pitchFamily="2" charset="2"/>
              </a:rPr>
              <a:t>P</a:t>
            </a:r>
            <a:r>
              <a:rPr lang="en-US" dirty="0" err="1" smtClean="0">
                <a:latin typeface="+mj-lt"/>
                <a:sym typeface="Wingdings" pitchFamily="2" charset="2"/>
              </a:rPr>
              <a:t>engeluaran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agregat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id-ID" dirty="0" smtClean="0">
              <a:latin typeface="Algerian" pitchFamily="82" charset="0"/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+mj-lt"/>
                <a:sym typeface="Wingdings" pitchFamily="2" charset="2"/>
              </a:rPr>
              <a:t>Y + M = C + I + G + X, </a:t>
            </a:r>
            <a:r>
              <a:rPr lang="en-US" dirty="0" err="1" smtClean="0">
                <a:latin typeface="+mj-lt"/>
                <a:sym typeface="Wingdings" pitchFamily="2" charset="2"/>
              </a:rPr>
              <a:t>atau</a:t>
            </a:r>
            <a:endParaRPr lang="en-US" dirty="0" smtClean="0">
              <a:latin typeface="+mj-lt"/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latin typeface="+mj-lt"/>
                <a:sym typeface="Wingdings" pitchFamily="2" charset="2"/>
              </a:rPr>
              <a:t>Y = C + I + G + (X – M)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67400" y="1143000"/>
            <a:ext cx="2286000" cy="92333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r>
              <a:rPr lang="id-ID" dirty="0"/>
              <a:t>Tercipta Keseimbangan Ekonomi</a:t>
            </a:r>
          </a:p>
        </p:txBody>
      </p:sp>
      <p:cxnSp>
        <p:nvCxnSpPr>
          <p:cNvPr id="25606" name="Straight Arrow Connector 4"/>
          <p:cNvCxnSpPr>
            <a:cxnSpLocks noChangeShapeType="1"/>
          </p:cNvCxnSpPr>
          <p:nvPr/>
        </p:nvCxnSpPr>
        <p:spPr bwMode="auto">
          <a:xfrm flipV="1">
            <a:off x="4572000" y="2362200"/>
            <a:ext cx="1295400" cy="609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90011075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MULTIPLIER DALAM PEREKONOMIAN TERBUKA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 </a:t>
            </a:r>
            <a:r>
              <a:rPr lang="en-US" dirty="0" err="1" smtClean="0"/>
              <a:t>terbuka</a:t>
            </a:r>
            <a:r>
              <a:rPr lang="en-US" dirty="0" smtClean="0"/>
              <a:t> Multiplier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b="1" dirty="0"/>
              <a:t> </a:t>
            </a:r>
            <a:r>
              <a:rPr lang="en-US" dirty="0" smtClean="0"/>
              <a:t>Multiplier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dimisalkan</a:t>
            </a:r>
            <a:r>
              <a:rPr lang="en-US" dirty="0" smtClean="0"/>
              <a:t> :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bocoran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pengeluaranagregat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multiplier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multiplier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01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Persamaan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keseimbangan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(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perekonomian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terbuka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) /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pendekatan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suntikan-bocoran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26627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09600" y="16002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 + T + M = I + G + X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Dari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gambar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Aliran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pendapatan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digunakan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Membiayai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pengeluaran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konsumsi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tangga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negeri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2800" baseline="-25000" dirty="0" err="1" smtClean="0">
                <a:latin typeface="Tahoma" pitchFamily="34" charset="0"/>
                <a:cs typeface="Tahoma" pitchFamily="34" charset="0"/>
              </a:rPr>
              <a:t>dn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barang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impor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(M) 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 C =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C</a:t>
            </a:r>
            <a:r>
              <a:rPr lang="en-US" sz="2800" baseline="-250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dn</a:t>
            </a:r>
            <a:r>
              <a:rPr lang="en-US" sz="28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+ 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Membiayai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pajak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(T),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yaitu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keuntungan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perusahaan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pajak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pendapatan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rumah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tangga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Menyisihkan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pendapatan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di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tabung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(S)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1753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09600" y="5334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+mj-lt"/>
              </a:rPr>
              <a:t>Y = </a:t>
            </a:r>
            <a:r>
              <a:rPr lang="en-US" b="1" dirty="0" err="1" smtClean="0">
                <a:latin typeface="+mj-lt"/>
              </a:rPr>
              <a:t>C</a:t>
            </a:r>
            <a:r>
              <a:rPr lang="en-US" b="1" baseline="-25000" dirty="0" err="1" smtClean="0">
                <a:latin typeface="+mj-lt"/>
              </a:rPr>
              <a:t>dn</a:t>
            </a:r>
            <a:r>
              <a:rPr lang="en-US" b="1" dirty="0" smtClean="0">
                <a:latin typeface="+mj-lt"/>
              </a:rPr>
              <a:t> + M + S + T, C = </a:t>
            </a:r>
            <a:r>
              <a:rPr lang="en-US" b="1" dirty="0" err="1" smtClean="0">
                <a:latin typeface="+mj-lt"/>
              </a:rPr>
              <a:t>C</a:t>
            </a:r>
            <a:r>
              <a:rPr lang="en-US" b="1" baseline="-25000" dirty="0" err="1" smtClean="0">
                <a:latin typeface="+mj-lt"/>
              </a:rPr>
              <a:t>dn</a:t>
            </a:r>
            <a:r>
              <a:rPr lang="en-US" b="1" dirty="0" smtClean="0">
                <a:latin typeface="+mj-lt"/>
              </a:rPr>
              <a:t> + 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+mj-lt"/>
              </a:rPr>
              <a:t>Y = C + S + T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id-ID" b="1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Pendekatan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penawaran-permintaan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agregat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:</a:t>
            </a:r>
            <a:endParaRPr lang="id-ID" b="1" dirty="0" smtClean="0">
              <a:solidFill>
                <a:srgbClr val="FF0000"/>
              </a:solidFill>
              <a:latin typeface="+mj-lt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+mj-lt"/>
              </a:rPr>
              <a:t>Y = C + I + G + (X – M), </a:t>
            </a:r>
            <a:r>
              <a:rPr lang="en-US" b="1" dirty="0" err="1" smtClean="0">
                <a:latin typeface="+mj-lt"/>
              </a:rPr>
              <a:t>maka</a:t>
            </a:r>
            <a:endParaRPr lang="en-US" b="1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+mj-lt"/>
              </a:rPr>
              <a:t>C + I + G + (X – M) = C + S + 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+mj-lt"/>
              </a:rPr>
              <a:t>I + G + (X – M) = S + T, </a:t>
            </a:r>
            <a:r>
              <a:rPr lang="en-US" b="1" dirty="0" err="1" smtClean="0">
                <a:latin typeface="+mj-lt"/>
              </a:rPr>
              <a:t>atau</a:t>
            </a:r>
            <a:endParaRPr lang="en-US" b="1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>
                <a:latin typeface="+mj-lt"/>
              </a:rPr>
              <a:t>I + G + X  = C + S + T + 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608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Arial" charset="0"/>
              </a:rPr>
              <a:t>Arti Perekonomian Terbuka Dan Ukuran Keterbukaan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396875" indent="-396875" eaLnBrk="1" hangingPunct="1">
              <a:buFontTx/>
              <a:buNone/>
            </a:pPr>
            <a:r>
              <a:rPr lang="en-US" sz="2800" b="1" smtClean="0">
                <a:latin typeface="Arial" charset="0"/>
              </a:rPr>
              <a:t>1. Arti Perekonomian Terbuka</a:t>
            </a:r>
          </a:p>
          <a:p>
            <a:pPr marL="396875" indent="-396875" eaLnBrk="1" hangingPunct="1">
              <a:buFontTx/>
              <a:buNone/>
            </a:pPr>
            <a:r>
              <a:rPr lang="en-US" sz="2800" smtClean="0"/>
              <a:t>	Perekonomian terbuka adalah perekonomian yang melibatkan diri dalam perdagangan internasional (ekspor dan impor) barang dan jasa serta modal dengan negara-negara lain.</a:t>
            </a:r>
          </a:p>
          <a:p>
            <a:pPr marL="396875" indent="-396875" eaLnBrk="1" hangingPunct="1">
              <a:buFontTx/>
              <a:buNone/>
            </a:pPr>
            <a:endParaRPr lang="en-US" sz="2800" b="1" smtClean="0">
              <a:latin typeface="Arial" charset="0"/>
            </a:endParaRPr>
          </a:p>
          <a:p>
            <a:pPr marL="396875" indent="-396875" eaLnBrk="1" hangingPunct="1">
              <a:buFontTx/>
              <a:buNone/>
            </a:pPr>
            <a:r>
              <a:rPr lang="en-US" sz="2800" b="1" smtClean="0">
                <a:latin typeface="Arial" charset="0"/>
              </a:rPr>
              <a:t>2. Ukuran Keterbukaan</a:t>
            </a:r>
          </a:p>
          <a:p>
            <a:pPr marL="396875" indent="-396875" eaLnBrk="1" hangingPunct="1">
              <a:buFontTx/>
              <a:buNone/>
            </a:pPr>
            <a:r>
              <a:rPr lang="en-US" sz="2800" b="1" smtClean="0">
                <a:latin typeface="Arial" charset="0"/>
              </a:rPr>
              <a:t>	</a:t>
            </a:r>
            <a:r>
              <a:rPr lang="en-US" sz="2800" smtClean="0"/>
              <a:t>Rasio ekspor atau impor terhadap GDP</a:t>
            </a:r>
            <a:endParaRPr lang="en-US" sz="2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0547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i="1" smtClean="0">
                <a:solidFill>
                  <a:schemeClr val="tx1"/>
                </a:solidFill>
                <a:latin typeface="Blackadder ITC" pitchFamily="82" charset="0"/>
              </a:rPr>
              <a:t>Keseimbangan secara grafik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Penentu ekspor: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Kemampuan dari negara untuk memproduksi barang yang dapat bersaing di pasar luar negeri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Ekspor penentu pendapatan nasional tapi tidak sebaliknya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fungsi ekspor sama dengan fungsi investasi dan fungsi pengeluaran pemerintah</a:t>
            </a:r>
            <a:endParaRPr lang="en-US" smtClean="0"/>
          </a:p>
        </p:txBody>
      </p:sp>
      <p:sp>
        <p:nvSpPr>
          <p:cNvPr id="28676" name="Rectangle 3"/>
          <p:cNvSpPr txBox="1">
            <a:spLocks noRot="1" noChangeArrowheads="1"/>
          </p:cNvSpPr>
          <p:nvPr/>
        </p:nvSpPr>
        <p:spPr bwMode="auto">
          <a:xfrm>
            <a:off x="533400" y="4114800"/>
            <a:ext cx="8229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47688" indent="-41116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868363" indent="-282575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en-US" sz="2800" b="1">
                <a:latin typeface="Bradley Hand ITC" pitchFamily="66" charset="0"/>
              </a:rPr>
              <a:t>Penentu impor:</a:t>
            </a:r>
          </a:p>
          <a:p>
            <a:pPr lvl="1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 pitchFamily="18" charset="2"/>
              <a:buChar char=""/>
            </a:pPr>
            <a:r>
              <a:rPr lang="en-US" sz="2800" b="1">
                <a:latin typeface="Bradley Hand ITC" pitchFamily="66" charset="0"/>
              </a:rPr>
              <a:t>Besarnya impor lebih dipengaruhi oleh besarnya pendapatan nasional dari pada kemampuan barang luar negeri untuk bersaing dengan barang dalam negeri</a:t>
            </a:r>
          </a:p>
        </p:txBody>
      </p:sp>
    </p:spTree>
    <p:extLst>
      <p:ext uri="{BB962C8B-B14F-4D97-AF65-F5344CB8AC3E}">
        <p14:creationId xmlns:p14="http://schemas.microsoft.com/office/powerpoint/2010/main" val="1912239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Group 3"/>
          <p:cNvGraphicFramePr>
            <a:graphicFrameLocks noGrp="1"/>
          </p:cNvGraphicFramePr>
          <p:nvPr>
            <p:ph/>
          </p:nvPr>
        </p:nvGraphicFramePr>
        <p:xfrm>
          <a:off x="533400" y="990600"/>
          <a:ext cx="8153398" cy="5157788"/>
        </p:xfrm>
        <a:graphic>
          <a:graphicData uri="http://schemas.openxmlformats.org/drawingml/2006/table">
            <a:tbl>
              <a:tblPr/>
              <a:tblGrid>
                <a:gridCol w="814958"/>
                <a:gridCol w="816867"/>
                <a:gridCol w="813050"/>
                <a:gridCol w="816867"/>
                <a:gridCol w="814957"/>
                <a:gridCol w="814958"/>
                <a:gridCol w="816867"/>
                <a:gridCol w="813050"/>
                <a:gridCol w="816867"/>
                <a:gridCol w="814957"/>
              </a:tblGrid>
              <a:tr h="568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Tkt bunga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Pertambahan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ekspor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Pengurangan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ekspor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X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Pendapatan nasional (fungsi ekspor)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impor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Kenaikan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impor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Pengurangan impor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0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Pendapatan nasional (fungsi impor)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444625" y="244475"/>
            <a:ext cx="7699375" cy="7461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Keseimbangan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secara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grafik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17532" name="Unknown Shape"/>
          <p:cNvSpPr>
            <a:spLocks/>
          </p:cNvSpPr>
          <p:nvPr/>
        </p:nvSpPr>
        <p:spPr bwMode="auto">
          <a:xfrm>
            <a:off x="2667000" y="1219200"/>
            <a:ext cx="4038600" cy="2133600"/>
          </a:xfrm>
          <a:custGeom>
            <a:avLst/>
            <a:gdLst>
              <a:gd name="T0" fmla="*/ 0 w 2544"/>
              <a:gd name="T1" fmla="*/ 0 h 1536"/>
              <a:gd name="T2" fmla="*/ 0 w 2544"/>
              <a:gd name="T3" fmla="*/ 2147483647 h 1536"/>
              <a:gd name="T4" fmla="*/ 2147483647 w 2544"/>
              <a:gd name="T5" fmla="*/ 2147483647 h 1536"/>
              <a:gd name="T6" fmla="*/ 0 60000 65536"/>
              <a:gd name="T7" fmla="*/ 0 60000 65536"/>
              <a:gd name="T8" fmla="*/ 0 60000 65536"/>
              <a:gd name="T9" fmla="*/ 0 w 2544"/>
              <a:gd name="T10" fmla="*/ 0 h 1536"/>
              <a:gd name="T11" fmla="*/ 2544 w 2544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1536">
                <a:moveTo>
                  <a:pt x="0" y="0"/>
                </a:moveTo>
                <a:lnTo>
                  <a:pt x="0" y="1536"/>
                </a:lnTo>
                <a:lnTo>
                  <a:pt x="2544" y="15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17533" name="Unknown Shape"/>
          <p:cNvSpPr>
            <a:spLocks/>
          </p:cNvSpPr>
          <p:nvPr/>
        </p:nvSpPr>
        <p:spPr bwMode="auto">
          <a:xfrm>
            <a:off x="2667000" y="3581400"/>
            <a:ext cx="4038600" cy="2057400"/>
          </a:xfrm>
          <a:custGeom>
            <a:avLst/>
            <a:gdLst>
              <a:gd name="T0" fmla="*/ 0 w 2544"/>
              <a:gd name="T1" fmla="*/ 0 h 1536"/>
              <a:gd name="T2" fmla="*/ 0 w 2544"/>
              <a:gd name="T3" fmla="*/ 2147483647 h 1536"/>
              <a:gd name="T4" fmla="*/ 2147483647 w 2544"/>
              <a:gd name="T5" fmla="*/ 2147483647 h 1536"/>
              <a:gd name="T6" fmla="*/ 0 60000 65536"/>
              <a:gd name="T7" fmla="*/ 0 60000 65536"/>
              <a:gd name="T8" fmla="*/ 0 60000 65536"/>
              <a:gd name="T9" fmla="*/ 0 w 2544"/>
              <a:gd name="T10" fmla="*/ 0 h 1536"/>
              <a:gd name="T11" fmla="*/ 2544 w 2544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1536">
                <a:moveTo>
                  <a:pt x="0" y="0"/>
                </a:moveTo>
                <a:lnTo>
                  <a:pt x="0" y="1536"/>
                </a:lnTo>
                <a:lnTo>
                  <a:pt x="2544" y="15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17534" name="Line 126"/>
          <p:cNvSpPr>
            <a:spLocks noChangeShapeType="1"/>
          </p:cNvSpPr>
          <p:nvPr/>
        </p:nvSpPr>
        <p:spPr bwMode="auto">
          <a:xfrm>
            <a:off x="3352800" y="19812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5" name="Line 127"/>
          <p:cNvSpPr>
            <a:spLocks noChangeShapeType="1"/>
          </p:cNvSpPr>
          <p:nvPr/>
        </p:nvSpPr>
        <p:spPr bwMode="auto">
          <a:xfrm>
            <a:off x="3290888" y="24384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6" name="Line 128"/>
          <p:cNvSpPr>
            <a:spLocks noChangeShapeType="1"/>
          </p:cNvSpPr>
          <p:nvPr/>
        </p:nvSpPr>
        <p:spPr bwMode="auto">
          <a:xfrm>
            <a:off x="3276600" y="2895600"/>
            <a:ext cx="342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7" name="Line 129"/>
          <p:cNvSpPr>
            <a:spLocks noChangeShapeType="1"/>
          </p:cNvSpPr>
          <p:nvPr/>
        </p:nvSpPr>
        <p:spPr bwMode="auto">
          <a:xfrm flipV="1">
            <a:off x="2667000" y="3810000"/>
            <a:ext cx="40386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8" name="Line 130"/>
          <p:cNvSpPr>
            <a:spLocks noChangeShapeType="1"/>
          </p:cNvSpPr>
          <p:nvPr/>
        </p:nvSpPr>
        <p:spPr bwMode="auto">
          <a:xfrm flipV="1">
            <a:off x="2667000" y="4724400"/>
            <a:ext cx="4186238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9" name="Line 131"/>
          <p:cNvSpPr>
            <a:spLocks noChangeShapeType="1"/>
          </p:cNvSpPr>
          <p:nvPr/>
        </p:nvSpPr>
        <p:spPr bwMode="auto">
          <a:xfrm flipV="1">
            <a:off x="2667000" y="4267200"/>
            <a:ext cx="4191000" cy="135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3919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32" grpId="0" animBg="1"/>
      <p:bldP spid="17533" grpId="0" animBg="1"/>
      <p:bldP spid="17534" grpId="0" animBg="1"/>
      <p:bldP spid="17535" grpId="0" animBg="1"/>
      <p:bldP spid="17536" grpId="0" animBg="1"/>
      <p:bldP spid="17537" grpId="0" animBg="1"/>
      <p:bldP spid="17538" grpId="0" animBg="1"/>
      <p:bldP spid="1753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Group 3"/>
          <p:cNvGraphicFramePr>
            <a:graphicFrameLocks noGrp="1"/>
          </p:cNvGraphicFramePr>
          <p:nvPr>
            <p:ph/>
          </p:nvPr>
        </p:nvGraphicFramePr>
        <p:xfrm>
          <a:off x="457200" y="777875"/>
          <a:ext cx="8388350" cy="5851528"/>
        </p:xfrm>
        <a:graphic>
          <a:graphicData uri="http://schemas.openxmlformats.org/drawingml/2006/table">
            <a:tbl>
              <a:tblPr/>
              <a:tblGrid>
                <a:gridCol w="838200"/>
                <a:gridCol w="839788"/>
                <a:gridCol w="838200"/>
                <a:gridCol w="839787"/>
                <a:gridCol w="838200"/>
                <a:gridCol w="838200"/>
                <a:gridCol w="839788"/>
                <a:gridCol w="838200"/>
                <a:gridCol w="839787"/>
                <a:gridCol w="838200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 = 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Pengeluaran agregat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C+I+G+(X-M)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I+G+X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C+I+G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Pendekatan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permintaan-penawaran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agregat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45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Y</a:t>
                      </a:r>
                      <a:r>
                        <a:rPr kumimoji="0" lang="en-US" sz="1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S+T+M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Suntikan dan bocoran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I+G+X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I+G+X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Pendekatan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suntikan-bocoran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Y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Pendapatan nasional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365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Grafik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keseimbangan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pendapatan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nasional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567" name="Unknown Shape"/>
          <p:cNvSpPr>
            <a:spLocks/>
          </p:cNvSpPr>
          <p:nvPr/>
        </p:nvSpPr>
        <p:spPr bwMode="auto">
          <a:xfrm>
            <a:off x="2133600" y="914400"/>
            <a:ext cx="4191000" cy="2438400"/>
          </a:xfrm>
          <a:custGeom>
            <a:avLst/>
            <a:gdLst>
              <a:gd name="T0" fmla="*/ 0 w 2640"/>
              <a:gd name="T1" fmla="*/ 0 h 1536"/>
              <a:gd name="T2" fmla="*/ 0 w 2640"/>
              <a:gd name="T3" fmla="*/ 2147483647 h 1536"/>
              <a:gd name="T4" fmla="*/ 2147483647 w 2640"/>
              <a:gd name="T5" fmla="*/ 2147483647 h 1536"/>
              <a:gd name="T6" fmla="*/ 0 60000 65536"/>
              <a:gd name="T7" fmla="*/ 0 60000 65536"/>
              <a:gd name="T8" fmla="*/ 0 60000 65536"/>
              <a:gd name="T9" fmla="*/ 0 w 2640"/>
              <a:gd name="T10" fmla="*/ 0 h 1536"/>
              <a:gd name="T11" fmla="*/ 2640 w 2640"/>
              <a:gd name="T12" fmla="*/ 1536 h 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0" h="1536">
                <a:moveTo>
                  <a:pt x="0" y="0"/>
                </a:moveTo>
                <a:lnTo>
                  <a:pt x="0" y="1536"/>
                </a:lnTo>
                <a:lnTo>
                  <a:pt x="2640" y="153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30817" name="Line 136"/>
          <p:cNvSpPr>
            <a:spLocks noChangeShapeType="1"/>
          </p:cNvSpPr>
          <p:nvPr/>
        </p:nvSpPr>
        <p:spPr bwMode="auto">
          <a:xfrm flipV="1">
            <a:off x="2133600" y="685800"/>
            <a:ext cx="36576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8" name="Line 137"/>
          <p:cNvSpPr>
            <a:spLocks noChangeShapeType="1"/>
          </p:cNvSpPr>
          <p:nvPr/>
        </p:nvSpPr>
        <p:spPr bwMode="auto">
          <a:xfrm flipV="1">
            <a:off x="2133600" y="1524000"/>
            <a:ext cx="4114800" cy="121920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9" name="Line 138"/>
          <p:cNvSpPr>
            <a:spLocks noChangeShapeType="1"/>
          </p:cNvSpPr>
          <p:nvPr/>
        </p:nvSpPr>
        <p:spPr bwMode="auto">
          <a:xfrm flipV="1">
            <a:off x="2133600" y="914400"/>
            <a:ext cx="4114800" cy="121920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71" name="Line 139"/>
          <p:cNvSpPr>
            <a:spLocks noChangeShapeType="1"/>
          </p:cNvSpPr>
          <p:nvPr/>
        </p:nvSpPr>
        <p:spPr bwMode="auto">
          <a:xfrm flipV="1">
            <a:off x="2119313" y="804863"/>
            <a:ext cx="4129087" cy="1819275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1" name="Line 140"/>
          <p:cNvSpPr>
            <a:spLocks noChangeShapeType="1"/>
          </p:cNvSpPr>
          <p:nvPr/>
        </p:nvSpPr>
        <p:spPr bwMode="auto">
          <a:xfrm>
            <a:off x="4876800" y="12954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2" name="Line 141"/>
          <p:cNvSpPr>
            <a:spLocks noChangeShapeType="1"/>
          </p:cNvSpPr>
          <p:nvPr/>
        </p:nvSpPr>
        <p:spPr bwMode="auto">
          <a:xfrm>
            <a:off x="28194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74" name="Line 142"/>
          <p:cNvSpPr>
            <a:spLocks noChangeShapeType="1"/>
          </p:cNvSpPr>
          <p:nvPr/>
        </p:nvSpPr>
        <p:spPr bwMode="auto">
          <a:xfrm>
            <a:off x="2133600" y="41148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75" name="Line 143"/>
          <p:cNvSpPr>
            <a:spLocks noChangeShapeType="1"/>
          </p:cNvSpPr>
          <p:nvPr/>
        </p:nvSpPr>
        <p:spPr bwMode="auto">
          <a:xfrm>
            <a:off x="2133600" y="5457825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76" name="Line 144"/>
          <p:cNvSpPr>
            <a:spLocks noChangeShapeType="1"/>
          </p:cNvSpPr>
          <p:nvPr/>
        </p:nvSpPr>
        <p:spPr bwMode="auto">
          <a:xfrm>
            <a:off x="2133600" y="4724400"/>
            <a:ext cx="4191000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77" name="Line 145"/>
          <p:cNvSpPr>
            <a:spLocks noChangeShapeType="1"/>
          </p:cNvSpPr>
          <p:nvPr/>
        </p:nvSpPr>
        <p:spPr bwMode="auto">
          <a:xfrm flipV="1">
            <a:off x="2133600" y="4038600"/>
            <a:ext cx="4343400" cy="182880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7" name="Line 146"/>
          <p:cNvSpPr>
            <a:spLocks noChangeShapeType="1"/>
          </p:cNvSpPr>
          <p:nvPr/>
        </p:nvSpPr>
        <p:spPr bwMode="auto">
          <a:xfrm>
            <a:off x="4876800" y="3429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8" name="Line 147"/>
          <p:cNvSpPr>
            <a:spLocks noChangeShapeType="1"/>
          </p:cNvSpPr>
          <p:nvPr/>
        </p:nvSpPr>
        <p:spPr bwMode="auto">
          <a:xfrm>
            <a:off x="28194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3498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67" grpId="0" animBg="1"/>
      <p:bldP spid="18571" grpId="0" animBg="1"/>
      <p:bldP spid="18571" grpId="1" animBg="1"/>
      <p:bldP spid="18574" grpId="0" animBg="1"/>
      <p:bldP spid="18575" grpId="0" animBg="1"/>
      <p:bldP spid="18576" grpId="0" animBg="1"/>
      <p:bldP spid="1857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Multiplier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dalam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perekonomian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terbuka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/>
              <a:t>Nilai</a:t>
            </a:r>
            <a:r>
              <a:rPr lang="en-US" sz="2800" dirty="0" smtClean="0"/>
              <a:t> multiplier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perbandingan</a:t>
            </a:r>
            <a:r>
              <a:rPr lang="en-US" sz="2800" dirty="0" smtClean="0"/>
              <a:t> di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pertambahan</a:t>
            </a:r>
            <a:r>
              <a:rPr lang="en-US" sz="2800" dirty="0" smtClean="0"/>
              <a:t>/</a:t>
            </a:r>
            <a:r>
              <a:rPr lang="en-US" sz="2800" dirty="0" err="1" smtClean="0"/>
              <a:t>pengurangan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pertambahan</a:t>
            </a:r>
            <a:r>
              <a:rPr lang="en-US" sz="2800" dirty="0" smtClean="0"/>
              <a:t>/</a:t>
            </a:r>
            <a:r>
              <a:rPr lang="en-US" sz="2800" dirty="0" err="1" smtClean="0"/>
              <a:t>pengurangan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pengeluaran</a:t>
            </a:r>
            <a:r>
              <a:rPr lang="en-US" sz="2800" dirty="0" smtClean="0"/>
              <a:t>  </a:t>
            </a:r>
            <a:r>
              <a:rPr lang="en-US" sz="2800" dirty="0" err="1" smtClean="0"/>
              <a:t>agregat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/>
              <a:t>Multiplier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r>
              <a:rPr lang="en-US" sz="2800" dirty="0" smtClean="0"/>
              <a:t> &lt; multiplier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sektor</a:t>
            </a:r>
            <a:r>
              <a:rPr lang="en-US" sz="2800" dirty="0" smtClean="0"/>
              <a:t> (Y,C,S) </a:t>
            </a: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en-US" sz="2800" dirty="0" err="1" smtClean="0">
                <a:sym typeface="Wingdings" pitchFamily="2" charset="2"/>
              </a:rPr>
              <a:t>disebabkan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pemisalan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impor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proporsional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pendapatan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nasional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ekspor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bersifat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pengeluaran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otonom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2243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52336597"/>
              </p:ext>
            </p:extLst>
          </p:nvPr>
        </p:nvGraphicFramePr>
        <p:xfrm>
          <a:off x="556418" y="1066802"/>
          <a:ext cx="8186738" cy="4343399"/>
        </p:xfrm>
        <a:graphic>
          <a:graphicData uri="http://schemas.openxmlformats.org/drawingml/2006/table">
            <a:tbl>
              <a:tblPr/>
              <a:tblGrid>
                <a:gridCol w="914400"/>
                <a:gridCol w="2062163"/>
                <a:gridCol w="776287"/>
                <a:gridCol w="1035050"/>
                <a:gridCol w="1131888"/>
                <a:gridCol w="1135062"/>
                <a:gridCol w="1131888"/>
              </a:tblGrid>
              <a:tr h="71087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Tahap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multiplier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 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 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Pertambahan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konsumsi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 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0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∆Y1= ∆ X= 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∆Y2= ∆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= 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∆Y3= ∆ 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=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…………….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…….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 Y = 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∆T=80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 =320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C</a:t>
                      </a:r>
                      <a:r>
                        <a:rPr kumimoji="0" lang="en-US" sz="2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dn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=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∆M=40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∆S=80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Rectangle 46"/>
          <p:cNvSpPr>
            <a:spLocks noRot="1" noChangeArrowheads="1"/>
          </p:cNvSpPr>
          <p:nvPr/>
        </p:nvSpPr>
        <p:spPr bwMode="auto">
          <a:xfrm>
            <a:off x="457200" y="244475"/>
            <a:ext cx="83851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Proses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multiplier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dalam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perekonomian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+mn-cs"/>
              </a:rPr>
              <a:t>terbuka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+mn-cs"/>
            </a:endParaRPr>
          </a:p>
        </p:txBody>
      </p:sp>
      <p:sp>
        <p:nvSpPr>
          <p:cNvPr id="20527" name="Rectangle 47"/>
          <p:cNvSpPr>
            <a:spLocks noRot="1" noChangeArrowheads="1"/>
          </p:cNvSpPr>
          <p:nvPr/>
        </p:nvSpPr>
        <p:spPr bwMode="auto">
          <a:xfrm>
            <a:off x="457200" y="5410200"/>
            <a:ext cx="8007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+mn-cs"/>
              </a:rPr>
              <a:t>MPC = 0.75, </a:t>
            </a:r>
            <a:r>
              <a:rPr lang="en-US" sz="2000" dirty="0" err="1">
                <a:latin typeface="+mj-lt"/>
                <a:cs typeface="+mn-cs"/>
              </a:rPr>
              <a:t>pajak</a:t>
            </a:r>
            <a:r>
              <a:rPr lang="en-US" sz="2000" dirty="0">
                <a:latin typeface="+mj-lt"/>
                <a:cs typeface="+mn-cs"/>
              </a:rPr>
              <a:t> </a:t>
            </a:r>
            <a:r>
              <a:rPr lang="en-US" sz="2000" dirty="0" err="1">
                <a:latin typeface="+mj-lt"/>
                <a:cs typeface="+mn-cs"/>
              </a:rPr>
              <a:t>proporsional</a:t>
            </a:r>
            <a:r>
              <a:rPr lang="en-US" sz="2000" dirty="0">
                <a:latin typeface="+mj-lt"/>
                <a:cs typeface="+mn-cs"/>
              </a:rPr>
              <a:t> 20% </a:t>
            </a:r>
            <a:r>
              <a:rPr lang="en-US" sz="2000" dirty="0" err="1">
                <a:latin typeface="+mj-lt"/>
                <a:cs typeface="+mn-cs"/>
              </a:rPr>
              <a:t>dari</a:t>
            </a:r>
            <a:r>
              <a:rPr lang="en-US" sz="2000" dirty="0">
                <a:latin typeface="+mj-lt"/>
                <a:cs typeface="+mn-cs"/>
              </a:rPr>
              <a:t> </a:t>
            </a:r>
            <a:r>
              <a:rPr lang="en-US" sz="2000" dirty="0" err="1">
                <a:latin typeface="+mj-lt"/>
                <a:cs typeface="+mn-cs"/>
              </a:rPr>
              <a:t>pendapatan</a:t>
            </a:r>
            <a:r>
              <a:rPr lang="en-US" sz="2000" dirty="0">
                <a:latin typeface="+mj-lt"/>
                <a:cs typeface="+mn-cs"/>
              </a:rPr>
              <a:t> </a:t>
            </a:r>
            <a:r>
              <a:rPr lang="en-US" sz="2000" dirty="0" err="1">
                <a:latin typeface="+mj-lt"/>
                <a:cs typeface="+mn-cs"/>
              </a:rPr>
              <a:t>nasional</a:t>
            </a:r>
            <a:r>
              <a:rPr lang="en-US" sz="2000" dirty="0">
                <a:latin typeface="+mj-lt"/>
                <a:cs typeface="+mn-cs"/>
              </a:rPr>
              <a:t>, </a:t>
            </a:r>
            <a:r>
              <a:rPr lang="en-US" sz="2000" dirty="0" err="1">
                <a:latin typeface="+mj-lt"/>
                <a:cs typeface="+mn-cs"/>
              </a:rPr>
              <a:t>impor</a:t>
            </a:r>
            <a:r>
              <a:rPr lang="en-US" sz="2000" dirty="0">
                <a:latin typeface="+mj-lt"/>
                <a:cs typeface="+mn-cs"/>
              </a:rPr>
              <a:t> 10% </a:t>
            </a:r>
            <a:r>
              <a:rPr lang="en-US" sz="2000" dirty="0" err="1">
                <a:latin typeface="+mj-lt"/>
                <a:cs typeface="+mn-cs"/>
              </a:rPr>
              <a:t>dari</a:t>
            </a:r>
            <a:r>
              <a:rPr lang="en-US" sz="2000" dirty="0">
                <a:latin typeface="+mj-lt"/>
                <a:cs typeface="+mn-cs"/>
              </a:rPr>
              <a:t> </a:t>
            </a:r>
            <a:r>
              <a:rPr lang="en-US" sz="2000" dirty="0" err="1">
                <a:latin typeface="+mj-lt"/>
                <a:cs typeface="+mn-cs"/>
              </a:rPr>
              <a:t>pendapatan</a:t>
            </a:r>
            <a:r>
              <a:rPr lang="en-US" sz="2000" dirty="0">
                <a:latin typeface="+mj-lt"/>
                <a:cs typeface="+mn-cs"/>
              </a:rPr>
              <a:t> </a:t>
            </a:r>
            <a:r>
              <a:rPr lang="en-US" sz="2000" dirty="0" err="1">
                <a:latin typeface="+mj-lt"/>
                <a:cs typeface="+mn-cs"/>
              </a:rPr>
              <a:t>nasional</a:t>
            </a:r>
            <a:r>
              <a:rPr lang="en-US" sz="2000" dirty="0">
                <a:latin typeface="+mj-lt"/>
                <a:cs typeface="+mn-cs"/>
              </a:rPr>
              <a:t>, </a:t>
            </a:r>
            <a:r>
              <a:rPr lang="en-US" sz="2000" dirty="0" err="1">
                <a:latin typeface="+mj-lt"/>
                <a:cs typeface="+mn-cs"/>
              </a:rPr>
              <a:t>proses</a:t>
            </a:r>
            <a:r>
              <a:rPr lang="en-US" sz="2000" dirty="0">
                <a:latin typeface="+mj-lt"/>
                <a:cs typeface="+mn-cs"/>
              </a:rPr>
              <a:t> multiplier </a:t>
            </a:r>
            <a:r>
              <a:rPr lang="en-US" sz="2000" dirty="0" err="1">
                <a:latin typeface="+mj-lt"/>
                <a:cs typeface="+mn-cs"/>
              </a:rPr>
              <a:t>menimbulkan</a:t>
            </a:r>
            <a:r>
              <a:rPr lang="en-US" sz="2000" dirty="0">
                <a:latin typeface="+mj-lt"/>
                <a:cs typeface="+mn-cs"/>
              </a:rPr>
              <a:t> </a:t>
            </a:r>
            <a:r>
              <a:rPr lang="en-US" sz="2000" dirty="0" err="1">
                <a:latin typeface="+mj-lt"/>
                <a:cs typeface="+mn-cs"/>
              </a:rPr>
              <a:t>kenaikan</a:t>
            </a:r>
            <a:r>
              <a:rPr lang="en-US" sz="2000" dirty="0">
                <a:latin typeface="+mj-lt"/>
                <a:cs typeface="+mn-cs"/>
              </a:rPr>
              <a:t> </a:t>
            </a:r>
            <a:r>
              <a:rPr lang="en-US" sz="2000" dirty="0" err="1">
                <a:latin typeface="+mj-lt"/>
                <a:cs typeface="+mn-cs"/>
              </a:rPr>
              <a:t>ekspor</a:t>
            </a:r>
            <a:r>
              <a:rPr lang="en-US" sz="2000" dirty="0">
                <a:latin typeface="+mj-lt"/>
                <a:cs typeface="+mn-cs"/>
              </a:rPr>
              <a:t> </a:t>
            </a:r>
            <a:r>
              <a:rPr lang="en-US" sz="2000" dirty="0" err="1">
                <a:latin typeface="+mj-lt"/>
                <a:cs typeface="+mn-cs"/>
              </a:rPr>
              <a:t>Rp</a:t>
            </a:r>
            <a:r>
              <a:rPr lang="en-US" sz="2000" dirty="0">
                <a:latin typeface="+mj-lt"/>
                <a:cs typeface="+mn-cs"/>
              </a:rPr>
              <a:t> 200</a:t>
            </a:r>
          </a:p>
        </p:txBody>
      </p:sp>
    </p:spTree>
    <p:extLst>
      <p:ext uri="{BB962C8B-B14F-4D97-AF65-F5344CB8AC3E}">
        <p14:creationId xmlns:p14="http://schemas.microsoft.com/office/powerpoint/2010/main" val="33798639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533400" y="838200"/>
            <a:ext cx="7772400" cy="50292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 smtClean="0"/>
              <a:t>Multiplier = 1 / (1 – </a:t>
            </a:r>
            <a:r>
              <a:rPr lang="en-US" dirty="0" err="1" smtClean="0"/>
              <a:t>MPC</a:t>
            </a:r>
            <a:r>
              <a:rPr lang="en-US" baseline="-25000" dirty="0" err="1" smtClean="0"/>
              <a:t>dn</a:t>
            </a:r>
            <a:r>
              <a:rPr lang="en-US" dirty="0" smtClean="0"/>
              <a:t>)</a:t>
            </a:r>
          </a:p>
          <a:p>
            <a:pPr algn="just" eaLnBrk="1" hangingPunct="1">
              <a:defRPr/>
            </a:pPr>
            <a:r>
              <a:rPr lang="en-US" dirty="0" err="1" smtClean="0"/>
              <a:t>MPC</a:t>
            </a:r>
            <a:r>
              <a:rPr lang="en-US" baseline="-25000" dirty="0" err="1" smtClean="0"/>
              <a:t>dn</a:t>
            </a:r>
            <a:r>
              <a:rPr lang="en-US" dirty="0" smtClean="0"/>
              <a:t> = </a:t>
            </a:r>
            <a:r>
              <a:rPr lang="en-US" sz="3600" dirty="0" smtClean="0">
                <a:cs typeface="Arial" pitchFamily="34" charset="0"/>
              </a:rPr>
              <a:t>∆ </a:t>
            </a:r>
            <a:r>
              <a:rPr lang="en-US" dirty="0" err="1" smtClean="0">
                <a:cs typeface="Arial" pitchFamily="34" charset="0"/>
              </a:rPr>
              <a:t>C</a:t>
            </a:r>
            <a:r>
              <a:rPr lang="en-US" baseline="-25000" dirty="0" err="1" smtClean="0">
                <a:cs typeface="Arial" pitchFamily="34" charset="0"/>
              </a:rPr>
              <a:t>dn</a:t>
            </a:r>
            <a:r>
              <a:rPr lang="en-US" dirty="0" smtClean="0">
                <a:cs typeface="Arial" pitchFamily="34" charset="0"/>
              </a:rPr>
              <a:t> / </a:t>
            </a:r>
            <a:r>
              <a:rPr lang="en-US" sz="3600" dirty="0" smtClean="0">
                <a:cs typeface="Arial" pitchFamily="34" charset="0"/>
              </a:rPr>
              <a:t>∆</a:t>
            </a:r>
            <a:r>
              <a:rPr lang="en-US" dirty="0" smtClean="0">
                <a:cs typeface="Arial" pitchFamily="34" charset="0"/>
              </a:rPr>
              <a:t> Y,</a:t>
            </a:r>
          </a:p>
          <a:p>
            <a:pPr algn="just" eaLnBrk="1" hangingPunct="1">
              <a:defRPr/>
            </a:pPr>
            <a:endParaRPr lang="id-ID" dirty="0" smtClean="0">
              <a:cs typeface="Arial" pitchFamily="34" charset="0"/>
            </a:endParaRPr>
          </a:p>
          <a:p>
            <a:pPr algn="just" eaLnBrk="1" hangingPunct="1">
              <a:buFontTx/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Contoh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: </a:t>
            </a:r>
            <a:r>
              <a:rPr lang="en-US" dirty="0" err="1" smtClean="0">
                <a:cs typeface="Arial" pitchFamily="34" charset="0"/>
              </a:rPr>
              <a:t>tahap</a:t>
            </a:r>
            <a:r>
              <a:rPr lang="en-US" dirty="0" smtClean="0">
                <a:cs typeface="Arial" pitchFamily="34" charset="0"/>
              </a:rPr>
              <a:t> I, </a:t>
            </a:r>
            <a:r>
              <a:rPr lang="en-US" dirty="0" err="1" smtClean="0"/>
              <a:t>MPC</a:t>
            </a:r>
            <a:r>
              <a:rPr lang="en-US" baseline="-25000" dirty="0" err="1" smtClean="0"/>
              <a:t>dn</a:t>
            </a:r>
            <a:r>
              <a:rPr lang="en-US" dirty="0" smtClean="0"/>
              <a:t> = 100/200=0.5</a:t>
            </a:r>
          </a:p>
          <a:p>
            <a:pPr algn="just" eaLnBrk="1" hangingPunct="1">
              <a:defRPr/>
            </a:pPr>
            <a:r>
              <a:rPr lang="en-US" dirty="0" smtClean="0"/>
              <a:t>Multiplier = 1 / (1 – 0.5) = 2</a:t>
            </a:r>
          </a:p>
          <a:p>
            <a:pPr algn="just" eaLnBrk="1" hangingPunct="1">
              <a:defRPr/>
            </a:pPr>
            <a:r>
              <a:rPr lang="id-ID" dirty="0" smtClean="0">
                <a:sym typeface="Wingdings" pitchFamily="2" charset="2"/>
              </a:rPr>
              <a:t>K</a:t>
            </a:r>
            <a:r>
              <a:rPr lang="en-US" dirty="0" err="1" smtClean="0">
                <a:sym typeface="Wingdings" pitchFamily="2" charset="2"/>
              </a:rPr>
              <a:t>enaikan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ekspor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Rp</a:t>
            </a:r>
            <a:r>
              <a:rPr lang="en-US" dirty="0" smtClean="0">
                <a:sym typeface="Wingdings" pitchFamily="2" charset="2"/>
              </a:rPr>
              <a:t> 200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menambah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Rp</a:t>
            </a:r>
            <a:r>
              <a:rPr lang="en-US" dirty="0" smtClean="0">
                <a:sym typeface="Wingdings" pitchFamily="2" charset="2"/>
              </a:rPr>
              <a:t> 400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1571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Haettenschweiler" pitchFamily="34" charset="0"/>
              </a:rPr>
              <a:t>Perhitungan secara aljabar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C = a + </a:t>
            </a:r>
            <a:r>
              <a:rPr lang="en-US" dirty="0" err="1" smtClean="0"/>
              <a:t>bY</a:t>
            </a:r>
            <a:r>
              <a:rPr lang="en-US" baseline="-25000" dirty="0" err="1" smtClean="0"/>
              <a:t>d</a:t>
            </a:r>
            <a:endParaRPr lang="en-US" dirty="0" smtClean="0"/>
          </a:p>
          <a:p>
            <a:pPr algn="just" eaLnBrk="1" hangingPunct="1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proporsional</a:t>
            </a:r>
            <a:r>
              <a:rPr lang="en-US" dirty="0" smtClean="0"/>
              <a:t> T = </a:t>
            </a:r>
            <a:r>
              <a:rPr lang="en-US" dirty="0" err="1" smtClean="0"/>
              <a:t>tY</a:t>
            </a:r>
            <a:endParaRPr lang="en-US" dirty="0" smtClean="0"/>
          </a:p>
          <a:p>
            <a:pPr algn="just" eaLnBrk="1" hangingPunct="1"/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I</a:t>
            </a:r>
            <a:r>
              <a:rPr lang="en-US" baseline="-25000" dirty="0" smtClean="0"/>
              <a:t>o</a:t>
            </a:r>
            <a:endParaRPr lang="en-US" dirty="0" smtClean="0"/>
          </a:p>
          <a:p>
            <a:pPr algn="just" eaLnBrk="1" hangingPunct="1"/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G</a:t>
            </a:r>
            <a:r>
              <a:rPr lang="en-US" baseline="-25000" dirty="0" smtClean="0"/>
              <a:t>o</a:t>
            </a:r>
            <a:endParaRPr lang="en-US" dirty="0" smtClean="0"/>
          </a:p>
          <a:p>
            <a:pPr algn="just" eaLnBrk="1" hangingPunct="1"/>
            <a:r>
              <a:rPr lang="en-US" dirty="0" err="1" smtClean="0"/>
              <a:t>Ekspor</a:t>
            </a:r>
            <a:r>
              <a:rPr lang="en-US" dirty="0" smtClean="0"/>
              <a:t> X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 algn="just" eaLnBrk="1" hangingPunct="1"/>
            <a:r>
              <a:rPr lang="en-US" dirty="0" err="1" smtClean="0"/>
              <a:t>Impor</a:t>
            </a:r>
            <a:r>
              <a:rPr lang="en-US" dirty="0" smtClean="0"/>
              <a:t> M = </a:t>
            </a:r>
            <a:r>
              <a:rPr lang="en-US" dirty="0" err="1" smtClean="0"/>
              <a:t>mY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5789254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533400"/>
            <a:ext cx="7772400" cy="6096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800" dirty="0" smtClean="0"/>
              <a:t>Y = C+I+G+(X-M)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/>
              <a:t>Y(1-b + </a:t>
            </a:r>
            <a:r>
              <a:rPr lang="en-US" sz="2800" dirty="0" err="1" smtClean="0"/>
              <a:t>bt</a:t>
            </a:r>
            <a:r>
              <a:rPr lang="en-US" sz="2800" dirty="0" smtClean="0"/>
              <a:t> + m) = a + I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+ G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0</a:t>
            </a:r>
            <a:endParaRPr lang="en-US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/>
              <a:t>Y = (1/(1-b + </a:t>
            </a:r>
            <a:r>
              <a:rPr lang="en-US" sz="2800" dirty="0" err="1" smtClean="0"/>
              <a:t>bt</a:t>
            </a:r>
            <a:r>
              <a:rPr lang="en-US" sz="2800" dirty="0" smtClean="0"/>
              <a:t> + m)) * (a + I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+ G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</a:t>
            </a:r>
          </a:p>
          <a:p>
            <a:pPr algn="just" eaLnBrk="1" hangingPunct="1">
              <a:lnSpc>
                <a:spcPct val="90000"/>
              </a:lnSpc>
            </a:pPr>
            <a:endParaRPr lang="id-ID" sz="2800" dirty="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/>
              <a:t>Proses multiplier </a:t>
            </a:r>
            <a:r>
              <a:rPr lang="en-US" sz="2800" b="1" dirty="0" smtClean="0">
                <a:cs typeface="Arial" charset="0"/>
              </a:rPr>
              <a:t>∆X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dirty="0" smtClean="0"/>
              <a:t>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(1/(1-b+bt+m)) * (a+I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+G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+X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+ </a:t>
            </a:r>
            <a:r>
              <a:rPr lang="en-US" sz="2400" dirty="0" smtClean="0">
                <a:cs typeface="Arial" charset="0"/>
              </a:rPr>
              <a:t>∆X) </a:t>
            </a:r>
            <a:r>
              <a:rPr lang="en-US" sz="2400" dirty="0" smtClean="0">
                <a:cs typeface="Arial" charset="0"/>
                <a:sym typeface="Wingdings" pitchFamily="2" charset="2"/>
              </a:rPr>
              <a:t> </a:t>
            </a:r>
            <a:r>
              <a:rPr lang="en-US" sz="2400" dirty="0" smtClean="0">
                <a:cs typeface="Arial" charset="0"/>
              </a:rPr>
              <a:t>∆Y = Y</a:t>
            </a:r>
            <a:r>
              <a:rPr lang="en-US" sz="2400" baseline="-25000" dirty="0" smtClean="0">
                <a:cs typeface="Arial" charset="0"/>
              </a:rPr>
              <a:t>1</a:t>
            </a:r>
            <a:r>
              <a:rPr lang="en-US" sz="2400" dirty="0" smtClean="0">
                <a:cs typeface="Arial" charset="0"/>
              </a:rPr>
              <a:t> – Y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cs typeface="Arial" charset="0"/>
              </a:rPr>
              <a:t>∆Y = (1 /(</a:t>
            </a:r>
            <a:r>
              <a:rPr lang="en-US" sz="2800" dirty="0" smtClean="0"/>
              <a:t>1-b+bt+m)) *(</a:t>
            </a:r>
            <a:r>
              <a:rPr lang="en-US" sz="2800" dirty="0" smtClean="0">
                <a:cs typeface="Arial" charset="0"/>
              </a:rPr>
              <a:t>∆X)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sz="2800" dirty="0" err="1" smtClean="0">
                <a:cs typeface="Arial" charset="0"/>
              </a:rPr>
              <a:t>Ket</a:t>
            </a:r>
            <a:r>
              <a:rPr lang="en-US" sz="2800" dirty="0" smtClean="0">
                <a:cs typeface="Arial" charset="0"/>
              </a:rPr>
              <a:t> : </a:t>
            </a:r>
          </a:p>
          <a:p>
            <a:pPr marL="457200" lvl="1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b = </a:t>
            </a:r>
            <a:r>
              <a:rPr lang="en-US" dirty="0" err="1" smtClean="0">
                <a:cs typeface="Arial" charset="0"/>
              </a:rPr>
              <a:t>kecondongan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mengkonsumsi</a:t>
            </a:r>
            <a:r>
              <a:rPr lang="en-US" dirty="0" smtClean="0">
                <a:cs typeface="Arial" charset="0"/>
              </a:rPr>
              <a:t> marginal (MPC)</a:t>
            </a:r>
          </a:p>
          <a:p>
            <a:pPr marL="457200" lvl="1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t  = </a:t>
            </a:r>
            <a:r>
              <a:rPr lang="en-US" dirty="0" err="1" smtClean="0">
                <a:cs typeface="Arial" charset="0"/>
              </a:rPr>
              <a:t>tingkat</a:t>
            </a:r>
            <a:r>
              <a:rPr lang="en-US" dirty="0" smtClean="0">
                <a:cs typeface="Arial" charset="0"/>
              </a:rPr>
              <a:t>  (</a:t>
            </a:r>
            <a:r>
              <a:rPr lang="en-US" dirty="0" err="1" smtClean="0">
                <a:cs typeface="Arial" charset="0"/>
              </a:rPr>
              <a:t>persentase</a:t>
            </a:r>
            <a:r>
              <a:rPr lang="en-US" dirty="0" smtClean="0">
                <a:cs typeface="Arial" charset="0"/>
              </a:rPr>
              <a:t>) </a:t>
            </a:r>
            <a:r>
              <a:rPr lang="en-US" dirty="0" err="1" smtClean="0">
                <a:cs typeface="Arial" charset="0"/>
              </a:rPr>
              <a:t>pajak</a:t>
            </a:r>
            <a:endParaRPr lang="en-US" dirty="0" smtClean="0">
              <a:cs typeface="Arial" charset="0"/>
            </a:endParaRPr>
          </a:p>
          <a:p>
            <a:pPr marL="457200" lvl="1" indent="-4572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m = </a:t>
            </a:r>
            <a:r>
              <a:rPr lang="en-US" dirty="0" err="1" smtClean="0">
                <a:cs typeface="Arial" charset="0"/>
              </a:rPr>
              <a:t>tingkat</a:t>
            </a:r>
            <a:r>
              <a:rPr lang="en-US" dirty="0" smtClean="0">
                <a:cs typeface="Arial" charset="0"/>
              </a:rPr>
              <a:t>  (</a:t>
            </a:r>
            <a:r>
              <a:rPr lang="en-US" dirty="0" err="1" smtClean="0">
                <a:cs typeface="Arial" charset="0"/>
              </a:rPr>
              <a:t>persentase</a:t>
            </a:r>
            <a:r>
              <a:rPr lang="en-US" dirty="0" smtClean="0">
                <a:cs typeface="Arial" charset="0"/>
              </a:rPr>
              <a:t>) </a:t>
            </a:r>
            <a:r>
              <a:rPr lang="en-US" dirty="0" err="1" smtClean="0">
                <a:cs typeface="Arial" charset="0"/>
              </a:rPr>
              <a:t>impor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854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Batang" pitchFamily="18" charset="-127"/>
                <a:ea typeface="Batang" pitchFamily="18" charset="-127"/>
              </a:rPr>
              <a:t>Perdagangan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800" b="1" dirty="0" err="1" smtClean="0">
                <a:latin typeface="Batang" pitchFamily="18" charset="-127"/>
                <a:ea typeface="Batang" pitchFamily="18" charset="-127"/>
              </a:rPr>
              <a:t>luar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800" b="1" dirty="0" err="1" smtClean="0">
                <a:latin typeface="Batang" pitchFamily="18" charset="-127"/>
                <a:ea typeface="Batang" pitchFamily="18" charset="-127"/>
              </a:rPr>
              <a:t>negeri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en-US" sz="2800" b="1" dirty="0" err="1" smtClean="0">
                <a:latin typeface="Batang" pitchFamily="18" charset="-127"/>
                <a:ea typeface="Batang" pitchFamily="18" charset="-127"/>
              </a:rPr>
              <a:t>kestabilan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800" b="1" dirty="0" err="1" smtClean="0">
                <a:latin typeface="Batang" pitchFamily="18" charset="-127"/>
                <a:ea typeface="Batang" pitchFamily="18" charset="-127"/>
              </a:rPr>
              <a:t>ekonomi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800" b="1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800" b="1" dirty="0" err="1" smtClean="0">
                <a:latin typeface="Batang" pitchFamily="18" charset="-127"/>
                <a:ea typeface="Batang" pitchFamily="18" charset="-127"/>
              </a:rPr>
              <a:t>pertumbuhan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2800" b="1" dirty="0" err="1" smtClean="0">
                <a:latin typeface="Batang" pitchFamily="18" charset="-127"/>
                <a:ea typeface="Batang" pitchFamily="18" charset="-127"/>
              </a:rPr>
              <a:t>ekonomi</a:t>
            </a:r>
            <a:endParaRPr lang="en-US" sz="28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47800"/>
            <a:ext cx="8305800" cy="4953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2800" dirty="0" err="1" smtClean="0"/>
              <a:t>Perdagangan</a:t>
            </a:r>
            <a:r>
              <a:rPr lang="en-US" sz="2800" dirty="0" smtClean="0"/>
              <a:t> LN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pengeluaran</a:t>
            </a:r>
            <a:r>
              <a:rPr lang="en-US" sz="2800" dirty="0" smtClean="0"/>
              <a:t> </a:t>
            </a:r>
            <a:r>
              <a:rPr lang="en-US" sz="2800" dirty="0" err="1" smtClean="0"/>
              <a:t>agregat</a:t>
            </a:r>
            <a:endParaRPr lang="en-US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Multiplier </a:t>
            </a:r>
            <a:r>
              <a:rPr lang="en-US" sz="28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u="sng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</a:t>
            </a:r>
            <a:endParaRPr lang="en-US" sz="2800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01638" lvl="1" indent="-401638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Setiap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perubahan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sec.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otomatis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menyebabkan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perubahan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pendapatan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nasional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tingkat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ekonomi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negara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01638" lvl="1" indent="-401638" algn="just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Sampai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sejauh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perubahan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mempengaruhi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pendapatan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nasional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tingkat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kegiatan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ekonomi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tergantung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luasnya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proses multiplier yang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ditimbulkan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perubahan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impor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tersebut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944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457200" y="762000"/>
            <a:ext cx="8229600" cy="55467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 err="1" smtClean="0">
                <a:latin typeface="Batang" pitchFamily="18" charset="-127"/>
                <a:ea typeface="Batang" pitchFamily="18" charset="-127"/>
              </a:rPr>
              <a:t>Dampak</a:t>
            </a:r>
            <a:r>
              <a:rPr lang="id-ID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 smtClean="0">
                <a:latin typeface="Batang" pitchFamily="18" charset="-127"/>
                <a:ea typeface="Batang" pitchFamily="18" charset="-127"/>
              </a:rPr>
              <a:t>negatif</a:t>
            </a:r>
            <a:r>
              <a:rPr 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 smtClean="0">
                <a:latin typeface="Batang" pitchFamily="18" charset="-127"/>
                <a:ea typeface="Batang" pitchFamily="18" charset="-127"/>
              </a:rPr>
              <a:t>ekspor</a:t>
            </a:r>
            <a:r>
              <a:rPr 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 smtClean="0">
                <a:latin typeface="Batang" pitchFamily="18" charset="-127"/>
                <a:ea typeface="Batang" pitchFamily="18" charset="-127"/>
              </a:rPr>
              <a:t>dan</a:t>
            </a:r>
            <a:r>
              <a:rPr 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b="1" dirty="0" err="1" smtClean="0">
                <a:latin typeface="Batang" pitchFamily="18" charset="-127"/>
                <a:ea typeface="Batang" pitchFamily="18" charset="-127"/>
              </a:rPr>
              <a:t>impor</a:t>
            </a:r>
            <a:endParaRPr lang="en-US" b="1" dirty="0" smtClean="0">
              <a:latin typeface="Batang" pitchFamily="18" charset="-127"/>
              <a:ea typeface="Batang" pitchFamily="18" charset="-127"/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&gt; </a:t>
            </a:r>
            <a:r>
              <a:rPr lang="en-US" dirty="0" err="1" smtClean="0"/>
              <a:t>ekspor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 marL="401638" lvl="1" indent="-401638" eaLnBrk="1" hangingPunct="1">
              <a:buFont typeface="+mj-lt"/>
              <a:buAutoNum type="arabicPeriod"/>
            </a:pPr>
            <a:r>
              <a:rPr lang="en-US" sz="3200" dirty="0" err="1" smtClean="0"/>
              <a:t>Kekurangan</a:t>
            </a:r>
            <a:r>
              <a:rPr lang="en-US" sz="3200" dirty="0" smtClean="0"/>
              <a:t> </a:t>
            </a:r>
            <a:r>
              <a:rPr lang="en-US" sz="3200" dirty="0" err="1" smtClean="0"/>
              <a:t>valuta</a:t>
            </a:r>
            <a:r>
              <a:rPr lang="en-US" sz="3200" dirty="0" smtClean="0"/>
              <a:t> </a:t>
            </a:r>
            <a:r>
              <a:rPr lang="en-US" sz="3200" dirty="0" err="1" smtClean="0"/>
              <a:t>asing</a:t>
            </a:r>
            <a:endParaRPr lang="en-US" sz="3200" dirty="0" smtClean="0"/>
          </a:p>
          <a:p>
            <a:pPr marL="401638" lvl="1" indent="-401638" eaLnBrk="1" hangingPunct="1">
              <a:buFont typeface="+mj-lt"/>
              <a:buAutoNum type="arabicPeriod"/>
            </a:pPr>
            <a:r>
              <a:rPr lang="en-US" sz="3200" dirty="0" err="1" smtClean="0"/>
              <a:t>Kurs</a:t>
            </a:r>
            <a:r>
              <a:rPr lang="en-US" sz="3200" dirty="0" smtClean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uang</a:t>
            </a:r>
            <a:r>
              <a:rPr lang="en-US" sz="3200" dirty="0" smtClean="0"/>
              <a:t> </a:t>
            </a:r>
            <a:r>
              <a:rPr lang="en-US" sz="3200" dirty="0" err="1" smtClean="0"/>
              <a:t>asing</a:t>
            </a:r>
            <a:r>
              <a:rPr lang="en-US" sz="3200" dirty="0" smtClean="0"/>
              <a:t> </a:t>
            </a:r>
            <a:r>
              <a:rPr lang="en-US" sz="3200" dirty="0" err="1" smtClean="0"/>
              <a:t>naik</a:t>
            </a:r>
            <a:endParaRPr lang="en-US" sz="3200" dirty="0" smtClean="0"/>
          </a:p>
          <a:p>
            <a:pPr marL="401638" lvl="1" indent="-401638" eaLnBrk="1" hangingPunct="1">
              <a:buFont typeface="+mj-lt"/>
              <a:buAutoNum type="arabicPeriod"/>
            </a:pPr>
            <a:r>
              <a:rPr lang="en-US" sz="3200" dirty="0" err="1" smtClean="0"/>
              <a:t>Kenaikan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/</a:t>
            </a:r>
            <a:r>
              <a:rPr lang="en-US" sz="3200" dirty="0" err="1" smtClean="0"/>
              <a:t>inflasi</a:t>
            </a:r>
            <a:endParaRPr lang="en-US" sz="3200" dirty="0" smtClean="0"/>
          </a:p>
          <a:p>
            <a:pPr marL="401638" lvl="1" indent="-401638" eaLnBrk="1" hangingPunct="1">
              <a:buFont typeface="+mj-lt"/>
              <a:buAutoNum type="arabicPeriod"/>
            </a:pPr>
            <a:r>
              <a:rPr lang="en-US" sz="3200" dirty="0" err="1" smtClean="0"/>
              <a:t>Kemunduran</a:t>
            </a:r>
            <a:r>
              <a:rPr lang="en-US" sz="3200" dirty="0" smtClean="0"/>
              <a:t> </a:t>
            </a:r>
            <a:r>
              <a:rPr lang="en-US" sz="3200" dirty="0" err="1" smtClean="0"/>
              <a:t>investasi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negeri</a:t>
            </a:r>
            <a:endParaRPr lang="en-US" sz="3200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0517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err="1" smtClean="0"/>
              <a:t>PerekonomianTerbuka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/>
              <a:t>)</a:t>
            </a:r>
            <a:endParaRPr lang="en-US" dirty="0" smtClean="0"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empat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sektor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sering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disebut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perekonomian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terbuka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tidak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melibatkan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pelaku-pelaku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tetapi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juga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ekonomi</a:t>
            </a:r>
            <a:r>
              <a:rPr lang="en-US" dirty="0" smtClean="0">
                <a:effectLst/>
              </a:rPr>
              <a:t> di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r>
              <a:rPr lang="en-US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err="1" smtClean="0">
                <a:solidFill>
                  <a:srgbClr val="FF0000"/>
                </a:solidFill>
              </a:rPr>
              <a:t>RumahTangga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Rumah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kelompok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masyarakat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melakukan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konsumsi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terhadap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memenuhi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kebutuhan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hidup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sendiri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ataupun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keluarga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 smtClean="0">
              <a:effectLst/>
            </a:endParaRPr>
          </a:p>
          <a:p>
            <a:pPr algn="just"/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800" dirty="0" err="1" smtClean="0"/>
              <a:t>Perdagangan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r>
              <a:rPr lang="en-US" sz="2800" dirty="0" smtClean="0"/>
              <a:t>,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penuh</a:t>
            </a:r>
            <a:endParaRPr lang="en-US" sz="2800" dirty="0" smtClean="0"/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dirty="0" err="1" smtClean="0">
                <a:latin typeface="Book Antiqua" pitchFamily="18" charset="0"/>
              </a:rPr>
              <a:t>Sifat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ekspor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impor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berbeda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tidak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dapat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sec.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serentak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mengatasi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masalah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pengangguran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pada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waktu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yang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sama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neraca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pembayaran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nya</a:t>
            </a:r>
            <a:r>
              <a:rPr lang="en-US" sz="2800" dirty="0" smtClean="0">
                <a:latin typeface="Book Antiqua" pitchFamily="18" charset="0"/>
                <a:sym typeface="Wingdings" pitchFamily="2" charset="2"/>
              </a:rPr>
              <a:t>. </a:t>
            </a:r>
          </a:p>
          <a:p>
            <a:pPr algn="just" eaLnBrk="1" hangingPunct="1"/>
            <a:r>
              <a:rPr lang="en-US" sz="2800" dirty="0" err="1" smtClean="0">
                <a:latin typeface="Book Antiqua" pitchFamily="18" charset="0"/>
                <a:sym typeface="Wingdings" pitchFamily="2" charset="2"/>
              </a:rPr>
              <a:t>u</a:t>
            </a:r>
            <a:r>
              <a:rPr lang="en-US" dirty="0" err="1" smtClean="0">
                <a:latin typeface="Book Antiqua" pitchFamily="18" charset="0"/>
              </a:rPr>
              <a:t>ntuk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mengatasi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pengangguran</a:t>
            </a:r>
            <a:r>
              <a:rPr lang="en-US" dirty="0" smtClean="0">
                <a:latin typeface="Book Antiqua" pitchFamily="18" charset="0"/>
              </a:rPr>
              <a:t>/ </a:t>
            </a:r>
            <a:r>
              <a:rPr lang="en-US" dirty="0" err="1" smtClean="0">
                <a:latin typeface="Book Antiqua" pitchFamily="18" charset="0"/>
              </a:rPr>
              <a:t>penggunaan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tenaga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kerja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penuh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menambah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pengeluaran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agregat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impor</a:t>
            </a:r>
            <a:r>
              <a:rPr lang="en-US" dirty="0" smtClean="0">
                <a:latin typeface="Book Antiqua" pitchFamily="18" charset="0"/>
              </a:rPr>
              <a:t> &gt;</a:t>
            </a:r>
            <a:r>
              <a:rPr lang="en-US" dirty="0" err="1" smtClean="0">
                <a:latin typeface="Book Antiqua" pitchFamily="18" charset="0"/>
              </a:rPr>
              <a:t>ekspor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Book Antiqua" pitchFamily="18" charset="0"/>
                <a:sym typeface="Wingdings" pitchFamily="2" charset="2"/>
              </a:rPr>
              <a:t>defisit</a:t>
            </a:r>
            <a:r>
              <a:rPr lang="en-US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ook Antiqua" pitchFamily="18" charset="0"/>
                <a:sym typeface="Wingdings" pitchFamily="2" charset="2"/>
              </a:rPr>
              <a:t>neraca</a:t>
            </a:r>
            <a:r>
              <a:rPr lang="en-US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ook Antiqua" pitchFamily="18" charset="0"/>
                <a:sym typeface="Wingdings" pitchFamily="2" charset="2"/>
              </a:rPr>
              <a:t>pembayaran</a:t>
            </a:r>
            <a:endParaRPr lang="en-US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3447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err="1" smtClean="0"/>
              <a:t>Perdagangan</a:t>
            </a:r>
            <a:r>
              <a:rPr lang="en-US" sz="3600" dirty="0" smtClean="0"/>
              <a:t> </a:t>
            </a:r>
            <a:r>
              <a:rPr lang="en-US" sz="3600" dirty="0" err="1" smtClean="0"/>
              <a:t>luar</a:t>
            </a:r>
            <a:r>
              <a:rPr lang="en-US" sz="3600" dirty="0" smtClean="0"/>
              <a:t> </a:t>
            </a:r>
            <a:r>
              <a:rPr lang="en-US" sz="3600" dirty="0" err="1" smtClean="0"/>
              <a:t>negeri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pertumbuhan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endParaRPr lang="en-US" sz="3600" dirty="0" smtClean="0"/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,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:</a:t>
            </a:r>
          </a:p>
          <a:p>
            <a:pPr marL="512763" lvl="1" indent="-512763" algn="just" eaLnBrk="1" hangingPunct="1">
              <a:buFont typeface="+mj-lt"/>
              <a:buAutoNum type="alphaLcParenR"/>
            </a:pPr>
            <a:r>
              <a:rPr lang="en-US" sz="3200" dirty="0" err="1" smtClean="0"/>
              <a:t>Mempertinggi</a:t>
            </a:r>
            <a:r>
              <a:rPr lang="en-US" sz="3200" dirty="0" smtClean="0"/>
              <a:t> </a:t>
            </a:r>
            <a:r>
              <a:rPr lang="en-US" sz="3200" dirty="0" err="1" smtClean="0"/>
              <a:t>efisiensi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faktor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endParaRPr lang="en-US" sz="3200" dirty="0" smtClean="0"/>
          </a:p>
          <a:p>
            <a:pPr marL="512763" lvl="1" indent="-512763" algn="just" eaLnBrk="1" hangingPunct="1">
              <a:buFont typeface="+mj-lt"/>
              <a:buAutoNum type="alphaLcParenR"/>
            </a:pPr>
            <a:r>
              <a:rPr lang="en-US" sz="3200" dirty="0" err="1" smtClean="0"/>
              <a:t>Memperluas</a:t>
            </a:r>
            <a:r>
              <a:rPr lang="en-US" sz="3200" dirty="0" smtClean="0"/>
              <a:t> </a:t>
            </a:r>
            <a:r>
              <a:rPr lang="en-US" sz="3200" dirty="0" err="1" smtClean="0"/>
              <a:t>pasar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negeri</a:t>
            </a:r>
            <a:endParaRPr lang="en-US" sz="3200" dirty="0" smtClean="0"/>
          </a:p>
          <a:p>
            <a:pPr marL="512763" lvl="1" indent="-512763" algn="just" eaLnBrk="1" hangingPunct="1">
              <a:buFont typeface="+mj-lt"/>
              <a:buAutoNum type="alphaLcParenR"/>
            </a:pPr>
            <a:r>
              <a:rPr lang="en-US" sz="3200" dirty="0" err="1" smtClean="0"/>
              <a:t>Mempertinggi</a:t>
            </a:r>
            <a:r>
              <a:rPr lang="en-US" sz="3200" dirty="0" smtClean="0"/>
              <a:t> </a:t>
            </a:r>
            <a:r>
              <a:rPr lang="en-US" sz="3200" dirty="0" err="1" smtClean="0"/>
              <a:t>produktivitas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6570336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fiskal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endParaRPr lang="en-US" sz="2800" dirty="0" smtClean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752600"/>
            <a:ext cx="8382000" cy="4114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+mj-lt"/>
              </a:rPr>
              <a:t>Perekonomian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berusaha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mencapai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tingkat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kegiatan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ekonomi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tinggi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bila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memungkinkan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mencapai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penggunaan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tenaga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kerja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penuh</a:t>
            </a:r>
            <a:r>
              <a:rPr lang="en-US" dirty="0" smtClean="0">
                <a:latin typeface="+mj-lt"/>
              </a:rPr>
              <a:t>) </a:t>
            </a:r>
            <a:r>
              <a:rPr lang="en-US" dirty="0" err="1" smtClean="0">
                <a:latin typeface="+mj-lt"/>
              </a:rPr>
              <a:t>tanpa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inflasi</a:t>
            </a:r>
            <a:r>
              <a:rPr lang="en-US" dirty="0" smtClean="0">
                <a:latin typeface="+mj-lt"/>
              </a:rPr>
              <a:t>.</a:t>
            </a:r>
            <a:r>
              <a:rPr lang="en-US" dirty="0" smtClean="0">
                <a:latin typeface="+mj-lt"/>
                <a:sym typeface="Wingdings" pitchFamily="2" charset="2"/>
              </a:rPr>
              <a:t> </a:t>
            </a:r>
            <a:r>
              <a:rPr lang="en-US" dirty="0" err="1" smtClean="0">
                <a:latin typeface="+mj-lt"/>
                <a:sym typeface="Wingdings" pitchFamily="2" charset="2"/>
              </a:rPr>
              <a:t>neraca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pembayaran</a:t>
            </a:r>
            <a:r>
              <a:rPr lang="en-US" dirty="0" smtClean="0">
                <a:latin typeface="+mj-lt"/>
                <a:sym typeface="Wingdings" pitchFamily="2" charset="2"/>
              </a:rPr>
              <a:t> yang </a:t>
            </a:r>
            <a:r>
              <a:rPr lang="en-US" dirty="0" err="1" smtClean="0">
                <a:latin typeface="+mj-lt"/>
                <a:sym typeface="Wingdings" pitchFamily="2" charset="2"/>
              </a:rPr>
              <a:t>menguntungkan</a:t>
            </a:r>
            <a:r>
              <a:rPr lang="en-US" dirty="0" smtClean="0">
                <a:latin typeface="+mj-lt"/>
                <a:sym typeface="Wingdings" pitchFamily="2" charset="2"/>
              </a:rPr>
              <a:t> ,    </a:t>
            </a:r>
            <a:r>
              <a:rPr lang="en-US" dirty="0" err="1" smtClean="0">
                <a:latin typeface="+mj-lt"/>
                <a:sym typeface="Wingdings" pitchFamily="2" charset="2"/>
              </a:rPr>
              <a:t>langkah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pemerintah</a:t>
            </a:r>
            <a:r>
              <a:rPr lang="en-US" dirty="0" smtClean="0">
                <a:latin typeface="+mj-lt"/>
                <a:sym typeface="Wingdings" pitchFamily="2" charset="2"/>
              </a:rPr>
              <a:t>:</a:t>
            </a:r>
          </a:p>
          <a:p>
            <a:pPr marL="334963" lvl="1" indent="-334963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 smtClean="0">
                <a:latin typeface="+mj-lt"/>
                <a:sym typeface="Wingdings" pitchFamily="2" charset="2"/>
              </a:rPr>
              <a:t>Kebijakan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menekan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pengeluaran</a:t>
            </a:r>
            <a:r>
              <a:rPr lang="en-US" dirty="0" smtClean="0">
                <a:latin typeface="+mj-lt"/>
                <a:sym typeface="Wingdings" pitchFamily="2" charset="2"/>
              </a:rPr>
              <a:t> (</a:t>
            </a:r>
            <a:r>
              <a:rPr lang="en-US" i="1" dirty="0" smtClean="0">
                <a:latin typeface="+mj-lt"/>
                <a:sym typeface="Wingdings" pitchFamily="2" charset="2"/>
              </a:rPr>
              <a:t>expenditure dampening policy</a:t>
            </a:r>
            <a:r>
              <a:rPr lang="en-US" dirty="0" smtClean="0">
                <a:latin typeface="+mj-lt"/>
                <a:sym typeface="Wingdings" pitchFamily="2" charset="2"/>
              </a:rPr>
              <a:t>)</a:t>
            </a:r>
          </a:p>
          <a:p>
            <a:pPr marL="334963" lvl="1" indent="-334963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 smtClean="0">
                <a:latin typeface="+mj-lt"/>
                <a:sym typeface="Wingdings" pitchFamily="2" charset="2"/>
              </a:rPr>
              <a:t>Kebijakan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memindahkan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pengeluaran</a:t>
            </a:r>
            <a:r>
              <a:rPr lang="en-US" dirty="0" smtClean="0">
                <a:latin typeface="+mj-lt"/>
                <a:sym typeface="Wingdings" pitchFamily="2" charset="2"/>
              </a:rPr>
              <a:t> (</a:t>
            </a:r>
            <a:r>
              <a:rPr lang="en-US" i="1" dirty="0" smtClean="0">
                <a:latin typeface="+mj-lt"/>
                <a:sym typeface="Wingdings" pitchFamily="2" charset="2"/>
              </a:rPr>
              <a:t>expenditure switching policy</a:t>
            </a:r>
            <a:r>
              <a:rPr lang="en-US" dirty="0" smtClean="0">
                <a:latin typeface="+mj-lt"/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425672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Kebijakan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menekan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pengeluaran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langkah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menstabilkan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neraca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pembayaran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sedang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keadaan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defisit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tindakan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mengurangi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pengeluaran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agregat</a:t>
            </a:r>
            <a:endParaRPr lang="en-US" dirty="0" smtClean="0">
              <a:sym typeface="Wingdings" pitchFamily="2" charset="2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dirty="0" err="1" smtClean="0">
                <a:sym typeface="Wingdings" pitchFamily="2" charset="2"/>
              </a:rPr>
              <a:t>Impor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turun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mengurangi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ekspor</a:t>
            </a:r>
            <a:endParaRPr lang="en-US" dirty="0" smtClean="0">
              <a:sym typeface="Wingdings" pitchFamily="2" charset="2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perekonomian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mengalami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inflasi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kegiatan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971550" lvl="1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Menaikkan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pajak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marL="971550" lvl="1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 smtClean="0"/>
          </a:p>
          <a:p>
            <a:pPr marL="971550" lvl="1" indent="-514350" algn="just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052326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memindahkan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pengeluaran</a:t>
            </a:r>
            <a:r>
              <a:rPr lang="en-US" sz="3200" dirty="0" smtClean="0"/>
              <a:t> 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d-ID" sz="2600" dirty="0" smtClean="0">
                <a:latin typeface="+mj-lt"/>
                <a:sym typeface="Wingdings" pitchFamily="2" charset="2"/>
              </a:rPr>
              <a:t>L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angkah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pemerintah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untuk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menstabilkan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sektor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luar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negeri</a:t>
            </a:r>
            <a:r>
              <a:rPr lang="en-US" sz="2600" dirty="0" smtClean="0">
                <a:latin typeface="+mj-lt"/>
                <a:sym typeface="Wingdings" pitchFamily="2" charset="2"/>
              </a:rPr>
              <a:t> yang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sifatnya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mendorong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masyarakat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mengurangi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impor</a:t>
            </a:r>
            <a:r>
              <a:rPr lang="en-US" sz="2600" dirty="0" smtClean="0">
                <a:latin typeface="+mj-lt"/>
                <a:sym typeface="Wingdings" pitchFamily="2" charset="2"/>
              </a:rPr>
              <a:t>,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melakukan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konsumsi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lebih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banyak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atas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barang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dalam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negeri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dan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meningkatkan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ekspor</a:t>
            </a:r>
            <a:r>
              <a:rPr lang="en-US" sz="2600" dirty="0" smtClean="0">
                <a:latin typeface="+mj-lt"/>
                <a:sym typeface="Wingdings" pitchFamily="2" charset="2"/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d-ID" sz="2600" dirty="0" smtClean="0">
                <a:latin typeface="+mj-lt"/>
                <a:sym typeface="Wingdings" pitchFamily="2" charset="2"/>
              </a:rPr>
              <a:t>D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ilakukan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pada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saat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perekonomian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mengalami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masalah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defisit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neraca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pembayaran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dan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pada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waktu</a:t>
            </a:r>
            <a:r>
              <a:rPr lang="en-US" sz="2600" dirty="0" smtClean="0">
                <a:latin typeface="+mj-lt"/>
                <a:sym typeface="Wingdings" pitchFamily="2" charset="2"/>
              </a:rPr>
              <a:t> yang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sama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menghadapi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masalah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pengangguran</a:t>
            </a:r>
            <a:r>
              <a:rPr lang="en-US" sz="2600" dirty="0" smtClean="0">
                <a:latin typeface="+mj-lt"/>
                <a:sym typeface="Wingdings" pitchFamily="2" charset="2"/>
              </a:rPr>
              <a:t> yang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tinggi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</a:p>
          <a:p>
            <a:pPr marL="334963" lvl="1" indent="-334963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00" dirty="0" err="1" smtClean="0">
                <a:latin typeface="+mj-lt"/>
                <a:sym typeface="Wingdings" pitchFamily="2" charset="2"/>
              </a:rPr>
              <a:t>Memindahkan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pengeluaran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secara</a:t>
            </a:r>
            <a:r>
              <a:rPr lang="en-US" sz="2600" dirty="0" smtClean="0">
                <a:latin typeface="+mj-lt"/>
                <a:sym typeface="Wingdings" pitchFamily="2" charset="2"/>
              </a:rPr>
              <a:t> </a:t>
            </a:r>
            <a:r>
              <a:rPr lang="en-US" sz="2600" dirty="0" err="1" smtClean="0">
                <a:latin typeface="+mj-lt"/>
                <a:sym typeface="Wingdings" pitchFamily="2" charset="2"/>
              </a:rPr>
              <a:t>paksa</a:t>
            </a:r>
            <a:endParaRPr lang="en-US" sz="2600" dirty="0" smtClean="0">
              <a:latin typeface="+mj-lt"/>
              <a:sym typeface="Wingdings" pitchFamily="2" charset="2"/>
            </a:endParaRPr>
          </a:p>
          <a:p>
            <a:pPr marL="334963" lvl="1" indent="-334963" algn="just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600" dirty="0" err="1" smtClean="0">
                <a:latin typeface="+mj-lt"/>
              </a:rPr>
              <a:t>Memindahkan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pengeluaran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dengan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membuat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perangsang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untuk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mengekspor</a:t>
            </a:r>
            <a:endParaRPr lang="en-US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1103488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09600" y="990600"/>
            <a:ext cx="7772400" cy="4953000"/>
          </a:xfrm>
        </p:spPr>
        <p:txBody>
          <a:bodyPr/>
          <a:lstStyle/>
          <a:p>
            <a:pPr algn="just" eaLnBrk="1" hangingPunct="1"/>
            <a:r>
              <a:rPr lang="en-US" dirty="0" err="1" smtClean="0">
                <a:latin typeface="Harlow Solid Italic" pitchFamily="82" charset="0"/>
              </a:rPr>
              <a:t>Memindahkan</a:t>
            </a:r>
            <a:r>
              <a:rPr lang="en-US" dirty="0" smtClean="0">
                <a:latin typeface="Harlow Solid Italic" pitchFamily="82" charset="0"/>
              </a:rPr>
              <a:t> </a:t>
            </a:r>
            <a:r>
              <a:rPr lang="en-US" dirty="0" err="1" smtClean="0">
                <a:latin typeface="Harlow Solid Italic" pitchFamily="82" charset="0"/>
              </a:rPr>
              <a:t>secara</a:t>
            </a:r>
            <a:r>
              <a:rPr lang="en-US" dirty="0" smtClean="0">
                <a:latin typeface="Harlow Solid Italic" pitchFamily="82" charset="0"/>
              </a:rPr>
              <a:t> </a:t>
            </a:r>
            <a:r>
              <a:rPr lang="en-US" dirty="0" err="1" smtClean="0">
                <a:latin typeface="Harlow Solid Italic" pitchFamily="82" charset="0"/>
              </a:rPr>
              <a:t>paksa</a:t>
            </a:r>
            <a:r>
              <a:rPr lang="en-US" dirty="0" smtClean="0"/>
              <a:t>:</a:t>
            </a:r>
          </a:p>
          <a:p>
            <a:pPr lvl="1" algn="just" eaLnBrk="1" hangingPunct="1"/>
            <a:r>
              <a:rPr lang="en-US" dirty="0" err="1" smtClean="0"/>
              <a:t>Mempertinggi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endParaRPr lang="en-US" dirty="0" smtClean="0"/>
          </a:p>
          <a:p>
            <a:pPr lvl="1" algn="just" eaLnBrk="1" hangingPunct="1"/>
            <a:r>
              <a:rPr lang="en-US" dirty="0" err="1" smtClean="0"/>
              <a:t>Menentukan</a:t>
            </a:r>
            <a:r>
              <a:rPr lang="en-US" dirty="0" smtClean="0"/>
              <a:t> quota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 lvl="1" algn="just" eaLnBrk="1" hangingPunct="1"/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 smtClean="0"/>
          </a:p>
          <a:p>
            <a:pPr algn="just" eaLnBrk="1" hangingPunct="1"/>
            <a:r>
              <a:rPr lang="en-US" dirty="0" err="1" smtClean="0">
                <a:latin typeface="Harlow Solid Italic" pitchFamily="82" charset="0"/>
              </a:rPr>
              <a:t>Insentif</a:t>
            </a:r>
            <a:r>
              <a:rPr lang="en-US" dirty="0" smtClean="0">
                <a:latin typeface="Harlow Solid Italic" pitchFamily="82" charset="0"/>
              </a:rPr>
              <a:t> </a:t>
            </a:r>
            <a:r>
              <a:rPr lang="en-US" dirty="0" err="1" smtClean="0">
                <a:latin typeface="Harlow Solid Italic" pitchFamily="82" charset="0"/>
              </a:rPr>
              <a:t>untuk</a:t>
            </a:r>
            <a:r>
              <a:rPr lang="en-US" dirty="0" smtClean="0">
                <a:latin typeface="Harlow Solid Italic" pitchFamily="82" charset="0"/>
              </a:rPr>
              <a:t> </a:t>
            </a:r>
            <a:r>
              <a:rPr lang="en-US" dirty="0" err="1" smtClean="0">
                <a:latin typeface="Harlow Solid Italic" pitchFamily="82" charset="0"/>
              </a:rPr>
              <a:t>mengekspor</a:t>
            </a:r>
            <a:r>
              <a:rPr lang="en-US" dirty="0" smtClean="0"/>
              <a:t>:</a:t>
            </a:r>
          </a:p>
          <a:p>
            <a:pPr lvl="1" algn="just" eaLnBrk="1" hangingPunct="1"/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perangsang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endParaRPr lang="en-US" dirty="0" smtClean="0"/>
          </a:p>
          <a:p>
            <a:pPr lvl="1" algn="just" eaLnBrk="1" hangingPunct="1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devaluasi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352923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200" dirty="0" err="1" smtClean="0"/>
              <a:t>Penghambat</a:t>
            </a:r>
            <a:r>
              <a:rPr lang="en-US" sz="3200" dirty="0" smtClean="0"/>
              <a:t> </a:t>
            </a:r>
            <a:r>
              <a:rPr lang="en-US" sz="3200" dirty="0" err="1" smtClean="0"/>
              <a:t>impor</a:t>
            </a:r>
            <a:r>
              <a:rPr lang="en-US" sz="3200" dirty="0" smtClean="0"/>
              <a:t> (</a:t>
            </a:r>
            <a:r>
              <a:rPr lang="en-US" sz="3200" i="1" dirty="0" smtClean="0"/>
              <a:t>import barrier</a:t>
            </a:r>
            <a:r>
              <a:rPr lang="en-US" sz="3200" dirty="0" smtClean="0"/>
              <a:t>)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914400"/>
            <a:ext cx="8229600" cy="5638800"/>
          </a:xfrm>
        </p:spPr>
        <p:txBody>
          <a:bodyPr/>
          <a:lstStyle/>
          <a:p>
            <a:pPr eaLnBrk="1" hangingPunct="1"/>
            <a:r>
              <a:rPr lang="id-ID" dirty="0" smtClean="0">
                <a:sym typeface="Wingdings" pitchFamily="2" charset="2"/>
              </a:rPr>
              <a:t>L</a:t>
            </a:r>
            <a:r>
              <a:rPr lang="en-US" dirty="0" err="1" smtClean="0">
                <a:sym typeface="Wingdings" pitchFamily="2" charset="2"/>
              </a:rPr>
              <a:t>angkah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perpajakan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impor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mengurangi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kebebasan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perdagangan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negeri</a:t>
            </a:r>
            <a:r>
              <a:rPr lang="en-US" dirty="0" smtClean="0">
                <a:sym typeface="Wingdings" pitchFamily="2" charset="2"/>
              </a:rPr>
              <a:t>,</a:t>
            </a:r>
          </a:p>
          <a:p>
            <a:pPr lvl="1" eaLnBrk="1" hangingPunct="1"/>
            <a:r>
              <a:rPr lang="en-US" dirty="0" err="1" smtClean="0"/>
              <a:t>Penghambat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(</a:t>
            </a:r>
            <a:r>
              <a:rPr lang="en-US" dirty="0" err="1" smtClean="0"/>
              <a:t>mengenakan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Penghambat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(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sz="2400" dirty="0" err="1" smtClean="0">
                <a:latin typeface="+mj-lt"/>
              </a:rPr>
              <a:t>Penghambat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tarif</a:t>
            </a:r>
            <a:endParaRPr lang="en-US" sz="2400" dirty="0" smtClean="0">
              <a:latin typeface="+mj-lt"/>
            </a:endParaRPr>
          </a:p>
          <a:p>
            <a:pPr eaLnBrk="1" hangingPunct="1"/>
            <a:r>
              <a:rPr lang="en-US" sz="2400" dirty="0" err="1" smtClean="0">
                <a:latin typeface="+mj-lt"/>
              </a:rPr>
              <a:t>Tarif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  <a:sym typeface="Wingdings" pitchFamily="2" charset="2"/>
              </a:rPr>
              <a:t> </a:t>
            </a:r>
            <a:r>
              <a:rPr lang="en-US" sz="2400" dirty="0" err="1" smtClean="0">
                <a:latin typeface="+mj-lt"/>
                <a:sym typeface="Wingdings" pitchFamily="2" charset="2"/>
              </a:rPr>
              <a:t>pajak</a:t>
            </a:r>
            <a:r>
              <a:rPr lang="en-US" sz="2400" dirty="0" smtClean="0">
                <a:latin typeface="+mj-lt"/>
                <a:sym typeface="Wingdings" pitchFamily="2" charset="2"/>
              </a:rPr>
              <a:t> </a:t>
            </a:r>
            <a:r>
              <a:rPr lang="en-US" sz="2400" dirty="0" err="1" smtClean="0">
                <a:latin typeface="+mj-lt"/>
                <a:sym typeface="Wingdings" pitchFamily="2" charset="2"/>
              </a:rPr>
              <a:t>atas</a:t>
            </a:r>
            <a:r>
              <a:rPr lang="en-US" sz="2400" dirty="0" smtClean="0">
                <a:latin typeface="+mj-lt"/>
                <a:sym typeface="Wingdings" pitchFamily="2" charset="2"/>
              </a:rPr>
              <a:t> </a:t>
            </a:r>
            <a:r>
              <a:rPr lang="en-US" sz="2400" dirty="0" err="1" smtClean="0">
                <a:latin typeface="+mj-lt"/>
                <a:sym typeface="Wingdings" pitchFamily="2" charset="2"/>
              </a:rPr>
              <a:t>barang</a:t>
            </a:r>
            <a:r>
              <a:rPr lang="en-US" sz="2400" dirty="0" smtClean="0">
                <a:latin typeface="+mj-lt"/>
                <a:sym typeface="Wingdings" pitchFamily="2" charset="2"/>
              </a:rPr>
              <a:t> </a:t>
            </a:r>
            <a:r>
              <a:rPr lang="en-US" sz="2400" dirty="0" err="1" smtClean="0">
                <a:latin typeface="+mj-lt"/>
                <a:sym typeface="Wingdings" pitchFamily="2" charset="2"/>
              </a:rPr>
              <a:t>impor</a:t>
            </a:r>
            <a:r>
              <a:rPr lang="en-US" sz="2400" dirty="0" smtClean="0">
                <a:latin typeface="+mj-lt"/>
                <a:sym typeface="Wingdings" pitchFamily="2" charset="2"/>
              </a:rPr>
              <a:t> , </a:t>
            </a:r>
            <a:r>
              <a:rPr lang="en-US" sz="2400" dirty="0" err="1" smtClean="0">
                <a:latin typeface="+mj-lt"/>
                <a:sym typeface="Wingdings" pitchFamily="2" charset="2"/>
              </a:rPr>
              <a:t>b</a:t>
            </a:r>
            <a:r>
              <a:rPr lang="en-US" sz="2400" dirty="0" err="1" smtClean="0">
                <a:latin typeface="+mj-lt"/>
              </a:rPr>
              <a:t>ersifat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smtClean="0">
                <a:latin typeface="+mj-lt"/>
              </a:rPr>
              <a:t>ad valorem </a:t>
            </a:r>
            <a:r>
              <a:rPr lang="en-US" sz="2400" dirty="0" err="1" smtClean="0">
                <a:latin typeface="+mj-lt"/>
              </a:rPr>
              <a:t>atau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Tarif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spesifik</a:t>
            </a:r>
            <a:endParaRPr lang="en-US" sz="2400" dirty="0" smtClean="0">
              <a:latin typeface="+mj-lt"/>
              <a:sym typeface="Wingdings" pitchFamily="2" charset="2"/>
            </a:endParaRPr>
          </a:p>
          <a:p>
            <a:pPr eaLnBrk="1" hangingPunct="1"/>
            <a:r>
              <a:rPr lang="en-US" sz="2400" dirty="0" smtClean="0">
                <a:latin typeface="+mj-lt"/>
                <a:sym typeface="Wingdings" pitchFamily="2" charset="2"/>
              </a:rPr>
              <a:t>Quota  </a:t>
            </a:r>
            <a:r>
              <a:rPr lang="en-US" sz="2400" dirty="0" err="1" smtClean="0">
                <a:latin typeface="+mj-lt"/>
                <a:sym typeface="Wingdings" pitchFamily="2" charset="2"/>
              </a:rPr>
              <a:t>pembatasan</a:t>
            </a:r>
            <a:r>
              <a:rPr lang="en-US" sz="2400" dirty="0" smtClean="0">
                <a:latin typeface="+mj-lt"/>
                <a:sym typeface="Wingdings" pitchFamily="2" charset="2"/>
              </a:rPr>
              <a:t> </a:t>
            </a:r>
            <a:r>
              <a:rPr lang="en-US" sz="2400" dirty="0" err="1" smtClean="0">
                <a:latin typeface="+mj-lt"/>
                <a:sym typeface="Wingdings" pitchFamily="2" charset="2"/>
              </a:rPr>
              <a:t>jumlah</a:t>
            </a:r>
            <a:r>
              <a:rPr lang="en-US" sz="2400" dirty="0" smtClean="0">
                <a:latin typeface="+mj-lt"/>
                <a:sym typeface="Wingdings" pitchFamily="2" charset="2"/>
              </a:rPr>
              <a:t> </a:t>
            </a:r>
            <a:r>
              <a:rPr lang="en-US" sz="2400" dirty="0" err="1" smtClean="0">
                <a:latin typeface="+mj-lt"/>
                <a:sym typeface="Wingdings" pitchFamily="2" charset="2"/>
              </a:rPr>
              <a:t>barang</a:t>
            </a:r>
            <a:r>
              <a:rPr lang="en-US" sz="2400" dirty="0" smtClean="0">
                <a:latin typeface="+mj-lt"/>
                <a:sym typeface="Wingdings" pitchFamily="2" charset="2"/>
              </a:rPr>
              <a:t> </a:t>
            </a:r>
            <a:r>
              <a:rPr lang="en-US" sz="2400" dirty="0" err="1" smtClean="0">
                <a:latin typeface="+mj-lt"/>
                <a:sym typeface="Wingdings" pitchFamily="2" charset="2"/>
              </a:rPr>
              <a:t>impor</a:t>
            </a:r>
            <a:endParaRPr lang="en-US" sz="2400" dirty="0" smtClean="0">
              <a:latin typeface="+mj-lt"/>
              <a:sym typeface="Wingdings" pitchFamily="2" charset="2"/>
            </a:endParaRP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54085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>
            <p:ph/>
          </p:nvPr>
        </p:nvGraphicFramePr>
        <p:xfrm>
          <a:off x="457200" y="701675"/>
          <a:ext cx="8388350" cy="5851528"/>
        </p:xfrm>
        <a:graphic>
          <a:graphicData uri="http://schemas.openxmlformats.org/drawingml/2006/table">
            <a:tbl>
              <a:tblPr/>
              <a:tblGrid>
                <a:gridCol w="419100"/>
                <a:gridCol w="419100"/>
                <a:gridCol w="420688"/>
                <a:gridCol w="419100"/>
                <a:gridCol w="419100"/>
                <a:gridCol w="419100"/>
                <a:gridCol w="419100"/>
                <a:gridCol w="420687"/>
                <a:gridCol w="419100"/>
                <a:gridCol w="419100"/>
                <a:gridCol w="419100"/>
                <a:gridCol w="419100"/>
                <a:gridCol w="420688"/>
                <a:gridCol w="419100"/>
                <a:gridCol w="419100"/>
                <a:gridCol w="419100"/>
                <a:gridCol w="419100"/>
                <a:gridCol w="420687"/>
                <a:gridCol w="419100"/>
                <a:gridCol w="419100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Pengaruh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tarif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atas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impor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penerimaan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pajak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produksi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dalam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negeri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Sdi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a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St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P1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c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Dd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Q2 Q3 Q0     Q4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Q1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292" name="Unknown Shape"/>
          <p:cNvSpPr>
            <a:spLocks/>
          </p:cNvSpPr>
          <p:nvPr/>
        </p:nvSpPr>
        <p:spPr bwMode="auto">
          <a:xfrm>
            <a:off x="1676400" y="1295400"/>
            <a:ext cx="3962400" cy="4648200"/>
          </a:xfrm>
          <a:custGeom>
            <a:avLst/>
            <a:gdLst>
              <a:gd name="T0" fmla="*/ 0 w 2496"/>
              <a:gd name="T1" fmla="*/ 0 h 2928"/>
              <a:gd name="T2" fmla="*/ 0 w 2496"/>
              <a:gd name="T3" fmla="*/ 2147483647 h 2928"/>
              <a:gd name="T4" fmla="*/ 2147483647 w 2496"/>
              <a:gd name="T5" fmla="*/ 2147483647 h 2928"/>
              <a:gd name="T6" fmla="*/ 0 60000 65536"/>
              <a:gd name="T7" fmla="*/ 0 60000 65536"/>
              <a:gd name="T8" fmla="*/ 0 60000 65536"/>
              <a:gd name="T9" fmla="*/ 0 w 2496"/>
              <a:gd name="T10" fmla="*/ 0 h 2928"/>
              <a:gd name="T11" fmla="*/ 2496 w 2496"/>
              <a:gd name="T12" fmla="*/ 2928 h 29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6" h="2928">
                <a:moveTo>
                  <a:pt x="0" y="0"/>
                </a:moveTo>
                <a:lnTo>
                  <a:pt x="0" y="2928"/>
                </a:lnTo>
                <a:lnTo>
                  <a:pt x="2496" y="292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36293" name="Line 453"/>
          <p:cNvSpPr>
            <a:spLocks noChangeShapeType="1"/>
          </p:cNvSpPr>
          <p:nvPr/>
        </p:nvSpPr>
        <p:spPr bwMode="auto">
          <a:xfrm>
            <a:off x="2362200" y="1981200"/>
            <a:ext cx="3429000" cy="2971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94" name="Line 454"/>
          <p:cNvSpPr>
            <a:spLocks noChangeShapeType="1"/>
          </p:cNvSpPr>
          <p:nvPr/>
        </p:nvSpPr>
        <p:spPr bwMode="auto">
          <a:xfrm flipV="1">
            <a:off x="1905000" y="914400"/>
            <a:ext cx="2133600" cy="44958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95" name="Line 455"/>
          <p:cNvSpPr>
            <a:spLocks noChangeShapeType="1"/>
          </p:cNvSpPr>
          <p:nvPr/>
        </p:nvSpPr>
        <p:spPr bwMode="auto">
          <a:xfrm flipV="1">
            <a:off x="2667000" y="2438400"/>
            <a:ext cx="2971800" cy="320040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96" name="Line 456"/>
          <p:cNvSpPr>
            <a:spLocks noChangeShapeType="1"/>
          </p:cNvSpPr>
          <p:nvPr/>
        </p:nvSpPr>
        <p:spPr bwMode="auto">
          <a:xfrm>
            <a:off x="1676400" y="3124200"/>
            <a:ext cx="4724400" cy="0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97" name="Unknown Shape"/>
          <p:cNvSpPr>
            <a:spLocks/>
          </p:cNvSpPr>
          <p:nvPr/>
        </p:nvSpPr>
        <p:spPr bwMode="auto">
          <a:xfrm>
            <a:off x="1676400" y="2667000"/>
            <a:ext cx="1524000" cy="3276600"/>
          </a:xfrm>
          <a:custGeom>
            <a:avLst/>
            <a:gdLst>
              <a:gd name="T0" fmla="*/ 0 w 960"/>
              <a:gd name="T1" fmla="*/ 0 h 2064"/>
              <a:gd name="T2" fmla="*/ 2147483647 w 960"/>
              <a:gd name="T3" fmla="*/ 0 h 2064"/>
              <a:gd name="T4" fmla="*/ 2147483647 w 960"/>
              <a:gd name="T5" fmla="*/ 2147483647 h 2064"/>
              <a:gd name="T6" fmla="*/ 0 60000 65536"/>
              <a:gd name="T7" fmla="*/ 0 60000 65536"/>
              <a:gd name="T8" fmla="*/ 0 60000 65536"/>
              <a:gd name="T9" fmla="*/ 0 w 960"/>
              <a:gd name="T10" fmla="*/ 0 h 2064"/>
              <a:gd name="T11" fmla="*/ 960 w 960"/>
              <a:gd name="T12" fmla="*/ 2064 h 20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064">
                <a:moveTo>
                  <a:pt x="0" y="0"/>
                </a:moveTo>
                <a:lnTo>
                  <a:pt x="960" y="0"/>
                </a:lnTo>
                <a:lnTo>
                  <a:pt x="960" y="2064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36298" name="Unknown Shape"/>
          <p:cNvSpPr>
            <a:spLocks/>
          </p:cNvSpPr>
          <p:nvPr/>
        </p:nvSpPr>
        <p:spPr bwMode="auto">
          <a:xfrm>
            <a:off x="1676400" y="3733800"/>
            <a:ext cx="2743200" cy="2209800"/>
          </a:xfrm>
          <a:custGeom>
            <a:avLst/>
            <a:gdLst>
              <a:gd name="T0" fmla="*/ 0 w 960"/>
              <a:gd name="T1" fmla="*/ 0 h 2064"/>
              <a:gd name="T2" fmla="*/ 2147483647 w 960"/>
              <a:gd name="T3" fmla="*/ 0 h 2064"/>
              <a:gd name="T4" fmla="*/ 2147483647 w 960"/>
              <a:gd name="T5" fmla="*/ 2147483647 h 2064"/>
              <a:gd name="T6" fmla="*/ 0 60000 65536"/>
              <a:gd name="T7" fmla="*/ 0 60000 65536"/>
              <a:gd name="T8" fmla="*/ 0 60000 65536"/>
              <a:gd name="T9" fmla="*/ 0 w 960"/>
              <a:gd name="T10" fmla="*/ 0 h 2064"/>
              <a:gd name="T11" fmla="*/ 960 w 960"/>
              <a:gd name="T12" fmla="*/ 2064 h 20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064">
                <a:moveTo>
                  <a:pt x="0" y="0"/>
                </a:moveTo>
                <a:lnTo>
                  <a:pt x="960" y="0"/>
                </a:lnTo>
                <a:lnTo>
                  <a:pt x="960" y="2064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id-ID"/>
          </a:p>
        </p:txBody>
      </p:sp>
      <p:sp>
        <p:nvSpPr>
          <p:cNvPr id="46463" name="Line 459"/>
          <p:cNvSpPr>
            <a:spLocks noChangeShapeType="1"/>
          </p:cNvSpPr>
          <p:nvPr/>
        </p:nvSpPr>
        <p:spPr bwMode="auto">
          <a:xfrm>
            <a:off x="2971800" y="31242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00" name="Line 460"/>
          <p:cNvSpPr>
            <a:spLocks noChangeShapeType="1"/>
          </p:cNvSpPr>
          <p:nvPr/>
        </p:nvSpPr>
        <p:spPr bwMode="auto">
          <a:xfrm>
            <a:off x="2695575" y="3733800"/>
            <a:ext cx="0" cy="2209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01" name="Line 461"/>
          <p:cNvSpPr>
            <a:spLocks noChangeShapeType="1"/>
          </p:cNvSpPr>
          <p:nvPr/>
        </p:nvSpPr>
        <p:spPr bwMode="auto">
          <a:xfrm>
            <a:off x="3657600" y="3124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02" name="Line 462"/>
          <p:cNvSpPr>
            <a:spLocks noChangeShapeType="1"/>
          </p:cNvSpPr>
          <p:nvPr/>
        </p:nvSpPr>
        <p:spPr bwMode="auto">
          <a:xfrm>
            <a:off x="2971800" y="31242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67" name="Text Box 463"/>
          <p:cNvSpPr txBox="1">
            <a:spLocks noChangeArrowheads="1"/>
          </p:cNvSpPr>
          <p:nvPr/>
        </p:nvSpPr>
        <p:spPr bwMode="auto">
          <a:xfrm>
            <a:off x="5943600" y="3440113"/>
            <a:ext cx="30305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/>
              <a:t>Konsumsi radio berkurang Q1 – Q3</a:t>
            </a:r>
          </a:p>
          <a:p>
            <a:pPr algn="ctr" eaLnBrk="1" hangingPunct="1"/>
            <a:r>
              <a:rPr lang="en-US" sz="1400"/>
              <a:t>Harga naik P1 – P2</a:t>
            </a:r>
          </a:p>
          <a:p>
            <a:pPr algn="ctr" eaLnBrk="1" hangingPunct="1"/>
            <a:r>
              <a:rPr lang="en-US" sz="1400"/>
              <a:t>Pajak diterima pemerintah abcd</a:t>
            </a:r>
          </a:p>
          <a:p>
            <a:pPr algn="ctr" eaLnBrk="1" hangingPunct="1"/>
            <a:r>
              <a:rPr lang="en-US" sz="1400"/>
              <a:t>Prod. Radio dlm negeri turun Q2-Q4</a:t>
            </a:r>
          </a:p>
          <a:p>
            <a:pPr algn="ctr" eaLnBrk="1" hangingPunct="1"/>
            <a:r>
              <a:rPr lang="en-US" sz="1400"/>
              <a:t>Impor Q2Q1 – Q4Q3</a:t>
            </a:r>
          </a:p>
        </p:txBody>
      </p:sp>
    </p:spTree>
    <p:extLst>
      <p:ext uri="{BB962C8B-B14F-4D97-AF65-F5344CB8AC3E}">
        <p14:creationId xmlns:p14="http://schemas.microsoft.com/office/powerpoint/2010/main" val="173824202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6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3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62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3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3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3" dur="1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92" grpId="0" animBg="1"/>
      <p:bldP spid="36293" grpId="0" animBg="1"/>
      <p:bldP spid="36294" grpId="0" animBg="1"/>
      <p:bldP spid="36294" grpId="1" animBg="1"/>
      <p:bldP spid="36295" grpId="0" animBg="1"/>
      <p:bldP spid="36296" grpId="0" animBg="1"/>
      <p:bldP spid="36296" grpId="1" animBg="1"/>
      <p:bldP spid="36297" grpId="0" animBg="1"/>
      <p:bldP spid="36297" grpId="1" animBg="1"/>
      <p:bldP spid="36298" grpId="0" animBg="1"/>
      <p:bldP spid="36300" grpId="0" animBg="1"/>
      <p:bldP spid="36301" grpId="0" animBg="1"/>
      <p:bldP spid="3630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762000"/>
            <a:ext cx="8077200" cy="56388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Tujuan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kebijakan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hambatan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impor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2763" lvl="1" indent="-512763" algn="just" eaLnBrk="1" hangingPunct="1">
              <a:buFont typeface="+mj-lt"/>
              <a:buAutoNum type="arabicPeriod"/>
              <a:defRPr/>
            </a:pP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deflasi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endParaRPr lang="en-US" dirty="0" smtClean="0"/>
          </a:p>
          <a:p>
            <a:pPr marL="512763" lvl="1" indent="-512763" algn="just" eaLnBrk="1" hangingPunct="1">
              <a:buFont typeface="+mj-lt"/>
              <a:buAutoNum type="arabicPeriod"/>
              <a:defRPr/>
            </a:pP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endParaRPr lang="en-US" dirty="0" smtClean="0"/>
          </a:p>
          <a:p>
            <a:pPr marL="512763" lvl="1" indent="-512763" algn="just" eaLnBrk="1" hangingPunct="1">
              <a:buFont typeface="+mj-lt"/>
              <a:buAutoNum type="arabicPeriod"/>
              <a:defRPr/>
            </a:pPr>
            <a:r>
              <a:rPr lang="en-US" dirty="0" err="1" smtClean="0"/>
              <a:t>Mensukseskan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mendiversifikasikan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endParaRPr lang="en-US" dirty="0" smtClean="0"/>
          </a:p>
          <a:p>
            <a:pPr marL="512763" lvl="1" indent="-512763" algn="just" eaLnBrk="1" hangingPunct="1">
              <a:buFont typeface="+mj-lt"/>
              <a:buAutoNum type="arabicPeriod"/>
              <a:defRPr/>
            </a:pP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pPr marL="512763" lvl="1" indent="-512763" algn="just" eaLnBrk="1" hangingPunct="1">
              <a:buFont typeface="+mj-lt"/>
              <a:buAutoNum type="arabicPeriod"/>
              <a:defRPr/>
            </a:pP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terancam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09364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600" dirty="0" err="1" smtClean="0"/>
              <a:t>Pengawasan</a:t>
            </a:r>
            <a:r>
              <a:rPr lang="en-US" sz="3600" dirty="0" smtClean="0"/>
              <a:t> </a:t>
            </a:r>
            <a:r>
              <a:rPr lang="en-US" sz="3600" dirty="0" err="1" smtClean="0"/>
              <a:t>penggunaan</a:t>
            </a:r>
            <a:r>
              <a:rPr lang="en-US" sz="3600" dirty="0" smtClean="0"/>
              <a:t> </a:t>
            </a:r>
            <a:r>
              <a:rPr lang="en-US" sz="3600" dirty="0" err="1" smtClean="0"/>
              <a:t>devisa</a:t>
            </a:r>
            <a:endParaRPr lang="en-US" sz="3600" dirty="0" smtClean="0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800" i="1" dirty="0" smtClean="0"/>
              <a:t>Exchange control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tindakan</a:t>
            </a:r>
            <a:r>
              <a:rPr lang="en-US" sz="2800" dirty="0" smtClean="0">
                <a:sym typeface="Wingdings" pitchFamily="2" charset="2"/>
              </a:rPr>
              <a:t> bank </a:t>
            </a:r>
            <a:r>
              <a:rPr lang="en-US" sz="2800" dirty="0" err="1" smtClean="0">
                <a:sym typeface="Wingdings" pitchFamily="2" charset="2"/>
              </a:rPr>
              <a:t>sentral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mengatur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penggunaan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valuta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asing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tujuan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impor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investasi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luar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negeri</a:t>
            </a:r>
            <a:endParaRPr lang="en-US" sz="2800" dirty="0" smtClean="0"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sym typeface="Wingdings" pitchFamily="2" charset="2"/>
              </a:rPr>
              <a:t>Pembelian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penjualan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mata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asing</a:t>
            </a:r>
            <a:endParaRPr lang="en-US" sz="2800" dirty="0" smtClean="0"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>
                <a:sym typeface="Wingdings" pitchFamily="2" charset="2"/>
              </a:rPr>
              <a:t>Devisa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diterima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masyarakat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harus</a:t>
            </a:r>
            <a:r>
              <a:rPr lang="en-US" sz="2800" dirty="0" smtClean="0">
                <a:sym typeface="Wingdings" pitchFamily="2" charset="2"/>
              </a:rPr>
              <a:t> di </a:t>
            </a:r>
            <a:r>
              <a:rPr lang="en-US" sz="2800" dirty="0" err="1" smtClean="0">
                <a:sym typeface="Wingdings" pitchFamily="2" charset="2"/>
              </a:rPr>
              <a:t>jual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pemerintah</a:t>
            </a:r>
            <a:endParaRPr lang="en-US" sz="2800" dirty="0" smtClean="0"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dirty="0" smtClean="0">
                <a:sym typeface="Wingdings" pitchFamily="2" charset="2"/>
              </a:rPr>
              <a:t>Yang </a:t>
            </a:r>
            <a:r>
              <a:rPr lang="en-US" sz="2800" dirty="0" err="1" smtClean="0">
                <a:sym typeface="Wingdings" pitchFamily="2" charset="2"/>
              </a:rPr>
              <a:t>memerlukan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devisa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membeli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pemerintah</a:t>
            </a:r>
            <a:endParaRPr lang="en-US" sz="2800" dirty="0" smtClean="0">
              <a:sym typeface="Wingdings" pitchFamily="2" charset="2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800" u="sng" dirty="0" err="1" smtClean="0"/>
              <a:t>Tujuannya</a:t>
            </a:r>
            <a:r>
              <a:rPr lang="en-US" sz="2800" u="sng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endParaRPr lang="en-US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impor</a:t>
            </a:r>
            <a:r>
              <a:rPr lang="en-US" sz="2800" dirty="0" smtClean="0"/>
              <a:t> </a:t>
            </a:r>
            <a:r>
              <a:rPr lang="en-US" sz="2800" dirty="0" err="1" smtClean="0"/>
              <a:t>melebihi</a:t>
            </a:r>
            <a:r>
              <a:rPr lang="en-US" sz="2800" dirty="0" smtClean="0"/>
              <a:t> </a:t>
            </a:r>
            <a:r>
              <a:rPr lang="en-US" sz="2800" dirty="0" err="1" smtClean="0"/>
              <a:t>ekspor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aliran</a:t>
            </a:r>
            <a:r>
              <a:rPr lang="en-US" sz="2800" dirty="0" smtClean="0"/>
              <a:t> modal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55038758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Pendapatan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Rumah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Tangga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Diperoleh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marL="468313" indent="-468313" algn="just">
              <a:buNone/>
            </a:pPr>
            <a:r>
              <a:rPr lang="en-US" dirty="0" smtClean="0">
                <a:effectLst/>
              </a:rPr>
              <a:t>a. </a:t>
            </a:r>
            <a:r>
              <a:rPr lang="en-US" dirty="0" err="1" smtClean="0">
                <a:effectLst/>
              </a:rPr>
              <a:t>Sewa</a:t>
            </a:r>
            <a:r>
              <a:rPr lang="en-US" dirty="0" smtClean="0">
                <a:effectLst/>
              </a:rPr>
              <a:t> (</a:t>
            </a:r>
            <a:r>
              <a:rPr lang="en-US" i="1" dirty="0" smtClean="0">
                <a:effectLst/>
              </a:rPr>
              <a:t>rent</a:t>
            </a:r>
            <a:r>
              <a:rPr lang="en-US" dirty="0" smtClean="0">
                <a:effectLst/>
              </a:rPr>
              <a:t>),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balas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diterima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rumah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menyewakan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tanahnya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pihak</a:t>
            </a:r>
            <a:r>
              <a:rPr lang="en-US" dirty="0" smtClean="0">
                <a:effectLst/>
              </a:rPr>
              <a:t> lain, </a:t>
            </a:r>
            <a:r>
              <a:rPr lang="en-US" dirty="0" err="1" smtClean="0">
                <a:effectLst/>
              </a:rPr>
              <a:t>misalnya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.</a:t>
            </a:r>
          </a:p>
          <a:p>
            <a:pPr marL="468313" indent="-468313" algn="just">
              <a:buNone/>
            </a:pPr>
            <a:r>
              <a:rPr lang="en-US" dirty="0" smtClean="0">
                <a:effectLst/>
              </a:rPr>
              <a:t>b. </a:t>
            </a:r>
            <a:r>
              <a:rPr lang="en-US" dirty="0" err="1" smtClean="0">
                <a:effectLst/>
              </a:rPr>
              <a:t>Upah</a:t>
            </a:r>
            <a:r>
              <a:rPr lang="en-US" dirty="0" smtClean="0">
                <a:effectLst/>
              </a:rPr>
              <a:t> (</a:t>
            </a:r>
            <a:r>
              <a:rPr lang="en-US" i="1" dirty="0" smtClean="0">
                <a:effectLst/>
              </a:rPr>
              <a:t>wage</a:t>
            </a:r>
            <a:r>
              <a:rPr lang="en-US" dirty="0" smtClean="0">
                <a:effectLst/>
              </a:rPr>
              <a:t>),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balas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diterima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rumah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mengorbankan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tenaganya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bekerja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produksi</a:t>
            </a:r>
            <a:r>
              <a:rPr lang="en-US" dirty="0" smtClean="0">
                <a:effectLst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7472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800" dirty="0" smtClean="0">
                <a:latin typeface="Algerian" pitchFamily="82" charset="0"/>
              </a:rPr>
              <a:t>Cara </a:t>
            </a:r>
            <a:r>
              <a:rPr lang="en-US" sz="2800" dirty="0" err="1" smtClean="0">
                <a:latin typeface="Algerian" pitchFamily="82" charset="0"/>
              </a:rPr>
              <a:t>melaksanakan</a:t>
            </a:r>
            <a:r>
              <a:rPr lang="en-US" sz="2800" dirty="0" smtClean="0">
                <a:latin typeface="Algerian" pitchFamily="82" charset="0"/>
              </a:rPr>
              <a:t> </a:t>
            </a:r>
            <a:r>
              <a:rPr lang="en-US" sz="2800" dirty="0" err="1" smtClean="0">
                <a:latin typeface="Algerian" pitchFamily="82" charset="0"/>
              </a:rPr>
              <a:t>pengawasan</a:t>
            </a:r>
            <a:r>
              <a:rPr lang="en-US" sz="2800" dirty="0" smtClean="0">
                <a:latin typeface="Algerian" pitchFamily="82" charset="0"/>
              </a:rPr>
              <a:t> </a:t>
            </a:r>
            <a:r>
              <a:rPr lang="en-US" sz="2800" dirty="0" err="1" smtClean="0">
                <a:latin typeface="Algerian" pitchFamily="82" charset="0"/>
              </a:rPr>
              <a:t>devisa</a:t>
            </a:r>
            <a:endParaRPr lang="en-US" sz="2800" dirty="0" smtClean="0">
              <a:latin typeface="Algerian" pitchFamily="82" charset="0"/>
            </a:endParaRP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800" dirty="0" err="1" smtClean="0">
                <a:latin typeface="+mj-lt"/>
              </a:rPr>
              <a:t>Masalah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Neraca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perdagangan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tidak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serius</a:t>
            </a:r>
            <a:r>
              <a:rPr lang="en-US" sz="2800" dirty="0" smtClean="0">
                <a:latin typeface="+mj-lt"/>
              </a:rPr>
              <a:t>:</a:t>
            </a:r>
          </a:p>
          <a:p>
            <a:pPr lvl="1" algn="just" eaLnBrk="1" hangingPunct="1"/>
            <a:r>
              <a:rPr lang="en-US" dirty="0" err="1" smtClean="0">
                <a:latin typeface="+mj-lt"/>
              </a:rPr>
              <a:t>Mengawasi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seluruh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jual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beli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valuta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asing</a:t>
            </a:r>
            <a:endParaRPr lang="en-US" dirty="0" smtClean="0">
              <a:latin typeface="+mj-lt"/>
            </a:endParaRPr>
          </a:p>
          <a:p>
            <a:pPr lvl="1" algn="just" eaLnBrk="1" hangingPunct="1"/>
            <a:r>
              <a:rPr lang="en-US" dirty="0" err="1" smtClean="0">
                <a:latin typeface="+mj-lt"/>
              </a:rPr>
              <a:t>Menetapkan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nilai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valuta</a:t>
            </a:r>
            <a:r>
              <a:rPr lang="en-US" dirty="0" smtClean="0">
                <a:latin typeface="+mj-lt"/>
              </a:rPr>
              <a:t> sing</a:t>
            </a:r>
          </a:p>
          <a:p>
            <a:pPr algn="just" eaLnBrk="1" hangingPunct="1"/>
            <a:r>
              <a:rPr lang="en-US" sz="2800" dirty="0" err="1" smtClean="0">
                <a:latin typeface="+mj-lt"/>
              </a:rPr>
              <a:t>Masalah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Neraca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perdagangan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serius</a:t>
            </a:r>
            <a:r>
              <a:rPr lang="en-US" sz="2800" dirty="0" smtClean="0">
                <a:latin typeface="+mj-lt"/>
              </a:rPr>
              <a:t>:</a:t>
            </a:r>
          </a:p>
          <a:p>
            <a:pPr lvl="1" algn="just" eaLnBrk="1" hangingPunct="1"/>
            <a:r>
              <a:rPr lang="en-US" dirty="0" err="1" smtClean="0">
                <a:latin typeface="+mj-lt"/>
              </a:rPr>
              <a:t>Sistem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kurs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berganda</a:t>
            </a:r>
            <a:r>
              <a:rPr lang="en-US" dirty="0" smtClean="0">
                <a:latin typeface="+mj-lt"/>
              </a:rPr>
              <a:t> /</a:t>
            </a:r>
            <a:r>
              <a:rPr lang="en-US" i="1" dirty="0" smtClean="0">
                <a:latin typeface="+mj-lt"/>
              </a:rPr>
              <a:t>multiple exchange rate</a:t>
            </a:r>
          </a:p>
          <a:p>
            <a:pPr lvl="2" algn="just" eaLnBrk="1" hangingPunct="1"/>
            <a:r>
              <a:rPr lang="en-US" sz="2800" dirty="0" err="1" smtClean="0">
                <a:latin typeface="+mj-lt"/>
              </a:rPr>
              <a:t>Memberikan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perangsang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besar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mengekspor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membatasi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impor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barang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mewah</a:t>
            </a:r>
            <a:endParaRPr lang="en-US" sz="2800" dirty="0" smtClean="0">
              <a:latin typeface="+mj-lt"/>
            </a:endParaRPr>
          </a:p>
          <a:p>
            <a:pPr lvl="2" algn="just" eaLnBrk="1" hangingPunct="1"/>
            <a:r>
              <a:rPr lang="en-US" sz="2800" dirty="0" err="1" smtClean="0">
                <a:latin typeface="+mj-lt"/>
              </a:rPr>
              <a:t>Barang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penting</a:t>
            </a:r>
            <a:r>
              <a:rPr lang="en-US" sz="2800" dirty="0" smtClean="0">
                <a:latin typeface="+mj-lt"/>
              </a:rPr>
              <a:t> (</a:t>
            </a:r>
            <a:r>
              <a:rPr lang="en-US" sz="2800" dirty="0" err="1" smtClean="0">
                <a:latin typeface="+mj-lt"/>
              </a:rPr>
              <a:t>makanan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barang</a:t>
            </a:r>
            <a:r>
              <a:rPr lang="en-US" sz="2800" dirty="0" smtClean="0">
                <a:latin typeface="+mj-lt"/>
              </a:rPr>
              <a:t> modal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bahan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mentah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 err="1" smtClean="0">
                <a:latin typeface="+mj-lt"/>
              </a:rPr>
              <a:t>diimpor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dengan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harga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wajar</a:t>
            </a:r>
            <a:r>
              <a:rPr lang="en-US" sz="2800" dirty="0" smtClean="0"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96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  <a:latin typeface="Harlow Solid Italic" pitchFamily="82" charset="0"/>
              </a:rPr>
              <a:t>Devaluasi (penurunan nilai mata uang)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685800"/>
            <a:ext cx="7772400" cy="5486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berhutang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algn="just" eaLnBrk="1" hangingPunct="1"/>
            <a:r>
              <a:rPr lang="en-US" dirty="0" smtClean="0"/>
              <a:t>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devaluasi</a:t>
            </a:r>
            <a:r>
              <a:rPr lang="en-US" dirty="0" smtClean="0"/>
              <a:t> :</a:t>
            </a:r>
          </a:p>
          <a:p>
            <a:pPr lvl="1" algn="just" eaLnBrk="1" hangingPunct="1"/>
            <a:r>
              <a:rPr lang="en-US" dirty="0" smtClean="0"/>
              <a:t>Makin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devaluasi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di </a:t>
            </a:r>
            <a:r>
              <a:rPr lang="en-US" dirty="0" err="1" smtClean="0"/>
              <a:t>psr</a:t>
            </a:r>
            <a:r>
              <a:rPr lang="en-US" dirty="0" smtClean="0"/>
              <a:t> LN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di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ekspor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terpacu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naik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pelarian</a:t>
            </a:r>
            <a:r>
              <a:rPr lang="en-US" dirty="0" smtClean="0">
                <a:sym typeface="Wingdings" pitchFamily="2" charset="2"/>
              </a:rPr>
              <a:t> modal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LN &lt;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386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devaluasi</a:t>
            </a:r>
            <a:endParaRPr lang="en-US" dirty="0" smtClean="0"/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828800"/>
            <a:ext cx="8153400" cy="42672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dirty="0" err="1" smtClean="0">
                <a:latin typeface="Bodoni MT" pitchFamily="18" charset="0"/>
              </a:rPr>
              <a:t>permintaan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atas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ekspor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elastis</a:t>
            </a:r>
            <a:r>
              <a:rPr lang="en-US" dirty="0" smtClean="0">
                <a:latin typeface="Bodoni MT" pitchFamily="18" charset="0"/>
              </a:rPr>
              <a:t> (</a:t>
            </a:r>
            <a:r>
              <a:rPr lang="en-US" dirty="0" err="1" smtClean="0">
                <a:latin typeface="Bodoni MT" pitchFamily="18" charset="0"/>
              </a:rPr>
              <a:t>perubahan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harga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menimbulkan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perubahan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permintaan</a:t>
            </a:r>
            <a:r>
              <a:rPr lang="en-US" dirty="0" smtClean="0">
                <a:latin typeface="Bodoni MT" pitchFamily="18" charset="0"/>
              </a:rPr>
              <a:t> yang </a:t>
            </a:r>
            <a:r>
              <a:rPr lang="en-US" dirty="0" err="1" smtClean="0">
                <a:latin typeface="Bodoni MT" pitchFamily="18" charset="0"/>
              </a:rPr>
              <a:t>lebih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besar</a:t>
            </a:r>
            <a:r>
              <a:rPr lang="en-US" dirty="0" smtClean="0">
                <a:latin typeface="Bodoni MT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dirty="0" err="1" smtClean="0">
                <a:latin typeface="Bodoni MT" pitchFamily="18" charset="0"/>
              </a:rPr>
              <a:t>Permintaan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barang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Impor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bersifat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elastis</a:t>
            </a:r>
            <a:endParaRPr lang="en-US" dirty="0" smtClean="0">
              <a:latin typeface="Bodoni MT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dirty="0" err="1" smtClean="0">
                <a:latin typeface="Bodoni MT" pitchFamily="18" charset="0"/>
              </a:rPr>
              <a:t>Penawaran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barang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ekspor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elastis</a:t>
            </a:r>
            <a:r>
              <a:rPr lang="en-US" dirty="0" smtClean="0">
                <a:latin typeface="Bodoni MT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dirty="0" err="1" smtClean="0">
                <a:latin typeface="Bodoni MT" pitchFamily="18" charset="0"/>
              </a:rPr>
              <a:t>Inflasi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dalam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negeri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dapat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dikendalikan</a:t>
            </a:r>
            <a:endParaRPr lang="en-US" dirty="0" smtClean="0">
              <a:latin typeface="Bodoni MT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dirty="0" smtClean="0">
                <a:latin typeface="Bodoni MT" pitchFamily="18" charset="0"/>
              </a:rPr>
              <a:t>Negara lain </a:t>
            </a:r>
            <a:r>
              <a:rPr lang="en-US" dirty="0" err="1" smtClean="0">
                <a:latin typeface="Bodoni MT" pitchFamily="18" charset="0"/>
              </a:rPr>
              <a:t>tidak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mendevaluasi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mata</a:t>
            </a:r>
            <a:r>
              <a:rPr lang="en-US" dirty="0" smtClean="0">
                <a:latin typeface="Bodoni MT" pitchFamily="18" charset="0"/>
              </a:rPr>
              <a:t> </a:t>
            </a:r>
            <a:r>
              <a:rPr lang="en-US" dirty="0" err="1" smtClean="0">
                <a:latin typeface="Bodoni MT" pitchFamily="18" charset="0"/>
              </a:rPr>
              <a:t>uangnya</a:t>
            </a:r>
            <a:r>
              <a:rPr lang="en-US" dirty="0" smtClean="0">
                <a:latin typeface="Bodoni MT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US" dirty="0" smtClean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89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en-US" sz="7200" dirty="0" err="1" smtClean="0">
                <a:latin typeface="Harlow Solid Italic" pitchFamily="82" charset="0"/>
              </a:rPr>
              <a:t>Terima</a:t>
            </a:r>
            <a:r>
              <a:rPr lang="en-US" sz="7200" dirty="0" smtClean="0">
                <a:latin typeface="Harlow Solid Italic" pitchFamily="82" charset="0"/>
              </a:rPr>
              <a:t> </a:t>
            </a:r>
            <a:r>
              <a:rPr lang="en-US" sz="7200" dirty="0" err="1" smtClean="0">
                <a:latin typeface="Harlow Solid Italic" pitchFamily="82" charset="0"/>
              </a:rPr>
              <a:t>kasih</a:t>
            </a:r>
            <a:r>
              <a:rPr lang="en-US" sz="7200" dirty="0" smtClean="0">
                <a:latin typeface="Harlow Solid Italic" pitchFamily="82" charset="0"/>
              </a:rPr>
              <a:t> </a:t>
            </a:r>
            <a:endParaRPr lang="en-US" sz="7200" dirty="0">
              <a:latin typeface="Harlow Solid Ital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7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pPr marL="468313" indent="-468313" algn="just">
              <a:buNone/>
            </a:pPr>
            <a:r>
              <a:rPr lang="en-US" dirty="0" smtClean="0">
                <a:effectLst/>
              </a:rPr>
              <a:t>c. </a:t>
            </a:r>
            <a:r>
              <a:rPr lang="en-US" dirty="0" err="1" smtClean="0">
                <a:effectLst/>
              </a:rPr>
              <a:t>Bunga</a:t>
            </a:r>
            <a:r>
              <a:rPr lang="en-US" dirty="0" smtClean="0">
                <a:effectLst/>
              </a:rPr>
              <a:t> (</a:t>
            </a:r>
            <a:r>
              <a:rPr lang="en-US" i="1" dirty="0" smtClean="0">
                <a:effectLst/>
              </a:rPr>
              <a:t>interest</a:t>
            </a:r>
            <a:r>
              <a:rPr lang="en-US" dirty="0" smtClean="0">
                <a:effectLst/>
              </a:rPr>
              <a:t>),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balas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diterima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rumah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tanggadari</a:t>
            </a:r>
            <a:r>
              <a:rPr lang="en-US" dirty="0" smtClean="0">
                <a:effectLst/>
              </a:rPr>
              <a:t> 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meminjamkan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sejumlah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danauntuk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modalusaha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produksi</a:t>
            </a:r>
            <a:r>
              <a:rPr lang="en-US" dirty="0" smtClean="0">
                <a:effectLst/>
              </a:rPr>
              <a:t>.</a:t>
            </a:r>
          </a:p>
          <a:p>
            <a:pPr marL="468313" indent="-468313" algn="just">
              <a:buNone/>
            </a:pPr>
            <a:r>
              <a:rPr lang="en-US" dirty="0" smtClean="0">
                <a:effectLst/>
              </a:rPr>
              <a:t>d. </a:t>
            </a:r>
            <a:r>
              <a:rPr lang="en-US" dirty="0" err="1" smtClean="0">
                <a:effectLst/>
              </a:rPr>
              <a:t>Laba</a:t>
            </a:r>
            <a:r>
              <a:rPr lang="en-US" dirty="0" smtClean="0">
                <a:effectLst/>
              </a:rPr>
              <a:t> (</a:t>
            </a:r>
            <a:r>
              <a:rPr lang="en-US" i="1" dirty="0" smtClean="0">
                <a:effectLst/>
              </a:rPr>
              <a:t>profit</a:t>
            </a:r>
            <a:r>
              <a:rPr lang="en-US" dirty="0" smtClean="0">
                <a:effectLst/>
              </a:rPr>
              <a:t>),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balas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diterima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rumah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rumah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produsen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karena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mengorbankan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tenaga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pikirannya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dalam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mengelola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sehingga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dapat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memperoleh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laba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7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Peranan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Rumah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Tangga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KonsumenSebagai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Berikut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marL="514350" indent="-514350" algn="just">
              <a:buAutoNum type="alphaLcPeriod"/>
            </a:pPr>
            <a:r>
              <a:rPr lang="en-US" dirty="0" err="1" smtClean="0">
                <a:effectLst/>
              </a:rPr>
              <a:t>Rumah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berperan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pemasok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faktor-faktor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kepada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produksi</a:t>
            </a:r>
            <a:r>
              <a:rPr lang="en-US" dirty="0" smtClean="0">
                <a:effectLst/>
              </a:rPr>
              <a:t>.</a:t>
            </a:r>
          </a:p>
          <a:p>
            <a:pPr marL="512763" indent="-512763" algn="just">
              <a:buNone/>
            </a:pPr>
            <a:r>
              <a:rPr lang="en-US" dirty="0" smtClean="0">
                <a:effectLst/>
              </a:rPr>
              <a:t>b. </a:t>
            </a:r>
            <a:r>
              <a:rPr lang="en-US" dirty="0" err="1" smtClean="0">
                <a:effectLst/>
              </a:rPr>
              <a:t>Rumah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berperan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pemakai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konsumen</a:t>
            </a:r>
            <a:r>
              <a:rPr lang="en-US" dirty="0" smtClean="0">
                <a:effectLst/>
              </a:rPr>
              <a:t>)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jasayang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dihasilkan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memenuhi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kebutuhan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hidup</a:t>
            </a:r>
            <a:r>
              <a:rPr lang="en-US" dirty="0" smtClean="0"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7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2. Perusahaan/</a:t>
            </a:r>
            <a:r>
              <a:rPr lang="en-US" dirty="0" err="1" smtClean="0">
                <a:solidFill>
                  <a:srgbClr val="FF0000"/>
                </a:solidFill>
              </a:rPr>
              <a:t>Produsen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algn="just"/>
            <a:r>
              <a:rPr lang="en-US" dirty="0" err="1" smtClean="0">
                <a:effectLst/>
              </a:rPr>
              <a:t>Kegiatan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produksi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adalah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usaha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untukmenghasilkan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guna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memenuhi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kepentingan</a:t>
            </a:r>
            <a:r>
              <a:rPr lang="en-US" dirty="0" smtClean="0">
                <a:effectLst/>
              </a:rPr>
              <a:t> orang lain. </a:t>
            </a:r>
            <a:r>
              <a:rPr lang="en-US" dirty="0" err="1" smtClean="0">
                <a:effectLst/>
              </a:rPr>
              <a:t>Ditinjau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dari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pemiliknya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perusahaan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yang </a:t>
            </a:r>
            <a:r>
              <a:rPr lang="en-US" dirty="0" err="1" smtClean="0">
                <a:effectLst/>
              </a:rPr>
              <a:t>dimiliki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 (</a:t>
            </a:r>
            <a:r>
              <a:rPr lang="en-US" dirty="0" err="1" smtClean="0">
                <a:effectLst/>
              </a:rPr>
              <a:t>negara</a:t>
            </a:r>
            <a:r>
              <a:rPr lang="en-US" dirty="0" smtClean="0">
                <a:effectLst/>
              </a:rPr>
              <a:t>)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ada</a:t>
            </a:r>
            <a:r>
              <a:rPr lang="en-US" dirty="0" smtClean="0">
                <a:effectLst/>
              </a:rPr>
              <a:t> pula yang </a:t>
            </a:r>
            <a:r>
              <a:rPr lang="en-US" dirty="0" err="1" smtClean="0">
                <a:effectLst/>
              </a:rPr>
              <a:t>dimiliki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swasta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baik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milik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perseorangan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maupunmilik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bersama</a:t>
            </a:r>
            <a:r>
              <a:rPr lang="en-US" dirty="0" smtClean="0">
                <a:effectLst/>
              </a:rPr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FF0000"/>
                </a:solidFill>
              </a:rPr>
              <a:t>PeranPerusahaandalam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Kegiatan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Ekonomi</a:t>
            </a:r>
            <a:endParaRPr lang="en-US" dirty="0" smtClean="0">
              <a:solidFill>
                <a:srgbClr val="FF0000"/>
              </a:solidFill>
              <a:effectLst/>
            </a:endParaRPr>
          </a:p>
          <a:p>
            <a:pPr marL="401638" indent="-401638" algn="just">
              <a:buNone/>
            </a:pPr>
            <a:r>
              <a:rPr lang="en-US" dirty="0" smtClean="0">
                <a:effectLst/>
              </a:rPr>
              <a:t>a. </a:t>
            </a:r>
            <a:r>
              <a:rPr lang="en-US" dirty="0" err="1" smtClean="0">
                <a:effectLst/>
              </a:rPr>
              <a:t>Sebagai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produsen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dengan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menghasilkan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barang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jasa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yangdibutuhkan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oleh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rumah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tangga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keluarga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pemerintah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bahkanmasyarakat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luar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negeri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3047</Words>
  <Application>Microsoft Office PowerPoint</Application>
  <PresentationFormat>On-screen Show (4:3)</PresentationFormat>
  <Paragraphs>450</Paragraphs>
  <Slides>63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PERTEMUAN 11 PEREKONOMIAN 4 SEKTOR </vt:lpstr>
      <vt:lpstr> Pengertian dari perekonomian 4 sektor? </vt:lpstr>
      <vt:lpstr>PowerPoint Presentation</vt:lpstr>
      <vt:lpstr>Arti Perekonomian Terbuka Dan Ukuran Keterbukaan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Perdagangan Luar Negeri dan Kegiatan Ekonomi </vt:lpstr>
      <vt:lpstr>PowerPoint Presentation</vt:lpstr>
      <vt:lpstr>TABUNGAN DAN INVESTASI DALAM PEREKONOMIAN TERBUKA </vt:lpstr>
      <vt:lpstr>PERDAGANGAN BERGANTUNG PADA PENDAPATAN: IMPOR</vt:lpstr>
      <vt:lpstr>PowerPoint Presentation</vt:lpstr>
      <vt:lpstr>PowerPoint Presentation</vt:lpstr>
      <vt:lpstr>PowerPoint Presentation</vt:lpstr>
      <vt:lpstr> KESEIMBANGAN PENDAPATAN NASIONAL 4 SEKTOR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Komponen pengeluaran agregat atas pendapatan nasional:</vt:lpstr>
      <vt:lpstr>EKUILIBRIUM PENDAPATAN NASIONAL DALAM PEREKONOMIAN TERBUKA</vt:lpstr>
      <vt:lpstr>Contoh  PERDAGANGAN LUAR NEGERI DAN PERPUTARAN PENDAPATAN</vt:lpstr>
      <vt:lpstr>PowerPoint Presentation</vt:lpstr>
      <vt:lpstr>PowerPoint Presentation</vt:lpstr>
      <vt:lpstr>MULTIPLIER DALAM PEREKONOMIAN TERBUKA </vt:lpstr>
      <vt:lpstr>Persamaan keseimbangan (perekonomian terbuka) / pendekatan suntikan-bocoran</vt:lpstr>
      <vt:lpstr>PowerPoint Presentation</vt:lpstr>
      <vt:lpstr>Keseimbangan secara grafik</vt:lpstr>
      <vt:lpstr>Keseimbangan secara grafik</vt:lpstr>
      <vt:lpstr>Grafik keseimbangan pendapatan nasional</vt:lpstr>
      <vt:lpstr>Multiplier dalam perekonomian terbuka</vt:lpstr>
      <vt:lpstr>PowerPoint Presentation</vt:lpstr>
      <vt:lpstr>PowerPoint Presentation</vt:lpstr>
      <vt:lpstr>Perhitungan secara aljabar</vt:lpstr>
      <vt:lpstr>PowerPoint Presentation</vt:lpstr>
      <vt:lpstr>Perdagangan luar negeri, kestabilan ekonomi dan pertumbuhan ekonomi</vt:lpstr>
      <vt:lpstr>PowerPoint Presentation</vt:lpstr>
      <vt:lpstr>Perdagangan luar negeri, neraca pembayaran dan penggunaan tenaga kerja penuh</vt:lpstr>
      <vt:lpstr>Perdagangan luar negeri, dan pertumbuhan ekonomi</vt:lpstr>
      <vt:lpstr>Kebijakan fiskal dan moneter dalam perekonomian terbuka</vt:lpstr>
      <vt:lpstr>Kebijakan menekan pengeluaran </vt:lpstr>
      <vt:lpstr>Kebijakan memindahkan pengeluaran </vt:lpstr>
      <vt:lpstr>PowerPoint Presentation</vt:lpstr>
      <vt:lpstr>Penghambat impor (import barrier)</vt:lpstr>
      <vt:lpstr>PowerPoint Presentation</vt:lpstr>
      <vt:lpstr>PowerPoint Presentation</vt:lpstr>
      <vt:lpstr>Pengawasan penggunaan devisa</vt:lpstr>
      <vt:lpstr>Cara melaksanakan pengawasan devisa</vt:lpstr>
      <vt:lpstr>Devaluasi (penurunan nilai mata uang)</vt:lpstr>
      <vt:lpstr>Syarat sukses devaluasi</vt:lpstr>
      <vt:lpstr>Terima 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Isniar</dc:creator>
  <cp:lastModifiedBy>Isniar</cp:lastModifiedBy>
  <cp:revision>21</cp:revision>
  <dcterms:created xsi:type="dcterms:W3CDTF">2012-04-23T09:27:14Z</dcterms:created>
  <dcterms:modified xsi:type="dcterms:W3CDTF">2012-05-09T08:47:35Z</dcterms:modified>
</cp:coreProperties>
</file>