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64" r:id="rId14"/>
    <p:sldId id="270" r:id="rId15"/>
    <p:sldId id="271" r:id="rId16"/>
    <p:sldId id="265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32771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772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2773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74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75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76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77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78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79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0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1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2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3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2784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2785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6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7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8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9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0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1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2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3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4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5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6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7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8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9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0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1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2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2803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2804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5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6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7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8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9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0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1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2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3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4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5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6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7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8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9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20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2821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32822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23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24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25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26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27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28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2829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32830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31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32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33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2834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2835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2836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2837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2838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1CCAE60-0DFA-492F-B90E-0EE02631F5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63CB2-CDA5-4E4E-948A-5C1B4137A3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DE1EEE-B674-4FE4-815C-E0D60AF498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1172D-0CE6-4AAA-9429-949E5C432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4DD02F-1C6D-4CC6-B032-8BA91A04F1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AAE64-8FAC-4F19-BE08-2897620BD3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822400-7004-44B4-91C5-389FD009C5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692CC1-5CE6-49A4-B725-AEFE5E9504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376695-0068-46A0-9FE6-18DC1A0532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A9D66-0AE1-4178-ABC5-BA809FFD80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C7A59B-2F90-4ECC-9B3D-F8C67ADC57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174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31748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749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1750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1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2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3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4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5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6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7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8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9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0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761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1762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3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4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5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6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7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8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9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0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1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2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3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4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5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6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7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8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9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780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1781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82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83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84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85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86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87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88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89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90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91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92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93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94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95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96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97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798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31799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00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01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02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03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04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05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1806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31807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08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09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10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1811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812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813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1814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1815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D3EBD9A-BAD4-416F-807E-205EED7D35CF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/>
              <a:t>Error Handling</a:t>
            </a:r>
            <a:r>
              <a:rPr lang="en-US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Error Handling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Error Prevention</a:t>
            </a:r>
          </a:p>
          <a:p>
            <a:r>
              <a:rPr lang="en-US" b="1"/>
              <a:t>Error  Recovery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n-US" sz="4000" b="1"/>
              <a:t>Guidelines for Error Prevention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Minimize Error : Perceptual, Cognitif, Motorik</a:t>
            </a:r>
          </a:p>
          <a:p>
            <a:r>
              <a:rPr lang="en-US"/>
              <a:t>Test and monitor for errors and “engineer” them out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How to Minimize Perceptual Errors?</a:t>
            </a:r>
            <a:r>
              <a:rPr lang="en-US" sz="3200"/>
              <a:t/>
            </a:r>
            <a:br>
              <a:rPr lang="en-US" sz="3200"/>
            </a:br>
            <a:endParaRPr lang="en-US" sz="32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Eliminate </a:t>
            </a:r>
            <a:r>
              <a:rPr lang="en-US" b="1" i="1"/>
              <a:t>invisible modes</a:t>
            </a:r>
            <a:r>
              <a:rPr lang="en-US"/>
              <a:t>.</a:t>
            </a:r>
          </a:p>
          <a:p>
            <a:r>
              <a:rPr lang="en-US"/>
              <a:t>Use </a:t>
            </a:r>
            <a:r>
              <a:rPr lang="en-US" b="1" i="1"/>
              <a:t>coding techniques </a:t>
            </a:r>
            <a:r>
              <a:rPr lang="en-US"/>
              <a:t>effectively to make different objects look more dissimilar: color, shape, reverse video, bold, and other visual codes.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How to Minimize Cognitive Errors?</a:t>
            </a:r>
            <a:r>
              <a:rPr lang="en-US" sz="3200"/>
              <a:t/>
            </a:r>
            <a:br>
              <a:rPr lang="en-US" sz="3200"/>
            </a:br>
            <a:endParaRPr lang="en-US" sz="32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Maximize recognition and reduce recall tasks.</a:t>
            </a:r>
          </a:p>
          <a:p>
            <a:r>
              <a:rPr lang="en-US" sz="2800"/>
              <a:t>Provide mnemonic aids.</a:t>
            </a:r>
          </a:p>
          <a:p>
            <a:r>
              <a:rPr lang="en-US" sz="2800"/>
              <a:t>Build consistency, rules, and patterns into interface.</a:t>
            </a:r>
          </a:p>
          <a:p>
            <a:r>
              <a:rPr lang="en-US" sz="2800"/>
              <a:t>Provide status and context information.</a:t>
            </a:r>
          </a:p>
          <a:p>
            <a:r>
              <a:rPr lang="en-US" sz="2800"/>
              <a:t>Minimize mental calculation and transformation.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How to minimize Motor Errors.</a:t>
            </a:r>
            <a:r>
              <a:rPr lang="en-US" sz="4000"/>
              <a:t/>
            </a:r>
            <a:br>
              <a:rPr lang="en-US" sz="4000"/>
            </a:br>
            <a:endParaRPr lang="en-US" sz="40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Careful key placement and Screen layout.</a:t>
            </a:r>
          </a:p>
          <a:p>
            <a:r>
              <a:rPr lang="en-US"/>
              <a:t>Minimize use of SHIFT, CTRL, etc.</a:t>
            </a:r>
          </a:p>
          <a:p>
            <a:r>
              <a:rPr lang="en-US"/>
              <a:t>Don’t use similar mnemonic: </a:t>
            </a:r>
            <a:r>
              <a:rPr lang="en-US" b="1"/>
              <a:t>SEA </a:t>
            </a:r>
            <a:r>
              <a:rPr lang="en-US"/>
              <a:t>(Search) and </a:t>
            </a:r>
            <a:r>
              <a:rPr lang="en-US" b="1"/>
              <a:t>SEN </a:t>
            </a:r>
            <a:r>
              <a:rPr lang="en-US"/>
              <a:t>(Send).</a:t>
            </a:r>
          </a:p>
          <a:p>
            <a:r>
              <a:rPr lang="en-US"/>
              <a:t>Large targets and clear visual feedback.</a:t>
            </a:r>
          </a:p>
          <a:p>
            <a:r>
              <a:rPr lang="en-US"/>
              <a:t>Minimize the need for typing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Guidelines for Error Recovery (1)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/>
              <a:t>Provide the appropriate type of response.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/>
              <a:t>Provide an “</a:t>
            </a:r>
            <a:r>
              <a:rPr lang="en-US" b="1"/>
              <a:t>undo</a:t>
            </a:r>
            <a:r>
              <a:rPr lang="en-US"/>
              <a:t>” function.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/>
              <a:t>Provide a cancel function for operation in progress.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/>
              <a:t>Require confirmation for commands with </a:t>
            </a:r>
            <a:r>
              <a:rPr lang="en-US" b="1" i="1"/>
              <a:t>drastic, destructive </a:t>
            </a:r>
            <a:r>
              <a:rPr lang="en-US"/>
              <a:t>consequences.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/>
              <a:t>Conduct error checking in context, but without interrupting work flow.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Guidelines for Error Recovery (2)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Tx/>
              <a:buAutoNum type="arabicPeriod" startAt="6"/>
            </a:pPr>
            <a:r>
              <a:rPr lang="en-US"/>
              <a:t>Return the cursor to and highlight the error field.</a:t>
            </a:r>
          </a:p>
          <a:p>
            <a:pPr marL="609600" indent="-609600">
              <a:buClr>
                <a:schemeClr val="tx1"/>
              </a:buClr>
              <a:buFontTx/>
              <a:buAutoNum type="arabicPeriod" startAt="6"/>
            </a:pPr>
            <a:r>
              <a:rPr lang="en-US"/>
              <a:t>allow editing of error fields.</a:t>
            </a:r>
          </a:p>
          <a:p>
            <a:pPr marL="609600" indent="-609600">
              <a:buClr>
                <a:schemeClr val="tx1"/>
              </a:buClr>
              <a:buFontTx/>
              <a:buAutoNum type="arabicPeriod" startAt="6"/>
            </a:pPr>
            <a:r>
              <a:rPr lang="en-US"/>
              <a:t>Provide intelligent error checking and recovery. </a:t>
            </a:r>
          </a:p>
          <a:p>
            <a:pPr marL="609600" indent="-609600">
              <a:buClr>
                <a:schemeClr val="tx1"/>
              </a:buClr>
              <a:buFontTx/>
              <a:buAutoNum type="arabicPeriod" startAt="6"/>
            </a:pPr>
            <a:r>
              <a:rPr lang="en-US"/>
              <a:t>Provide quick access to context-sensitive </a:t>
            </a:r>
            <a:r>
              <a:rPr lang="en-US" b="1"/>
              <a:t>HELP</a:t>
            </a:r>
            <a:r>
              <a:rPr lang="en-US"/>
              <a:t>.</a:t>
            </a:r>
          </a:p>
          <a:p>
            <a:pPr marL="609600" indent="-609600">
              <a:buClr>
                <a:schemeClr val="tx1"/>
              </a:buClr>
              <a:buFontTx/>
              <a:buAutoNum type="arabicPeriod" startAt="6"/>
            </a:pPr>
            <a:r>
              <a:rPr lang="en-US"/>
              <a:t>Design effective error messages.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How to design effective error messages</a:t>
            </a:r>
            <a:r>
              <a:rPr lang="en-US" sz="4000"/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800" dirty="0"/>
              <a:t>Be descriptive but concise.</a:t>
            </a:r>
          </a:p>
          <a:p>
            <a:pPr marL="609600" indent="-609600">
              <a:buFontTx/>
              <a:buAutoNum type="arabicPeriod"/>
            </a:pPr>
            <a:r>
              <a:rPr lang="en-US" sz="2800" dirty="0"/>
              <a:t>Don’t mislead.</a:t>
            </a:r>
          </a:p>
          <a:p>
            <a:pPr marL="609600" indent="-609600">
              <a:buFontTx/>
              <a:buAutoNum type="arabicPeriod"/>
            </a:pPr>
            <a:r>
              <a:rPr lang="en-US" sz="2800" dirty="0"/>
              <a:t>Be Prescriptive.</a:t>
            </a:r>
          </a:p>
          <a:p>
            <a:pPr marL="609600" indent="-609600">
              <a:buFontTx/>
              <a:buAutoNum type="arabicPeriod"/>
            </a:pPr>
            <a:r>
              <a:rPr lang="en-US" sz="2800" dirty="0"/>
              <a:t>Design detail according to user knowledge and experience.</a:t>
            </a:r>
          </a:p>
          <a:p>
            <a:pPr marL="609600" indent="-609600">
              <a:buFontTx/>
              <a:buAutoNum type="arabicPeriod"/>
            </a:pPr>
            <a:r>
              <a:rPr lang="en-US" sz="2800" dirty="0"/>
              <a:t>Take the blame.</a:t>
            </a:r>
          </a:p>
          <a:p>
            <a:pPr marL="609600" indent="-609600">
              <a:buFontTx/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Tx/>
              <a:buAutoNum type="arabicPeriod" startAt="6"/>
            </a:pPr>
            <a:r>
              <a:rPr lang="en-US" dirty="0"/>
              <a:t>Avoid exclamation points.</a:t>
            </a:r>
          </a:p>
          <a:p>
            <a:pPr marL="609600" indent="-609600">
              <a:buClr>
                <a:schemeClr val="tx1"/>
              </a:buClr>
              <a:buFontTx/>
              <a:buAutoNum type="arabicPeriod" startAt="6"/>
            </a:pPr>
            <a:r>
              <a:rPr lang="en-US" dirty="0"/>
              <a:t>Avoid violent and hostile words.</a:t>
            </a:r>
          </a:p>
          <a:p>
            <a:pPr marL="609600" indent="-609600">
              <a:buClr>
                <a:schemeClr val="tx1"/>
              </a:buClr>
              <a:buFontTx/>
              <a:buAutoNum type="arabicPeriod" startAt="6"/>
            </a:pPr>
            <a:r>
              <a:rPr lang="en-US" dirty="0"/>
              <a:t>Use consistent grammatical style.</a:t>
            </a:r>
          </a:p>
          <a:p>
            <a:pPr marL="609600" indent="-609600">
              <a:buClr>
                <a:schemeClr val="tx1"/>
              </a:buClr>
              <a:buFontTx/>
              <a:buAutoNum type="arabicPeriod" startAt="6"/>
            </a:pPr>
            <a:r>
              <a:rPr lang="en-US" dirty="0"/>
              <a:t>Place in context: messages are placed where the eye </a:t>
            </a:r>
            <a:r>
              <a:rPr lang="en-US" i="1" dirty="0"/>
              <a:t>is likely to</a:t>
            </a:r>
            <a:r>
              <a:rPr lang="en-US" dirty="0"/>
              <a:t> notice them.</a:t>
            </a:r>
          </a:p>
          <a:p>
            <a:pPr marL="609600" indent="-609600">
              <a:buClr>
                <a:schemeClr val="tx1"/>
              </a:buClr>
              <a:buFontTx/>
              <a:buAutoNum type="arabicPeriod" startAt="6"/>
            </a:pPr>
            <a:r>
              <a:rPr lang="en-US" dirty="0"/>
              <a:t>Don’t anthropomorphize.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Poor Vs Improved</a:t>
            </a:r>
            <a:br>
              <a:rPr lang="en-US" sz="4000"/>
            </a:br>
            <a:r>
              <a:rPr lang="en-US" sz="4000"/>
              <a:t>Example Error Message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US"/>
              <a:t>Filling Error</a:t>
            </a:r>
          </a:p>
          <a:p>
            <a:pPr marL="533400" indent="-533400">
              <a:buFontTx/>
              <a:buAutoNum type="arabicPeriod"/>
            </a:pPr>
            <a:r>
              <a:rPr lang="en-US"/>
              <a:t>File not found</a:t>
            </a:r>
          </a:p>
          <a:p>
            <a:pPr marL="533400" indent="-533400">
              <a:buFontTx/>
              <a:buAutoNum type="arabicPeriod"/>
            </a:pPr>
            <a:endParaRPr lang="en-US"/>
          </a:p>
          <a:p>
            <a:pPr marL="533400" indent="-533400">
              <a:buFontTx/>
              <a:buAutoNum type="arabicPeriod"/>
            </a:pPr>
            <a:r>
              <a:rPr lang="en-US"/>
              <a:t>Disk Full</a:t>
            </a:r>
          </a:p>
          <a:p>
            <a:pPr marL="533400" indent="-533400">
              <a:buFontTx/>
              <a:buAutoNum type="arabicPeriod"/>
            </a:pPr>
            <a:endParaRPr lang="en-US"/>
          </a:p>
          <a:p>
            <a:pPr marL="533400" indent="-533400">
              <a:buFontTx/>
              <a:buAutoNum type="arabicPeriod"/>
            </a:pPr>
            <a:endParaRPr lang="en-US"/>
          </a:p>
          <a:p>
            <a:pPr marL="533400" indent="-533400">
              <a:buFontTx/>
              <a:buAutoNum type="arabicPeriod"/>
            </a:pPr>
            <a:r>
              <a:rPr lang="en-US"/>
              <a:t>Error in dress size field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US"/>
              <a:t>Disk Full</a:t>
            </a:r>
          </a:p>
          <a:p>
            <a:pPr marL="533400" indent="-533400">
              <a:buFontTx/>
              <a:buAutoNum type="arabicPeriod"/>
            </a:pPr>
            <a:r>
              <a:rPr lang="en-US"/>
              <a:t>Missing File extension</a:t>
            </a:r>
          </a:p>
          <a:p>
            <a:pPr marL="533400" indent="-533400">
              <a:buFontTx/>
              <a:buAutoNum type="arabicPeriod"/>
            </a:pPr>
            <a:r>
              <a:rPr lang="en-US"/>
              <a:t>Disk Full. </a:t>
            </a:r>
          </a:p>
          <a:p>
            <a:pPr marL="533400" indent="-533400">
              <a:buFontTx/>
              <a:buNone/>
            </a:pPr>
            <a:r>
              <a:rPr lang="en-US"/>
              <a:t>	Use “Save As” to save to another disk</a:t>
            </a:r>
          </a:p>
          <a:p>
            <a:pPr marL="533400" indent="-533400">
              <a:buClr>
                <a:schemeClr val="tx1"/>
              </a:buClr>
              <a:buFontTx/>
              <a:buAutoNum type="arabicPeriod" startAt="4"/>
            </a:pPr>
            <a:r>
              <a:rPr lang="en-US"/>
              <a:t>Error : Dress Size Range 4 to 6.  </a:t>
            </a:r>
          </a:p>
          <a:p>
            <a:pPr marL="533400" indent="-533400">
              <a:buFontTx/>
              <a:buNone/>
            </a:pPr>
            <a:r>
              <a:rPr lang="en-US"/>
              <a:t>	No leading zeros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/>
            </a:r>
            <a:br>
              <a:rPr lang="en-US" sz="2800"/>
            </a:br>
            <a:r>
              <a:rPr lang="en-US" sz="3200"/>
              <a:t>Goals for Software User Interface </a:t>
            </a:r>
            <a:br>
              <a:rPr lang="en-US" sz="3200"/>
            </a:br>
            <a:r>
              <a:rPr lang="en-US" sz="3200"/>
              <a:t>(</a:t>
            </a:r>
            <a:r>
              <a:rPr lang="en-US" sz="3200" i="1"/>
              <a:t>correspond to error</a:t>
            </a:r>
            <a:r>
              <a:rPr lang="en-US" sz="2800"/>
              <a:t>)</a:t>
            </a:r>
            <a:br>
              <a:rPr lang="en-US" sz="2800"/>
            </a:br>
            <a:endParaRPr lang="en-US" sz="28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Meminimalisir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kemudahan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menangani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Poor Vs Improved</a:t>
            </a:r>
            <a:br>
              <a:rPr lang="en-US" sz="4000"/>
            </a:br>
            <a:r>
              <a:rPr lang="en-US" sz="4000"/>
              <a:t>Example Error Message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3505200" cy="4525963"/>
          </a:xfrm>
        </p:spPr>
        <p:txBody>
          <a:bodyPr/>
          <a:lstStyle/>
          <a:p>
            <a:pPr marL="533400" indent="-533400">
              <a:buSzTx/>
              <a:buFontTx/>
              <a:buAutoNum type="arabicPeriod" startAt="5"/>
            </a:pPr>
            <a:r>
              <a:rPr lang="en-US" sz="2400"/>
              <a:t>Bad input</a:t>
            </a:r>
          </a:p>
          <a:p>
            <a:pPr marL="533400" indent="-533400">
              <a:buSzTx/>
              <a:buFontTx/>
              <a:buAutoNum type="arabicPeriod" startAt="5"/>
            </a:pPr>
            <a:r>
              <a:rPr lang="en-US" sz="2400"/>
              <a:t>Unrecognizable command!!!</a:t>
            </a:r>
          </a:p>
          <a:p>
            <a:pPr marL="533400" indent="-533400">
              <a:buSzTx/>
              <a:buFontTx/>
              <a:buAutoNum type="arabicPeriod" startAt="5"/>
            </a:pPr>
            <a:r>
              <a:rPr lang="en-US" sz="2400"/>
              <a:t>Fatal illegal </a:t>
            </a:r>
          </a:p>
          <a:p>
            <a:pPr marL="533400" indent="-533400">
              <a:buSzTx/>
              <a:buFontTx/>
              <a:buNone/>
            </a:pPr>
            <a:r>
              <a:rPr lang="en-US" sz="2400"/>
              <a:t>	Bad disastrous</a:t>
            </a:r>
          </a:p>
          <a:p>
            <a:pPr marL="533400" indent="-533400">
              <a:buSzTx/>
              <a:buFontTx/>
              <a:buNone/>
            </a:pPr>
            <a:endParaRPr lang="en-US" sz="2400"/>
          </a:p>
          <a:p>
            <a:pPr marL="533400" indent="-533400">
              <a:buSzTx/>
              <a:buFontTx/>
              <a:buAutoNum type="arabicPeriod" startAt="8"/>
            </a:pPr>
            <a:r>
              <a:rPr lang="en-US" sz="2400"/>
              <a:t>Unacceptable</a:t>
            </a:r>
          </a:p>
          <a:p>
            <a:pPr marL="533400" indent="-533400">
              <a:buSzTx/>
              <a:buFontTx/>
              <a:buNone/>
            </a:pPr>
            <a:r>
              <a:rPr lang="en-US" sz="2400"/>
              <a:t>	Cannot recognize</a:t>
            </a:r>
          </a:p>
          <a:p>
            <a:pPr marL="533400" indent="-533400">
              <a:buSzTx/>
              <a:buFontTx/>
              <a:buNone/>
            </a:pPr>
            <a:r>
              <a:rPr lang="en-US" sz="2400"/>
              <a:t>	Run canceled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1600200"/>
            <a:ext cx="4343400" cy="4525963"/>
          </a:xfrm>
        </p:spPr>
        <p:txBody>
          <a:bodyPr/>
          <a:lstStyle/>
          <a:p>
            <a:pPr marL="533400" indent="-533400">
              <a:buSzTx/>
              <a:buFontTx/>
              <a:buAutoNum type="arabicPeriod" startAt="5"/>
            </a:pPr>
            <a:r>
              <a:rPr lang="en-US" sz="2400"/>
              <a:t>Unrecognizable command</a:t>
            </a:r>
          </a:p>
          <a:p>
            <a:pPr marL="533400" indent="-533400">
              <a:buSzTx/>
              <a:buFontTx/>
              <a:buAutoNum type="arabicPeriod" startAt="5"/>
            </a:pPr>
            <a:r>
              <a:rPr lang="en-US" sz="2400"/>
              <a:t>Unrecognizable command</a:t>
            </a:r>
          </a:p>
          <a:p>
            <a:pPr marL="533400" indent="-533400">
              <a:buSzTx/>
              <a:buFontTx/>
              <a:buAutoNum type="arabicPeriod" startAt="5"/>
            </a:pPr>
            <a:endParaRPr lang="en-US" sz="2400"/>
          </a:p>
          <a:p>
            <a:pPr marL="533400" indent="-533400">
              <a:buSzTx/>
              <a:buFontTx/>
              <a:buAutoNum type="arabicPeriod" startAt="5"/>
            </a:pPr>
            <a:r>
              <a:rPr lang="en-US" sz="2400"/>
              <a:t>Cannot accept</a:t>
            </a:r>
          </a:p>
          <a:p>
            <a:pPr marL="533400" indent="-533400">
              <a:buSzTx/>
              <a:buFontTx/>
              <a:buNone/>
            </a:pPr>
            <a:r>
              <a:rPr lang="en-US" sz="2400"/>
              <a:t>	Could not execute</a:t>
            </a:r>
          </a:p>
          <a:p>
            <a:pPr marL="533400" indent="-533400">
              <a:buSzTx/>
              <a:buFontTx/>
              <a:buNone/>
            </a:pPr>
            <a:endParaRPr lang="en-US" sz="2400"/>
          </a:p>
          <a:p>
            <a:pPr marL="533400" indent="-533400">
              <a:buSzTx/>
              <a:buFontTx/>
              <a:buAutoNum type="arabicPeriod" startAt="8"/>
            </a:pPr>
            <a:r>
              <a:rPr lang="en-US" sz="2400"/>
              <a:t>Cannot accept</a:t>
            </a:r>
          </a:p>
          <a:p>
            <a:pPr marL="533400" indent="-533400">
              <a:buSzTx/>
              <a:buFontTx/>
              <a:buNone/>
            </a:pPr>
            <a:r>
              <a:rPr lang="en-US" sz="2400"/>
              <a:t>	Cannot recognize</a:t>
            </a:r>
          </a:p>
          <a:p>
            <a:pPr marL="533400" indent="-533400">
              <a:buSzTx/>
              <a:buFontTx/>
              <a:buNone/>
            </a:pPr>
            <a:r>
              <a:rPr lang="en-US" sz="2400"/>
              <a:t>	Cannot run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Poor Vs Improved</a:t>
            </a:r>
            <a:br>
              <a:rPr lang="en-US" sz="4000"/>
            </a:br>
            <a:r>
              <a:rPr lang="en-US" sz="4000"/>
              <a:t>Example Error Message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>
              <a:buSzTx/>
              <a:buFontTx/>
              <a:buAutoNum type="arabicPeriod" startAt="9"/>
            </a:pPr>
            <a:r>
              <a:rPr lang="en-US"/>
              <a:t>Position </a:t>
            </a:r>
          </a:p>
          <a:p>
            <a:pPr marL="533400" indent="-533400">
              <a:buSzTx/>
              <a:buFontTx/>
              <a:buNone/>
            </a:pPr>
            <a:r>
              <a:rPr lang="en-US"/>
              <a:t>	(bottom of screen)</a:t>
            </a:r>
          </a:p>
          <a:p>
            <a:pPr marL="533400" indent="-533400">
              <a:buSzTx/>
              <a:buFontTx/>
              <a:buAutoNum type="arabicPeriod" startAt="9"/>
            </a:pPr>
            <a:endParaRPr lang="en-US"/>
          </a:p>
          <a:p>
            <a:pPr marL="533400" indent="-533400">
              <a:buSzTx/>
              <a:buFontTx/>
              <a:buAutoNum type="arabicPeriod" startAt="9"/>
            </a:pPr>
            <a:endParaRPr lang="en-US"/>
          </a:p>
          <a:p>
            <a:pPr marL="533400" indent="-533400">
              <a:buSzTx/>
              <a:buFontTx/>
              <a:buAutoNum type="arabicPeriod" startAt="10"/>
            </a:pPr>
            <a:r>
              <a:rPr lang="en-US"/>
              <a:t>Sorry, I can’t accept that command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33400" indent="-533400">
              <a:buSzTx/>
              <a:buFontTx/>
              <a:buAutoNum type="arabicPeriod" startAt="9"/>
            </a:pPr>
            <a:r>
              <a:rPr lang="en-US"/>
              <a:t>Position</a:t>
            </a:r>
          </a:p>
          <a:p>
            <a:pPr marL="533400" indent="-533400">
              <a:buSzTx/>
              <a:buFontTx/>
              <a:buNone/>
            </a:pPr>
            <a:r>
              <a:rPr lang="en-US"/>
              <a:t>	(In window)</a:t>
            </a:r>
          </a:p>
          <a:p>
            <a:pPr marL="533400" indent="-533400">
              <a:buSzTx/>
              <a:buFontTx/>
              <a:buNone/>
            </a:pPr>
            <a:r>
              <a:rPr lang="en-US"/>
              <a:t>	(on top of screen)</a:t>
            </a:r>
          </a:p>
          <a:p>
            <a:pPr marL="533400" indent="-533400">
              <a:buSzTx/>
              <a:buFontTx/>
              <a:buNone/>
            </a:pPr>
            <a:r>
              <a:rPr lang="en-US"/>
              <a:t>	(next to error field)</a:t>
            </a:r>
          </a:p>
          <a:p>
            <a:pPr marL="533400" indent="-533400">
              <a:buSzTx/>
              <a:buFontTx/>
              <a:buAutoNum type="arabicPeriod" startAt="10"/>
            </a:pPr>
            <a:r>
              <a:rPr lang="en-US"/>
              <a:t> Cannot accept command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Types of user errors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/>
              <a:t>1.  Perceptual Errors</a:t>
            </a:r>
          </a:p>
          <a:p>
            <a:pPr>
              <a:buFont typeface="Wingdings" pitchFamily="2" charset="2"/>
              <a:buNone/>
            </a:pPr>
            <a:r>
              <a:rPr lang="en-US" b="1"/>
              <a:t>2.  Cognitive Errors</a:t>
            </a:r>
          </a:p>
          <a:p>
            <a:pPr>
              <a:buFont typeface="Wingdings" pitchFamily="2" charset="2"/>
              <a:buNone/>
            </a:pPr>
            <a:r>
              <a:rPr lang="en-US" b="1"/>
              <a:t>3.  Motor Errors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Cause of Perceptual Errors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insufficient perceptual cues: failure to detect important inform.</a:t>
            </a:r>
          </a:p>
          <a:p>
            <a:r>
              <a:rPr lang="en-US" dirty="0"/>
              <a:t>invisible modes or states</a:t>
            </a:r>
          </a:p>
          <a:p>
            <a:r>
              <a:rPr lang="en-US" dirty="0"/>
              <a:t>failure to capture the user’s attention</a:t>
            </a:r>
          </a:p>
          <a:p>
            <a:r>
              <a:rPr lang="en-US" dirty="0"/>
              <a:t>lack of perceivable feedback.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Examples of Perceptual Error</a:t>
            </a:r>
            <a:r>
              <a:rPr lang="en-US" sz="4000"/>
              <a:t/>
            </a:r>
            <a:br>
              <a:rPr lang="en-US" sz="4000"/>
            </a:br>
            <a:endParaRPr lang="en-US" sz="40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Display objects that are visually similar :   examples : </a:t>
            </a:r>
            <a:r>
              <a:rPr lang="en-US" b="1"/>
              <a:t>B/8   Z/2   I/1</a:t>
            </a:r>
            <a:r>
              <a:rPr lang="en-US"/>
              <a:t>.</a:t>
            </a:r>
            <a:endParaRPr lang="en-US" i="1"/>
          </a:p>
          <a:p>
            <a:r>
              <a:rPr lang="en-US" i="1"/>
              <a:t>Insert mode</a:t>
            </a:r>
            <a:r>
              <a:rPr lang="en-US"/>
              <a:t>  or   </a:t>
            </a:r>
            <a:r>
              <a:rPr lang="en-US" i="1"/>
              <a:t>caps lock mode</a:t>
            </a:r>
            <a:r>
              <a:rPr lang="en-US"/>
              <a:t>.</a:t>
            </a:r>
          </a:p>
          <a:p>
            <a:r>
              <a:rPr lang="en-US"/>
              <a:t>Important messages are visually indistinct from other parts of the display.</a:t>
            </a:r>
          </a:p>
          <a:p>
            <a:r>
              <a:rPr lang="en-US"/>
              <a:t>Keys may be pressed in error: In word processor, type words after hit </a:t>
            </a:r>
            <a:r>
              <a:rPr lang="en-US" b="1"/>
              <a:t>Alt</a:t>
            </a:r>
            <a:r>
              <a:rPr lang="en-US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Cause of Cognitive Errors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taxing the memory and problem-solving capabilities.</a:t>
            </a:r>
            <a:endParaRPr lang="en-US" i="1"/>
          </a:p>
          <a:p>
            <a:r>
              <a:rPr lang="en-US" i="1"/>
              <a:t>lack of </a:t>
            </a:r>
            <a:r>
              <a:rPr lang="en-US"/>
              <a:t>or </a:t>
            </a:r>
            <a:r>
              <a:rPr lang="en-US" i="1"/>
              <a:t>poor </a:t>
            </a:r>
            <a:r>
              <a:rPr lang="en-US"/>
              <a:t>mnemonic aids.</a:t>
            </a:r>
          </a:p>
          <a:p>
            <a:r>
              <a:rPr lang="en-US"/>
              <a:t>Inconsistency.</a:t>
            </a:r>
          </a:p>
          <a:p>
            <a:r>
              <a:rPr lang="en-US"/>
              <a:t>lack of context or status information.</a:t>
            </a:r>
          </a:p>
          <a:p>
            <a:r>
              <a:rPr lang="en-US"/>
              <a:t>Mental calculations and translations.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Examples of Cognitif Error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/>
              <a:t>Tax recall memory: command language with positional syntax, insufficient instruction on fill-in form.</a:t>
            </a:r>
          </a:p>
          <a:p>
            <a:pPr>
              <a:lnSpc>
                <a:spcPct val="90000"/>
              </a:lnSpc>
            </a:pPr>
            <a:r>
              <a:rPr lang="en-US" sz="2600"/>
              <a:t>Arbitrary function key assignment.</a:t>
            </a:r>
          </a:p>
          <a:p>
            <a:pPr>
              <a:lnSpc>
                <a:spcPct val="90000"/>
              </a:lnSpc>
            </a:pPr>
            <a:r>
              <a:rPr lang="en-US" sz="2600"/>
              <a:t>Inconsistency argument order in Command language syntax</a:t>
            </a:r>
          </a:p>
          <a:p>
            <a:pPr>
              <a:lnSpc>
                <a:spcPct val="90000"/>
              </a:lnSpc>
            </a:pPr>
            <a:r>
              <a:rPr lang="en-US" sz="2600"/>
              <a:t>Menus that do not include context information regarding where the user came and what choices were made on the way.</a:t>
            </a:r>
          </a:p>
          <a:p>
            <a:pPr>
              <a:lnSpc>
                <a:spcPct val="90000"/>
              </a:lnSpc>
            </a:pPr>
            <a:r>
              <a:rPr lang="en-US" sz="2600"/>
              <a:t>An interface that requires users to compare two lists and find items in common, translate inches into centimeter.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0375"/>
            <a:ext cx="8229600" cy="531813"/>
          </a:xfrm>
        </p:spPr>
        <p:txBody>
          <a:bodyPr/>
          <a:lstStyle/>
          <a:p>
            <a:r>
              <a:rPr lang="en-US" sz="4000" b="1"/>
              <a:t/>
            </a:r>
            <a:br>
              <a:rPr lang="en-US" sz="4000" b="1"/>
            </a:br>
            <a:r>
              <a:rPr lang="en-US" sz="4000" b="1"/>
              <a:t>Cause of Motor Errors</a:t>
            </a:r>
            <a:r>
              <a:rPr lang="en-US" sz="4000"/>
              <a:t/>
            </a:r>
            <a:br>
              <a:rPr lang="en-US" sz="4000"/>
            </a:br>
            <a:endParaRPr lang="en-US" sz="400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taxing the eye-hand coordination and level of motor skill.</a:t>
            </a:r>
          </a:p>
          <a:p>
            <a:r>
              <a:rPr lang="en-US"/>
              <a:t>highly similar motor sequences or “capture errors”. </a:t>
            </a:r>
          </a:p>
          <a:p>
            <a:r>
              <a:rPr lang="en-US"/>
              <a:t>pressure for speed.</a:t>
            </a:r>
          </a:p>
          <a:p>
            <a:r>
              <a:rPr lang="en-US"/>
              <a:t>requiring a high degree of eye-hand coordination.</a:t>
            </a:r>
          </a:p>
          <a:p>
            <a:r>
              <a:rPr lang="en-US"/>
              <a:t>requiring other types of skills.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Examples of Motorik Error </a:t>
            </a:r>
            <a:r>
              <a:rPr lang="en-US" sz="4000"/>
              <a:t/>
            </a:r>
            <a:br>
              <a:rPr lang="en-US" sz="4000"/>
            </a:br>
            <a:endParaRPr lang="en-US" sz="40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Quick transitions between the fourth and little fingers.    </a:t>
            </a:r>
          </a:p>
          <a:p>
            <a:r>
              <a:rPr lang="en-US"/>
              <a:t>Click mouse: </a:t>
            </a:r>
            <a:r>
              <a:rPr lang="en-US" i="1"/>
              <a:t>single</a:t>
            </a:r>
            <a:r>
              <a:rPr lang="en-US"/>
              <a:t> or </a:t>
            </a:r>
            <a:r>
              <a:rPr lang="en-US" i="1"/>
              <a:t>double</a:t>
            </a:r>
            <a:r>
              <a:rPr lang="en-US"/>
              <a:t>.</a:t>
            </a:r>
          </a:p>
          <a:p>
            <a:r>
              <a:rPr lang="en-US"/>
              <a:t>Typist make more errors when they are pressured for speed.</a:t>
            </a:r>
          </a:p>
          <a:p>
            <a:r>
              <a:rPr lang="en-US"/>
              <a:t>If targets are too small, users will make errors trying to hit them.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78</TotalTime>
  <Words>651</Words>
  <Application>Microsoft Office PowerPoint</Application>
  <PresentationFormat>On-screen Show (4:3)</PresentationFormat>
  <Paragraphs>129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Ripple</vt:lpstr>
      <vt:lpstr>Error Handling </vt:lpstr>
      <vt:lpstr> Goals for Software User Interface  (correspond to error) </vt:lpstr>
      <vt:lpstr>Types of user errors</vt:lpstr>
      <vt:lpstr>Cause of Perceptual Errors</vt:lpstr>
      <vt:lpstr>Examples of Perceptual Error </vt:lpstr>
      <vt:lpstr>Cause of Cognitive Errors</vt:lpstr>
      <vt:lpstr>Examples of Cognitif Error</vt:lpstr>
      <vt:lpstr> Cause of Motor Errors </vt:lpstr>
      <vt:lpstr>Examples of Motorik Error  </vt:lpstr>
      <vt:lpstr>Error Handling</vt:lpstr>
      <vt:lpstr>Guidelines for Error Prevention</vt:lpstr>
      <vt:lpstr>How to Minimize Perceptual Errors? </vt:lpstr>
      <vt:lpstr>How to Minimize Cognitive Errors? </vt:lpstr>
      <vt:lpstr>How to minimize Motor Errors. </vt:lpstr>
      <vt:lpstr>Guidelines for Error Recovery (1)</vt:lpstr>
      <vt:lpstr>Guidelines for Error Recovery (2)</vt:lpstr>
      <vt:lpstr>How to design effective error messages </vt:lpstr>
      <vt:lpstr>Slide 18</vt:lpstr>
      <vt:lpstr>Poor Vs Improved Example Error Message</vt:lpstr>
      <vt:lpstr>Poor Vs Improved Example Error Message</vt:lpstr>
      <vt:lpstr>Poor Vs Improved Example Error Message</vt:lpstr>
    </vt:vector>
  </TitlesOfParts>
  <Company>STT TELKOM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Error Handling </dc:title>
  <dc:creator>SWD</dc:creator>
  <cp:lastModifiedBy>Valued Acer Customer</cp:lastModifiedBy>
  <cp:revision>17</cp:revision>
  <dcterms:created xsi:type="dcterms:W3CDTF">2006-11-28T04:32:54Z</dcterms:created>
  <dcterms:modified xsi:type="dcterms:W3CDTF">2012-04-28T04:32:29Z</dcterms:modified>
</cp:coreProperties>
</file>