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7" r:id="rId2"/>
    <p:sldId id="268" r:id="rId3"/>
    <p:sldId id="269" r:id="rId4"/>
    <p:sldId id="270" r:id="rId5"/>
    <p:sldId id="277" r:id="rId6"/>
    <p:sldId id="278" r:id="rId7"/>
    <p:sldId id="273" r:id="rId8"/>
    <p:sldId id="274" r:id="rId9"/>
    <p:sldId id="275" r:id="rId10"/>
    <p:sldId id="276" r:id="rId11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A76B031-ADD3-46B8-96D2-7E57A81D9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6138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363"/>
            <a:ext cx="5486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A29943C-3B14-431B-A59C-818990999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Perancangan/IMK/Mira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8275767-987F-4662-9E3B-DFCAEED13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Perancangan/IMK/Mira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04CE3-5E37-4530-BBEF-8DAF2FA31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Perancangan/IMK/Mira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9A3F7-17E6-4A9C-BA6E-6815CCE34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Perancangan/IMK/Mira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6E375-AFED-44F1-95F6-A6E45ABEB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Perancangan/IMK/Mira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6DD41-A3CA-4AB4-B253-9AD69C88A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Perancangan/IMK/Mira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B96C0-B235-41E6-B503-A3BE0F63D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Perancangan/IMK/Mira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D7278-6958-4E30-8342-35E41AE40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Perancangan/IMK/Mira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A4D5C-EE36-4908-8A4D-938034241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Perancangan/IMK/Mira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8FDE-351D-45BF-B5E8-890996242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Perancangan/IMK/Mira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81765-A6C4-4FC4-9004-164131A16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Perancangan/IMK/Mira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E59AA-C687-433B-871E-41A4D96BA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Perancangan/IMK/Mira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935DFA62-3FC6-4C5A-A439-A3A842412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5" r:id="rId8"/>
    <p:sldLayoutId id="2147483686" r:id="rId9"/>
    <p:sldLayoutId id="2147483681" r:id="rId10"/>
    <p:sldLayoutId id="214748368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b="1"/>
              <a:t>Perancangan Sistem Interaksi Manusia Komputer</a:t>
            </a:r>
            <a:endParaRPr lang="en-US" sz="3200" b="1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Perancangan/IMK/Mira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C23BE-CCC6-4ED4-8B59-46765C7CCCB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614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GB" sz="2400" b="1" smtClean="0"/>
              <a:t>Jenis Perangkat Lunak</a:t>
            </a:r>
          </a:p>
          <a:p>
            <a:pPr marL="990600" lvl="1" indent="-533400" algn="just">
              <a:lnSpc>
                <a:spcPct val="80000"/>
              </a:lnSpc>
            </a:pPr>
            <a:r>
              <a:rPr lang="en-US" b="1" smtClean="0"/>
              <a:t>General Purpose Software (</a:t>
            </a:r>
            <a:r>
              <a:rPr lang="en-US" b="1" i="1" smtClean="0"/>
              <a:t>Public Software</a:t>
            </a:r>
            <a:r>
              <a:rPr lang="en-US" b="1" smtClean="0"/>
              <a:t>)</a:t>
            </a:r>
          </a:p>
          <a:p>
            <a:pPr marL="990600" lvl="1" indent="-533400" algn="just">
              <a:lnSpc>
                <a:spcPct val="80000"/>
              </a:lnSpc>
            </a:pPr>
            <a:r>
              <a:rPr lang="en-US" b="1" smtClean="0"/>
              <a:t>Special Purpose Software (</a:t>
            </a:r>
            <a:r>
              <a:rPr lang="en-US" b="1" i="1" smtClean="0"/>
              <a:t>Job Order Software/ Made Tailor Software</a:t>
            </a:r>
            <a:r>
              <a:rPr lang="en-US" b="1" smtClean="0"/>
              <a:t>)</a:t>
            </a:r>
            <a:endParaRPr lang="en-GB" b="1" smtClean="0"/>
          </a:p>
          <a:p>
            <a:pPr marL="609600" indent="-609600" algn="just">
              <a:lnSpc>
                <a:spcPct val="80000"/>
              </a:lnSpc>
            </a:pPr>
            <a:endParaRPr lang="en-GB" sz="2400" b="1" smtClean="0"/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GB" sz="2400" b="1" smtClean="0"/>
              <a:t>Pendekatan Perancangan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endParaRPr lang="en-GB" sz="2400" b="1" smtClean="0"/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GB" sz="2400" b="1" smtClean="0"/>
              <a:t>User-centered design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sz="2400" i="1" smtClean="0"/>
              <a:t>	</a:t>
            </a:r>
            <a:r>
              <a:rPr lang="en-US" sz="2400" smtClean="0"/>
              <a:t>Perancangan yang melibatkan pengguna dalam pembuatan antarmuka</a:t>
            </a:r>
            <a:endParaRPr lang="en-US" sz="2400" b="1" i="1" smtClean="0"/>
          </a:p>
          <a:p>
            <a:pPr marL="609600" indent="-609600" algn="just">
              <a:lnSpc>
                <a:spcPct val="80000"/>
              </a:lnSpc>
              <a:buFontTx/>
              <a:buNone/>
            </a:pPr>
            <a:endParaRPr lang="en-US" sz="2400" b="1" i="1" smtClean="0"/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sz="2400" b="1" i="1" smtClean="0"/>
              <a:t>User design Approach</a:t>
            </a:r>
            <a:endParaRPr lang="en-US" sz="2400" smtClean="0"/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sz="2400" smtClean="0"/>
              <a:t>	Perancangan antarmuka yang dilakukan pengguna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Jaringan Semantik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Perancangan/IMK/Mira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9369B-3B01-4555-92ED-FCA1F411F41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5365" name="Oval 15"/>
          <p:cNvSpPr>
            <a:spLocks noChangeArrowheads="1"/>
          </p:cNvSpPr>
          <p:nvPr/>
        </p:nvSpPr>
        <p:spPr bwMode="auto">
          <a:xfrm>
            <a:off x="685800" y="1905000"/>
            <a:ext cx="900113" cy="900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16"/>
          <p:cNvSpPr>
            <a:spLocks noChangeShapeType="1"/>
          </p:cNvSpPr>
          <p:nvPr/>
        </p:nvSpPr>
        <p:spPr bwMode="auto">
          <a:xfrm>
            <a:off x="838200" y="3429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Freeform 22"/>
          <p:cNvSpPr>
            <a:spLocks/>
          </p:cNvSpPr>
          <p:nvPr/>
        </p:nvSpPr>
        <p:spPr bwMode="auto">
          <a:xfrm>
            <a:off x="6248400" y="2133600"/>
            <a:ext cx="730250" cy="685800"/>
          </a:xfrm>
          <a:custGeom>
            <a:avLst/>
            <a:gdLst>
              <a:gd name="T0" fmla="*/ 0 w 508"/>
              <a:gd name="T1" fmla="*/ 415 h 425"/>
              <a:gd name="T2" fmla="*/ 78 w 508"/>
              <a:gd name="T3" fmla="*/ 191 h 425"/>
              <a:gd name="T4" fmla="*/ 147 w 508"/>
              <a:gd name="T5" fmla="*/ 64 h 425"/>
              <a:gd name="T6" fmla="*/ 241 w 508"/>
              <a:gd name="T7" fmla="*/ 3 h 425"/>
              <a:gd name="T8" fmla="*/ 342 w 508"/>
              <a:gd name="T9" fmla="*/ 44 h 425"/>
              <a:gd name="T10" fmla="*/ 410 w 508"/>
              <a:gd name="T11" fmla="*/ 171 h 425"/>
              <a:gd name="T12" fmla="*/ 508 w 508"/>
              <a:gd name="T13" fmla="*/ 425 h 4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08"/>
              <a:gd name="T22" fmla="*/ 0 h 425"/>
              <a:gd name="T23" fmla="*/ 508 w 508"/>
              <a:gd name="T24" fmla="*/ 425 h 4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08" h="425">
                <a:moveTo>
                  <a:pt x="0" y="415"/>
                </a:moveTo>
                <a:cubicBezTo>
                  <a:pt x="13" y="376"/>
                  <a:pt x="54" y="249"/>
                  <a:pt x="78" y="191"/>
                </a:cubicBezTo>
                <a:cubicBezTo>
                  <a:pt x="102" y="133"/>
                  <a:pt x="120" y="95"/>
                  <a:pt x="147" y="64"/>
                </a:cubicBezTo>
                <a:cubicBezTo>
                  <a:pt x="174" y="33"/>
                  <a:pt x="209" y="6"/>
                  <a:pt x="241" y="3"/>
                </a:cubicBezTo>
                <a:cubicBezTo>
                  <a:pt x="273" y="0"/>
                  <a:pt x="314" y="16"/>
                  <a:pt x="342" y="44"/>
                </a:cubicBezTo>
                <a:cubicBezTo>
                  <a:pt x="370" y="72"/>
                  <a:pt x="382" y="108"/>
                  <a:pt x="410" y="171"/>
                </a:cubicBezTo>
                <a:cubicBezTo>
                  <a:pt x="438" y="234"/>
                  <a:pt x="488" y="372"/>
                  <a:pt x="508" y="42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Text Box 23"/>
          <p:cNvSpPr txBox="1">
            <a:spLocks noChangeArrowheads="1"/>
          </p:cNvSpPr>
          <p:nvPr/>
        </p:nvSpPr>
        <p:spPr bwMode="auto">
          <a:xfrm>
            <a:off x="1828800" y="1676400"/>
            <a:ext cx="12192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Tampilan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 sz="1200"/>
          </a:p>
          <a:p>
            <a:pPr>
              <a:spcBef>
                <a:spcPct val="50000"/>
              </a:spcBef>
            </a:pPr>
            <a:r>
              <a:rPr lang="en-US"/>
              <a:t>Navigasi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Pesan</a:t>
            </a:r>
          </a:p>
        </p:txBody>
      </p:sp>
      <p:sp>
        <p:nvSpPr>
          <p:cNvPr id="15369" name="Oval 24"/>
          <p:cNvSpPr>
            <a:spLocks noChangeArrowheads="1"/>
          </p:cNvSpPr>
          <p:nvPr/>
        </p:nvSpPr>
        <p:spPr bwMode="auto">
          <a:xfrm>
            <a:off x="3810000" y="4572000"/>
            <a:ext cx="900113" cy="900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T03</a:t>
            </a:r>
          </a:p>
        </p:txBody>
      </p:sp>
      <p:sp>
        <p:nvSpPr>
          <p:cNvPr id="15370" name="Oval 25"/>
          <p:cNvSpPr>
            <a:spLocks noChangeArrowheads="1"/>
          </p:cNvSpPr>
          <p:nvPr/>
        </p:nvSpPr>
        <p:spPr bwMode="auto">
          <a:xfrm>
            <a:off x="6172200" y="2667000"/>
            <a:ext cx="900113" cy="900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T02</a:t>
            </a:r>
          </a:p>
        </p:txBody>
      </p:sp>
      <p:sp>
        <p:nvSpPr>
          <p:cNvPr id="15371" name="Oval 26"/>
          <p:cNvSpPr>
            <a:spLocks noChangeArrowheads="1"/>
          </p:cNvSpPr>
          <p:nvPr/>
        </p:nvSpPr>
        <p:spPr bwMode="auto">
          <a:xfrm>
            <a:off x="3810000" y="2590800"/>
            <a:ext cx="900113" cy="900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T01</a:t>
            </a:r>
          </a:p>
        </p:txBody>
      </p:sp>
      <p:sp>
        <p:nvSpPr>
          <p:cNvPr id="15372" name="Line 27"/>
          <p:cNvSpPr>
            <a:spLocks noChangeShapeType="1"/>
          </p:cNvSpPr>
          <p:nvPr/>
        </p:nvSpPr>
        <p:spPr bwMode="auto">
          <a:xfrm>
            <a:off x="4724400" y="2971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Line 28"/>
          <p:cNvSpPr>
            <a:spLocks noChangeShapeType="1"/>
          </p:cNvSpPr>
          <p:nvPr/>
        </p:nvSpPr>
        <p:spPr bwMode="auto">
          <a:xfrm flipH="1">
            <a:off x="4648200" y="3200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Text Box 29"/>
          <p:cNvSpPr txBox="1">
            <a:spLocks noChangeArrowheads="1"/>
          </p:cNvSpPr>
          <p:nvPr/>
        </p:nvSpPr>
        <p:spPr bwMode="auto">
          <a:xfrm>
            <a:off x="5105400" y="2590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Alt L</a:t>
            </a:r>
          </a:p>
        </p:txBody>
      </p:sp>
      <p:sp>
        <p:nvSpPr>
          <p:cNvPr id="15375" name="Text Box 30"/>
          <p:cNvSpPr txBox="1">
            <a:spLocks noChangeArrowheads="1"/>
          </p:cNvSpPr>
          <p:nvPr/>
        </p:nvSpPr>
        <p:spPr bwMode="auto">
          <a:xfrm>
            <a:off x="5105400" y="3214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Alt M</a:t>
            </a:r>
          </a:p>
        </p:txBody>
      </p:sp>
      <p:sp>
        <p:nvSpPr>
          <p:cNvPr id="15376" name="Line 31"/>
          <p:cNvSpPr>
            <a:spLocks noChangeShapeType="1"/>
          </p:cNvSpPr>
          <p:nvPr/>
        </p:nvSpPr>
        <p:spPr bwMode="auto">
          <a:xfrm>
            <a:off x="4114800" y="3505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Line 32"/>
          <p:cNvSpPr>
            <a:spLocks noChangeShapeType="1"/>
          </p:cNvSpPr>
          <p:nvPr/>
        </p:nvSpPr>
        <p:spPr bwMode="auto">
          <a:xfrm flipV="1">
            <a:off x="4343400" y="3505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Text Box 33"/>
          <p:cNvSpPr txBox="1">
            <a:spLocks noChangeArrowheads="1"/>
          </p:cNvSpPr>
          <p:nvPr/>
        </p:nvSpPr>
        <p:spPr bwMode="auto">
          <a:xfrm>
            <a:off x="4343400" y="3748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Alt M</a:t>
            </a:r>
          </a:p>
        </p:txBody>
      </p:sp>
      <p:sp>
        <p:nvSpPr>
          <p:cNvPr id="15379" name="Text Box 34"/>
          <p:cNvSpPr txBox="1">
            <a:spLocks noChangeArrowheads="1"/>
          </p:cNvSpPr>
          <p:nvPr/>
        </p:nvSpPr>
        <p:spPr bwMode="auto">
          <a:xfrm>
            <a:off x="3429000" y="3733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Alt D</a:t>
            </a:r>
          </a:p>
        </p:txBody>
      </p:sp>
      <p:sp>
        <p:nvSpPr>
          <p:cNvPr id="15380" name="Freeform 35"/>
          <p:cNvSpPr>
            <a:spLocks/>
          </p:cNvSpPr>
          <p:nvPr/>
        </p:nvSpPr>
        <p:spPr bwMode="auto">
          <a:xfrm>
            <a:off x="912813" y="4033838"/>
            <a:ext cx="806450" cy="674687"/>
          </a:xfrm>
          <a:custGeom>
            <a:avLst/>
            <a:gdLst>
              <a:gd name="T0" fmla="*/ 0 w 508"/>
              <a:gd name="T1" fmla="*/ 415 h 425"/>
              <a:gd name="T2" fmla="*/ 78 w 508"/>
              <a:gd name="T3" fmla="*/ 191 h 425"/>
              <a:gd name="T4" fmla="*/ 147 w 508"/>
              <a:gd name="T5" fmla="*/ 64 h 425"/>
              <a:gd name="T6" fmla="*/ 241 w 508"/>
              <a:gd name="T7" fmla="*/ 3 h 425"/>
              <a:gd name="T8" fmla="*/ 342 w 508"/>
              <a:gd name="T9" fmla="*/ 44 h 425"/>
              <a:gd name="T10" fmla="*/ 410 w 508"/>
              <a:gd name="T11" fmla="*/ 171 h 425"/>
              <a:gd name="T12" fmla="*/ 508 w 508"/>
              <a:gd name="T13" fmla="*/ 425 h 4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08"/>
              <a:gd name="T22" fmla="*/ 0 h 425"/>
              <a:gd name="T23" fmla="*/ 508 w 508"/>
              <a:gd name="T24" fmla="*/ 425 h 4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08" h="425">
                <a:moveTo>
                  <a:pt x="0" y="415"/>
                </a:moveTo>
                <a:cubicBezTo>
                  <a:pt x="13" y="376"/>
                  <a:pt x="54" y="249"/>
                  <a:pt x="78" y="191"/>
                </a:cubicBezTo>
                <a:cubicBezTo>
                  <a:pt x="102" y="133"/>
                  <a:pt x="120" y="95"/>
                  <a:pt x="147" y="64"/>
                </a:cubicBezTo>
                <a:cubicBezTo>
                  <a:pt x="174" y="33"/>
                  <a:pt x="209" y="6"/>
                  <a:pt x="241" y="3"/>
                </a:cubicBezTo>
                <a:cubicBezTo>
                  <a:pt x="273" y="0"/>
                  <a:pt x="314" y="16"/>
                  <a:pt x="342" y="44"/>
                </a:cubicBezTo>
                <a:cubicBezTo>
                  <a:pt x="370" y="72"/>
                  <a:pt x="382" y="108"/>
                  <a:pt x="410" y="171"/>
                </a:cubicBezTo>
                <a:cubicBezTo>
                  <a:pt x="438" y="234"/>
                  <a:pt x="488" y="372"/>
                  <a:pt x="508" y="42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1" name="Freeform 36"/>
          <p:cNvSpPr>
            <a:spLocks/>
          </p:cNvSpPr>
          <p:nvPr/>
        </p:nvSpPr>
        <p:spPr bwMode="auto">
          <a:xfrm>
            <a:off x="3886200" y="2057400"/>
            <a:ext cx="730250" cy="685800"/>
          </a:xfrm>
          <a:custGeom>
            <a:avLst/>
            <a:gdLst>
              <a:gd name="T0" fmla="*/ 0 w 508"/>
              <a:gd name="T1" fmla="*/ 415 h 425"/>
              <a:gd name="T2" fmla="*/ 78 w 508"/>
              <a:gd name="T3" fmla="*/ 191 h 425"/>
              <a:gd name="T4" fmla="*/ 147 w 508"/>
              <a:gd name="T5" fmla="*/ 64 h 425"/>
              <a:gd name="T6" fmla="*/ 241 w 508"/>
              <a:gd name="T7" fmla="*/ 3 h 425"/>
              <a:gd name="T8" fmla="*/ 342 w 508"/>
              <a:gd name="T9" fmla="*/ 44 h 425"/>
              <a:gd name="T10" fmla="*/ 410 w 508"/>
              <a:gd name="T11" fmla="*/ 171 h 425"/>
              <a:gd name="T12" fmla="*/ 508 w 508"/>
              <a:gd name="T13" fmla="*/ 425 h 4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08"/>
              <a:gd name="T22" fmla="*/ 0 h 425"/>
              <a:gd name="T23" fmla="*/ 508 w 508"/>
              <a:gd name="T24" fmla="*/ 425 h 4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08" h="425">
                <a:moveTo>
                  <a:pt x="0" y="415"/>
                </a:moveTo>
                <a:cubicBezTo>
                  <a:pt x="13" y="376"/>
                  <a:pt x="54" y="249"/>
                  <a:pt x="78" y="191"/>
                </a:cubicBezTo>
                <a:cubicBezTo>
                  <a:pt x="102" y="133"/>
                  <a:pt x="120" y="95"/>
                  <a:pt x="147" y="64"/>
                </a:cubicBezTo>
                <a:cubicBezTo>
                  <a:pt x="174" y="33"/>
                  <a:pt x="209" y="6"/>
                  <a:pt x="241" y="3"/>
                </a:cubicBezTo>
                <a:cubicBezTo>
                  <a:pt x="273" y="0"/>
                  <a:pt x="314" y="16"/>
                  <a:pt x="342" y="44"/>
                </a:cubicBezTo>
                <a:cubicBezTo>
                  <a:pt x="370" y="72"/>
                  <a:pt x="382" y="108"/>
                  <a:pt x="410" y="171"/>
                </a:cubicBezTo>
                <a:cubicBezTo>
                  <a:pt x="438" y="234"/>
                  <a:pt x="488" y="372"/>
                  <a:pt x="508" y="42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Freeform 37"/>
          <p:cNvSpPr>
            <a:spLocks/>
          </p:cNvSpPr>
          <p:nvPr/>
        </p:nvSpPr>
        <p:spPr bwMode="auto">
          <a:xfrm rot="10800000">
            <a:off x="3886200" y="5334000"/>
            <a:ext cx="730250" cy="685800"/>
          </a:xfrm>
          <a:custGeom>
            <a:avLst/>
            <a:gdLst>
              <a:gd name="T0" fmla="*/ 0 w 508"/>
              <a:gd name="T1" fmla="*/ 415 h 425"/>
              <a:gd name="T2" fmla="*/ 78 w 508"/>
              <a:gd name="T3" fmla="*/ 191 h 425"/>
              <a:gd name="T4" fmla="*/ 147 w 508"/>
              <a:gd name="T5" fmla="*/ 64 h 425"/>
              <a:gd name="T6" fmla="*/ 241 w 508"/>
              <a:gd name="T7" fmla="*/ 3 h 425"/>
              <a:gd name="T8" fmla="*/ 342 w 508"/>
              <a:gd name="T9" fmla="*/ 44 h 425"/>
              <a:gd name="T10" fmla="*/ 410 w 508"/>
              <a:gd name="T11" fmla="*/ 171 h 425"/>
              <a:gd name="T12" fmla="*/ 508 w 508"/>
              <a:gd name="T13" fmla="*/ 425 h 4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08"/>
              <a:gd name="T22" fmla="*/ 0 h 425"/>
              <a:gd name="T23" fmla="*/ 508 w 508"/>
              <a:gd name="T24" fmla="*/ 425 h 4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08" h="425">
                <a:moveTo>
                  <a:pt x="0" y="415"/>
                </a:moveTo>
                <a:cubicBezTo>
                  <a:pt x="13" y="376"/>
                  <a:pt x="54" y="249"/>
                  <a:pt x="78" y="191"/>
                </a:cubicBezTo>
                <a:cubicBezTo>
                  <a:pt x="102" y="133"/>
                  <a:pt x="120" y="95"/>
                  <a:pt x="147" y="64"/>
                </a:cubicBezTo>
                <a:cubicBezTo>
                  <a:pt x="174" y="33"/>
                  <a:pt x="209" y="6"/>
                  <a:pt x="241" y="3"/>
                </a:cubicBezTo>
                <a:cubicBezTo>
                  <a:pt x="273" y="0"/>
                  <a:pt x="314" y="16"/>
                  <a:pt x="342" y="44"/>
                </a:cubicBezTo>
                <a:cubicBezTo>
                  <a:pt x="370" y="72"/>
                  <a:pt x="382" y="108"/>
                  <a:pt x="410" y="171"/>
                </a:cubicBezTo>
                <a:cubicBezTo>
                  <a:pt x="438" y="234"/>
                  <a:pt x="488" y="372"/>
                  <a:pt x="508" y="42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3" name="Text Box 38"/>
          <p:cNvSpPr txBox="1">
            <a:spLocks noChangeArrowheads="1"/>
          </p:cNvSpPr>
          <p:nvPr/>
        </p:nvSpPr>
        <p:spPr bwMode="auto">
          <a:xfrm>
            <a:off x="3886200" y="1676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M01</a:t>
            </a:r>
          </a:p>
        </p:txBody>
      </p:sp>
      <p:sp>
        <p:nvSpPr>
          <p:cNvPr id="15384" name="Text Box 39"/>
          <p:cNvSpPr txBox="1">
            <a:spLocks noChangeArrowheads="1"/>
          </p:cNvSpPr>
          <p:nvPr/>
        </p:nvSpPr>
        <p:spPr bwMode="auto">
          <a:xfrm>
            <a:off x="6324600" y="1752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M02</a:t>
            </a:r>
          </a:p>
        </p:txBody>
      </p:sp>
      <p:sp>
        <p:nvSpPr>
          <p:cNvPr id="15385" name="Text Box 40"/>
          <p:cNvSpPr txBox="1">
            <a:spLocks noChangeArrowheads="1"/>
          </p:cNvSpPr>
          <p:nvPr/>
        </p:nvSpPr>
        <p:spPr bwMode="auto">
          <a:xfrm rot="-6600000">
            <a:off x="3398044" y="5487194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M04</a:t>
            </a:r>
          </a:p>
        </p:txBody>
      </p:sp>
      <p:sp>
        <p:nvSpPr>
          <p:cNvPr id="15386" name="Text Box 41"/>
          <p:cNvSpPr txBox="1">
            <a:spLocks noChangeArrowheads="1"/>
          </p:cNvSpPr>
          <p:nvPr/>
        </p:nvSpPr>
        <p:spPr bwMode="auto">
          <a:xfrm rot="6600000">
            <a:off x="4221957" y="5607843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M03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b="1"/>
              <a:t>PRINSIP DAN PETUNJUK PERANCANGAN </a:t>
            </a:r>
            <a:br>
              <a:rPr lang="en-GB" sz="2800" b="1"/>
            </a:br>
            <a:r>
              <a:rPr lang="en-US" sz="2800" b="1"/>
              <a:t>Empat Komponen Antarmuka Pengguna</a:t>
            </a:r>
            <a:r>
              <a:rPr lang="en-US" sz="2800"/>
              <a:t> 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Perancangan/IMK/Mira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781FF-22CD-4041-B67D-5F9983A057B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lnSpcReduction="10000"/>
          </a:bodyPr>
          <a:lstStyle/>
          <a:p>
            <a:pPr marL="609600" indent="-609600" algn="just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b="1"/>
              <a:t>Model Pengguna</a:t>
            </a:r>
          </a:p>
          <a:p>
            <a:pPr marL="609600" indent="-609600" algn="just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b="1"/>
              <a:t>	Merupakan model konseptual yang diinginkan pengguna dalam memanipulasi informasi dan proses yang dia aplikasikan</a:t>
            </a:r>
          </a:p>
          <a:p>
            <a:pPr marL="609600" indent="-609600" algn="just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n-US" sz="2400" b="1"/>
              <a:t>Bahasa perintah</a:t>
            </a:r>
          </a:p>
          <a:p>
            <a:pPr marL="609600" indent="-609600" algn="just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b="1"/>
              <a:t>	Merupakan piranti untuk memanipulasi model</a:t>
            </a:r>
          </a:p>
          <a:p>
            <a:pPr marL="609600" indent="-609600" algn="just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en-US" sz="2400" b="1"/>
              <a:t>Umpanbalik</a:t>
            </a:r>
          </a:p>
          <a:p>
            <a:pPr marL="609600" indent="-609600" algn="just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b="1"/>
              <a:t>	Merupakan kemampuan program untuk membantu pengguna dalam mengoperasikan program</a:t>
            </a:r>
          </a:p>
          <a:p>
            <a:pPr marL="609600" indent="-609600" algn="just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sz="2400" b="1"/>
              <a:t>Penampilan informasi</a:t>
            </a:r>
          </a:p>
          <a:p>
            <a:pPr marL="609600" indent="-609600" algn="just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b="1"/>
              <a:t>	Merupakan petunjuk status informasi atau program ketika pengguna melakukan tindakan, perlu dirancangan pesan-pesan yang efektif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b="1" dirty="0" err="1"/>
              <a:t>Perancangan</a:t>
            </a:r>
            <a:r>
              <a:rPr lang="en-GB" sz="3600" b="1" dirty="0"/>
              <a:t> </a:t>
            </a:r>
            <a:r>
              <a:rPr lang="en-GB" sz="3600" b="1" dirty="0" err="1"/>
              <a:t>Sistem</a:t>
            </a:r>
            <a:r>
              <a:rPr lang="en-GB" sz="3600" b="1" dirty="0"/>
              <a:t> </a:t>
            </a:r>
            <a:r>
              <a:rPr lang="en-GB" sz="3600" b="1" dirty="0" err="1"/>
              <a:t>Interaksi</a:t>
            </a:r>
            <a:r>
              <a:rPr lang="en-GB" sz="3600" b="1" dirty="0"/>
              <a:t> </a:t>
            </a:r>
            <a:r>
              <a:rPr lang="en-GB" sz="3600" b="1" dirty="0" err="1"/>
              <a:t>Manusia</a:t>
            </a:r>
            <a:r>
              <a:rPr lang="en-GB" sz="3600" b="1" dirty="0"/>
              <a:t> </a:t>
            </a:r>
            <a:r>
              <a:rPr lang="en-GB" sz="3600" b="1" dirty="0" err="1"/>
              <a:t>Komputer</a:t>
            </a:r>
            <a:endParaRPr lang="en-US" sz="3600" b="1" dirty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Perancangan/IMK/Mira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B22916-591A-4493-9C07-241740823C3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819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GB" sz="2800" b="1" smtClean="0"/>
              <a:t>Urutan Perancangan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b="1" smtClean="0"/>
              <a:t>Penentuan Ragam Dialog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b="1" smtClean="0"/>
              <a:t>Perancangan Struktur Dialog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b="1" smtClean="0"/>
              <a:t>Perancangan Format Pesan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b="1" smtClean="0"/>
              <a:t>Perancangan penanganan kesalahan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b="1" smtClean="0"/>
              <a:t>Perancangan Struktur Data</a:t>
            </a:r>
            <a:endParaRPr lang="en-US" b="1" u="sng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b="1" u="sng" smtClean="0"/>
              <a:t>Tampilan Berbasis Teks</a:t>
            </a:r>
            <a:endParaRPr lang="en-US" sz="2800" b="1" smtClean="0"/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b="1" smtClean="0"/>
              <a:t>Urutan Penyajian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b="1" smtClean="0"/>
              <a:t>Kelonggaran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b="1" smtClean="0"/>
              <a:t>Pengelompokan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b="1" smtClean="0"/>
              <a:t>Relevansi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b="1" smtClean="0"/>
              <a:t>Konsistensi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b="1" smtClean="0"/>
              <a:t>Kesederhanaan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b="1" dirty="0" err="1"/>
              <a:t>Perancangan</a:t>
            </a:r>
            <a:r>
              <a:rPr lang="en-GB" sz="3600" b="1" dirty="0"/>
              <a:t> </a:t>
            </a:r>
            <a:r>
              <a:rPr lang="en-GB" sz="3600" b="1" dirty="0" err="1"/>
              <a:t>Sistem</a:t>
            </a:r>
            <a:r>
              <a:rPr lang="en-GB" sz="3600" b="1" dirty="0"/>
              <a:t> </a:t>
            </a:r>
            <a:r>
              <a:rPr lang="en-GB" sz="3600" b="1" dirty="0" err="1"/>
              <a:t>Interaksi</a:t>
            </a:r>
            <a:r>
              <a:rPr lang="en-GB" sz="3600" b="1" dirty="0"/>
              <a:t> </a:t>
            </a:r>
            <a:r>
              <a:rPr lang="en-GB" sz="3600" b="1" dirty="0" err="1"/>
              <a:t>Manusia</a:t>
            </a:r>
            <a:r>
              <a:rPr lang="en-GB" sz="3600" b="1" dirty="0"/>
              <a:t> </a:t>
            </a:r>
            <a:r>
              <a:rPr lang="en-GB" sz="3600" b="1" dirty="0" err="1"/>
              <a:t>Komputer</a:t>
            </a:r>
            <a:endParaRPr lang="en-US" sz="3600" b="1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Perancangan/IMK/Mira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BD7D4-3A76-4FFF-A2B6-5C250E6D5EC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lnSpcReduction="10000"/>
          </a:bodyPr>
          <a:lstStyle/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b="1" u="sng"/>
              <a:t>Tampilan Berbasis Grafis</a:t>
            </a:r>
            <a:endParaRPr lang="es-ES" sz="2000" b="1"/>
          </a:p>
          <a:p>
            <a:pPr marL="990600" lvl="1" indent="-533400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s-ES" sz="2000" b="1"/>
              <a:t>Ilusi pada obyek-obyek yang dapat dimanipulasi</a:t>
            </a:r>
            <a:endParaRPr lang="en-US" sz="2000" b="1"/>
          </a:p>
          <a:p>
            <a:pPr marL="990600" lvl="1" indent="-533400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b="1"/>
              <a:t>Urutan Visual dan Fokus Pengguna</a:t>
            </a:r>
          </a:p>
          <a:p>
            <a:pPr marL="990600" lvl="1" indent="-533400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b="1"/>
              <a:t>Struktur Internal</a:t>
            </a:r>
            <a:endParaRPr lang="sv-SE" sz="2000" b="1"/>
          </a:p>
          <a:p>
            <a:pPr marL="990600" lvl="1" indent="-533400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sv-SE" sz="2000" b="1"/>
              <a:t>Kosakata Grafis yang Konsisten dan Sesuai</a:t>
            </a:r>
            <a:endParaRPr lang="en-US" sz="2000" b="1"/>
          </a:p>
          <a:p>
            <a:pPr marL="990600" lvl="1" indent="-533400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b="1"/>
              <a:t>Kesesuaian dengan media</a:t>
            </a:r>
            <a:endParaRPr lang="en-US" sz="2000" b="1" u="sng"/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b="1" u="sng"/>
              <a:t>Waktu Tanggap</a:t>
            </a:r>
            <a:endParaRPr lang="en-US" sz="2000" b="1"/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b="1"/>
              <a:t>	Merupakan waktu yang dibutuhkan suatu proses terjadi</a:t>
            </a:r>
            <a:endParaRPr lang="en-US" sz="2000" b="1" u="sng"/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b="1" u="sng"/>
              <a:t>Penanganan kesalahan</a:t>
            </a:r>
            <a:endParaRPr lang="en-US" sz="2000" b="1"/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b="1"/>
              <a:t>	2  Jenis kesalahan :</a:t>
            </a:r>
            <a:endParaRPr lang="en-GB" sz="2000"/>
          </a:p>
          <a:p>
            <a:pPr marL="1371600" lvl="2" indent="-457200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GB" b="1" i="1"/>
              <a:t>Compile time error</a:t>
            </a: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sv-SE" sz="2000" b="1"/>
              <a:t>			Kesalahan sintaksis yang secara langsung dapat 		dideteksi 	kompiler</a:t>
            </a:r>
            <a:endParaRPr lang="es-ES" sz="2000" b="1" i="1"/>
          </a:p>
          <a:p>
            <a:pPr marL="1371600" lvl="2" indent="-457200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s-ES" b="1" i="1"/>
              <a:t>Run time error</a:t>
            </a:r>
            <a:r>
              <a:rPr lang="es-ES" b="1"/>
              <a:t> atau </a:t>
            </a:r>
            <a:r>
              <a:rPr lang="es-ES" b="1" i="1"/>
              <a:t>fatal error</a:t>
            </a:r>
            <a:endParaRPr lang="es-ES" b="1"/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sv-SE" sz="2000" b="1"/>
              <a:t>			Kesalahan logika ketika program dijalankan</a:t>
            </a: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sv-SE" sz="2000" b="1"/>
              <a:t>	Penanganan : buat modul </a:t>
            </a:r>
            <a:r>
              <a:rPr lang="sv-SE" sz="2000" b="1" i="1"/>
              <a:t>error trapping</a:t>
            </a:r>
            <a:r>
              <a:rPr lang="en-US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Berbasis Teks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Perancangan/IMK/Mira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F7F404-A57F-46BF-B860-3B993ABD9D6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609600" y="1524000"/>
            <a:ext cx="7696200" cy="449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	</a:t>
            </a:r>
            <a:r>
              <a:rPr lang="en-US" u="sng"/>
              <a:t>Data Pribadi</a:t>
            </a:r>
          </a:p>
          <a:p>
            <a:endParaRPr lang="en-US"/>
          </a:p>
          <a:p>
            <a:r>
              <a:rPr lang="en-US"/>
              <a:t>	Nama 		: Disainer</a:t>
            </a:r>
          </a:p>
          <a:p>
            <a:r>
              <a:rPr lang="en-US"/>
              <a:t>	Tmpt/tgl lahir	: Bandung, 18 Oktober 1983</a:t>
            </a:r>
          </a:p>
          <a:p>
            <a:r>
              <a:rPr lang="en-US"/>
              <a:t>	Jenis Kelamin	: Pria</a:t>
            </a:r>
          </a:p>
          <a:p>
            <a:r>
              <a:rPr lang="en-US"/>
              <a:t>	Alamat		: Jln. Dipatiukur 112 Bandung 40253</a:t>
            </a:r>
          </a:p>
          <a:p>
            <a:r>
              <a:rPr lang="en-US"/>
              <a:t>	Telepon		: 022 2508654</a:t>
            </a:r>
          </a:p>
          <a:p>
            <a:endParaRPr lang="en-US"/>
          </a:p>
          <a:p>
            <a:r>
              <a:rPr lang="en-US"/>
              <a:t>	</a:t>
            </a:r>
            <a:r>
              <a:rPr lang="en-US" u="sng"/>
              <a:t>Riwayat Pendidikan</a:t>
            </a:r>
          </a:p>
          <a:p>
            <a:r>
              <a:rPr lang="en-US"/>
              <a:t>	</a:t>
            </a:r>
          </a:p>
          <a:p>
            <a:r>
              <a:rPr lang="en-US"/>
              <a:t>	SD 	: SD     Negeri 4 		Bandung</a:t>
            </a:r>
          </a:p>
          <a:p>
            <a:r>
              <a:rPr lang="en-US"/>
              <a:t>	SMP	: SMP  Negeri 1 		Bandung</a:t>
            </a:r>
          </a:p>
          <a:p>
            <a:r>
              <a:rPr lang="en-US"/>
              <a:t>	SMA	: SMA  Negeri 8 		Bandung</a:t>
            </a:r>
          </a:p>
          <a:p>
            <a:r>
              <a:rPr lang="en-US"/>
              <a:t>	S1	: ITB			Bandung</a:t>
            </a:r>
          </a:p>
          <a:p>
            <a:endParaRPr lang="en-US"/>
          </a:p>
          <a:p>
            <a:r>
              <a:rPr lang="en-US"/>
              <a:t>	Riwayat Pekerjaan</a:t>
            </a:r>
          </a:p>
          <a:p>
            <a:r>
              <a:rPr lang="en-US"/>
              <a:t>	dst…….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Berbasis Grafis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Perancangan/IMK/Mira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C126D-224E-4489-B808-3952C13509F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609600" y="1447800"/>
            <a:ext cx="7696200" cy="457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		</a:t>
            </a:r>
            <a:r>
              <a:rPr lang="en-US" sz="2800"/>
              <a:t>SISTEM INFORMASI KEUANGAN</a:t>
            </a:r>
          </a:p>
          <a:p>
            <a:r>
              <a:rPr lang="en-US" sz="2800"/>
              <a:t>		PT. SELALU MAJU BANDUNG</a:t>
            </a:r>
          </a:p>
        </p:txBody>
      </p:sp>
      <p:sp>
        <p:nvSpPr>
          <p:cNvPr id="100356" name="desk1"/>
          <p:cNvSpPr>
            <a:spLocks noEditPoints="1" noChangeArrowheads="1"/>
          </p:cNvSpPr>
          <p:nvPr/>
        </p:nvSpPr>
        <p:spPr bwMode="auto">
          <a:xfrm>
            <a:off x="4572000" y="50292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u="sng"/>
              <a:t>L</a:t>
            </a:r>
            <a:r>
              <a:rPr lang="en-US" sz="1400"/>
              <a:t>ogin</a:t>
            </a:r>
          </a:p>
        </p:txBody>
      </p:sp>
      <p:sp>
        <p:nvSpPr>
          <p:cNvPr id="100357" name="desk1"/>
          <p:cNvSpPr>
            <a:spLocks noEditPoints="1" noChangeArrowheads="1"/>
          </p:cNvSpPr>
          <p:nvPr/>
        </p:nvSpPr>
        <p:spPr bwMode="auto">
          <a:xfrm>
            <a:off x="6096000" y="5029200"/>
            <a:ext cx="16764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/>
              <a:t>Lupa </a:t>
            </a:r>
            <a:r>
              <a:rPr lang="en-US" sz="1400" u="sng"/>
              <a:t>P</a:t>
            </a:r>
            <a:r>
              <a:rPr lang="en-US" sz="1400"/>
              <a:t>assword</a:t>
            </a:r>
          </a:p>
        </p:txBody>
      </p:sp>
      <p:sp>
        <p:nvSpPr>
          <p:cNvPr id="11272" name="desk1"/>
          <p:cNvSpPr>
            <a:spLocks noEditPoints="1" noChangeArrowheads="1"/>
          </p:cNvSpPr>
          <p:nvPr/>
        </p:nvSpPr>
        <p:spPr bwMode="auto">
          <a:xfrm>
            <a:off x="5715000" y="3886200"/>
            <a:ext cx="2057400" cy="381000"/>
          </a:xfrm>
          <a:custGeom>
            <a:avLst/>
            <a:gdLst>
              <a:gd name="T0" fmla="*/ 0 w 21600"/>
              <a:gd name="T1" fmla="*/ 0 h 21600"/>
              <a:gd name="T2" fmla="*/ 2057400 w 21600"/>
              <a:gd name="T3" fmla="*/ 0 h 21600"/>
              <a:gd name="T4" fmla="*/ 2057400 w 21600"/>
              <a:gd name="T5" fmla="*/ 381000 h 21600"/>
              <a:gd name="T6" fmla="*/ 0 w 21600"/>
              <a:gd name="T7" fmla="*/ 381000 h 21600"/>
              <a:gd name="T8" fmla="*/ 1028700 w 21600"/>
              <a:gd name="T9" fmla="*/ 0 h 21600"/>
              <a:gd name="T10" fmla="*/ 2057400 w 21600"/>
              <a:gd name="T11" fmla="*/ 190500 h 21600"/>
              <a:gd name="T12" fmla="*/ 1028700 w 21600"/>
              <a:gd name="T13" fmla="*/ 381000 h 21600"/>
              <a:gd name="T14" fmla="*/ 0 w 21600"/>
              <a:gd name="T15" fmla="*/ 1905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/>
          </a:p>
        </p:txBody>
      </p:sp>
      <p:sp>
        <p:nvSpPr>
          <p:cNvPr id="11273" name="desk1"/>
          <p:cNvSpPr>
            <a:spLocks noEditPoints="1" noChangeArrowheads="1"/>
          </p:cNvSpPr>
          <p:nvPr/>
        </p:nvSpPr>
        <p:spPr bwMode="auto">
          <a:xfrm>
            <a:off x="5715000" y="4419600"/>
            <a:ext cx="2057400" cy="381000"/>
          </a:xfrm>
          <a:custGeom>
            <a:avLst/>
            <a:gdLst>
              <a:gd name="T0" fmla="*/ 0 w 21600"/>
              <a:gd name="T1" fmla="*/ 0 h 21600"/>
              <a:gd name="T2" fmla="*/ 2057400 w 21600"/>
              <a:gd name="T3" fmla="*/ 0 h 21600"/>
              <a:gd name="T4" fmla="*/ 2057400 w 21600"/>
              <a:gd name="T5" fmla="*/ 381000 h 21600"/>
              <a:gd name="T6" fmla="*/ 0 w 21600"/>
              <a:gd name="T7" fmla="*/ 381000 h 21600"/>
              <a:gd name="T8" fmla="*/ 1028700 w 21600"/>
              <a:gd name="T9" fmla="*/ 0 h 21600"/>
              <a:gd name="T10" fmla="*/ 2057400 w 21600"/>
              <a:gd name="T11" fmla="*/ 190500 h 21600"/>
              <a:gd name="T12" fmla="*/ 1028700 w 21600"/>
              <a:gd name="T13" fmla="*/ 381000 h 21600"/>
              <a:gd name="T14" fmla="*/ 0 w 21600"/>
              <a:gd name="T15" fmla="*/ 1905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/>
          </a:p>
        </p:txBody>
      </p:sp>
      <p:sp>
        <p:nvSpPr>
          <p:cNvPr id="11274" name="Rectangle 8"/>
          <p:cNvSpPr>
            <a:spLocks noChangeArrowheads="1"/>
          </p:cNvSpPr>
          <p:nvPr/>
        </p:nvSpPr>
        <p:spPr bwMode="auto">
          <a:xfrm>
            <a:off x="685800" y="1600200"/>
            <a:ext cx="1524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LOGO</a:t>
            </a:r>
          </a:p>
        </p:txBody>
      </p:sp>
      <p:sp>
        <p:nvSpPr>
          <p:cNvPr id="11275" name="Rectangle 9"/>
          <p:cNvSpPr>
            <a:spLocks noChangeArrowheads="1"/>
          </p:cNvSpPr>
          <p:nvPr/>
        </p:nvSpPr>
        <p:spPr bwMode="auto">
          <a:xfrm>
            <a:off x="762000" y="4572000"/>
            <a:ext cx="259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i="1"/>
              <a:t>Created by Disainer dkk</a:t>
            </a:r>
          </a:p>
          <a:p>
            <a:r>
              <a:rPr lang="en-US" i="1"/>
              <a:t>Bandung 2006</a:t>
            </a:r>
          </a:p>
        </p:txBody>
      </p:sp>
      <p:sp>
        <p:nvSpPr>
          <p:cNvPr id="11276" name="Rectangle 10"/>
          <p:cNvSpPr>
            <a:spLocks noChangeArrowheads="1"/>
          </p:cNvSpPr>
          <p:nvPr/>
        </p:nvSpPr>
        <p:spPr bwMode="auto">
          <a:xfrm>
            <a:off x="4448175" y="38862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User Id</a:t>
            </a:r>
          </a:p>
        </p:txBody>
      </p:sp>
      <p:sp>
        <p:nvSpPr>
          <p:cNvPr id="11277" name="Rectangle 11"/>
          <p:cNvSpPr>
            <a:spLocks noChangeArrowheads="1"/>
          </p:cNvSpPr>
          <p:nvPr/>
        </p:nvSpPr>
        <p:spPr bwMode="auto">
          <a:xfrm>
            <a:off x="4572000" y="44196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Password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Perancangan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Perancangan/IMK/Mira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B4ACE-4C4E-4429-87C4-C5A617F0F205}" type="slidenum">
              <a:rPr lang="en-US"/>
              <a:pPr>
                <a:defRPr/>
              </a:pPr>
              <a:t>7</a:t>
            </a:fld>
            <a:endParaRPr lang="en-US"/>
          </a:p>
        </p:txBody>
      </p:sp>
      <p:grpSp>
        <p:nvGrpSpPr>
          <p:cNvPr id="12293" name="Group 5"/>
          <p:cNvGrpSpPr>
            <a:grpSpLocks/>
          </p:cNvGrpSpPr>
          <p:nvPr/>
        </p:nvGrpSpPr>
        <p:grpSpPr bwMode="auto">
          <a:xfrm>
            <a:off x="609600" y="1371600"/>
            <a:ext cx="7696200" cy="4648200"/>
            <a:chOff x="1346" y="2081"/>
            <a:chExt cx="8352" cy="5328"/>
          </a:xfrm>
        </p:grpSpPr>
        <p:sp>
          <p:nvSpPr>
            <p:cNvPr id="12301" name="Rectangle 6"/>
            <p:cNvSpPr>
              <a:spLocks noChangeArrowheads="1"/>
            </p:cNvSpPr>
            <p:nvPr/>
          </p:nvSpPr>
          <p:spPr bwMode="auto">
            <a:xfrm>
              <a:off x="1346" y="2081"/>
              <a:ext cx="8352" cy="53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  No : T01</a:t>
              </a:r>
              <a:endParaRPr lang="en-US"/>
            </a:p>
          </p:txBody>
        </p:sp>
        <p:sp>
          <p:nvSpPr>
            <p:cNvPr id="12302" name="Rectangle 7"/>
            <p:cNvSpPr>
              <a:spLocks noChangeArrowheads="1"/>
            </p:cNvSpPr>
            <p:nvPr/>
          </p:nvSpPr>
          <p:spPr bwMode="auto">
            <a:xfrm>
              <a:off x="1634" y="2572"/>
              <a:ext cx="5760" cy="34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Rectangle 8"/>
            <p:cNvSpPr>
              <a:spLocks noChangeArrowheads="1"/>
            </p:cNvSpPr>
            <p:nvPr/>
          </p:nvSpPr>
          <p:spPr bwMode="auto">
            <a:xfrm>
              <a:off x="1634" y="6247"/>
              <a:ext cx="7776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/>
                <a:t>Ukuran 1024x786 warna sesuai dengan setting windows</a:t>
              </a:r>
            </a:p>
            <a:p>
              <a:r>
                <a:rPr lang="en-US" sz="1600"/>
                <a:t>Font 14 Arial warna hitam</a:t>
              </a:r>
            </a:p>
          </p:txBody>
        </p:sp>
        <p:sp>
          <p:nvSpPr>
            <p:cNvPr id="12304" name="Rectangle 9"/>
            <p:cNvSpPr>
              <a:spLocks noChangeArrowheads="1"/>
            </p:cNvSpPr>
            <p:nvPr/>
          </p:nvSpPr>
          <p:spPr bwMode="auto">
            <a:xfrm>
              <a:off x="7682" y="2572"/>
              <a:ext cx="1728" cy="34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sz="1400" b="1"/>
                <a:t>-Klik Lihat Data atau Alt L menuju T02</a:t>
              </a:r>
            </a:p>
            <a:p>
              <a:pPr algn="just"/>
              <a:r>
                <a:rPr lang="en-US" sz="1400" b="1"/>
                <a:t>-klik Data baru atau Alt D menuju T03</a:t>
              </a:r>
            </a:p>
            <a:p>
              <a:pPr algn="just"/>
              <a:r>
                <a:rPr lang="en-US" sz="1400" b="1"/>
                <a:t>-klik Edit baru atau Alt E menuju T04</a:t>
              </a:r>
            </a:p>
            <a:p>
              <a:pPr algn="just"/>
              <a:r>
                <a:rPr lang="en-US" sz="1400" b="1"/>
                <a:t>-klik keluar atau Alt K muncul M01</a:t>
              </a:r>
            </a:p>
            <a:p>
              <a:pPr algn="just"/>
              <a:endParaRPr lang="en-US" sz="1400" b="1"/>
            </a:p>
          </p:txBody>
        </p:sp>
      </p:grpSp>
      <p:sp>
        <p:nvSpPr>
          <p:cNvPr id="12294" name="Rectangle 14"/>
          <p:cNvSpPr>
            <a:spLocks noChangeArrowheads="1"/>
          </p:cNvSpPr>
          <p:nvPr/>
        </p:nvSpPr>
        <p:spPr bwMode="auto">
          <a:xfrm>
            <a:off x="990600" y="1905000"/>
            <a:ext cx="5105400" cy="2819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20"/>
          <p:cNvSpPr>
            <a:spLocks noChangeArrowheads="1"/>
          </p:cNvSpPr>
          <p:nvPr/>
        </p:nvSpPr>
        <p:spPr bwMode="auto">
          <a:xfrm>
            <a:off x="1447800" y="2209800"/>
            <a:ext cx="22860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23" name="desk1"/>
          <p:cNvSpPr>
            <a:spLocks noEditPoints="1" noChangeArrowheads="1"/>
          </p:cNvSpPr>
          <p:nvPr/>
        </p:nvSpPr>
        <p:spPr bwMode="auto">
          <a:xfrm>
            <a:off x="4419600" y="22860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u="sng"/>
              <a:t>L</a:t>
            </a:r>
            <a:r>
              <a:rPr lang="en-US" sz="1400"/>
              <a:t>ihat Data</a:t>
            </a:r>
          </a:p>
        </p:txBody>
      </p:sp>
      <p:sp>
        <p:nvSpPr>
          <p:cNvPr id="94224" name="desk1"/>
          <p:cNvSpPr>
            <a:spLocks noEditPoints="1" noChangeArrowheads="1"/>
          </p:cNvSpPr>
          <p:nvPr/>
        </p:nvSpPr>
        <p:spPr bwMode="auto">
          <a:xfrm>
            <a:off x="4419600" y="28956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u="sng"/>
              <a:t>D</a:t>
            </a:r>
            <a:r>
              <a:rPr lang="en-US" sz="1400"/>
              <a:t>ata Baru</a:t>
            </a:r>
          </a:p>
        </p:txBody>
      </p:sp>
      <p:sp>
        <p:nvSpPr>
          <p:cNvPr id="94225" name="desk1"/>
          <p:cNvSpPr>
            <a:spLocks noEditPoints="1" noChangeArrowheads="1"/>
          </p:cNvSpPr>
          <p:nvPr/>
        </p:nvSpPr>
        <p:spPr bwMode="auto">
          <a:xfrm>
            <a:off x="4419600" y="34290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u="sng"/>
              <a:t>E</a:t>
            </a:r>
            <a:r>
              <a:rPr lang="en-US" sz="1400"/>
              <a:t>dit Data</a:t>
            </a:r>
          </a:p>
        </p:txBody>
      </p:sp>
      <p:sp>
        <p:nvSpPr>
          <p:cNvPr id="94226" name="desk1"/>
          <p:cNvSpPr>
            <a:spLocks noEditPoints="1" noChangeArrowheads="1"/>
          </p:cNvSpPr>
          <p:nvPr/>
        </p:nvSpPr>
        <p:spPr bwMode="auto">
          <a:xfrm>
            <a:off x="4419600" y="40386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u="sng"/>
              <a:t>K</a:t>
            </a:r>
            <a:r>
              <a:rPr lang="en-US" sz="1400"/>
              <a:t>eluar</a:t>
            </a:r>
          </a:p>
        </p:txBody>
      </p:sp>
      <p:sp>
        <p:nvSpPr>
          <p:cNvPr id="12300" name="server"/>
          <p:cNvSpPr>
            <a:spLocks noEditPoints="1" noChangeArrowheads="1"/>
          </p:cNvSpPr>
          <p:nvPr/>
        </p:nvSpPr>
        <p:spPr bwMode="auto">
          <a:xfrm>
            <a:off x="1676400" y="2362200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904875 w 21600"/>
              <a:gd name="T3" fmla="*/ 0 h 21600"/>
              <a:gd name="T4" fmla="*/ 1809750 w 21600"/>
              <a:gd name="T5" fmla="*/ 0 h 21600"/>
              <a:gd name="T6" fmla="*/ 1809750 w 21600"/>
              <a:gd name="T7" fmla="*/ 904875 h 21600"/>
              <a:gd name="T8" fmla="*/ 1809750 w 21600"/>
              <a:gd name="T9" fmla="*/ 1809750 h 21600"/>
              <a:gd name="T10" fmla="*/ 904875 w 21600"/>
              <a:gd name="T11" fmla="*/ 1809750 h 21600"/>
              <a:gd name="T12" fmla="*/ 0 w 21600"/>
              <a:gd name="T13" fmla="*/ 1809750 h 21600"/>
              <a:gd name="T14" fmla="*/ 0 w 21600"/>
              <a:gd name="T15" fmla="*/ 90487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Perancangan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Perancangan/IMK/Mira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121B-A568-41F2-811A-C6CB891F3BD8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pSp>
        <p:nvGrpSpPr>
          <p:cNvPr id="13317" name="Group 2"/>
          <p:cNvGrpSpPr>
            <a:grpSpLocks/>
          </p:cNvGrpSpPr>
          <p:nvPr/>
        </p:nvGrpSpPr>
        <p:grpSpPr bwMode="auto">
          <a:xfrm>
            <a:off x="609600" y="1371600"/>
            <a:ext cx="7696200" cy="4648200"/>
            <a:chOff x="1346" y="2081"/>
            <a:chExt cx="8352" cy="5328"/>
          </a:xfrm>
        </p:grpSpPr>
        <p:sp>
          <p:nvSpPr>
            <p:cNvPr id="13329" name="Rectangle 3"/>
            <p:cNvSpPr>
              <a:spLocks noChangeArrowheads="1"/>
            </p:cNvSpPr>
            <p:nvPr/>
          </p:nvSpPr>
          <p:spPr bwMode="auto">
            <a:xfrm>
              <a:off x="1346" y="2081"/>
              <a:ext cx="8352" cy="53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  No : T02</a:t>
              </a:r>
              <a:endParaRPr lang="en-US"/>
            </a:p>
          </p:txBody>
        </p:sp>
        <p:sp>
          <p:nvSpPr>
            <p:cNvPr id="13330" name="Rectangle 4"/>
            <p:cNvSpPr>
              <a:spLocks noChangeArrowheads="1"/>
            </p:cNvSpPr>
            <p:nvPr/>
          </p:nvSpPr>
          <p:spPr bwMode="auto">
            <a:xfrm>
              <a:off x="1634" y="2572"/>
              <a:ext cx="5760" cy="34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Rectangle 5"/>
            <p:cNvSpPr>
              <a:spLocks noChangeArrowheads="1"/>
            </p:cNvSpPr>
            <p:nvPr/>
          </p:nvSpPr>
          <p:spPr bwMode="auto">
            <a:xfrm>
              <a:off x="1634" y="6247"/>
              <a:ext cx="7776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/>
                <a:t>Ukuran 1024x786 warna sesuai dengan setting windows</a:t>
              </a:r>
            </a:p>
            <a:p>
              <a:r>
                <a:rPr lang="en-US" sz="1600"/>
                <a:t>Font 14 Arial warna hitam</a:t>
              </a:r>
            </a:p>
          </p:txBody>
        </p:sp>
        <p:sp>
          <p:nvSpPr>
            <p:cNvPr id="13332" name="Rectangle 6"/>
            <p:cNvSpPr>
              <a:spLocks noChangeArrowheads="1"/>
            </p:cNvSpPr>
            <p:nvPr/>
          </p:nvSpPr>
          <p:spPr bwMode="auto">
            <a:xfrm>
              <a:off x="7682" y="2572"/>
              <a:ext cx="1728" cy="34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sz="1400" b="1"/>
                <a:t>-Klik Cari atau Alt C muncul M02 jika data tak ditemukan</a:t>
              </a:r>
            </a:p>
            <a:p>
              <a:pPr algn="just"/>
              <a:r>
                <a:rPr lang="en-US" sz="1400" b="1"/>
                <a:t>-klik Menu Utama atau Alt M menuju T01</a:t>
              </a:r>
            </a:p>
          </p:txBody>
        </p:sp>
      </p:grp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990600" y="1905000"/>
            <a:ext cx="5105400" cy="2819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6" name="desk1"/>
          <p:cNvSpPr>
            <a:spLocks noEditPoints="1" noChangeArrowheads="1"/>
          </p:cNvSpPr>
          <p:nvPr/>
        </p:nvSpPr>
        <p:spPr bwMode="auto">
          <a:xfrm>
            <a:off x="1295400" y="19812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u="sng"/>
              <a:t>C</a:t>
            </a:r>
            <a:r>
              <a:rPr lang="en-US" sz="1400"/>
              <a:t>ari</a:t>
            </a:r>
          </a:p>
        </p:txBody>
      </p:sp>
      <p:sp>
        <p:nvSpPr>
          <p:cNvPr id="13320" name="desk1"/>
          <p:cNvSpPr>
            <a:spLocks noEditPoints="1" noChangeArrowheads="1"/>
          </p:cNvSpPr>
          <p:nvPr/>
        </p:nvSpPr>
        <p:spPr bwMode="auto">
          <a:xfrm>
            <a:off x="2743200" y="1981200"/>
            <a:ext cx="2057400" cy="381000"/>
          </a:xfrm>
          <a:custGeom>
            <a:avLst/>
            <a:gdLst>
              <a:gd name="T0" fmla="*/ 0 w 21600"/>
              <a:gd name="T1" fmla="*/ 0 h 21600"/>
              <a:gd name="T2" fmla="*/ 2057400 w 21600"/>
              <a:gd name="T3" fmla="*/ 0 h 21600"/>
              <a:gd name="T4" fmla="*/ 2057400 w 21600"/>
              <a:gd name="T5" fmla="*/ 381000 h 21600"/>
              <a:gd name="T6" fmla="*/ 0 w 21600"/>
              <a:gd name="T7" fmla="*/ 381000 h 21600"/>
              <a:gd name="T8" fmla="*/ 1028700 w 21600"/>
              <a:gd name="T9" fmla="*/ 0 h 21600"/>
              <a:gd name="T10" fmla="*/ 2057400 w 21600"/>
              <a:gd name="T11" fmla="*/ 190500 h 21600"/>
              <a:gd name="T12" fmla="*/ 1028700 w 21600"/>
              <a:gd name="T13" fmla="*/ 381000 h 21600"/>
              <a:gd name="T14" fmla="*/ 0 w 21600"/>
              <a:gd name="T15" fmla="*/ 1905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/>
          </a:p>
        </p:txBody>
      </p:sp>
      <p:sp>
        <p:nvSpPr>
          <p:cNvPr id="96268" name="desk1"/>
          <p:cNvSpPr>
            <a:spLocks noEditPoints="1" noChangeArrowheads="1"/>
          </p:cNvSpPr>
          <p:nvPr/>
        </p:nvSpPr>
        <p:spPr bwMode="auto">
          <a:xfrm>
            <a:off x="1143000" y="2590800"/>
            <a:ext cx="4800600" cy="16002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endParaRPr lang="en-US" sz="1400"/>
          </a:p>
        </p:txBody>
      </p:sp>
      <p:sp>
        <p:nvSpPr>
          <p:cNvPr id="96269" name="desk1"/>
          <p:cNvSpPr>
            <a:spLocks noEditPoints="1" noChangeArrowheads="1"/>
          </p:cNvSpPr>
          <p:nvPr/>
        </p:nvSpPr>
        <p:spPr bwMode="auto">
          <a:xfrm>
            <a:off x="4495800" y="4267200"/>
            <a:ext cx="14478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u="sng"/>
              <a:t>M</a:t>
            </a:r>
            <a:r>
              <a:rPr lang="en-US" sz="1400"/>
              <a:t>enu Utama</a:t>
            </a:r>
          </a:p>
        </p:txBody>
      </p:sp>
      <p:sp>
        <p:nvSpPr>
          <p:cNvPr id="13323" name="Line 15"/>
          <p:cNvSpPr>
            <a:spLocks noChangeShapeType="1"/>
          </p:cNvSpPr>
          <p:nvPr/>
        </p:nvSpPr>
        <p:spPr bwMode="auto">
          <a:xfrm>
            <a:off x="1143000" y="2819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16"/>
          <p:cNvSpPr>
            <a:spLocks noChangeShapeType="1"/>
          </p:cNvSpPr>
          <p:nvPr/>
        </p:nvSpPr>
        <p:spPr bwMode="auto">
          <a:xfrm>
            <a:off x="1143000" y="30480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7"/>
          <p:cNvSpPr>
            <a:spLocks noChangeShapeType="1"/>
          </p:cNvSpPr>
          <p:nvPr/>
        </p:nvSpPr>
        <p:spPr bwMode="auto">
          <a:xfrm>
            <a:off x="1143000" y="3276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9"/>
          <p:cNvSpPr>
            <a:spLocks noChangeShapeType="1"/>
          </p:cNvSpPr>
          <p:nvPr/>
        </p:nvSpPr>
        <p:spPr bwMode="auto">
          <a:xfrm>
            <a:off x="1143000" y="3505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20"/>
          <p:cNvSpPr>
            <a:spLocks noChangeShapeType="1"/>
          </p:cNvSpPr>
          <p:nvPr/>
        </p:nvSpPr>
        <p:spPr bwMode="auto">
          <a:xfrm>
            <a:off x="1143000" y="3733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22"/>
          <p:cNvSpPr>
            <a:spLocks noChangeShapeType="1"/>
          </p:cNvSpPr>
          <p:nvPr/>
        </p:nvSpPr>
        <p:spPr bwMode="auto">
          <a:xfrm>
            <a:off x="1143000" y="3962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Perancangan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Perancangan/IMK/Mira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D2C71-7A95-42C6-AD94-158F00D01C69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pSp>
        <p:nvGrpSpPr>
          <p:cNvPr id="14341" name="Group 2"/>
          <p:cNvGrpSpPr>
            <a:grpSpLocks/>
          </p:cNvGrpSpPr>
          <p:nvPr/>
        </p:nvGrpSpPr>
        <p:grpSpPr bwMode="auto">
          <a:xfrm>
            <a:off x="609600" y="1371600"/>
            <a:ext cx="7696200" cy="4648200"/>
            <a:chOff x="1346" y="2081"/>
            <a:chExt cx="8352" cy="5328"/>
          </a:xfrm>
        </p:grpSpPr>
        <p:sp>
          <p:nvSpPr>
            <p:cNvPr id="14364" name="Rectangle 3"/>
            <p:cNvSpPr>
              <a:spLocks noChangeArrowheads="1"/>
            </p:cNvSpPr>
            <p:nvPr/>
          </p:nvSpPr>
          <p:spPr bwMode="auto">
            <a:xfrm>
              <a:off x="1346" y="2081"/>
              <a:ext cx="8352" cy="53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  No : T03</a:t>
              </a:r>
              <a:endParaRPr lang="en-US"/>
            </a:p>
          </p:txBody>
        </p:sp>
        <p:sp>
          <p:nvSpPr>
            <p:cNvPr id="14365" name="Rectangle 4"/>
            <p:cNvSpPr>
              <a:spLocks noChangeArrowheads="1"/>
            </p:cNvSpPr>
            <p:nvPr/>
          </p:nvSpPr>
          <p:spPr bwMode="auto">
            <a:xfrm>
              <a:off x="1634" y="2572"/>
              <a:ext cx="5760" cy="34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Rectangle 5"/>
            <p:cNvSpPr>
              <a:spLocks noChangeArrowheads="1"/>
            </p:cNvSpPr>
            <p:nvPr/>
          </p:nvSpPr>
          <p:spPr bwMode="auto">
            <a:xfrm>
              <a:off x="1634" y="6247"/>
              <a:ext cx="7776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/>
                <a:t>Ukuran 1024x786 warna sesuai dengan setting windows</a:t>
              </a:r>
            </a:p>
            <a:p>
              <a:r>
                <a:rPr lang="en-US" sz="1600"/>
                <a:t>Font 14 Arial warna hitam</a:t>
              </a:r>
            </a:p>
            <a:p>
              <a:endParaRPr lang="en-US" sz="1600"/>
            </a:p>
          </p:txBody>
        </p:sp>
        <p:sp>
          <p:nvSpPr>
            <p:cNvPr id="14367" name="Rectangle 6"/>
            <p:cNvSpPr>
              <a:spLocks noChangeArrowheads="1"/>
            </p:cNvSpPr>
            <p:nvPr/>
          </p:nvSpPr>
          <p:spPr bwMode="auto">
            <a:xfrm>
              <a:off x="7682" y="2572"/>
              <a:ext cx="1728" cy="34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sz="1400" b="1"/>
                <a:t>-Klik Simpan atau Alt S muncul M03</a:t>
              </a:r>
            </a:p>
            <a:p>
              <a:pPr algn="just"/>
              <a:r>
                <a:rPr lang="en-US" sz="1400" b="1"/>
                <a:t>-Salah input M04, M05, M06</a:t>
              </a:r>
            </a:p>
            <a:p>
              <a:pPr algn="just"/>
              <a:r>
                <a:rPr lang="en-US" sz="1400" b="1"/>
                <a:t>-klik Menu Utama atau Alt M menuju T01</a:t>
              </a:r>
            </a:p>
            <a:p>
              <a:pPr algn="just"/>
              <a:endParaRPr lang="en-US" sz="1400" b="1"/>
            </a:p>
          </p:txBody>
        </p:sp>
      </p:grp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990600" y="1905000"/>
            <a:ext cx="5105400" cy="2819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7290" name="desk1"/>
          <p:cNvSpPr>
            <a:spLocks noEditPoints="1" noChangeArrowheads="1"/>
          </p:cNvSpPr>
          <p:nvPr/>
        </p:nvSpPr>
        <p:spPr bwMode="auto">
          <a:xfrm>
            <a:off x="1219200" y="41910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u="sng"/>
              <a:t>S</a:t>
            </a:r>
            <a:r>
              <a:rPr lang="en-US" sz="1400"/>
              <a:t>impan</a:t>
            </a:r>
          </a:p>
        </p:txBody>
      </p:sp>
      <p:sp>
        <p:nvSpPr>
          <p:cNvPr id="97291" name="desk1"/>
          <p:cNvSpPr>
            <a:spLocks noEditPoints="1" noChangeArrowheads="1"/>
          </p:cNvSpPr>
          <p:nvPr/>
        </p:nvSpPr>
        <p:spPr bwMode="auto">
          <a:xfrm>
            <a:off x="2667000" y="41910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u="sng"/>
              <a:t>B</a:t>
            </a:r>
            <a:r>
              <a:rPr lang="en-US" sz="1400"/>
              <a:t>atal</a:t>
            </a:r>
          </a:p>
        </p:txBody>
      </p:sp>
      <p:sp>
        <p:nvSpPr>
          <p:cNvPr id="97295" name="desk1"/>
          <p:cNvSpPr>
            <a:spLocks noEditPoints="1" noChangeArrowheads="1"/>
          </p:cNvSpPr>
          <p:nvPr/>
        </p:nvSpPr>
        <p:spPr bwMode="auto">
          <a:xfrm>
            <a:off x="4419600" y="4191000"/>
            <a:ext cx="14478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u="sng"/>
              <a:t>M</a:t>
            </a:r>
            <a:r>
              <a:rPr lang="en-US" sz="1400"/>
              <a:t>enu Utama</a:t>
            </a:r>
          </a:p>
        </p:txBody>
      </p:sp>
      <p:sp>
        <p:nvSpPr>
          <p:cNvPr id="14346" name="Rectangle 16"/>
          <p:cNvSpPr>
            <a:spLocks noChangeArrowheads="1"/>
          </p:cNvSpPr>
          <p:nvPr/>
        </p:nvSpPr>
        <p:spPr bwMode="auto">
          <a:xfrm>
            <a:off x="2286000" y="2133600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Rectangle 17"/>
          <p:cNvSpPr>
            <a:spLocks noChangeArrowheads="1"/>
          </p:cNvSpPr>
          <p:nvPr/>
        </p:nvSpPr>
        <p:spPr bwMode="auto">
          <a:xfrm>
            <a:off x="1295400" y="20574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Nama</a:t>
            </a:r>
          </a:p>
        </p:txBody>
      </p:sp>
      <p:sp>
        <p:nvSpPr>
          <p:cNvPr id="14348" name="Rectangle 19"/>
          <p:cNvSpPr>
            <a:spLocks noChangeArrowheads="1"/>
          </p:cNvSpPr>
          <p:nvPr/>
        </p:nvSpPr>
        <p:spPr bwMode="auto">
          <a:xfrm>
            <a:off x="1371600" y="247015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Tgl Lahir</a:t>
            </a:r>
          </a:p>
        </p:txBody>
      </p:sp>
      <p:grpSp>
        <p:nvGrpSpPr>
          <p:cNvPr id="14349" name="Group 28"/>
          <p:cNvGrpSpPr>
            <a:grpSpLocks/>
          </p:cNvGrpSpPr>
          <p:nvPr/>
        </p:nvGrpSpPr>
        <p:grpSpPr bwMode="auto">
          <a:xfrm>
            <a:off x="2286000" y="2514600"/>
            <a:ext cx="533400" cy="304800"/>
            <a:chOff x="1440" y="1584"/>
            <a:chExt cx="336" cy="192"/>
          </a:xfrm>
        </p:grpSpPr>
        <p:sp>
          <p:nvSpPr>
            <p:cNvPr id="14361" name="Rectangle 18"/>
            <p:cNvSpPr>
              <a:spLocks noChangeArrowheads="1"/>
            </p:cNvSpPr>
            <p:nvPr/>
          </p:nvSpPr>
          <p:spPr bwMode="auto">
            <a:xfrm>
              <a:off x="1440" y="1584"/>
              <a:ext cx="3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1632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AutoShape 27"/>
            <p:cNvSpPr>
              <a:spLocks noChangeArrowheads="1"/>
            </p:cNvSpPr>
            <p:nvPr/>
          </p:nvSpPr>
          <p:spPr bwMode="auto">
            <a:xfrm rot="10800000">
              <a:off x="1632" y="1612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50" name="Group 31"/>
          <p:cNvGrpSpPr>
            <a:grpSpLocks/>
          </p:cNvGrpSpPr>
          <p:nvPr/>
        </p:nvGrpSpPr>
        <p:grpSpPr bwMode="auto">
          <a:xfrm>
            <a:off x="3352800" y="2514600"/>
            <a:ext cx="533400" cy="304800"/>
            <a:chOff x="1440" y="1584"/>
            <a:chExt cx="336" cy="192"/>
          </a:xfrm>
        </p:grpSpPr>
        <p:sp>
          <p:nvSpPr>
            <p:cNvPr id="14358" name="Rectangle 32"/>
            <p:cNvSpPr>
              <a:spLocks noChangeArrowheads="1"/>
            </p:cNvSpPr>
            <p:nvPr/>
          </p:nvSpPr>
          <p:spPr bwMode="auto">
            <a:xfrm>
              <a:off x="1440" y="1584"/>
              <a:ext cx="3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Line 33"/>
            <p:cNvSpPr>
              <a:spLocks noChangeShapeType="1"/>
            </p:cNvSpPr>
            <p:nvPr/>
          </p:nvSpPr>
          <p:spPr bwMode="auto">
            <a:xfrm>
              <a:off x="1632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AutoShape 34"/>
            <p:cNvSpPr>
              <a:spLocks noChangeArrowheads="1"/>
            </p:cNvSpPr>
            <p:nvPr/>
          </p:nvSpPr>
          <p:spPr bwMode="auto">
            <a:xfrm rot="10800000">
              <a:off x="1632" y="1612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51" name="Group 35"/>
          <p:cNvGrpSpPr>
            <a:grpSpLocks/>
          </p:cNvGrpSpPr>
          <p:nvPr/>
        </p:nvGrpSpPr>
        <p:grpSpPr bwMode="auto">
          <a:xfrm>
            <a:off x="4724400" y="2514600"/>
            <a:ext cx="533400" cy="304800"/>
            <a:chOff x="1440" y="1584"/>
            <a:chExt cx="336" cy="192"/>
          </a:xfrm>
        </p:grpSpPr>
        <p:sp>
          <p:nvSpPr>
            <p:cNvPr id="14355" name="Rectangle 36"/>
            <p:cNvSpPr>
              <a:spLocks noChangeArrowheads="1"/>
            </p:cNvSpPr>
            <p:nvPr/>
          </p:nvSpPr>
          <p:spPr bwMode="auto">
            <a:xfrm>
              <a:off x="1440" y="1584"/>
              <a:ext cx="3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Line 37"/>
            <p:cNvSpPr>
              <a:spLocks noChangeShapeType="1"/>
            </p:cNvSpPr>
            <p:nvPr/>
          </p:nvSpPr>
          <p:spPr bwMode="auto">
            <a:xfrm>
              <a:off x="1632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AutoShape 38"/>
            <p:cNvSpPr>
              <a:spLocks noChangeArrowheads="1"/>
            </p:cNvSpPr>
            <p:nvPr/>
          </p:nvSpPr>
          <p:spPr bwMode="auto">
            <a:xfrm rot="10800000">
              <a:off x="1632" y="1612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52" name="Rectangle 39"/>
          <p:cNvSpPr>
            <a:spLocks noChangeArrowheads="1"/>
          </p:cNvSpPr>
          <p:nvPr/>
        </p:nvSpPr>
        <p:spPr bwMode="auto">
          <a:xfrm>
            <a:off x="2667000" y="247015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Bln</a:t>
            </a:r>
          </a:p>
        </p:txBody>
      </p:sp>
      <p:sp>
        <p:nvSpPr>
          <p:cNvPr id="14353" name="Rectangle 40"/>
          <p:cNvSpPr>
            <a:spLocks noChangeArrowheads="1"/>
          </p:cNvSpPr>
          <p:nvPr/>
        </p:nvSpPr>
        <p:spPr bwMode="auto">
          <a:xfrm>
            <a:off x="3962400" y="247015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Thn</a:t>
            </a:r>
          </a:p>
        </p:txBody>
      </p:sp>
      <p:sp>
        <p:nvSpPr>
          <p:cNvPr id="14354" name="Rectangle 41"/>
          <p:cNvSpPr>
            <a:spLocks noChangeArrowheads="1"/>
          </p:cNvSpPr>
          <p:nvPr/>
        </p:nvSpPr>
        <p:spPr bwMode="auto">
          <a:xfrm>
            <a:off x="1752600" y="28194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Dan seterusnya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401</TotalTime>
  <Words>316</Words>
  <Application>Microsoft PowerPoint</Application>
  <PresentationFormat>On-screen Show (4:3)</PresentationFormat>
  <Paragraphs>153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Franklin Gothic Book</vt:lpstr>
      <vt:lpstr>Perpetua</vt:lpstr>
      <vt:lpstr>Wingdings 2</vt:lpstr>
      <vt:lpstr>Equity</vt:lpstr>
      <vt:lpstr>Perancangan Sistem Interaksi Manusia Komputer</vt:lpstr>
      <vt:lpstr>PRINSIP DAN PETUNJUK PERANCANGAN  Empat Komponen Antarmuka Pengguna </vt:lpstr>
      <vt:lpstr>Perancangan Sistem Interaksi Manusia Komputer</vt:lpstr>
      <vt:lpstr>Perancangan Sistem Interaksi Manusia Komputer</vt:lpstr>
      <vt:lpstr>Contoh Berbasis Teks</vt:lpstr>
      <vt:lpstr>Contoh Berbasis Grafis</vt:lpstr>
      <vt:lpstr>Contoh Perancangan</vt:lpstr>
      <vt:lpstr>Contoh Perancangan</vt:lpstr>
      <vt:lpstr>Contoh Perancangan</vt:lpstr>
      <vt:lpstr>Jaringan Semantik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Perancangan</dc:title>
  <dc:creator>L Juan</dc:creator>
  <cp:lastModifiedBy>Valued Acer Customer</cp:lastModifiedBy>
  <cp:revision>25</cp:revision>
  <dcterms:created xsi:type="dcterms:W3CDTF">2005-09-22T04:38:19Z</dcterms:created>
  <dcterms:modified xsi:type="dcterms:W3CDTF">2012-05-04T03:48:03Z</dcterms:modified>
</cp:coreProperties>
</file>