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6"/>
  </p:notesMasterIdLst>
  <p:sldIdLst>
    <p:sldId id="282" r:id="rId2"/>
    <p:sldId id="258" r:id="rId3"/>
    <p:sldId id="259" r:id="rId4"/>
    <p:sldId id="274" r:id="rId5"/>
    <p:sldId id="286" r:id="rId6"/>
    <p:sldId id="273" r:id="rId7"/>
    <p:sldId id="275" r:id="rId8"/>
    <p:sldId id="277" r:id="rId9"/>
    <p:sldId id="278" r:id="rId10"/>
    <p:sldId id="276" r:id="rId11"/>
    <p:sldId id="283" r:id="rId12"/>
    <p:sldId id="284" r:id="rId13"/>
    <p:sldId id="280" r:id="rId14"/>
    <p:sldId id="27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302B9-2385-498F-9C44-637CC2A6A603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8CF05-4835-4F95-BE0E-8894E67EC9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389B4-9AA9-4C49-9E44-F58AFB5BAC5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389B4-9AA9-4C49-9E44-F58AFB5BAC5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C157C8-6E59-4FF1-B111-11D1CF543097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Diagram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Citra N.,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</a:p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smtClean="0"/>
              <a:t>- UNIKOM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28A0092B-C50C-407e-A947-70E740481C1C">
                <a14:useLocalDpi xmlns:lc="http://schemas.openxmlformats.org/drawingml/2006/lockedCanvas" xmlns:pic="http://schemas.openxmlformats.org/drawingml/2006/picture" xmlns="" xmlns:wpc="http://schemas.microsoft.com/office/word/2008/6/28/wordprocessingCanvas" xmlns:mc="http://schemas.openxmlformats.org/markup-compatibility/2006" xmlns:o="urn:schemas-microsoft-com:office:office" xmlns:v="urn:schemas-microsoft-com:vml" xmlns:wp14="http://schemas.microsoft.com/office/word/2008/9/16/wordprocessingDrawing" xmlns:w10="urn:schemas-microsoft-com:office:word" xmlns:w="http://schemas.openxmlformats.org/wordprocessingml/2006/main" xmlns:w14="http://schemas.microsoft.com/office/word/2009/2/wordml" xmlns:wpg="http://schemas.microsoft.com/office/word/2008/6/28/wordprocessingGroup" xmlns:wpi="http://schemas.microsoft.com/office/word/2008/6/28/wordprocessingInk" xmlns:wps="http://schemas.microsoft.com/office/word/2008/6/28/wordprocessingShape" xmlns:a14="http://schemas.microsoft.com/office/drawing/2007/7/7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 bwMode="auto">
          <a:xfrm>
            <a:off x="1995809" y="1739357"/>
            <a:ext cx="5152381" cy="4009524"/>
          </a:xfrm>
          <a:prstGeom prst="rect">
            <a:avLst/>
          </a:prstGeom>
          <a:extLst>
            <a:ext uri="{909E8E84-426E-40dd-AFC4-6F175D3DCCD1}">
              <a14:hiddenFill xmlns:lc="http://schemas.openxmlformats.org/drawingml/2006/lockedCanvas" xmlns:pic="http://schemas.openxmlformats.org/drawingml/2006/picture" xmlns="" xmlns:wpc="http://schemas.microsoft.com/office/word/2008/6/28/wordprocessingCanvas" xmlns:mc="http://schemas.openxmlformats.org/markup-compatibility/2006" xmlns:o="urn:schemas-microsoft-com:office:office" xmlns:v="urn:schemas-microsoft-com:vml" xmlns:wp14="http://schemas.microsoft.com/office/word/2008/9/16/wordprocessingDrawing" xmlns:w10="urn:schemas-microsoft-com:office:word" xmlns:w="http://schemas.openxmlformats.org/wordprocessingml/2006/main" xmlns:w14="http://schemas.microsoft.com/office/word/2009/2/wordml" xmlns:wpg="http://schemas.microsoft.com/office/word/2008/6/28/wordprocessingGroup" xmlns:wpi="http://schemas.microsoft.com/office/word/2008/6/28/wordprocessingInk" xmlns:wps="http://schemas.microsoft.com/office/word/2008/6/28/wordprocessingShape" xmlns:a14="http://schemas.microsoft.com/office/drawing/2007/7/7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>
                <a:solidFill>
                  <a:srgbClr val="FFFFFF" mc:Ignorable=""/>
                </a:solidFill>
              </a14:hiddenFill>
            </a:ext>
            <a:ext uri="{91240B29-F687-4f45-9708-019B960494DF}">
              <a14:hiddenLine xmlns:lc="http://schemas.openxmlformats.org/drawingml/2006/lockedCanvas" xmlns:pic="http://schemas.openxmlformats.org/drawingml/2006/picture" xmlns="" xmlns:wpc="http://schemas.microsoft.com/office/word/2008/6/28/wordprocessingCanvas" xmlns:mc="http://schemas.openxmlformats.org/markup-compatibility/2006" xmlns:o="urn:schemas-microsoft-com:office:office" xmlns:v="urn:schemas-microsoft-com:vml" xmlns:wp14="http://schemas.microsoft.com/office/word/2008/9/16/wordprocessingDrawing" xmlns:w10="urn:schemas-microsoft-com:office:word" xmlns:w="http://schemas.openxmlformats.org/wordprocessingml/2006/main" xmlns:w14="http://schemas.microsoft.com/office/word/2009/2/wordml" xmlns:wpg="http://schemas.microsoft.com/office/word/2008/6/28/wordprocessingGroup" xmlns:wpi="http://schemas.microsoft.com/office/word/2008/6/28/wordprocessingInk" xmlns:wps="http://schemas.microsoft.com/office/word/2008/6/28/wordprocessingShape" xmlns:a14="http://schemas.microsoft.com/office/drawing/2007/7/7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w="9525">
                <a:solidFill>
                  <a:srgbClr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Penggunaan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activity diagram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dimodelkan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use case </a:t>
            </a:r>
            <a:r>
              <a:rPr lang="en-US" dirty="0" err="1" smtClean="0"/>
              <a:t>tunggal</a:t>
            </a:r>
            <a:r>
              <a:rPr lang="en-US" dirty="0" smtClean="0"/>
              <a:t>?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use case?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use case?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class? </a:t>
            </a:r>
          </a:p>
          <a:p>
            <a:pPr lvl="0" algn="just"/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activity diagram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UML Distilled, Fowler </a:t>
            </a:r>
            <a:r>
              <a:rPr lang="en-US" dirty="0" err="1" smtClean="0"/>
              <a:t>dan</a:t>
            </a:r>
            <a:r>
              <a:rPr lang="en-US" dirty="0" smtClean="0"/>
              <a:t> Scott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opsi.Terkadang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buntu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salahnya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transisinya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Tips </a:t>
            </a:r>
            <a:r>
              <a:rPr lang="en-US" dirty="0" err="1" smtClean="0">
                <a:effectLst/>
              </a:rPr>
              <a:t>menggambar</a:t>
            </a:r>
            <a:r>
              <a:rPr lang="en-US" dirty="0" smtClean="0">
                <a:effectLst/>
              </a:rPr>
              <a:t> Activity Diagram 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use case, </a:t>
            </a:r>
            <a:r>
              <a:rPr lang="en-US" dirty="0" err="1" smtClean="0"/>
              <a:t>perkenalkan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actor (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inisial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level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perkenalkan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(</a:t>
            </a:r>
            <a:r>
              <a:rPr lang="en-US" dirty="0" err="1" smtClean="0"/>
              <a:t>sebuah</a:t>
            </a:r>
            <a:r>
              <a:rPr lang="en-US" dirty="0" smtClean="0"/>
              <a:t> use case).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class,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program. </a:t>
            </a:r>
          </a:p>
          <a:p>
            <a:pPr lvl="0" algn="just"/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aktifitas-aktifitas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label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 smtClean="0"/>
          </a:p>
          <a:p>
            <a:pPr lvl="0" algn="just"/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.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ataudibandingkan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: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opsional</a:t>
            </a:r>
            <a:endParaRPr lang="en-US" dirty="0" smtClean="0"/>
          </a:p>
          <a:p>
            <a:pPr lvl="0" algn="just"/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Activity diagram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swimlane</a:t>
            </a:r>
            <a:r>
              <a:rPr lang="en-US" dirty="0" smtClean="0"/>
              <a:t> </a:t>
            </a:r>
            <a:r>
              <a:rPr lang="en-US" dirty="0" err="1" smtClean="0"/>
              <a:t>meru</a:t>
            </a:r>
            <a:r>
              <a:rPr lang="id-ID" dirty="0" smtClean="0"/>
              <a:t>p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activity </a:t>
            </a:r>
            <a:r>
              <a:rPr lang="en-US" dirty="0" err="1" smtClean="0"/>
              <a:t>berdasarkan</a:t>
            </a:r>
            <a:r>
              <a:rPr lang="en-US" dirty="0" smtClean="0"/>
              <a:t> actor (</a:t>
            </a:r>
            <a:r>
              <a:rPr lang="en-US" dirty="0" err="1" smtClean="0"/>
              <a:t>mengelompokkan</a:t>
            </a:r>
            <a:r>
              <a:rPr lang="en-US" dirty="0" smtClean="0"/>
              <a:t> activity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), </a:t>
            </a:r>
            <a:r>
              <a:rPr lang="en-US" dirty="0" err="1" smtClean="0"/>
              <a:t>dimana</a:t>
            </a:r>
            <a:r>
              <a:rPr lang="en-US" dirty="0" smtClean="0"/>
              <a:t> actor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actor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actor </a:t>
            </a:r>
            <a:endParaRPr lang="id-ID" dirty="0" smtClean="0"/>
          </a:p>
          <a:p>
            <a:pPr algn="just"/>
            <a:r>
              <a:rPr lang="id-ID" dirty="0" smtClean="0"/>
              <a:t>D</a:t>
            </a:r>
            <a:r>
              <a:rPr lang="en-US" dirty="0" err="1" smtClean="0"/>
              <a:t>iagram</a:t>
            </a:r>
            <a:r>
              <a:rPr lang="en-US" dirty="0" smtClean="0"/>
              <a:t> </a:t>
            </a:r>
            <a:r>
              <a:rPr lang="en-US" dirty="0" err="1" smtClean="0"/>
              <a:t>Swimlane</a:t>
            </a:r>
            <a:r>
              <a:rPr lang="en-US" dirty="0" smtClean="0"/>
              <a:t> pun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menotasikan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yang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id-ID" dirty="0" smtClean="0"/>
              <a:t>,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endParaRPr lang="id-ID" dirty="0" smtClean="0"/>
          </a:p>
          <a:p>
            <a:pPr algn="just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activity diagram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dipecah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connector.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Activity dengan Swimlane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tivityDiagram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642918"/>
            <a:ext cx="6096008" cy="59293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l"/>
            <a:r>
              <a:rPr lang="id-ID" dirty="0" smtClean="0"/>
              <a:t>Contoh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Dalam UML, diagram</a:t>
            </a:r>
            <a:r>
              <a:rPr lang="id-ID" dirty="0" smtClean="0"/>
              <a:t> activity</a:t>
            </a:r>
            <a:r>
              <a:rPr lang="en-US" dirty="0" smtClean="0"/>
              <a:t> digunakan untuk menampilkan rangkaian kegiatan</a:t>
            </a:r>
            <a:r>
              <a:rPr lang="id-ID" dirty="0" smtClean="0"/>
              <a:t>.</a:t>
            </a:r>
          </a:p>
          <a:p>
            <a:pPr algn="just"/>
            <a:r>
              <a:rPr lang="id-ID" dirty="0" smtClean="0"/>
              <a:t>D</a:t>
            </a:r>
            <a:r>
              <a:rPr lang="en-US" dirty="0" smtClean="0"/>
              <a:t>iagram</a:t>
            </a:r>
            <a:r>
              <a:rPr lang="id-ID" dirty="0" smtClean="0"/>
              <a:t> ac</a:t>
            </a:r>
            <a:r>
              <a:rPr lang="en-US" dirty="0" smtClean="0"/>
              <a:t>tivit</a:t>
            </a:r>
            <a:r>
              <a:rPr lang="id-ID" dirty="0" smtClean="0"/>
              <a:t>y</a:t>
            </a:r>
            <a:r>
              <a:rPr lang="en-US" dirty="0" smtClean="0"/>
              <a:t> menunjukkan alur kerja dari suatu</a:t>
            </a:r>
            <a:r>
              <a:rPr lang="id-ID" dirty="0" smtClean="0"/>
              <a:t> </a:t>
            </a:r>
            <a:r>
              <a:rPr lang="en-US" dirty="0" smtClean="0"/>
              <a:t>titik awal ke titik finish</a:t>
            </a:r>
            <a:r>
              <a:rPr lang="id-ID" dirty="0" smtClean="0"/>
              <a:t> </a:t>
            </a:r>
            <a:r>
              <a:rPr lang="en-US" dirty="0" smtClean="0"/>
              <a:t>keputusan</a:t>
            </a:r>
            <a:r>
              <a:rPr lang="id-ID" dirty="0" smtClean="0"/>
              <a:t> </a:t>
            </a:r>
            <a:r>
              <a:rPr lang="en-US" dirty="0" smtClean="0"/>
              <a:t>merinci</a:t>
            </a:r>
            <a:r>
              <a:rPr lang="id-ID" dirty="0" smtClean="0"/>
              <a:t> </a:t>
            </a:r>
            <a:r>
              <a:rPr lang="en-US" dirty="0" smtClean="0"/>
              <a:t>banyak jalur yang ada dalam perkembangan peristiwa yang terkandung dalam kegiatan.</a:t>
            </a:r>
            <a:endParaRPr lang="id-ID" dirty="0" smtClean="0"/>
          </a:p>
          <a:p>
            <a:pPr algn="just"/>
            <a:r>
              <a:rPr lang="id-ID" dirty="0" smtClean="0"/>
              <a:t>D</a:t>
            </a:r>
            <a:r>
              <a:rPr lang="en-US" dirty="0" smtClean="0"/>
              <a:t>iagram</a:t>
            </a:r>
            <a:r>
              <a:rPr lang="id-ID" dirty="0" smtClean="0"/>
              <a:t> a</a:t>
            </a:r>
            <a:r>
              <a:rPr lang="en-US" dirty="0" smtClean="0"/>
              <a:t>ctivity berguna untuk model bisnis di mana mereka digunakan untuk membuat rincian proses yang terlibat dalam kegiatan bisnis.</a:t>
            </a:r>
            <a:endParaRPr lang="id-ID" dirty="0" smtClean="0"/>
          </a:p>
          <a:p>
            <a:pPr algn="just"/>
            <a:r>
              <a:rPr lang="id-ID" dirty="0" smtClean="0"/>
              <a:t>P</a:t>
            </a:r>
            <a:r>
              <a:rPr lang="en-US" dirty="0" smtClean="0"/>
              <a:t>roses bisnis adalah sekumpulan</a:t>
            </a:r>
            <a:r>
              <a:rPr lang="id-ID" dirty="0" smtClean="0"/>
              <a:t> </a:t>
            </a:r>
            <a:r>
              <a:rPr lang="en-US" dirty="0" smtClean="0"/>
              <a:t>tugas-tugas terkoordinasi untuk mencapai</a:t>
            </a:r>
            <a:r>
              <a:rPr lang="id-ID" dirty="0" smtClean="0"/>
              <a:t> </a:t>
            </a:r>
            <a:r>
              <a:rPr lang="en-US" dirty="0" smtClean="0"/>
              <a:t>sasaran bisnis.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Pendahuluan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Activity diagram merupakan state diagram khusus, di mana sebagian besar state adalah action dan</a:t>
            </a:r>
            <a:r>
              <a:rPr lang="id-ID" dirty="0" smtClean="0"/>
              <a:t> </a:t>
            </a:r>
            <a:r>
              <a:rPr lang="en-US" dirty="0" smtClean="0"/>
              <a:t>sebagian besar transisi di-trigger oleh selesainya state sebelumnya (internal processing).</a:t>
            </a:r>
            <a:r>
              <a:rPr lang="id-ID" dirty="0" smtClean="0"/>
              <a:t> </a:t>
            </a:r>
          </a:p>
          <a:p>
            <a:pPr algn="just"/>
            <a:r>
              <a:rPr lang="en-US" dirty="0" smtClean="0"/>
              <a:t>Activity diagram menggambarkan berbagai alir aktivitas dalam sistem yang sedang dirancang,</a:t>
            </a:r>
            <a:r>
              <a:rPr lang="id-ID" dirty="0" smtClean="0"/>
              <a:t> </a:t>
            </a:r>
            <a:r>
              <a:rPr lang="en-US" dirty="0" smtClean="0"/>
              <a:t>bagaimana masing-masing alir berawal, decision yang mungkin terjadi, dan bagaimana mereka</a:t>
            </a:r>
            <a:r>
              <a:rPr lang="id-ID" dirty="0" smtClean="0"/>
              <a:t> </a:t>
            </a:r>
            <a:r>
              <a:rPr lang="en-US" dirty="0" smtClean="0"/>
              <a:t>berakhir. Activity diagram juga dapat menggambarkan proses paralel yang mungkin terjadi pada</a:t>
            </a:r>
            <a:r>
              <a:rPr lang="id-ID" dirty="0" smtClean="0"/>
              <a:t> </a:t>
            </a:r>
            <a:r>
              <a:rPr lang="en-US" dirty="0" smtClean="0"/>
              <a:t>beberapa eksekusi. </a:t>
            </a:r>
            <a:endParaRPr lang="id-ID" dirty="0" smtClean="0"/>
          </a:p>
          <a:p>
            <a:pPr algn="just"/>
            <a:r>
              <a:rPr lang="en-US" dirty="0" smtClean="0"/>
              <a:t>Activity diagram dapat dibagi menjadi beberapa object swimlane</a:t>
            </a:r>
            <a:r>
              <a:rPr lang="id-ID" dirty="0" smtClean="0"/>
              <a:t>.</a:t>
            </a:r>
          </a:p>
          <a:p>
            <a:pPr algn="just"/>
            <a:endParaRPr lang="id-ID" dirty="0" smtClean="0"/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Latar Belakang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8660" indent="-571500" algn="just"/>
            <a:r>
              <a:rPr lang="id-ID" dirty="0" smtClean="0"/>
              <a:t>Secara grafis digunakan untuk menggambarkan rangkaian aliran aktivitas baik proses bisnis maupun use case. </a:t>
            </a:r>
          </a:p>
          <a:p>
            <a:pPr marL="708660" indent="-571500" algn="just"/>
            <a:r>
              <a:rPr lang="id-ID" dirty="0" smtClean="0"/>
              <a:t>Diagram</a:t>
            </a:r>
            <a:r>
              <a:rPr lang="en-US" dirty="0" smtClean="0"/>
              <a:t> </a:t>
            </a:r>
            <a:r>
              <a:rPr lang="id-ID" dirty="0" smtClean="0"/>
              <a:t>Activity dapat digunakan untuk memodelkan action yang akan dilakukan saat sebuah operasi dieksekusi, dan memodelkan hasil dari action tersebut. </a:t>
            </a:r>
          </a:p>
          <a:p>
            <a:pPr marL="708660" indent="-571500" algn="just"/>
            <a:r>
              <a:rPr lang="en-US" dirty="0" smtClean="0"/>
              <a:t>Activity </a:t>
            </a:r>
            <a:r>
              <a:rPr lang="id-ID" dirty="0" smtClean="0"/>
              <a:t>d</a:t>
            </a:r>
            <a:r>
              <a:rPr lang="en-US" dirty="0" err="1" smtClean="0"/>
              <a:t>ecomposition</a:t>
            </a:r>
            <a:r>
              <a:rPr lang="id-ID" dirty="0" smtClean="0"/>
              <a:t> digunakan 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 smtClean="0"/>
              <a:t>menyederhanakan</a:t>
            </a:r>
            <a:r>
              <a:rPr lang="en-US" dirty="0" smtClean="0"/>
              <a:t> diagram, </a:t>
            </a:r>
            <a:r>
              <a:rPr lang="en-US" dirty="0" err="1" smtClean="0"/>
              <a:t>seringkali</a:t>
            </a:r>
            <a:r>
              <a:rPr lang="id-ID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dekomposisi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Pemodelan Diagram Activity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Memodelkan</a:t>
            </a:r>
            <a:r>
              <a:rPr lang="en-US" dirty="0" smtClean="0"/>
              <a:t> workflow</a:t>
            </a:r>
          </a:p>
          <a:p>
            <a:pPr lvl="0" algn="just">
              <a:buNone/>
            </a:pPr>
            <a:r>
              <a:rPr lang="es-ES" dirty="0" smtClean="0"/>
              <a:t>	</a:t>
            </a:r>
            <a:r>
              <a:rPr lang="es-ES" dirty="0" err="1" smtClean="0"/>
              <a:t>Fokus</a:t>
            </a:r>
            <a:r>
              <a:rPr lang="es-ES" dirty="0" smtClean="0"/>
              <a:t> pada </a:t>
            </a:r>
            <a:r>
              <a:rPr lang="es-ES" dirty="0" err="1" smtClean="0"/>
              <a:t>aktivitas</a:t>
            </a:r>
            <a:r>
              <a:rPr lang="es-ES" dirty="0" smtClean="0"/>
              <a:t> </a:t>
            </a:r>
            <a:r>
              <a:rPr lang="es-ES" dirty="0" err="1" smtClean="0"/>
              <a:t>seperti</a:t>
            </a:r>
            <a:r>
              <a:rPr lang="es-ES" dirty="0" smtClean="0"/>
              <a:t> yang </a:t>
            </a:r>
            <a:r>
              <a:rPr lang="es-ES" dirty="0" err="1" smtClean="0"/>
              <a:t>dilihat</a:t>
            </a:r>
            <a:r>
              <a:rPr lang="es-ES" dirty="0" smtClean="0"/>
              <a:t> </a:t>
            </a:r>
            <a:r>
              <a:rPr lang="es-ES" dirty="0" err="1" smtClean="0"/>
              <a:t>oleh</a:t>
            </a:r>
            <a:r>
              <a:rPr lang="es-ES" dirty="0" smtClean="0"/>
              <a:t> </a:t>
            </a:r>
            <a:r>
              <a:rPr lang="es-ES" dirty="0" err="1" smtClean="0"/>
              <a:t>aktor</a:t>
            </a:r>
            <a:r>
              <a:rPr lang="es-ES" dirty="0" smtClean="0"/>
              <a:t> pada </a:t>
            </a:r>
            <a:r>
              <a:rPr lang="en-US" dirty="0" smtClean="0"/>
              <a:t>use case diagram</a:t>
            </a:r>
          </a:p>
          <a:p>
            <a:pPr lvl="0"/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flowchart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memperjelas</a:t>
            </a:r>
            <a:r>
              <a:rPr lang="en-US" dirty="0" smtClean="0"/>
              <a:t> use case Text (</a:t>
            </a:r>
            <a:r>
              <a:rPr lang="en-US" dirty="0" err="1" smtClean="0"/>
              <a:t>Skenario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Diagram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428604"/>
            <a:ext cx="5310307" cy="585789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id-ID" dirty="0" smtClean="0"/>
              <a:t>Notasi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Transitions</a:t>
            </a:r>
            <a:r>
              <a:rPr lang="id-ID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state</a:t>
            </a:r>
            <a:r>
              <a:rPr lang="id-ID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flow control </a:t>
            </a:r>
            <a:r>
              <a:rPr lang="en-US" dirty="0" err="1" smtClean="0"/>
              <a:t>berganti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id-ID" dirty="0" smtClean="0"/>
              <a:t> </a:t>
            </a:r>
            <a:r>
              <a:rPr lang="en-US" dirty="0" smtClean="0"/>
              <a:t>state </a:t>
            </a:r>
            <a:r>
              <a:rPr lang="en-US" dirty="0" err="1" smtClean="0"/>
              <a:t>berikutnya</a:t>
            </a:r>
            <a:r>
              <a:rPr lang="id-ID" dirty="0" smtClean="0"/>
              <a:t>, d</a:t>
            </a:r>
            <a:r>
              <a:rPr lang="en-US" dirty="0" err="1" smtClean="0"/>
              <a:t>inotasikan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Branching</a:t>
            </a:r>
            <a:r>
              <a:rPr lang="id-ID" dirty="0" smtClean="0"/>
              <a:t>, yaitu : J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id-ID" dirty="0" smtClean="0"/>
              <a:t>, d</a:t>
            </a:r>
            <a:r>
              <a:rPr lang="en-US" dirty="0" err="1" smtClean="0"/>
              <a:t>inotasikan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diamond</a:t>
            </a:r>
            <a:r>
              <a:rPr lang="id-ID" dirty="0" smtClean="0"/>
              <a:t>, b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outgoing node</a:t>
            </a:r>
            <a:r>
              <a:rPr lang="id-ID" dirty="0" smtClean="0"/>
              <a:t>, d</a:t>
            </a:r>
            <a:r>
              <a:rPr lang="en-US" dirty="0" err="1" smtClean="0"/>
              <a:t>isetiap</a:t>
            </a:r>
            <a:r>
              <a:rPr lang="en-US" dirty="0" smtClean="0"/>
              <a:t> outgoing node</a:t>
            </a:r>
            <a:r>
              <a:rPr lang="id-ID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id-ID" dirty="0" smtClean="0"/>
              <a:t> </a:t>
            </a:r>
            <a:r>
              <a:rPr lang="en-US" dirty="0" smtClean="0"/>
              <a:t>expression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Branching</a:t>
            </a:r>
            <a:r>
              <a:rPr lang="id-ID" dirty="0" smtClean="0"/>
              <a:t>, yaitu : J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id-ID" dirty="0" smtClean="0"/>
              <a:t>, d</a:t>
            </a:r>
            <a:r>
              <a:rPr lang="en-US" dirty="0" err="1" smtClean="0"/>
              <a:t>inotasikan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diamond</a:t>
            </a:r>
            <a:r>
              <a:rPr lang="id-ID" dirty="0" smtClean="0"/>
              <a:t>, b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outgoing node</a:t>
            </a:r>
            <a:r>
              <a:rPr lang="id-ID" dirty="0" smtClean="0"/>
              <a:t>, d</a:t>
            </a:r>
            <a:r>
              <a:rPr lang="en-US" dirty="0" err="1" smtClean="0"/>
              <a:t>isetiap</a:t>
            </a:r>
            <a:r>
              <a:rPr lang="en-US" dirty="0" smtClean="0"/>
              <a:t> outgoing node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id-ID" dirty="0" smtClean="0"/>
              <a:t> </a:t>
            </a:r>
            <a:r>
              <a:rPr lang="en-US" dirty="0" smtClean="0"/>
              <a:t>expression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Pemodelan Diagram Activity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Partitions</a:t>
            </a:r>
            <a:r>
              <a:rPr lang="id-ID" dirty="0" smtClean="0"/>
              <a:t> : 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bertugas</a:t>
            </a:r>
            <a:r>
              <a:rPr lang="id-ID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activity diagram</a:t>
            </a:r>
            <a:r>
              <a:rPr lang="id-ID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dipartisi</a:t>
            </a:r>
            <a:r>
              <a:rPr lang="id-ID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UML 1, </a:t>
            </a:r>
            <a:r>
              <a:rPr lang="en-US" dirty="0" err="1" smtClean="0"/>
              <a:t>partisi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id-ID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(swim lane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nodebased</a:t>
            </a:r>
            <a:r>
              <a:rPr lang="en-US" dirty="0" smtClean="0"/>
              <a:t>),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UML 2, </a:t>
            </a:r>
            <a:r>
              <a:rPr lang="en-US" dirty="0" err="1" smtClean="0"/>
              <a:t>partisi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id-ID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grid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Object Flow</a:t>
            </a:r>
            <a:r>
              <a:rPr lang="id-ID" dirty="0" smtClean="0"/>
              <a:t> :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id-ID" dirty="0" smtClean="0"/>
              <a:t> </a:t>
            </a:r>
            <a:r>
              <a:rPr lang="en-US" dirty="0" smtClean="0"/>
              <a:t>kali </a:t>
            </a:r>
            <a:r>
              <a:rPr lang="en-US" dirty="0" err="1" smtClean="0"/>
              <a:t>obyek</a:t>
            </a:r>
            <a:r>
              <a:rPr lang="id-ID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flo</a:t>
            </a:r>
            <a:r>
              <a:rPr lang="id-ID" dirty="0" smtClean="0"/>
              <a:t>w </a:t>
            </a:r>
            <a:r>
              <a:rPr lang="en-US" dirty="0" smtClean="0"/>
              <a:t>control</a:t>
            </a:r>
            <a:r>
              <a:rPr lang="id-ID" dirty="0" smtClean="0"/>
              <a:t>. </a:t>
            </a:r>
            <a:r>
              <a:rPr lang="en-US" dirty="0" smtClean="0"/>
              <a:t>State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id-ID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id-ID" dirty="0" smtClean="0"/>
              <a:t> </a:t>
            </a:r>
            <a:r>
              <a:rPr lang="en-US" dirty="0" err="1" smtClean="0"/>
              <a:t>kan</a:t>
            </a:r>
            <a:r>
              <a:rPr lang="id-ID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id-ID" dirty="0" smtClean="0"/>
              <a:t>kurung </a:t>
            </a:r>
            <a:r>
              <a:rPr lang="en-US" dirty="0" err="1" smtClean="0"/>
              <a:t>kurawal</a:t>
            </a:r>
            <a:r>
              <a:rPr lang="id-ID" dirty="0" smtClean="0"/>
              <a:t>. </a:t>
            </a:r>
            <a:r>
              <a:rPr lang="en-US" dirty="0" err="1" smtClean="0"/>
              <a:t>Transisi</a:t>
            </a:r>
            <a:r>
              <a:rPr lang="en-US" dirty="0" smtClean="0"/>
              <a:t> object flow</a:t>
            </a:r>
            <a:r>
              <a:rPr lang="id-ID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id-ID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putus-putus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Signal</a:t>
            </a:r>
            <a:r>
              <a:rPr lang="id-ID" dirty="0" smtClean="0"/>
              <a:t> :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id-ID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id-ID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id-ID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lain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trigger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Pemodelan Diagram Activity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Flow </a:t>
            </a:r>
            <a:r>
              <a:rPr lang="en-US" dirty="0" err="1" smtClean="0"/>
              <a:t>dan</a:t>
            </a:r>
            <a:r>
              <a:rPr lang="en-US" dirty="0" smtClean="0"/>
              <a:t> Edge</a:t>
            </a:r>
            <a:r>
              <a:rPr lang="id-ID" dirty="0" smtClean="0"/>
              <a:t> : </a:t>
            </a:r>
            <a:r>
              <a:rPr lang="en-US" dirty="0" smtClean="0"/>
              <a:t>UML 2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flow </a:t>
            </a:r>
            <a:r>
              <a:rPr lang="en-US" dirty="0" err="1" smtClean="0"/>
              <a:t>dan</a:t>
            </a:r>
            <a:r>
              <a:rPr lang="en-US" dirty="0" smtClean="0"/>
              <a:t> edge</a:t>
            </a:r>
            <a:r>
              <a:rPr lang="id-ID" dirty="0" smtClean="0"/>
              <a:t> </a:t>
            </a:r>
            <a:r>
              <a:rPr lang="sv-SE" dirty="0" smtClean="0"/>
              <a:t>untuk menjelaskan hubungan antara 2 aktivitas</a:t>
            </a:r>
            <a:r>
              <a:rPr lang="id-ID" dirty="0" smtClean="0"/>
              <a:t> t</a:t>
            </a:r>
            <a:r>
              <a:rPr lang="en-US" dirty="0" err="1" smtClean="0"/>
              <a:t>erdapat</a:t>
            </a:r>
            <a:r>
              <a:rPr lang="en-US" dirty="0" smtClean="0"/>
              <a:t> 4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penggambaran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Pins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id-ID" dirty="0" smtClean="0"/>
              <a:t> :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id-ID" dirty="0" smtClean="0"/>
              <a:t> </a:t>
            </a:r>
            <a:r>
              <a:rPr lang="en-US" dirty="0" smtClean="0"/>
              <a:t>parameter,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fi-FI" dirty="0" smtClean="0"/>
              <a:t> Jika ingin ditampilkan, bisa menggunakan pin</a:t>
            </a:r>
            <a:r>
              <a:rPr lang="id-ID" dirty="0" smtClean="0"/>
              <a:t> dan t</a:t>
            </a:r>
            <a:r>
              <a:rPr lang="en-US" dirty="0" err="1" smtClean="0"/>
              <a:t>ransformasi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input</a:t>
            </a:r>
            <a:r>
              <a:rPr lang="id-ID" dirty="0" smtClean="0"/>
              <a:t> </a:t>
            </a:r>
            <a:r>
              <a:rPr lang="en-US" dirty="0" smtClean="0"/>
              <a:t>parameter </a:t>
            </a:r>
            <a:r>
              <a:rPr lang="en-US" dirty="0" err="1" smtClean="0"/>
              <a:t>dan</a:t>
            </a:r>
            <a:r>
              <a:rPr lang="en-US" dirty="0" smtClean="0"/>
              <a:t> output parameter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Join Specification </a:t>
            </a:r>
            <a:r>
              <a:rPr lang="id-ID" dirty="0" smtClean="0"/>
              <a:t>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id-ID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keproses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join specification</a:t>
            </a:r>
            <a:r>
              <a:rPr lang="id-ID" dirty="0" smtClean="0"/>
              <a:t> </a:t>
            </a:r>
            <a:r>
              <a:rPr lang="en-US" dirty="0" err="1" smtClean="0"/>
              <a:t>Notasinya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id-ID" dirty="0" smtClean="0"/>
              <a:t>.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Pemodelan Diagram Activity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881</TotalTime>
  <Words>609</Words>
  <Application>Microsoft Office PowerPoint</Application>
  <PresentationFormat>On-screen Show (4:3)</PresentationFormat>
  <Paragraphs>52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Diagram Activity</vt:lpstr>
      <vt:lpstr>Pendahuluan</vt:lpstr>
      <vt:lpstr>Latar Belakang</vt:lpstr>
      <vt:lpstr>Pemodelan Diagram Activity</vt:lpstr>
      <vt:lpstr>Activity Diagram dipakai dengan cara :</vt:lpstr>
      <vt:lpstr>Notasi</vt:lpstr>
      <vt:lpstr>Pemodelan Diagram Activity</vt:lpstr>
      <vt:lpstr>Pemodelan Diagram Activity</vt:lpstr>
      <vt:lpstr>Pemodelan Diagram Activity</vt:lpstr>
      <vt:lpstr>Penggunaan</vt:lpstr>
      <vt:lpstr>Tips menggambar Activity Diagram </vt:lpstr>
      <vt:lpstr>Slide 12</vt:lpstr>
      <vt:lpstr>Activity dengan Swimlane</vt:lpstr>
      <vt:lpstr>Contoh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DAN PERANCANGAN BERORIENTASI OBJEK</dc:title>
  <dc:creator>Citra</dc:creator>
  <cp:lastModifiedBy>ASUS</cp:lastModifiedBy>
  <cp:revision>99</cp:revision>
  <dcterms:created xsi:type="dcterms:W3CDTF">2009-09-01T03:05:05Z</dcterms:created>
  <dcterms:modified xsi:type="dcterms:W3CDTF">2011-03-23T02:22:15Z</dcterms:modified>
</cp:coreProperties>
</file>