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5"/>
  </p:notesMasterIdLst>
  <p:handoutMasterIdLst>
    <p:handoutMasterId r:id="rId16"/>
  </p:handoutMasterIdLst>
  <p:sldIdLst>
    <p:sldId id="256" r:id="rId2"/>
    <p:sldId id="311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1" r:id="rId12"/>
    <p:sldId id="322" r:id="rId13"/>
    <p:sldId id="320" r:id="rId14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999C42D-2A8C-46F8-8247-63DE4ABE9E0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09757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AD8FC-FA19-4328-B12C-9D6173373220}" type="datetimeFigureOut">
              <a:rPr lang="en-US" smtClean="0"/>
              <a:t>5/19/2012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83CBB-795F-4EE8-8F07-19C2A3CA4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70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81075"/>
            <a:ext cx="4038600" cy="5472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038600" cy="5472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5/19/2012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Web-Based</a:t>
            </a:r>
            <a:br>
              <a:rPr lang="id-ID" smtClean="0"/>
            </a:br>
            <a:r>
              <a:rPr lang="id-ID" smtClean="0"/>
              <a:t>User Interface</a:t>
            </a:r>
          </a:p>
        </p:txBody>
      </p:sp>
      <p:sp>
        <p:nvSpPr>
          <p:cNvPr id="6147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2800" smtClean="0"/>
              <a:t>Structure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81075"/>
            <a:ext cx="8291513" cy="5472113"/>
          </a:xfrm>
        </p:spPr>
        <p:txBody>
          <a:bodyPr/>
          <a:lstStyle/>
          <a:p>
            <a:pPr eaLnBrk="1" hangingPunct="1"/>
            <a:r>
              <a:rPr lang="id-ID" smtClean="0"/>
              <a:t>Struktur website yang diperhatikan:</a:t>
            </a:r>
          </a:p>
          <a:p>
            <a:pPr lvl="1" eaLnBrk="1" hangingPunct="1"/>
            <a:r>
              <a:rPr lang="id-ID" sz="2000" smtClean="0"/>
              <a:t>Connectivity and compactness</a:t>
            </a:r>
          </a:p>
          <a:p>
            <a:pPr lvl="1" eaLnBrk="1" hangingPunct="1"/>
            <a:r>
              <a:rPr lang="id-ID" sz="2000" smtClean="0"/>
              <a:t>Branching factor</a:t>
            </a:r>
          </a:p>
          <a:p>
            <a:pPr lvl="1" eaLnBrk="1" hangingPunct="1"/>
            <a:r>
              <a:rPr lang="id-ID" sz="2000" smtClean="0"/>
              <a:t>Page length</a:t>
            </a:r>
          </a:p>
          <a:p>
            <a:pPr lvl="1" eaLnBrk="1" hangingPunct="1"/>
            <a:r>
              <a:rPr lang="id-ID" sz="2000" smtClean="0"/>
              <a:t>Number of links</a:t>
            </a:r>
          </a:p>
          <a:p>
            <a:pPr eaLnBrk="1" hangingPunct="1"/>
            <a:endParaRPr lang="id-ID" sz="2000" smtClean="0"/>
          </a:p>
        </p:txBody>
      </p:sp>
      <p:graphicFrame>
        <p:nvGraphicFramePr>
          <p:cNvPr id="307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703388" y="2852738"/>
          <a:ext cx="5589587" cy="366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Bitmap Image" r:id="rId3" imgW="4009524" imgH="2629267" progId="Paint.Picture">
                  <p:embed/>
                </p:oleObj>
              </mc:Choice>
              <mc:Fallback>
                <p:oleObj name="Bitmap Image" r:id="rId3" imgW="4009524" imgH="2629267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2852738"/>
                        <a:ext cx="5589587" cy="366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id-ID" smtClean="0"/>
              <a:t>Homepage merupakan halaman yang terpenting dalam website</a:t>
            </a:r>
          </a:p>
          <a:p>
            <a:pPr eaLnBrk="1" hangingPunct="1"/>
            <a:r>
              <a:rPr lang="id-ID" smtClean="0"/>
              <a:t>Berikan tampilan yang menarik pada homepage dan penjelasan tentang informasi apa saja yang dapat ditemukan pada website</a:t>
            </a:r>
          </a:p>
          <a:p>
            <a:pPr eaLnBrk="1" hangingPunct="1"/>
            <a:r>
              <a:rPr lang="id-ID" smtClean="0"/>
              <a:t>Tampilkan beberapa real content maupun berita aktual pada homepage</a:t>
            </a:r>
          </a:p>
          <a:p>
            <a:pPr eaLnBrk="1" hangingPunct="1"/>
            <a:r>
              <a:rPr lang="id-ID" smtClean="0"/>
              <a:t>Jika link yang dibuat pada homepage menggunakan gambar, maka berikan pula label berupa teks</a:t>
            </a:r>
          </a:p>
          <a:p>
            <a:pPr eaLnBrk="1" hangingPunct="1"/>
            <a:r>
              <a:rPr lang="id-ID" smtClean="0"/>
              <a:t>Tampilkan informasi dinamis pada homepage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2800" smtClean="0"/>
              <a:t>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id-ID" smtClean="0"/>
              <a:t>Link sama seperti gaya dialog buttons, harus memberikan penjelasan tentang apa yang dapat dilakukan pada halaman berikutnya</a:t>
            </a:r>
          </a:p>
          <a:p>
            <a:pPr eaLnBrk="1" hangingPunct="1"/>
            <a:r>
              <a:rPr lang="id-ID" smtClean="0"/>
              <a:t>Sebuah link yang baik berpedoman pada:</a:t>
            </a:r>
          </a:p>
          <a:p>
            <a:pPr lvl="1" eaLnBrk="1" hangingPunct="1"/>
            <a:r>
              <a:rPr lang="id-ID" smtClean="0"/>
              <a:t>Bagaimana user dapat memprediksi tujuan sebuah link</a:t>
            </a:r>
          </a:p>
          <a:p>
            <a:pPr lvl="1" eaLnBrk="1" hangingPunct="1"/>
            <a:r>
              <a:rPr lang="id-ID" smtClean="0"/>
              <a:t>Bagaimana user dapat membedakan antara sebuah link dengan link lainnya yang memiliki kemiripan</a:t>
            </a:r>
          </a:p>
          <a:p>
            <a:pPr lvl="1" eaLnBrk="1" hangingPunct="1"/>
            <a:r>
              <a:rPr lang="id-ID" smtClean="0"/>
              <a:t>Sesuai tidaknya content yang ditampilkan oleh link</a:t>
            </a:r>
          </a:p>
          <a:p>
            <a:pPr eaLnBrk="1" hangingPunct="1"/>
            <a:r>
              <a:rPr lang="id-ID" smtClean="0"/>
              <a:t>Pastikan semua link pada website dapat bekerja sesuai dengan fungsi masing-masing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2800" smtClean="0"/>
              <a:t>Links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id-ID" smtClean="0"/>
              <a:t>Hati-hati terhadap penggunaan kata “here”/”disini” pada sebuah link:</a:t>
            </a:r>
          </a:p>
          <a:p>
            <a:pPr lvl="1" eaLnBrk="1" hangingPunct="1"/>
            <a:r>
              <a:rPr lang="id-ID" sz="2000" smtClean="0"/>
              <a:t>Klik </a:t>
            </a:r>
            <a:r>
              <a:rPr lang="id-ID" sz="2000" u="sng" smtClean="0">
                <a:solidFill>
                  <a:srgbClr val="0066FF"/>
                </a:solidFill>
              </a:rPr>
              <a:t>disini</a:t>
            </a:r>
            <a:r>
              <a:rPr lang="id-ID" sz="2000" smtClean="0"/>
              <a:t> untuk menampilkan Artikel.</a:t>
            </a:r>
          </a:p>
          <a:p>
            <a:pPr lvl="1" eaLnBrk="1" hangingPunct="1"/>
            <a:r>
              <a:rPr lang="id-ID" sz="2000" smtClean="0"/>
              <a:t>Dapatkan informasi detail pada </a:t>
            </a:r>
            <a:r>
              <a:rPr lang="id-ID" sz="2000" u="sng" smtClean="0">
                <a:solidFill>
                  <a:srgbClr val="0066FF"/>
                </a:solidFill>
              </a:rPr>
              <a:t>Artikel</a:t>
            </a:r>
            <a:r>
              <a:rPr lang="id-ID" sz="2000" smtClean="0"/>
              <a:t>.</a:t>
            </a:r>
          </a:p>
          <a:p>
            <a:pPr eaLnBrk="1" hangingPunct="1"/>
            <a:r>
              <a:rPr lang="id-ID" smtClean="0"/>
              <a:t>Penulisan sebuah link harus pada satu baris yang sama.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id-ID" sz="2000" smtClean="0"/>
              <a:t>	</a:t>
            </a:r>
            <a:r>
              <a:rPr lang="id-ID" sz="2000" u="sng" smtClean="0">
                <a:solidFill>
                  <a:srgbClr val="0066FF"/>
                </a:solidFill>
              </a:rPr>
              <a:t>Profil Kota Bandung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id-ID" sz="2000" smtClean="0"/>
              <a:t>	</a:t>
            </a:r>
            <a:r>
              <a:rPr lang="id-ID" sz="2000" u="sng" smtClean="0">
                <a:solidFill>
                  <a:srgbClr val="0066FF"/>
                </a:solidFill>
              </a:rPr>
              <a:t>Kawasan Wisata di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id-ID" sz="2000" smtClean="0"/>
              <a:t>	</a:t>
            </a:r>
            <a:r>
              <a:rPr lang="id-ID" sz="2000" u="sng" smtClean="0">
                <a:solidFill>
                  <a:srgbClr val="0066FF"/>
                </a:solidFill>
              </a:rPr>
              <a:t>Kota Bandung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id-ID" sz="2000" smtClean="0"/>
              <a:t>	</a:t>
            </a:r>
            <a:r>
              <a:rPr lang="id-ID" sz="2000" u="sng" smtClean="0">
                <a:solidFill>
                  <a:srgbClr val="0066FF"/>
                </a:solidFill>
              </a:rPr>
              <a:t>Informasi Hotel</a:t>
            </a:r>
          </a:p>
          <a:p>
            <a:pPr lvl="1" eaLnBrk="1" hangingPunct="1"/>
            <a:r>
              <a:rPr lang="id-ID" smtClean="0"/>
              <a:t>Ada 3 atau 4 link?</a:t>
            </a:r>
          </a:p>
          <a:p>
            <a:pPr eaLnBrk="1" hangingPunct="1"/>
            <a:endParaRPr lang="id-ID" smtClean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2800" smtClean="0"/>
              <a:t>Links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d-ID" smtClean="0"/>
              <a:t>Bagaimana mendesain antarmuka sistem berbasis web untuk membangun website dengan halaman yang efektif?</a:t>
            </a:r>
          </a:p>
          <a:p>
            <a:pPr eaLnBrk="1" hangingPunct="1"/>
            <a:r>
              <a:rPr lang="id-ID" smtClean="0"/>
              <a:t>Beberapa atribut yang perlu diperhatikan:</a:t>
            </a:r>
          </a:p>
          <a:p>
            <a:pPr lvl="1" eaLnBrk="1" hangingPunct="1"/>
            <a:r>
              <a:rPr lang="id-ID" smtClean="0"/>
              <a:t>Textual content</a:t>
            </a:r>
          </a:p>
          <a:p>
            <a:pPr lvl="1" eaLnBrk="1" hangingPunct="1"/>
            <a:r>
              <a:rPr lang="id-ID" smtClean="0"/>
              <a:t>Graphic design</a:t>
            </a:r>
          </a:p>
          <a:p>
            <a:pPr lvl="1" eaLnBrk="1" hangingPunct="1"/>
            <a:r>
              <a:rPr lang="id-ID" smtClean="0"/>
              <a:t>Navigation</a:t>
            </a:r>
          </a:p>
          <a:p>
            <a:pPr lvl="1" eaLnBrk="1" hangingPunct="1"/>
            <a:r>
              <a:rPr lang="id-ID" smtClean="0"/>
              <a:t>Structure</a:t>
            </a:r>
          </a:p>
          <a:p>
            <a:pPr lvl="1" eaLnBrk="1" hangingPunct="1"/>
            <a:r>
              <a:rPr lang="id-ID" smtClean="0"/>
              <a:t>Links</a:t>
            </a:r>
          </a:p>
          <a:p>
            <a:pPr eaLnBrk="1" hangingPunct="1"/>
            <a:endParaRPr lang="id-ID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2800" smtClean="0"/>
              <a:t>Atribut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id-ID" smtClean="0"/>
              <a:t>Content yang ditampilkan dalam sebuah website memiliki nilai yang lebih penting dibandingkan desain dari website itu sendiri.</a:t>
            </a:r>
          </a:p>
          <a:p>
            <a:pPr eaLnBrk="1" hangingPunct="1"/>
            <a:r>
              <a:rPr lang="id-ID" smtClean="0"/>
              <a:t>Informasi yang sesuai merupakan hal yang sangat penting dalam sebuah website.</a:t>
            </a:r>
          </a:p>
          <a:p>
            <a:pPr eaLnBrk="1" hangingPunct="1"/>
            <a:r>
              <a:rPr lang="id-ID" smtClean="0"/>
              <a:t>Hal yang perlu diperhatikan:</a:t>
            </a:r>
          </a:p>
          <a:p>
            <a:pPr lvl="1" eaLnBrk="1" hangingPunct="1"/>
            <a:r>
              <a:rPr lang="id-ID" smtClean="0"/>
              <a:t>Kemampuan membaca pada monitor lebih lambat daripada kertas</a:t>
            </a:r>
          </a:p>
          <a:p>
            <a:pPr lvl="1" eaLnBrk="1" hangingPunct="1"/>
            <a:r>
              <a:rPr lang="id-ID" smtClean="0"/>
              <a:t>User cenderung hanya membaca header, highlights dan paragraf tertentu</a:t>
            </a:r>
          </a:p>
          <a:p>
            <a:pPr eaLnBrk="1" hangingPunct="1"/>
            <a:endParaRPr lang="id-ID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2800" smtClean="0"/>
              <a:t>Textual Content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id-ID" smtClean="0"/>
              <a:t>Tampilan grafis harus memperhatikan masalah konsistensi, susunan antara teks dan gambar, kontras, warna dan fungsionalitas dari gambar yang ditampilkan</a:t>
            </a:r>
          </a:p>
          <a:p>
            <a:pPr eaLnBrk="1" hangingPunct="1"/>
            <a:r>
              <a:rPr lang="id-ID" smtClean="0"/>
              <a:t>Hal yang perlu diperhatikan:</a:t>
            </a:r>
          </a:p>
          <a:p>
            <a:pPr lvl="1" eaLnBrk="1" hangingPunct="1"/>
            <a:r>
              <a:rPr lang="id-ID" smtClean="0"/>
              <a:t>Pemilihan format gambar yang sesuai dan pertimbangan masalah ukuran file gambar yang akan mempengaruhi kecepatan akses dan waktu tunggu (delay)</a:t>
            </a:r>
          </a:p>
          <a:p>
            <a:pPr lvl="1" eaLnBrk="1" hangingPunct="1"/>
            <a:r>
              <a:rPr lang="id-ID" smtClean="0"/>
              <a:t>Menyesuaikan tampilan grafis dengan dimensi halaman website yang akan ditampilkan di layar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2800" smtClean="0"/>
              <a:t>Graphic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2800" smtClean="0"/>
              <a:t>Graphic Design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141663"/>
            <a:ext cx="8291513" cy="3500437"/>
          </a:xfrm>
          <a:noFill/>
        </p:spPr>
        <p:txBody>
          <a:bodyPr/>
          <a:lstStyle/>
          <a:p>
            <a:pPr eaLnBrk="1" hangingPunct="1"/>
            <a:r>
              <a:rPr lang="id-ID" smtClean="0"/>
              <a:t>Apabila monitor menampilkan resolusi 640 x 480 pixel maka dimensi rata-rata yang dapat digunakan untuk tampilan halaman website pada sebuah web browser yakni 595 x 295 pixel.</a:t>
            </a:r>
          </a:p>
          <a:p>
            <a:pPr eaLnBrk="1" hangingPunct="1"/>
            <a:r>
              <a:rPr lang="id-ID" smtClean="0"/>
              <a:t>Dimensi umum yang digunakan untuk halaman website yaitu 800 x 640 pixel, untuk website dengan informasi yang sangat banyak dapat menggunakan ukuran yang lebih besar.</a:t>
            </a:r>
          </a:p>
        </p:txBody>
      </p:sp>
      <p:graphicFrame>
        <p:nvGraphicFramePr>
          <p:cNvPr id="1026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900113" y="1104900"/>
          <a:ext cx="4392612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Bitmap Image" r:id="rId3" imgW="3495238" imgH="1162212" progId="Paint.Picture">
                  <p:embed/>
                </p:oleObj>
              </mc:Choice>
              <mc:Fallback>
                <p:oleObj name="Bitmap Image" r:id="rId3" imgW="3495238" imgH="1162212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104900"/>
                        <a:ext cx="4392612" cy="146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d-ID" smtClean="0"/>
              <a:t>Usahakan setiap halaman hanya menggunakan satu layar, hindari scrolling layar jika memungkinkan. </a:t>
            </a:r>
          </a:p>
          <a:p>
            <a:pPr eaLnBrk="1" hangingPunct="1"/>
            <a:r>
              <a:rPr lang="id-ID" smtClean="0"/>
              <a:t>Jika tidak memungkinkan, scrolling hanya sesuai untuk content, hindari scrolling untuk halaman navigasi. Gunakan scrolling layar ke atas/bawah, jangan ke samping (kiri/kanan).</a:t>
            </a:r>
          </a:p>
          <a:p>
            <a:pPr eaLnBrk="1" hangingPunct="1"/>
            <a:r>
              <a:rPr lang="id-ID" smtClean="0"/>
              <a:t>Letakkan link yang penting pada bagian atas halaman website.</a:t>
            </a:r>
          </a:p>
          <a:p>
            <a:pPr eaLnBrk="1" hangingPunct="1"/>
            <a:endParaRPr lang="id-ID" sz="2000" smtClean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2800" smtClean="0"/>
              <a:t>Graphic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2800" smtClean="0"/>
              <a:t>Graphic Design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81075"/>
            <a:ext cx="3322638" cy="5472113"/>
          </a:xfrm>
        </p:spPr>
        <p:txBody>
          <a:bodyPr/>
          <a:lstStyle/>
          <a:p>
            <a:pPr eaLnBrk="1" hangingPunct="1"/>
            <a:r>
              <a:rPr lang="id-ID" sz="2000" smtClean="0"/>
              <a:t>Meskipun monitor telah mampu menampilkan jutaan warna, namun hanya 216 warna yang biasa digunakan untuk aktivitas browsing.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924300" y="1052513"/>
          <a:ext cx="4724400" cy="525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Bitmap Image" r:id="rId3" imgW="2457143" imgH="2734057" progId="Paint.Picture">
                  <p:embed/>
                </p:oleObj>
              </mc:Choice>
              <mc:Fallback>
                <p:oleObj name="Bitmap Image" r:id="rId3" imgW="2457143" imgH="2734057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1052513"/>
                        <a:ext cx="4724400" cy="5256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id-ID" smtClean="0"/>
              <a:t>Pemilihan format file gambar yang sesuai</a:t>
            </a:r>
          </a:p>
          <a:p>
            <a:pPr eaLnBrk="1" hangingPunct="1"/>
            <a:r>
              <a:rPr lang="id-ID" smtClean="0"/>
              <a:t>GIF – Graphic Interchange Format</a:t>
            </a:r>
          </a:p>
          <a:p>
            <a:pPr lvl="1" eaLnBrk="1" hangingPunct="1"/>
            <a:r>
              <a:rPr lang="id-ID" smtClean="0"/>
              <a:t>Compressed, lossless format, 8-bit</a:t>
            </a:r>
          </a:p>
          <a:p>
            <a:pPr lvl="1" eaLnBrk="1" hangingPunct="1"/>
            <a:r>
              <a:rPr lang="id-ID" smtClean="0"/>
              <a:t>Keuntungan: memungkinkan warna transparan dan animasi</a:t>
            </a:r>
          </a:p>
          <a:p>
            <a:pPr lvl="1" eaLnBrk="1" hangingPunct="1"/>
            <a:r>
              <a:rPr lang="id-ID" smtClean="0"/>
              <a:t>Cocok untuk icon atau gambar dengan warna yang solid</a:t>
            </a:r>
          </a:p>
          <a:p>
            <a:pPr eaLnBrk="1" hangingPunct="1"/>
            <a:r>
              <a:rPr lang="id-ID" smtClean="0"/>
              <a:t>JPEG – Joint Photographic Expert’s Group</a:t>
            </a:r>
          </a:p>
          <a:p>
            <a:pPr lvl="1" eaLnBrk="1" hangingPunct="1"/>
            <a:r>
              <a:rPr lang="id-ID" smtClean="0"/>
              <a:t>Compressed, lossy, 24-bit</a:t>
            </a:r>
          </a:p>
          <a:p>
            <a:pPr lvl="1" eaLnBrk="1" hangingPunct="1"/>
            <a:r>
              <a:rPr lang="id-ID" smtClean="0"/>
              <a:t>Keuntungan: memungkinkan memilih faktor kompresi dan menentukan kualitas gambar</a:t>
            </a:r>
          </a:p>
          <a:p>
            <a:pPr lvl="1" eaLnBrk="1" hangingPunct="1"/>
            <a:r>
              <a:rPr lang="id-ID" smtClean="0"/>
              <a:t>Cocok untuk fotografi dan gambar dengan warna kompleks</a:t>
            </a:r>
          </a:p>
          <a:p>
            <a:pPr eaLnBrk="1" hangingPunct="1"/>
            <a:r>
              <a:rPr lang="id-ID" smtClean="0"/>
              <a:t>PNG – New Universal Format</a:t>
            </a:r>
          </a:p>
          <a:p>
            <a:pPr lvl="1" eaLnBrk="1" hangingPunct="1"/>
            <a:r>
              <a:rPr lang="id-ID" smtClean="0"/>
              <a:t>Seperti halnya JPEG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2800" smtClean="0"/>
              <a:t>Graphic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d-ID" smtClean="0"/>
              <a:t>Navigasi merupakan elemen kritis dalam menentukan efektivitas antarmuka sebuah website</a:t>
            </a:r>
          </a:p>
          <a:p>
            <a:pPr eaLnBrk="1" hangingPunct="1"/>
            <a:r>
              <a:rPr lang="id-ID" smtClean="0"/>
              <a:t>Navigasi harus memberikan penjelasan tentang struktur informasi pada website, dengan menyediakan:</a:t>
            </a:r>
          </a:p>
          <a:p>
            <a:pPr lvl="1" eaLnBrk="1" hangingPunct="1"/>
            <a:r>
              <a:rPr lang="id-ID" smtClean="0"/>
              <a:t>Daftar isi (site map)</a:t>
            </a:r>
          </a:p>
          <a:p>
            <a:pPr lvl="1" eaLnBrk="1" hangingPunct="1"/>
            <a:r>
              <a:rPr lang="id-ID" smtClean="0"/>
              <a:t>Index</a:t>
            </a:r>
          </a:p>
          <a:p>
            <a:pPr lvl="1" eaLnBrk="1" hangingPunct="1"/>
            <a:r>
              <a:rPr lang="id-ID" smtClean="0"/>
              <a:t>Navigation bar</a:t>
            </a:r>
          </a:p>
          <a:p>
            <a:pPr lvl="1" eaLnBrk="1" hangingPunct="1"/>
            <a:r>
              <a:rPr lang="id-ID" smtClean="0"/>
              <a:t>Kemampuan Searching</a:t>
            </a:r>
          </a:p>
          <a:p>
            <a:pPr eaLnBrk="1" hangingPunct="1"/>
            <a:endParaRPr lang="id-ID" smtClean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2800" smtClean="0"/>
              <a:t>Navigation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527</TotalTime>
  <Words>556</Words>
  <Application>Microsoft Office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Hardcover</vt:lpstr>
      <vt:lpstr>Bitmap Image</vt:lpstr>
      <vt:lpstr>Web-Based User Interface</vt:lpstr>
      <vt:lpstr>Atribut</vt:lpstr>
      <vt:lpstr>Textual Content </vt:lpstr>
      <vt:lpstr>Graphic Design</vt:lpstr>
      <vt:lpstr>Graphic Design</vt:lpstr>
      <vt:lpstr>Graphic Design</vt:lpstr>
      <vt:lpstr>Graphic Design</vt:lpstr>
      <vt:lpstr>Graphic Design</vt:lpstr>
      <vt:lpstr>Navigation</vt:lpstr>
      <vt:lpstr>Structure</vt:lpstr>
      <vt:lpstr>Structure</vt:lpstr>
      <vt:lpstr>Links</vt:lpstr>
      <vt:lpstr>Links</vt:lpstr>
    </vt:vector>
  </TitlesOfParts>
  <Company>eXplore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eXtreme Name</dc:creator>
  <cp:lastModifiedBy>Valued Acer Customer</cp:lastModifiedBy>
  <cp:revision>38</cp:revision>
  <dcterms:created xsi:type="dcterms:W3CDTF">2006-02-19T02:12:03Z</dcterms:created>
  <dcterms:modified xsi:type="dcterms:W3CDTF">2012-05-19T02:38:17Z</dcterms:modified>
</cp:coreProperties>
</file>