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59" r:id="rId3"/>
    <p:sldId id="270" r:id="rId4"/>
    <p:sldId id="274" r:id="rId5"/>
    <p:sldId id="271" r:id="rId6"/>
    <p:sldId id="272" r:id="rId7"/>
    <p:sldId id="277" r:id="rId8"/>
    <p:sldId id="273" r:id="rId9"/>
    <p:sldId id="275" r:id="rId10"/>
    <p:sldId id="276" r:id="rId11"/>
    <p:sldId id="278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5/28/2012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43000"/>
            <a:ext cx="4572000" cy="5732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3000" y="1752600"/>
            <a:ext cx="3962400" cy="18288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Kozuka Gothic Pro H" pitchFamily="34" charset="-128"/>
                <a:ea typeface="Kozuka Gothic Pro H" pitchFamily="34" charset="-128"/>
              </a:rPr>
              <a:t>Pemrograman</a:t>
            </a:r>
            <a:r>
              <a:rPr lang="en-US" sz="3200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3200" dirty="0" err="1" smtClean="0">
                <a:latin typeface="Kozuka Gothic Pro H" pitchFamily="34" charset="-128"/>
                <a:ea typeface="Kozuka Gothic Pro H" pitchFamily="34" charset="-128"/>
              </a:rPr>
              <a:t>Berorientasi</a:t>
            </a:r>
            <a:r>
              <a:rPr lang="en-US" sz="3200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3200" dirty="0" err="1" smtClean="0">
                <a:latin typeface="Kozuka Gothic Pro H" pitchFamily="34" charset="-128"/>
                <a:ea typeface="Kozuka Gothic Pro H" pitchFamily="34" charset="-128"/>
              </a:rPr>
              <a:t>Objek</a:t>
            </a:r>
            <a:r>
              <a:rPr lang="en-US" sz="3200" dirty="0" smtClean="0">
                <a:latin typeface="Kozuka Gothic Pro H" pitchFamily="34" charset="-128"/>
                <a:ea typeface="Kozuka Gothic Pro H" pitchFamily="34" charset="-128"/>
              </a:rPr>
              <a:t/>
            </a:r>
            <a:br>
              <a:rPr lang="en-US" sz="3200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3200" dirty="0" smtClean="0">
                <a:latin typeface="Kozuka Gothic Pro H" pitchFamily="34" charset="-128"/>
                <a:ea typeface="Kozuka Gothic Pro H" pitchFamily="34" charset="-128"/>
              </a:rPr>
              <a:t>&lt;PBO&gt;</a:t>
            </a:r>
            <a:endParaRPr lang="en-US" sz="3200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5400" y="3810000"/>
            <a:ext cx="3733800" cy="533400"/>
          </a:xfrm>
        </p:spPr>
        <p:txBody>
          <a:bodyPr>
            <a:normAutofit fontScale="92500"/>
          </a:bodyPr>
          <a:lstStyle/>
          <a:p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Oleh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: Ken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Kinanti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Purnamasari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381000"/>
            <a:ext cx="4572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Straight Connector 7"/>
          <p:cNvCxnSpPr/>
          <p:nvPr/>
        </p:nvCxnSpPr>
        <p:spPr>
          <a:xfrm>
            <a:off x="5181600" y="3657600"/>
            <a:ext cx="3581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391400" y="5638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Kozuka Gothic Pro H" pitchFamily="34" charset="-128"/>
                <a:ea typeface="Kozuka Gothic Pro H" pitchFamily="34" charset="-128"/>
              </a:rPr>
              <a:t>Pertemuan</a:t>
            </a:r>
            <a:endParaRPr lang="en-US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8200" y="5867400"/>
            <a:ext cx="312420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haroni" pitchFamily="2" charset="-79"/>
                <a:cs typeface="Aharoni" pitchFamily="2" charset="-79"/>
              </a:rPr>
              <a:t>Generic Programming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43800" y="5943600"/>
            <a:ext cx="1219200" cy="646331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13</a:t>
            </a:r>
            <a:endParaRPr lang="en-US" sz="3600" b="1" dirty="0"/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91250" y="152400"/>
            <a:ext cx="142875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Penggunaan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GENERIC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1" name="Straight Connector 30"/>
          <p:cNvCxnSpPr/>
          <p:nvPr/>
        </p:nvCxnSpPr>
        <p:spPr>
          <a:xfrm>
            <a:off x="20574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0574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9" name="Picture 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2057400"/>
            <a:ext cx="6934200" cy="148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Penggunaan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GENERIC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1" name="Straight Connector 30"/>
          <p:cNvCxnSpPr/>
          <p:nvPr/>
        </p:nvCxnSpPr>
        <p:spPr>
          <a:xfrm>
            <a:off x="20574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0574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66800" y="1828800"/>
            <a:ext cx="636905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smtClean="0">
                <a:latin typeface="Algerian" pitchFamily="82" charset="0"/>
              </a:rPr>
              <a:t>STUDI KASUS</a:t>
            </a:r>
          </a:p>
          <a:p>
            <a:pPr algn="ctr"/>
            <a:endParaRPr lang="en-US" sz="1400" b="1" dirty="0" smtClean="0">
              <a:latin typeface="Algerian" pitchFamily="82" charset="0"/>
            </a:endParaRPr>
          </a:p>
          <a:p>
            <a:pPr lvl="1" algn="ctr">
              <a:buFont typeface="Wingdings" pitchFamily="2" charset="2"/>
              <a:buChar char="v"/>
            </a:pPr>
            <a:r>
              <a:rPr lang="en-US" sz="4000" b="1" dirty="0" err="1" smtClean="0"/>
              <a:t>Bangun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datar</a:t>
            </a:r>
            <a:endParaRPr lang="en-US" sz="4000" b="1" dirty="0" smtClean="0"/>
          </a:p>
          <a:p>
            <a:pPr lvl="6" algn="ctr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4000" b="1" dirty="0" err="1" smtClean="0"/>
              <a:t>Bangun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ruang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2057400"/>
            <a:ext cx="5181600" cy="1676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Ada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Pertanyaan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???</a:t>
            </a:r>
            <a:endParaRPr lang="en-US" sz="3600" b="1" dirty="0">
              <a:latin typeface="Kozuka Gothic Pro H" pitchFamily="34" charset="-128"/>
              <a:ea typeface="Kozuka Gothic Pro H" pitchFamily="34" charset="-128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0"/>
            <a:ext cx="4572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2057400" y="40386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057400" y="41148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D:\Desktop\tndtanya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4648200"/>
            <a:ext cx="2609850" cy="1752600"/>
          </a:xfrm>
          <a:prstGeom prst="rect">
            <a:avLst/>
          </a:prstGeom>
          <a:noFill/>
        </p:spPr>
      </p:pic>
      <p:pic>
        <p:nvPicPr>
          <p:cNvPr id="1027" name="Picture 3" descr="D:\Desktop\tndtanya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0" y="4876800"/>
            <a:ext cx="1885950" cy="1247775"/>
          </a:xfrm>
          <a:prstGeom prst="rect">
            <a:avLst/>
          </a:prstGeom>
          <a:noFill/>
        </p:spPr>
      </p:pic>
      <p:pic>
        <p:nvPicPr>
          <p:cNvPr id="1028" name="Picture 4" descr="D:\Desktop\tndtanya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47800" y="4572000"/>
            <a:ext cx="2457450" cy="1857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Definisi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Class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1" name="Straight Connector 30"/>
          <p:cNvCxnSpPr/>
          <p:nvPr/>
        </p:nvCxnSpPr>
        <p:spPr>
          <a:xfrm>
            <a:off x="20574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0574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447800" y="2027237"/>
            <a:ext cx="7086600" cy="31543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 smtClean="0">
              <a:latin typeface="Kozuka Gothic Pro H" pitchFamily="34" charset="-128"/>
              <a:ea typeface="Kozuka Gothic Pro H" pitchFamily="34" charset="-128"/>
            </a:endParaRPr>
          </a:p>
          <a:p>
            <a:pPr>
              <a:buNone/>
            </a:pPr>
            <a:endParaRPr lang="en-US" sz="2800" dirty="0" smtClean="0">
              <a:latin typeface="Kozuka Gothic Pro H" pitchFamily="34" charset="-128"/>
              <a:ea typeface="Kozuka Gothic Pro H" pitchFamily="34" charset="-128"/>
            </a:endParaRPr>
          </a:p>
          <a:p>
            <a:pPr>
              <a:buNone/>
            </a:pP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  <p:pic>
        <p:nvPicPr>
          <p:cNvPr id="7" name="Picture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1447800"/>
            <a:ext cx="5638800" cy="464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Penciptaan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Objek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1" name="Straight Connector 30"/>
          <p:cNvCxnSpPr/>
          <p:nvPr/>
        </p:nvCxnSpPr>
        <p:spPr>
          <a:xfrm>
            <a:off x="20574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0574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752600" y="2362200"/>
            <a:ext cx="6172200" cy="2620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/>
              <a:t>KoleksiString</a:t>
            </a:r>
            <a:r>
              <a:rPr lang="en-US" b="1" dirty="0" smtClean="0"/>
              <a:t> String1 = </a:t>
            </a:r>
          </a:p>
          <a:p>
            <a:pPr>
              <a:buNone/>
            </a:pPr>
            <a:r>
              <a:rPr lang="en-US" b="1" dirty="0" smtClean="0"/>
              <a:t>			new </a:t>
            </a:r>
            <a:r>
              <a:rPr lang="en-US" b="1" dirty="0" err="1" smtClean="0"/>
              <a:t>KoleksiString</a:t>
            </a:r>
            <a:r>
              <a:rPr lang="en-US" b="1" dirty="0" smtClean="0"/>
              <a:t>();</a:t>
            </a:r>
            <a:endParaRPr lang="en-US" dirty="0" smtClean="0"/>
          </a:p>
          <a:p>
            <a:pPr algn="ctr">
              <a:buNone/>
            </a:pPr>
            <a:endParaRPr lang="en-US" dirty="0" smtClean="0">
              <a:latin typeface="Kozuka Gothic Pro H" pitchFamily="34" charset="-128"/>
              <a:ea typeface="Kozuka Gothic Pro H" pitchFamily="34" charset="-128"/>
            </a:endParaRPr>
          </a:p>
          <a:p>
            <a:pPr algn="ctr">
              <a:buNone/>
            </a:pPr>
            <a:endParaRPr lang="en-US" dirty="0">
              <a:latin typeface="Kozuka Gothic Pro H" pitchFamily="34" charset="-128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Next . . . 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1" name="Straight Connector 30"/>
          <p:cNvCxnSpPr/>
          <p:nvPr/>
        </p:nvCxnSpPr>
        <p:spPr>
          <a:xfrm>
            <a:off x="20574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0574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752600" y="2362200"/>
            <a:ext cx="6172200" cy="2620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err="1" smtClean="0"/>
              <a:t>Bagaimana</a:t>
            </a:r>
            <a:r>
              <a:rPr lang="en-US" b="1" dirty="0" smtClean="0"/>
              <a:t> </a:t>
            </a:r>
            <a:r>
              <a:rPr lang="en-US" b="1" dirty="0" err="1" smtClean="0"/>
              <a:t>kalau</a:t>
            </a:r>
            <a:r>
              <a:rPr lang="en-US" b="1" dirty="0" smtClean="0"/>
              <a:t> </a:t>
            </a:r>
            <a:r>
              <a:rPr lang="en-US" b="1" dirty="0" err="1" smtClean="0"/>
              <a:t>Objek</a:t>
            </a:r>
            <a:r>
              <a:rPr lang="en-US" b="1" dirty="0" smtClean="0"/>
              <a:t> </a:t>
            </a:r>
          </a:p>
          <a:p>
            <a:pPr algn="ctr">
              <a:buNone/>
            </a:pPr>
            <a:r>
              <a:rPr lang="en-US" b="1" dirty="0" smtClean="0"/>
              <a:t>yang </a:t>
            </a:r>
            <a:r>
              <a:rPr lang="en-US" b="1" dirty="0" err="1" smtClean="0"/>
              <a:t>dibuat</a:t>
            </a:r>
            <a:r>
              <a:rPr lang="en-US" b="1" dirty="0" smtClean="0"/>
              <a:t> </a:t>
            </a:r>
            <a:r>
              <a:rPr lang="en-US" b="1" dirty="0" err="1" smtClean="0"/>
              <a:t>memiliki</a:t>
            </a:r>
            <a:r>
              <a:rPr lang="en-US" b="1" dirty="0" smtClean="0"/>
              <a:t> </a:t>
            </a:r>
          </a:p>
          <a:p>
            <a:pPr algn="ctr">
              <a:buNone/>
            </a:pPr>
            <a:r>
              <a:rPr lang="en-US" b="1" dirty="0" smtClean="0"/>
              <a:t>BERBAGAI TIPE DATA ???</a:t>
            </a:r>
            <a:endParaRPr lang="en-US" dirty="0" smtClean="0"/>
          </a:p>
          <a:p>
            <a:pPr algn="ctr">
              <a:buNone/>
            </a:pPr>
            <a:endParaRPr lang="en-US" dirty="0" smtClean="0">
              <a:latin typeface="Kozuka Gothic Pro H" pitchFamily="34" charset="-128"/>
              <a:ea typeface="Kozuka Gothic Pro H" pitchFamily="34" charset="-128"/>
            </a:endParaRPr>
          </a:p>
          <a:p>
            <a:pPr algn="ctr">
              <a:buNone/>
            </a:pPr>
            <a:endParaRPr lang="en-US" dirty="0">
              <a:latin typeface="Kozuka Gothic Pro H" pitchFamily="34" charset="-128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Solusi</a:t>
            </a:r>
            <a:endParaRPr lang="en-US" sz="6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1" name="Straight Connector 30"/>
          <p:cNvCxnSpPr/>
          <p:nvPr/>
        </p:nvCxnSpPr>
        <p:spPr>
          <a:xfrm>
            <a:off x="20574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0574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2057400" y="1981200"/>
            <a:ext cx="5638800" cy="3154363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3600" dirty="0" err="1" smtClean="0">
                <a:ea typeface="Kozuka Gothic Pro H" pitchFamily="34" charset="-128"/>
              </a:rPr>
              <a:t>Objek</a:t>
            </a:r>
            <a:endParaRPr lang="en-US" sz="3600" dirty="0" smtClean="0">
              <a:ea typeface="Kozuka Gothic Pro H" pitchFamily="34" charset="-128"/>
            </a:endParaRPr>
          </a:p>
          <a:p>
            <a:pPr algn="ctr">
              <a:buFont typeface="Wingdings" pitchFamily="2" charset="2"/>
              <a:buChar char="v"/>
            </a:pPr>
            <a:r>
              <a:rPr lang="en-US" sz="3600" dirty="0" smtClean="0">
                <a:ea typeface="Kozuka Gothic Pro H" pitchFamily="34" charset="-128"/>
              </a:rPr>
              <a:t>Generic</a:t>
            </a:r>
          </a:p>
          <a:p>
            <a:pPr>
              <a:buNone/>
            </a:pPr>
            <a:endParaRPr lang="en-US" sz="2800" dirty="0" smtClean="0">
              <a:ea typeface="Kozuka Gothic Pro H" pitchFamily="34" charset="-128"/>
            </a:endParaRPr>
          </a:p>
          <a:p>
            <a:pPr>
              <a:buNone/>
            </a:pPr>
            <a:endParaRPr lang="en-US" sz="2800" dirty="0" smtClean="0">
              <a:ea typeface="Kozuka Gothic Pro H" pitchFamily="34" charset="-128"/>
            </a:endParaRPr>
          </a:p>
          <a:p>
            <a:pPr>
              <a:buNone/>
            </a:pPr>
            <a:endParaRPr lang="en-US" sz="2800" dirty="0"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Penggunaan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OBJECT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1" name="Straight Connector 30"/>
          <p:cNvCxnSpPr/>
          <p:nvPr/>
        </p:nvCxnSpPr>
        <p:spPr>
          <a:xfrm>
            <a:off x="20574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0574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Content Placeholder 5"/>
          <p:cNvSpPr>
            <a:spLocks noGrp="1"/>
          </p:cNvSpPr>
          <p:nvPr>
            <p:ph sz="quarter" idx="1"/>
          </p:nvPr>
        </p:nvSpPr>
        <p:spPr>
          <a:xfrm>
            <a:off x="1371600" y="1772816"/>
            <a:ext cx="7086600" cy="424847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id-ID" sz="2000" dirty="0">
                <a:latin typeface="Courier New" pitchFamily="49" charset="0"/>
                <a:cs typeface="Courier New" pitchFamily="49" charset="0"/>
              </a:rPr>
              <a:t>public class Objek {</a:t>
            </a:r>
          </a:p>
          <a:p>
            <a:pPr marL="0" indent="0">
              <a:buNone/>
            </a:pPr>
            <a:r>
              <a:rPr lang="id-ID" sz="2000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id-ID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id-ID" sz="2000" dirty="0">
                <a:latin typeface="Courier New" pitchFamily="49" charset="0"/>
                <a:cs typeface="Courier New" pitchFamily="49" charset="0"/>
              </a:rPr>
              <a:t> data;</a:t>
            </a:r>
          </a:p>
          <a:p>
            <a:pPr marL="0" indent="0">
              <a:buNone/>
            </a:pPr>
            <a:endParaRPr lang="id-ID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id-ID" sz="2000" dirty="0">
                <a:latin typeface="Courier New" pitchFamily="49" charset="0"/>
                <a:cs typeface="Courier New" pitchFamily="49" charset="0"/>
              </a:rPr>
              <a:t>    public Object getData() {</a:t>
            </a:r>
          </a:p>
          <a:p>
            <a:pPr marL="0" indent="0">
              <a:buNone/>
            </a:pPr>
            <a:r>
              <a:rPr lang="id-ID" sz="2000" dirty="0">
                <a:latin typeface="Courier New" pitchFamily="49" charset="0"/>
                <a:cs typeface="Courier New" pitchFamily="49" charset="0"/>
              </a:rPr>
              <a:t>        return data;</a:t>
            </a:r>
          </a:p>
          <a:p>
            <a:pPr marL="0" indent="0">
              <a:buNone/>
            </a:pPr>
            <a:r>
              <a:rPr lang="id-ID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id-ID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id-ID" sz="2000" dirty="0">
                <a:latin typeface="Courier New" pitchFamily="49" charset="0"/>
                <a:cs typeface="Courier New" pitchFamily="49" charset="0"/>
              </a:rPr>
              <a:t>    public void setData(Object data) {</a:t>
            </a:r>
          </a:p>
          <a:p>
            <a:pPr marL="0" indent="0">
              <a:buNone/>
            </a:pPr>
            <a:r>
              <a:rPr lang="id-ID" sz="2000" dirty="0">
                <a:latin typeface="Courier New" pitchFamily="49" charset="0"/>
                <a:cs typeface="Courier New" pitchFamily="49" charset="0"/>
              </a:rPr>
              <a:t>        this.data = data;</a:t>
            </a:r>
          </a:p>
          <a:p>
            <a:pPr marL="0" indent="0">
              <a:buNone/>
            </a:pPr>
            <a:r>
              <a:rPr lang="id-ID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id-ID" sz="2000" dirty="0">
                <a:latin typeface="Courier New" pitchFamily="49" charset="0"/>
                <a:cs typeface="Courier New" pitchFamily="49" charset="0"/>
              </a:rPr>
              <a:t>}</a:t>
            </a:r>
            <a:endParaRPr lang="id-ID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Penggunaan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OBJECT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1" name="Straight Connector 30"/>
          <p:cNvCxnSpPr/>
          <p:nvPr/>
        </p:nvCxnSpPr>
        <p:spPr>
          <a:xfrm>
            <a:off x="20574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0574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Content Placeholder 5"/>
          <p:cNvSpPr>
            <a:spLocks noGrp="1"/>
          </p:cNvSpPr>
          <p:nvPr>
            <p:ph sz="quarter" idx="1"/>
          </p:nvPr>
        </p:nvSpPr>
        <p:spPr>
          <a:xfrm>
            <a:off x="1295400" y="1772816"/>
            <a:ext cx="7315200" cy="482453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id-ID" sz="2000" dirty="0">
                <a:latin typeface="Courier New" pitchFamily="49" charset="0"/>
                <a:cs typeface="Courier New" pitchFamily="49" charset="0"/>
              </a:rPr>
              <a:t>public class TesterPenggunaanObjek </a:t>
            </a:r>
            <a:r>
              <a:rPr lang="id-ID" sz="2000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id-ID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id-ID" sz="2000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id-ID" sz="2000" dirty="0">
                <a:latin typeface="Courier New" pitchFamily="49" charset="0"/>
                <a:cs typeface="Courier New" pitchFamily="49" charset="0"/>
              </a:rPr>
              <a:t>static void main(String[] args) {</a:t>
            </a:r>
          </a:p>
          <a:p>
            <a:pPr marL="0" indent="0">
              <a:buNone/>
            </a:pPr>
            <a:r>
              <a:rPr lang="id-ID" sz="2000" dirty="0" smtClean="0">
                <a:latin typeface="Courier New" pitchFamily="49" charset="0"/>
                <a:cs typeface="Courier New" pitchFamily="49" charset="0"/>
              </a:rPr>
              <a:t>        Objek </a:t>
            </a:r>
            <a:r>
              <a:rPr lang="id-ID" sz="2000" dirty="0">
                <a:latin typeface="Courier New" pitchFamily="49" charset="0"/>
                <a:cs typeface="Courier New" pitchFamily="49" charset="0"/>
              </a:rPr>
              <a:t>x=new Objek();</a:t>
            </a:r>
          </a:p>
          <a:p>
            <a:pPr marL="0" indent="0">
              <a:buNone/>
            </a:pPr>
            <a:r>
              <a:rPr lang="id-ID" sz="2000" dirty="0">
                <a:latin typeface="Courier New" pitchFamily="49" charset="0"/>
                <a:cs typeface="Courier New" pitchFamily="49" charset="0"/>
              </a:rPr>
              <a:t>        Integer y=10;</a:t>
            </a:r>
          </a:p>
          <a:p>
            <a:pPr marL="0" indent="0">
              <a:buNone/>
            </a:pPr>
            <a:r>
              <a:rPr lang="id-ID" sz="2000" dirty="0">
                <a:latin typeface="Courier New" pitchFamily="49" charset="0"/>
                <a:cs typeface="Courier New" pitchFamily="49" charset="0"/>
              </a:rPr>
              <a:t>        x.setData(y);</a:t>
            </a:r>
          </a:p>
          <a:p>
            <a:pPr marL="0" indent="0">
              <a:buNone/>
            </a:pPr>
            <a:r>
              <a:rPr lang="id-ID" sz="2000" dirty="0">
                <a:latin typeface="Courier New" pitchFamily="49" charset="0"/>
                <a:cs typeface="Courier New" pitchFamily="49" charset="0"/>
              </a:rPr>
              <a:t>        System.out.println(x.getData());</a:t>
            </a:r>
          </a:p>
          <a:p>
            <a:pPr marL="0" indent="0">
              <a:buNone/>
            </a:pPr>
            <a:r>
              <a:rPr lang="id-ID" sz="2000" dirty="0">
                <a:latin typeface="Courier New" pitchFamily="49" charset="0"/>
                <a:cs typeface="Courier New" pitchFamily="49" charset="0"/>
              </a:rPr>
              <a:t>        </a:t>
            </a:r>
          </a:p>
          <a:p>
            <a:pPr marL="0" indent="0">
              <a:buNone/>
            </a:pPr>
            <a:r>
              <a:rPr lang="id-ID" sz="2000" dirty="0">
                <a:latin typeface="Courier New" pitchFamily="49" charset="0"/>
                <a:cs typeface="Courier New" pitchFamily="49" charset="0"/>
              </a:rPr>
              <a:t>        String z="Halo saya objek";</a:t>
            </a:r>
          </a:p>
          <a:p>
            <a:pPr marL="0" indent="0">
              <a:buNone/>
            </a:pPr>
            <a:r>
              <a:rPr lang="id-ID" sz="2000" dirty="0">
                <a:latin typeface="Courier New" pitchFamily="49" charset="0"/>
                <a:cs typeface="Courier New" pitchFamily="49" charset="0"/>
              </a:rPr>
              <a:t>        x.setData(z);</a:t>
            </a:r>
          </a:p>
          <a:p>
            <a:pPr marL="0" indent="0">
              <a:buNone/>
            </a:pPr>
            <a:r>
              <a:rPr lang="id-ID" sz="2000" dirty="0">
                <a:latin typeface="Courier New" pitchFamily="49" charset="0"/>
                <a:cs typeface="Courier New" pitchFamily="49" charset="0"/>
              </a:rPr>
              <a:t>        System.out.println(x.getData());</a:t>
            </a:r>
          </a:p>
          <a:p>
            <a:pPr marL="0" indent="0">
              <a:buNone/>
            </a:pPr>
            <a:r>
              <a:rPr lang="id-ID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id-ID" sz="2000" dirty="0">
                <a:latin typeface="Courier New" pitchFamily="49" charset="0"/>
                <a:cs typeface="Courier New" pitchFamily="49" charset="0"/>
              </a:rPr>
              <a:t>}</a:t>
            </a:r>
            <a:endParaRPr lang="id-ID" sz="2000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590800" y="2819400"/>
            <a:ext cx="1143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10000" y="2819400"/>
            <a:ext cx="457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419600" y="2819400"/>
            <a:ext cx="1143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038600" y="3581400"/>
            <a:ext cx="3048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038600" y="5029200"/>
            <a:ext cx="3048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Penggunaan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GENERIC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1" name="Straight Connector 30"/>
          <p:cNvCxnSpPr/>
          <p:nvPr/>
        </p:nvCxnSpPr>
        <p:spPr>
          <a:xfrm>
            <a:off x="20574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0574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6"/>
          <p:cNvPicPr/>
          <p:nvPr/>
        </p:nvPicPr>
        <p:blipFill>
          <a:blip r:embed="rId4" cstate="print"/>
          <a:srcRect l="3125" t="30918" r="57292" b="22705"/>
          <a:stretch>
            <a:fillRect/>
          </a:stretch>
        </p:blipFill>
        <p:spPr bwMode="auto">
          <a:xfrm>
            <a:off x="2971800" y="26670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Arabic Typesetting" pitchFamily="66" charset="-78"/>
                <a:cs typeface="Arabic Typesetting" pitchFamily="66" charset="-78"/>
              </a:rPr>
              <a:t>Penggunaan</a:t>
            </a:r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 GENERIC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1" name="Straight Connector 30"/>
          <p:cNvCxnSpPr/>
          <p:nvPr/>
        </p:nvCxnSpPr>
        <p:spPr>
          <a:xfrm>
            <a:off x="20574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0574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6"/>
          <p:cNvPicPr/>
          <p:nvPr/>
        </p:nvPicPr>
        <p:blipFill>
          <a:blip r:embed="rId4" cstate="print"/>
          <a:srcRect l="3125" t="30918" r="57292" b="22705"/>
          <a:stretch>
            <a:fillRect/>
          </a:stretch>
        </p:blipFill>
        <p:spPr bwMode="auto">
          <a:xfrm>
            <a:off x="2971800" y="2514600"/>
            <a:ext cx="449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5" cstate="print"/>
          <a:srcRect t="18765" b="4751"/>
          <a:stretch>
            <a:fillRect/>
          </a:stretch>
        </p:blipFill>
        <p:spPr bwMode="auto">
          <a:xfrm>
            <a:off x="1447800" y="1524000"/>
            <a:ext cx="7162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151</Words>
  <Application>Microsoft Office PowerPoint</Application>
  <PresentationFormat>On-screen Show (4:3)</PresentationFormat>
  <Paragraphs>65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Pemrograman Berorientasi Objek &lt;PBO&gt;</vt:lpstr>
      <vt:lpstr>Definisi Class</vt:lpstr>
      <vt:lpstr>Penciptaan Objek</vt:lpstr>
      <vt:lpstr>Next . . . </vt:lpstr>
      <vt:lpstr>Solusi</vt:lpstr>
      <vt:lpstr>Penggunaan OBJECT</vt:lpstr>
      <vt:lpstr>Penggunaan OBJECT</vt:lpstr>
      <vt:lpstr>Penggunaan GENERIC</vt:lpstr>
      <vt:lpstr>Penggunaan GENERIC</vt:lpstr>
      <vt:lpstr>Penggunaan GENERIC</vt:lpstr>
      <vt:lpstr>Penggunaan GENERIC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Kenkin</cp:lastModifiedBy>
  <cp:revision>39</cp:revision>
  <dcterms:created xsi:type="dcterms:W3CDTF">2012-02-22T14:18:32Z</dcterms:created>
  <dcterms:modified xsi:type="dcterms:W3CDTF">2012-05-28T08:03:02Z</dcterms:modified>
</cp:coreProperties>
</file>