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CD3B2-4FAB-4C33-81B0-19DA2A0339D7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0E698-DC51-48C9-9011-133D2FDF69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CD3B2-4FAB-4C33-81B0-19DA2A0339D7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0E698-DC51-48C9-9011-133D2FDF6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CD3B2-4FAB-4C33-81B0-19DA2A0339D7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0E698-DC51-48C9-9011-133D2FDF6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CD3B2-4FAB-4C33-81B0-19DA2A0339D7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0E698-DC51-48C9-9011-133D2FDF6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CD3B2-4FAB-4C33-81B0-19DA2A0339D7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0E698-DC51-48C9-9011-133D2FDF69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CD3B2-4FAB-4C33-81B0-19DA2A0339D7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0E698-DC51-48C9-9011-133D2FDF6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CD3B2-4FAB-4C33-81B0-19DA2A0339D7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0E698-DC51-48C9-9011-133D2FDF6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CD3B2-4FAB-4C33-81B0-19DA2A0339D7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0E698-DC51-48C9-9011-133D2FDF6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CD3B2-4FAB-4C33-81B0-19DA2A0339D7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0E698-DC51-48C9-9011-133D2FDF69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CD3B2-4FAB-4C33-81B0-19DA2A0339D7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0E698-DC51-48C9-9011-133D2FDF6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CD3B2-4FAB-4C33-81B0-19DA2A0339D7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0E698-DC51-48C9-9011-133D2FDF69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27CD3B2-4FAB-4C33-81B0-19DA2A0339D7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290E698-DC51-48C9-9011-133D2FDF69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PENAKSIRAN INTERVAL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Inne</a:t>
            </a:r>
            <a:r>
              <a:rPr lang="en-US" dirty="0" smtClean="0"/>
              <a:t> </a:t>
            </a:r>
            <a:r>
              <a:rPr lang="en-US" dirty="0" err="1" smtClean="0"/>
              <a:t>Novita</a:t>
            </a:r>
            <a:r>
              <a:rPr lang="en-US" dirty="0" smtClean="0"/>
              <a:t> Sari, </a:t>
            </a:r>
            <a:r>
              <a:rPr lang="en-US" dirty="0" err="1" smtClean="0"/>
              <a:t>M.Si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57200"/>
            <a:ext cx="7498080" cy="5791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/>
              <a:t>Taksiran</a:t>
            </a:r>
            <a:r>
              <a:rPr lang="en-US" sz="2400" dirty="0" smtClean="0"/>
              <a:t> interval </a:t>
            </a:r>
            <a:r>
              <a:rPr lang="en-US" sz="2400" dirty="0" err="1" smtClean="0"/>
              <a:t>proporsi</a:t>
            </a:r>
            <a:r>
              <a:rPr lang="en-US" sz="2400" dirty="0" smtClean="0"/>
              <a:t> :</a:t>
            </a:r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dengan</a:t>
            </a:r>
            <a:r>
              <a:rPr lang="en-US" sz="2400" dirty="0" smtClean="0"/>
              <a:t> q = 1-p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soal</a:t>
            </a:r>
            <a:r>
              <a:rPr lang="en-US" sz="2400" dirty="0" smtClean="0"/>
              <a:t> :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500 </a:t>
            </a:r>
            <a:r>
              <a:rPr lang="en-US" sz="2400" dirty="0" err="1" smtClean="0"/>
              <a:t>orang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makan</a:t>
            </a:r>
            <a:r>
              <a:rPr lang="en-US" sz="2400" dirty="0" smtClean="0"/>
              <a:t> </a:t>
            </a:r>
            <a:r>
              <a:rPr lang="en-US" sz="2400" dirty="0" err="1" smtClean="0"/>
              <a:t>siang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restoran</a:t>
            </a:r>
            <a:r>
              <a:rPr lang="en-US" sz="2400" dirty="0" smtClean="0"/>
              <a:t>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jumat</a:t>
            </a:r>
            <a:r>
              <a:rPr lang="en-US" sz="2400" dirty="0" smtClean="0"/>
              <a:t>,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150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menyukai</a:t>
            </a:r>
            <a:r>
              <a:rPr lang="en-US" sz="2400" dirty="0" smtClean="0"/>
              <a:t> </a:t>
            </a:r>
            <a:r>
              <a:rPr lang="en-US" sz="2400" dirty="0" err="1" smtClean="0"/>
              <a:t>makanan</a:t>
            </a:r>
            <a:r>
              <a:rPr lang="en-US" sz="2400" dirty="0" smtClean="0"/>
              <a:t> </a:t>
            </a:r>
            <a:r>
              <a:rPr lang="en-US" sz="2400" dirty="0" err="1" smtClean="0"/>
              <a:t>laut</a:t>
            </a:r>
            <a:r>
              <a:rPr lang="en-US" sz="2400" dirty="0" smtClean="0"/>
              <a:t>.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 </a:t>
            </a:r>
            <a:r>
              <a:rPr lang="en-US" sz="2400" dirty="0" err="1" smtClean="0"/>
              <a:t>selang</a:t>
            </a:r>
            <a:r>
              <a:rPr lang="en-US" sz="2400" dirty="0" smtClean="0"/>
              <a:t> </a:t>
            </a:r>
            <a:r>
              <a:rPr lang="en-US" sz="2400" dirty="0" err="1" smtClean="0"/>
              <a:t>kepercayaan</a:t>
            </a:r>
            <a:r>
              <a:rPr lang="en-US" sz="2400" dirty="0" smtClean="0"/>
              <a:t> 95%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proporsi</a:t>
            </a:r>
            <a:r>
              <a:rPr lang="en-US" sz="2400" dirty="0" smtClean="0"/>
              <a:t> </a:t>
            </a:r>
            <a:r>
              <a:rPr lang="en-US" sz="2400" dirty="0" err="1" smtClean="0"/>
              <a:t>sesungguhnya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menyukai</a:t>
            </a:r>
            <a:r>
              <a:rPr lang="en-US" sz="2400" dirty="0" smtClean="0"/>
              <a:t> </a:t>
            </a:r>
            <a:r>
              <a:rPr lang="en-US" sz="2400" dirty="0" err="1" smtClean="0"/>
              <a:t>makanan</a:t>
            </a:r>
            <a:r>
              <a:rPr lang="en-US" sz="2400" dirty="0" smtClean="0"/>
              <a:t> </a:t>
            </a:r>
            <a:r>
              <a:rPr lang="en-US" sz="2400" dirty="0" err="1" smtClean="0"/>
              <a:t>laut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makan</a:t>
            </a:r>
            <a:r>
              <a:rPr lang="en-US" sz="2400" dirty="0" smtClean="0"/>
              <a:t> </a:t>
            </a:r>
            <a:r>
              <a:rPr lang="en-US" sz="2400" dirty="0" err="1" smtClean="0"/>
              <a:t>siangnya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jumat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restoran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.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382838" y="1055687"/>
          <a:ext cx="3690937" cy="773113"/>
        </p:xfrm>
        <a:graphic>
          <a:graphicData uri="http://schemas.openxmlformats.org/presentationml/2006/ole">
            <p:oleObj spid="_x0000_s22530" name="Equation" r:id="rId3" imgW="21207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TAKSIRAN INTERVAL </a:t>
            </a:r>
            <a:br>
              <a:rPr lang="en-US" sz="3600" dirty="0" smtClean="0"/>
            </a:br>
            <a:r>
              <a:rPr lang="en-US" sz="3600" dirty="0" smtClean="0"/>
              <a:t>SELISIH RATA-RATA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, </a:t>
            </a:r>
            <a:r>
              <a:rPr lang="en-US" sz="2400" dirty="0" err="1" smtClean="0"/>
              <a:t>kedua-duanya</a:t>
            </a:r>
            <a:r>
              <a:rPr lang="en-US" sz="2400" dirty="0" smtClean="0"/>
              <a:t>  </a:t>
            </a:r>
            <a:r>
              <a:rPr lang="en-US" sz="2400" dirty="0" err="1" smtClean="0"/>
              <a:t>berdistribusi</a:t>
            </a:r>
            <a:r>
              <a:rPr lang="en-US" sz="2400" dirty="0" smtClean="0"/>
              <a:t> normal.  Rata-rata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bakunya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    </a:t>
            </a:r>
            <a:r>
              <a:rPr lang="en-US" sz="2400" dirty="0" err="1" smtClean="0"/>
              <a:t>dan</a:t>
            </a:r>
            <a:r>
              <a:rPr lang="en-US" sz="2400" dirty="0" smtClean="0"/>
              <a:t>   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,      </a:t>
            </a:r>
            <a:r>
              <a:rPr lang="en-US" sz="2400" dirty="0" err="1" smtClean="0"/>
              <a:t>dan</a:t>
            </a:r>
            <a:r>
              <a:rPr lang="en-US" sz="2400" dirty="0" smtClean="0"/>
              <a:t>           	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.  Dari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independen</a:t>
            </a:r>
            <a:r>
              <a:rPr lang="en-US" sz="2400" dirty="0" smtClean="0"/>
              <a:t>. 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taksiran</a:t>
            </a:r>
            <a:r>
              <a:rPr lang="en-US" sz="2400" dirty="0" smtClean="0"/>
              <a:t> interval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selisih</a:t>
            </a:r>
            <a:r>
              <a:rPr lang="en-US" sz="2400" dirty="0" smtClean="0"/>
              <a:t> rata-rata </a:t>
            </a:r>
            <a:r>
              <a:rPr lang="en-US" sz="2400" dirty="0" err="1" smtClean="0"/>
              <a:t>sesungguhnya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     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33800" y="2713384"/>
          <a:ext cx="304800" cy="370114"/>
        </p:xfrm>
        <a:graphic>
          <a:graphicData uri="http://schemas.openxmlformats.org/presentationml/2006/ole">
            <p:oleObj spid="_x0000_s23554" name="Equation" r:id="rId3" imgW="17748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45496" y="2743200"/>
          <a:ext cx="304800" cy="370114"/>
        </p:xfrm>
        <a:graphic>
          <a:graphicData uri="http://schemas.openxmlformats.org/presentationml/2006/ole">
            <p:oleObj spid="_x0000_s23555" name="Equation" r:id="rId4" imgW="17748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955583" y="2693504"/>
          <a:ext cx="327025" cy="369887"/>
        </p:xfrm>
        <a:graphic>
          <a:graphicData uri="http://schemas.openxmlformats.org/presentationml/2006/ole">
            <p:oleObj spid="_x0000_s23556" name="Equation" r:id="rId5" imgW="19044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58008" y="3221453"/>
          <a:ext cx="327025" cy="369887"/>
        </p:xfrm>
        <a:graphic>
          <a:graphicData uri="http://schemas.openxmlformats.org/presentationml/2006/ole">
            <p:oleObj spid="_x0000_s23557" name="Equation" r:id="rId6" imgW="1904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"/>
            <a:ext cx="7498080" cy="5867400"/>
          </a:xfrm>
        </p:spPr>
        <p:txBody>
          <a:bodyPr>
            <a:normAutofit fontScale="92500"/>
          </a:bodyPr>
          <a:lstStyle/>
          <a:p>
            <a:pPr marL="539496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              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besarnya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  </a:t>
            </a:r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algn="just">
              <a:lnSpc>
                <a:spcPct val="200000"/>
              </a:lnSpc>
            </a:pPr>
            <a:endParaRPr lang="en-US" sz="2400" dirty="0" smtClean="0"/>
          </a:p>
          <a:p>
            <a:pPr algn="just">
              <a:lnSpc>
                <a:spcPct val="200000"/>
              </a:lnSpc>
            </a:pPr>
            <a:r>
              <a:rPr lang="en-US" sz="2400" dirty="0" err="1" smtClean="0"/>
              <a:t>Dengan</a:t>
            </a:r>
            <a:endParaRPr lang="en-US" sz="2400" dirty="0" smtClean="0"/>
          </a:p>
          <a:p>
            <a:pPr algn="just">
              <a:lnSpc>
                <a:spcPct val="200000"/>
              </a:lnSpc>
            </a:pPr>
            <a:r>
              <a:rPr lang="en-US" sz="2400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     </a:t>
            </a:r>
            <a:r>
              <a:rPr lang="en-US" sz="2400" dirty="0" err="1" smtClean="0"/>
              <a:t>dan</a:t>
            </a:r>
            <a:r>
              <a:rPr lang="en-US" sz="2400" dirty="0" smtClean="0"/>
              <a:t>    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pop 1 </a:t>
            </a:r>
            <a:r>
              <a:rPr lang="en-US" sz="2400" dirty="0" err="1" smtClean="0"/>
              <a:t>dan</a:t>
            </a:r>
            <a:r>
              <a:rPr lang="en-US" sz="2400" dirty="0" smtClean="0"/>
              <a:t> pop 2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    </a:t>
            </a:r>
            <a:r>
              <a:rPr lang="en-US" sz="2400" dirty="0" err="1" smtClean="0"/>
              <a:t>dan</a:t>
            </a:r>
            <a:r>
              <a:rPr lang="en-US" sz="2400" dirty="0" smtClean="0"/>
              <a:t>     rata-rata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pop 1 </a:t>
            </a:r>
            <a:r>
              <a:rPr lang="en-US" sz="2400" dirty="0" err="1" smtClean="0"/>
              <a:t>dan</a:t>
            </a:r>
            <a:r>
              <a:rPr lang="en-US" sz="2400" dirty="0" smtClean="0"/>
              <a:t> pop 2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    </a:t>
            </a:r>
            <a:r>
              <a:rPr lang="en-US" sz="2400" dirty="0" err="1" smtClean="0"/>
              <a:t>dan</a:t>
            </a:r>
            <a:r>
              <a:rPr lang="en-US" sz="2400" dirty="0" smtClean="0"/>
              <a:t>    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baku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pop 1 </a:t>
            </a:r>
            <a:r>
              <a:rPr lang="en-US" sz="2400" dirty="0" err="1" smtClean="0"/>
              <a:t>dan</a:t>
            </a:r>
            <a:r>
              <a:rPr lang="en-US" sz="2400" dirty="0" smtClean="0"/>
              <a:t>    pop2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78496" y="4295912"/>
          <a:ext cx="304800" cy="431800"/>
        </p:xfrm>
        <a:graphic>
          <a:graphicData uri="http://schemas.openxmlformats.org/presentationml/2006/ole">
            <p:oleObj spid="_x0000_s24578" name="Equation" r:id="rId3" imgW="15228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19400" y="4319104"/>
          <a:ext cx="330200" cy="431800"/>
        </p:xfrm>
        <a:graphic>
          <a:graphicData uri="http://schemas.openxmlformats.org/presentationml/2006/ole">
            <p:oleObj spid="_x0000_s24579" name="Equation" r:id="rId4" imgW="16488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716696" y="4948580"/>
          <a:ext cx="330200" cy="431800"/>
        </p:xfrm>
        <a:graphic>
          <a:graphicData uri="http://schemas.openxmlformats.org/presentationml/2006/ole">
            <p:oleObj spid="_x0000_s24580" name="Equation" r:id="rId5" imgW="16488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865244" y="4902200"/>
          <a:ext cx="304800" cy="431800"/>
        </p:xfrm>
        <a:graphic>
          <a:graphicData uri="http://schemas.openxmlformats.org/presentationml/2006/ole">
            <p:oleObj spid="_x0000_s24581" name="Equation" r:id="rId6" imgW="152280" imgH="215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891748" y="5462104"/>
          <a:ext cx="279400" cy="431800"/>
        </p:xfrm>
        <a:graphic>
          <a:graphicData uri="http://schemas.openxmlformats.org/presentationml/2006/ole">
            <p:oleObj spid="_x0000_s24582" name="Equation" r:id="rId7" imgW="139680" imgH="215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743200" y="5488608"/>
          <a:ext cx="304800" cy="431800"/>
        </p:xfrm>
        <a:graphic>
          <a:graphicData uri="http://schemas.openxmlformats.org/presentationml/2006/ole">
            <p:oleObj spid="_x0000_s24583" name="Equation" r:id="rId8" imgW="152280" imgH="21564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867400" y="533400"/>
          <a:ext cx="1360487" cy="385763"/>
        </p:xfrm>
        <a:graphic>
          <a:graphicData uri="http://schemas.openxmlformats.org/presentationml/2006/ole">
            <p:oleObj spid="_x0000_s24584" name="Equation" r:id="rId9" imgW="761760" imgH="215640" progId="Equation.3">
              <p:embed/>
            </p:oleObj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76200" y="1524000"/>
          <a:ext cx="9072562" cy="914400"/>
        </p:xfrm>
        <a:graphic>
          <a:graphicData uri="http://schemas.openxmlformats.org/presentationml/2006/ole">
            <p:oleObj spid="_x0000_s24585" name="Equation" r:id="rId10" imgW="4787640" imgH="4824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632199" y="2590800"/>
          <a:ext cx="3253153" cy="857250"/>
        </p:xfrm>
        <a:graphic>
          <a:graphicData uri="http://schemas.openxmlformats.org/presentationml/2006/ole">
            <p:oleObj spid="_x0000_s24586" name="Equation" r:id="rId11" imgW="1879560" imgH="495000" progId="Equation.3">
              <p:embed/>
            </p:oleObj>
          </a:graphicData>
        </a:graphic>
      </p:graphicFrame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1905000" y="3810000"/>
          <a:ext cx="1444625" cy="330200"/>
        </p:xfrm>
        <a:graphic>
          <a:graphicData uri="http://schemas.openxmlformats.org/presentationml/2006/ole">
            <p:oleObj spid="_x0000_s24587" name="Equation" r:id="rId12" imgW="8888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"/>
            <a:ext cx="7498080" cy="58674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/>
              <a:t>Jika</a:t>
            </a:r>
            <a:r>
              <a:rPr lang="en-US" sz="2400" dirty="0" smtClean="0"/>
              <a:t>                  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besarnya</a:t>
            </a:r>
            <a:r>
              <a:rPr lang="en-US" sz="2400" dirty="0" smtClean="0"/>
              <a:t>  </a:t>
            </a:r>
            <a:r>
              <a:rPr lang="en-US" sz="2400" dirty="0" err="1" smtClean="0"/>
              <a:t>diketahui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algn="just"/>
            <a:r>
              <a:rPr lang="en-US" sz="2400" dirty="0" err="1" smtClean="0"/>
              <a:t>Contoh</a:t>
            </a:r>
            <a:r>
              <a:rPr lang="en-US" sz="2400" dirty="0" smtClean="0"/>
              <a:t> :</a:t>
            </a:r>
          </a:p>
          <a:p>
            <a:pPr algn="just"/>
            <a:r>
              <a:rPr lang="en-US" sz="2400" dirty="0" smtClean="0"/>
              <a:t>1.  Perusahaan A </a:t>
            </a:r>
            <a:r>
              <a:rPr lang="en-US" sz="2400" dirty="0" err="1" smtClean="0"/>
              <a:t>memproduksi</a:t>
            </a:r>
            <a:r>
              <a:rPr lang="en-US" sz="2400" dirty="0" smtClean="0"/>
              <a:t> bola </a:t>
            </a:r>
            <a:r>
              <a:rPr lang="en-US" sz="2400" dirty="0" err="1" smtClean="0"/>
              <a:t>lampu</a:t>
            </a:r>
            <a:r>
              <a:rPr lang="en-US" sz="2400" dirty="0" smtClean="0"/>
              <a:t> SINAR. 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dilihat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 bola </a:t>
            </a:r>
            <a:r>
              <a:rPr lang="en-US" sz="2400" dirty="0" err="1" smtClean="0"/>
              <a:t>lampu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terus</a:t>
            </a:r>
            <a:r>
              <a:rPr lang="en-US" sz="2400" dirty="0" smtClean="0"/>
              <a:t> </a:t>
            </a:r>
            <a:r>
              <a:rPr lang="en-US" sz="2400" dirty="0" err="1" smtClean="0"/>
              <a:t>menerus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padam</a:t>
            </a:r>
            <a:r>
              <a:rPr lang="en-US" sz="2400" dirty="0" smtClean="0"/>
              <a:t>. Dari </a:t>
            </a:r>
            <a:r>
              <a:rPr lang="en-US" sz="2400" dirty="0" err="1" smtClean="0"/>
              <a:t>hasi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50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rerata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 430 jam. </a:t>
            </a:r>
            <a:r>
              <a:rPr lang="en-US" sz="2400" dirty="0" err="1" smtClean="0"/>
              <a:t>Simpangan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baku</a:t>
            </a:r>
            <a:r>
              <a:rPr lang="en-US" sz="2400" dirty="0" smtClean="0"/>
              <a:t> pop 38 jam.</a:t>
            </a:r>
          </a:p>
          <a:p>
            <a:pPr algn="just">
              <a:buNone/>
            </a:pPr>
            <a:r>
              <a:rPr lang="en-US" sz="2400" dirty="0" smtClean="0"/>
              <a:t>	Perusahaan B </a:t>
            </a:r>
            <a:r>
              <a:rPr lang="en-US" sz="2400" dirty="0" err="1" smtClean="0"/>
              <a:t>memproduksi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lampu</a:t>
            </a:r>
            <a:r>
              <a:rPr lang="en-US" sz="2400" dirty="0" smtClean="0"/>
              <a:t> TERANG.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perlakuan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70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rerata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 410 </a:t>
            </a:r>
            <a:r>
              <a:rPr lang="en-US" sz="2400" smtClean="0"/>
              <a:t>jam dan simpangan baku pop 30 jam. Tentukan taksiran interval untuk selisih dua rerata yang sebenarnya dari masa hidup kedua lampu tsb dengan derajat keyakinan 95%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algn="just">
              <a:lnSpc>
                <a:spcPct val="150000"/>
              </a:lnSpc>
              <a:buNone/>
            </a:pPr>
            <a:endParaRPr lang="en-US" sz="2400" dirty="0" smtClean="0"/>
          </a:p>
          <a:p>
            <a:pPr algn="just">
              <a:lnSpc>
                <a:spcPct val="250000"/>
              </a:lnSpc>
              <a:buNone/>
            </a:pPr>
            <a:endParaRPr lang="en-US" sz="24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16200" y="501650"/>
          <a:ext cx="947738" cy="412750"/>
        </p:xfrm>
        <a:graphic>
          <a:graphicData uri="http://schemas.openxmlformats.org/presentationml/2006/ole">
            <p:oleObj spid="_x0000_s25602" name="Equation" r:id="rId3" imgW="495000" imgH="215640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430338" y="1055688"/>
          <a:ext cx="7292975" cy="938212"/>
        </p:xfrm>
        <a:graphic>
          <a:graphicData uri="http://schemas.openxmlformats.org/presentationml/2006/ole">
            <p:oleObj spid="_x0000_s25603" name="Equation" r:id="rId4" imgW="384804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"/>
            <a:ext cx="7498080" cy="58674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2.  </a:t>
            </a:r>
            <a:r>
              <a:rPr lang="en-US" sz="2400" dirty="0" err="1" smtClean="0"/>
              <a:t>Pabrik</a:t>
            </a:r>
            <a:r>
              <a:rPr lang="en-US" sz="2400" dirty="0" smtClean="0"/>
              <a:t> </a:t>
            </a:r>
            <a:r>
              <a:rPr lang="en-US" sz="2400" dirty="0" err="1" smtClean="0"/>
              <a:t>rokok</a:t>
            </a:r>
            <a:r>
              <a:rPr lang="en-US" sz="2400" dirty="0" smtClean="0"/>
              <a:t> </a:t>
            </a:r>
            <a:r>
              <a:rPr lang="en-US" sz="2400" dirty="0" err="1" smtClean="0"/>
              <a:t>memproduksi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rokok</a:t>
            </a:r>
            <a:r>
              <a:rPr lang="en-US" sz="2400" dirty="0" smtClean="0"/>
              <a:t> 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dilihat</a:t>
            </a:r>
            <a:r>
              <a:rPr lang="en-US" sz="2400" dirty="0" smtClean="0"/>
              <a:t> </a:t>
            </a:r>
            <a:r>
              <a:rPr lang="en-US" sz="2400" dirty="0" err="1" smtClean="0"/>
              <a:t>kadar</a:t>
            </a:r>
            <a:r>
              <a:rPr lang="en-US" sz="2400" dirty="0" smtClean="0"/>
              <a:t> </a:t>
            </a:r>
            <a:r>
              <a:rPr lang="en-US" sz="2400" dirty="0" err="1" smtClean="0"/>
              <a:t>nikotin</a:t>
            </a:r>
            <a:r>
              <a:rPr lang="en-US" sz="2400" dirty="0" smtClean="0"/>
              <a:t> </a:t>
            </a:r>
            <a:r>
              <a:rPr lang="en-US" sz="2400" dirty="0" err="1" smtClean="0"/>
              <a:t>didalamnya</a:t>
            </a:r>
            <a:r>
              <a:rPr lang="en-US" sz="2400" dirty="0" smtClean="0"/>
              <a:t>. Dari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</a:t>
            </a:r>
            <a:r>
              <a:rPr lang="en-US" sz="2400" dirty="0" err="1" smtClean="0"/>
              <a:t>sebanyakk</a:t>
            </a:r>
            <a:r>
              <a:rPr lang="en-US" sz="2400" dirty="0" smtClean="0"/>
              <a:t> 25 </a:t>
            </a:r>
            <a:r>
              <a:rPr lang="en-US" sz="2400" dirty="0" err="1" smtClean="0"/>
              <a:t>batang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rerata</a:t>
            </a:r>
            <a:r>
              <a:rPr lang="en-US" sz="2400" dirty="0" smtClean="0"/>
              <a:t> </a:t>
            </a:r>
            <a:r>
              <a:rPr lang="en-US" sz="2400" dirty="0" err="1" smtClean="0"/>
              <a:t>kadar</a:t>
            </a:r>
            <a:r>
              <a:rPr lang="en-US" sz="2400" dirty="0" smtClean="0"/>
              <a:t> </a:t>
            </a:r>
            <a:r>
              <a:rPr lang="en-US" sz="2400" dirty="0" err="1" smtClean="0"/>
              <a:t>nikotinya</a:t>
            </a:r>
            <a:r>
              <a:rPr lang="en-US" sz="2400" dirty="0" smtClean="0"/>
              <a:t> 4 mg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baku</a:t>
            </a:r>
            <a:r>
              <a:rPr lang="en-US" sz="2400" dirty="0" smtClean="0"/>
              <a:t> 0.8 mg.  </a:t>
            </a:r>
            <a:r>
              <a:rPr lang="en-US" sz="2400" dirty="0" err="1" smtClean="0"/>
              <a:t>Selain</a:t>
            </a:r>
            <a:r>
              <a:rPr lang="en-US" sz="2400" dirty="0" smtClean="0"/>
              <a:t> </a:t>
            </a:r>
            <a:r>
              <a:rPr lang="en-US" sz="2400" dirty="0" err="1" smtClean="0"/>
              <a:t>rokok</a:t>
            </a:r>
            <a:r>
              <a:rPr lang="en-US" sz="2400" dirty="0" smtClean="0"/>
              <a:t> A </a:t>
            </a:r>
            <a:r>
              <a:rPr lang="en-US" sz="2400" dirty="0" err="1" smtClean="0"/>
              <a:t>diproduksi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rokok</a:t>
            </a:r>
            <a:r>
              <a:rPr lang="en-US" sz="2400" dirty="0" smtClean="0"/>
              <a:t> B,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20 </a:t>
            </a:r>
            <a:r>
              <a:rPr lang="en-US" sz="2400" dirty="0" err="1" smtClean="0"/>
              <a:t>batang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rerata</a:t>
            </a:r>
            <a:r>
              <a:rPr lang="en-US" sz="2400" dirty="0" smtClean="0"/>
              <a:t> </a:t>
            </a:r>
            <a:r>
              <a:rPr lang="en-US" sz="2400" dirty="0" err="1" smtClean="0"/>
              <a:t>kadar</a:t>
            </a:r>
            <a:r>
              <a:rPr lang="en-US" sz="2400" dirty="0" smtClean="0"/>
              <a:t> </a:t>
            </a:r>
            <a:r>
              <a:rPr lang="en-US" sz="2400" dirty="0" err="1" smtClean="0"/>
              <a:t>nikotinnya</a:t>
            </a:r>
            <a:r>
              <a:rPr lang="en-US" sz="2400" dirty="0" smtClean="0"/>
              <a:t> 3.4 mg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baku</a:t>
            </a:r>
            <a:r>
              <a:rPr lang="en-US" sz="2400" dirty="0" smtClean="0"/>
              <a:t> 1 mg.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berasal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normal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variansi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taksiran</a:t>
            </a:r>
            <a:r>
              <a:rPr lang="en-US" sz="2400" dirty="0" smtClean="0"/>
              <a:t> interval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selisih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rerata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sebenarnya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kadar</a:t>
            </a:r>
            <a:r>
              <a:rPr lang="en-US" sz="2400" dirty="0" smtClean="0"/>
              <a:t> </a:t>
            </a:r>
            <a:r>
              <a:rPr lang="en-US" sz="2400" dirty="0" err="1" smtClean="0"/>
              <a:t>nikotin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derajat</a:t>
            </a:r>
            <a:r>
              <a:rPr lang="en-US" sz="2400" dirty="0" smtClean="0"/>
              <a:t> </a:t>
            </a:r>
            <a:r>
              <a:rPr lang="en-US" sz="2400" dirty="0" err="1" smtClean="0"/>
              <a:t>keyakinan</a:t>
            </a:r>
            <a:r>
              <a:rPr lang="en-US" sz="2400" dirty="0" smtClean="0"/>
              <a:t> </a:t>
            </a:r>
            <a:r>
              <a:rPr lang="en-US" sz="2400" dirty="0" err="1" smtClean="0"/>
              <a:t>sebesar</a:t>
            </a:r>
            <a:r>
              <a:rPr lang="en-US" sz="2400" dirty="0" smtClean="0"/>
              <a:t> 95 %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TAKSIRAN INTERVAL SELISIH PROPORSI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838200" y="1981200"/>
          <a:ext cx="8170631" cy="912812"/>
        </p:xfrm>
        <a:graphic>
          <a:graphicData uri="http://schemas.openxmlformats.org/presentationml/2006/ole">
            <p:oleObj spid="_x0000_s26626" name="Equation" r:id="rId3" imgW="4317840" imgH="4824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71600" y="3505200"/>
            <a:ext cx="794788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 :</a:t>
            </a:r>
          </a:p>
          <a:p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500 </a:t>
            </a:r>
            <a:r>
              <a:rPr lang="en-US" sz="2400" dirty="0" err="1" smtClean="0"/>
              <a:t>pemudi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yang </a:t>
            </a:r>
          </a:p>
          <a:p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 </a:t>
            </a:r>
            <a:r>
              <a:rPr lang="en-US" sz="2400" dirty="0" err="1" smtClean="0"/>
              <a:t>dari</a:t>
            </a:r>
            <a:r>
              <a:rPr lang="en-US" sz="2400" dirty="0" smtClean="0"/>
              <a:t> 700 </a:t>
            </a:r>
            <a:r>
              <a:rPr lang="en-US" sz="2400" dirty="0" err="1" smtClean="0"/>
              <a:t>pemuda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mengunjungi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pame</a:t>
            </a:r>
            <a:endParaRPr lang="en-US" sz="2400" dirty="0" smtClean="0"/>
          </a:p>
          <a:p>
            <a:r>
              <a:rPr lang="en-US" sz="2400" dirty="0" smtClean="0"/>
              <a:t>ran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. </a:t>
            </a:r>
            <a:r>
              <a:rPr lang="en-US" sz="2400" dirty="0" err="1" smtClean="0"/>
              <a:t>Ternyata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325 </a:t>
            </a:r>
            <a:r>
              <a:rPr lang="en-US" sz="2400" dirty="0" err="1" smtClean="0"/>
              <a:t>pe</a:t>
            </a:r>
            <a:endParaRPr lang="en-US" sz="2400" dirty="0" smtClean="0"/>
          </a:p>
          <a:p>
            <a:r>
              <a:rPr lang="en-US" sz="2400" dirty="0" err="1" smtClean="0"/>
              <a:t>Mudi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400 </a:t>
            </a:r>
            <a:r>
              <a:rPr lang="en-US" sz="2400" dirty="0" err="1" smtClean="0"/>
              <a:t>pemuda</a:t>
            </a:r>
            <a:r>
              <a:rPr lang="en-US" sz="2400" dirty="0" smtClean="0"/>
              <a:t> </a:t>
            </a:r>
            <a:r>
              <a:rPr lang="en-US" sz="2400" dirty="0" err="1" smtClean="0"/>
              <a:t>menyukai</a:t>
            </a:r>
            <a:r>
              <a:rPr lang="en-US" sz="2400" dirty="0" smtClean="0"/>
              <a:t> </a:t>
            </a:r>
            <a:r>
              <a:rPr lang="en-US" sz="2400" dirty="0" err="1" smtClean="0"/>
              <a:t>pameran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Tentukan</a:t>
            </a:r>
            <a:r>
              <a:rPr lang="en-US" sz="2400" dirty="0" smtClean="0"/>
              <a:t> interval </a:t>
            </a:r>
            <a:r>
              <a:rPr lang="en-US" sz="2400" dirty="0" err="1" smtClean="0"/>
              <a:t>kepercayaan</a:t>
            </a:r>
            <a:r>
              <a:rPr lang="en-US" sz="2400" dirty="0" smtClean="0"/>
              <a:t> 95%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perbedaan</a:t>
            </a:r>
            <a:r>
              <a:rPr lang="en-US" sz="2400" dirty="0" smtClean="0"/>
              <a:t> </a:t>
            </a:r>
            <a:r>
              <a:rPr lang="en-US" sz="2400" dirty="0" err="1" smtClean="0"/>
              <a:t>proporsi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Pemudan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pemudi</a:t>
            </a:r>
            <a:r>
              <a:rPr lang="en-US" sz="2400" dirty="0" smtClean="0"/>
              <a:t> </a:t>
            </a:r>
            <a:r>
              <a:rPr lang="en-US" sz="2400" dirty="0" err="1" smtClean="0"/>
              <a:t>pengunjung</a:t>
            </a:r>
            <a:r>
              <a:rPr lang="en-US" sz="2400" dirty="0" smtClean="0"/>
              <a:t> </a:t>
            </a:r>
            <a:r>
              <a:rPr lang="en-US" sz="2400" dirty="0" err="1" smtClean="0"/>
              <a:t>pameran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menyukainya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Statistika</a:t>
            </a:r>
            <a:r>
              <a:rPr lang="en-US" dirty="0" smtClean="0"/>
              <a:t> </a:t>
            </a:r>
            <a:r>
              <a:rPr lang="en-US" dirty="0" err="1" smtClean="0"/>
              <a:t>infrensial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Statistika</a:t>
            </a:r>
            <a:r>
              <a:rPr lang="en-US" sz="2400" dirty="0" smtClean="0"/>
              <a:t> </a:t>
            </a:r>
            <a:r>
              <a:rPr lang="en-US" sz="2400" dirty="0" err="1" smtClean="0"/>
              <a:t>inferensial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statistika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segala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untukmenarik</a:t>
            </a:r>
            <a:r>
              <a:rPr lang="en-US" sz="2400" dirty="0" smtClean="0"/>
              <a:t> </a:t>
            </a:r>
            <a:r>
              <a:rPr lang="en-US" sz="2400" dirty="0" err="1" smtClean="0"/>
              <a:t>kesimpulan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diambil</a:t>
            </a:r>
            <a:endParaRPr lang="en-US" sz="2400" dirty="0" smtClean="0"/>
          </a:p>
          <a:p>
            <a:r>
              <a:rPr lang="en-US" sz="2400" dirty="0" err="1" smtClean="0"/>
              <a:t>Inferensi</a:t>
            </a:r>
            <a:r>
              <a:rPr lang="en-US" sz="2400" dirty="0" smtClean="0"/>
              <a:t> </a:t>
            </a:r>
            <a:r>
              <a:rPr lang="en-US" sz="2400" dirty="0" err="1" smtClean="0"/>
              <a:t>statistika</a:t>
            </a:r>
            <a:r>
              <a:rPr lang="en-US" sz="2400" dirty="0" smtClean="0"/>
              <a:t> </a:t>
            </a:r>
            <a:r>
              <a:rPr lang="en-US" sz="2400" dirty="0" err="1" smtClean="0"/>
              <a:t>dibagi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2 area </a:t>
            </a:r>
            <a:r>
              <a:rPr lang="en-US" sz="2400" dirty="0" err="1" smtClean="0"/>
              <a:t>yaitu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Penaksiran</a:t>
            </a:r>
            <a:r>
              <a:rPr lang="en-US" sz="2400" dirty="0" smtClean="0"/>
              <a:t> parameter:  </a:t>
            </a:r>
            <a:r>
              <a:rPr lang="en-US" sz="2400" dirty="0" err="1" smtClean="0"/>
              <a:t>penaksiran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       	    	   			        </a:t>
            </a:r>
            <a:r>
              <a:rPr lang="en-US" sz="2400" dirty="0" err="1" smtClean="0"/>
              <a:t>penaksiran</a:t>
            </a:r>
            <a:r>
              <a:rPr lang="en-US" sz="2400" dirty="0" smtClean="0"/>
              <a:t> interval</a:t>
            </a:r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Pengujian</a:t>
            </a:r>
            <a:r>
              <a:rPr lang="en-US" sz="2400" dirty="0" smtClean="0"/>
              <a:t> </a:t>
            </a:r>
            <a:r>
              <a:rPr lang="en-US" sz="2400" dirty="0" err="1" smtClean="0"/>
              <a:t>hipotesis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PENAKSIRAN TITIK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Parameter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nilainya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ditaksir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statistik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.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penaksiran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tunggal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mendekati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parameter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penaksir</a:t>
            </a:r>
            <a:r>
              <a:rPr lang="en-US" sz="2400" dirty="0" smtClean="0"/>
              <a:t> yang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penaksir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lain : unbiased (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berbias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PENAKSIRAN INTERVAL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penaksiran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, parameter yang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ditaksir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r>
              <a:rPr lang="en-US" sz="2400" dirty="0" smtClean="0"/>
              <a:t> </a:t>
            </a:r>
            <a:r>
              <a:rPr lang="en-US" sz="2400" dirty="0" err="1" smtClean="0"/>
              <a:t>kemungkinannya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menaksir</a:t>
            </a:r>
            <a:r>
              <a:rPr lang="en-US" sz="2400" dirty="0" smtClean="0"/>
              <a:t> parameter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interval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berharap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parameter yang </a:t>
            </a:r>
            <a:r>
              <a:rPr lang="en-US" sz="2400" dirty="0" err="1" smtClean="0"/>
              <a:t>sebenarnya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terletak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interval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  </a:t>
            </a:r>
            <a:r>
              <a:rPr lang="en-US" sz="2400" dirty="0" err="1" smtClean="0"/>
              <a:t>Iterval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taksiran</a:t>
            </a:r>
            <a:r>
              <a:rPr lang="en-US" sz="2400" dirty="0" smtClean="0"/>
              <a:t> interval.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33400"/>
            <a:ext cx="7498080" cy="5715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/>
              <a:t>Selang</a:t>
            </a:r>
            <a:r>
              <a:rPr lang="en-US" sz="2400" dirty="0" smtClean="0"/>
              <a:t> </a:t>
            </a:r>
            <a:r>
              <a:rPr lang="en-US" sz="2400" dirty="0" err="1" smtClean="0"/>
              <a:t>kepercayaan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interval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,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dipercaya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parameter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</a:t>
            </a:r>
            <a:r>
              <a:rPr lang="en-US" sz="2400" dirty="0" err="1" smtClean="0"/>
              <a:t>terletak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interval </a:t>
            </a:r>
            <a:r>
              <a:rPr lang="en-US" sz="2400" dirty="0" err="1" smtClean="0"/>
              <a:t>tersebut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err="1" smtClean="0"/>
              <a:t>Koefisien</a:t>
            </a:r>
            <a:r>
              <a:rPr lang="en-US" sz="2400" dirty="0" smtClean="0"/>
              <a:t> </a:t>
            </a:r>
            <a:r>
              <a:rPr lang="en-US" sz="2400" dirty="0" err="1" smtClean="0"/>
              <a:t>kepercayaan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derajat</a:t>
            </a:r>
            <a:r>
              <a:rPr lang="en-US" sz="2400" dirty="0" smtClean="0"/>
              <a:t> </a:t>
            </a:r>
            <a:r>
              <a:rPr lang="en-US" sz="2400" dirty="0" err="1" smtClean="0"/>
              <a:t>kepercayaan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        , </a:t>
            </a:r>
            <a:r>
              <a:rPr lang="en-US" sz="2400" dirty="0" err="1" smtClean="0"/>
              <a:t>maka</a:t>
            </a:r>
            <a:r>
              <a:rPr lang="en-US" sz="2400" dirty="0" smtClean="0"/>
              <a:t> 0 &lt;         &lt; 1. </a:t>
            </a:r>
            <a:r>
              <a:rPr lang="en-US" sz="2400" dirty="0" err="1" smtClean="0"/>
              <a:t>Nilai</a:t>
            </a:r>
            <a:r>
              <a:rPr lang="en-US" sz="2400" dirty="0" smtClean="0"/>
              <a:t>   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dihadapi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berapa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</a:t>
            </a:r>
            <a:r>
              <a:rPr lang="en-US" sz="2400" dirty="0" smtClean="0"/>
              <a:t>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yakin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pernyataan</a:t>
            </a:r>
            <a:r>
              <a:rPr lang="en-US" sz="2400" dirty="0" smtClean="0"/>
              <a:t>.  </a:t>
            </a:r>
            <a:r>
              <a:rPr lang="en-US" sz="2400" dirty="0" err="1" smtClean="0"/>
              <a:t>Nilai</a:t>
            </a:r>
            <a:r>
              <a:rPr lang="en-US" sz="2400" dirty="0" smtClean="0"/>
              <a:t>       yang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0.95 </a:t>
            </a:r>
            <a:r>
              <a:rPr lang="en-US" sz="2400" dirty="0" err="1" smtClean="0"/>
              <a:t>atau</a:t>
            </a:r>
            <a:r>
              <a:rPr lang="en-US" sz="2400" dirty="0" smtClean="0"/>
              <a:t>  0.99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30725" y="3048000"/>
          <a:ext cx="227013" cy="296863"/>
        </p:xfrm>
        <a:graphic>
          <a:graphicData uri="http://schemas.openxmlformats.org/presentationml/2006/ole">
            <p:oleObj spid="_x0000_s1026" name="Equation" r:id="rId3" imgW="126720" imgH="1648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029450" y="2990850"/>
          <a:ext cx="250825" cy="320675"/>
        </p:xfrm>
        <a:graphic>
          <a:graphicData uri="http://schemas.openxmlformats.org/presentationml/2006/ole">
            <p:oleObj spid="_x0000_s1032" name="Equation" r:id="rId4" imgW="13968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267200" y="4732337"/>
          <a:ext cx="227013" cy="296863"/>
        </p:xfrm>
        <a:graphic>
          <a:graphicData uri="http://schemas.openxmlformats.org/presentationml/2006/ole">
            <p:oleObj spid="_x0000_s1034" name="Equation" r:id="rId5" imgW="12672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</a:t>
            </a:r>
            <a:r>
              <a:rPr lang="en-US" sz="4000" dirty="0" smtClean="0"/>
              <a:t>TAKSIRAN INTERVAL RATA-RATA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</a:t>
            </a:r>
            <a:r>
              <a:rPr lang="en-US" sz="2400" dirty="0" err="1" smtClean="0"/>
              <a:t>berukuran</a:t>
            </a:r>
            <a:r>
              <a:rPr lang="en-US" sz="2400" dirty="0" smtClean="0"/>
              <a:t> N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rata-rata µ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baku</a:t>
            </a:r>
            <a:r>
              <a:rPr lang="en-US" sz="2400" dirty="0" smtClean="0"/>
              <a:t>   . Dari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parameter µ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ditaksir</a:t>
            </a:r>
            <a:r>
              <a:rPr lang="en-US" sz="2400" dirty="0" smtClean="0"/>
              <a:t>.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keperluan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dirty="0" err="1" smtClean="0"/>
              <a:t>dibutuhkan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dirty="0" err="1" smtClean="0"/>
              <a:t>statistik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n . </a:t>
            </a:r>
          </a:p>
          <a:p>
            <a:pPr marL="539496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u="sng" dirty="0" err="1" smtClean="0"/>
              <a:t>Taksiran</a:t>
            </a:r>
            <a:r>
              <a:rPr lang="en-US" sz="2400" u="sng" dirty="0" smtClean="0"/>
              <a:t> Interval </a:t>
            </a:r>
            <a:r>
              <a:rPr lang="en-US" sz="2400" u="sng" dirty="0" err="1" smtClean="0"/>
              <a:t>untuk</a:t>
            </a:r>
            <a:r>
              <a:rPr lang="en-US" sz="2400" u="sng" dirty="0" smtClean="0"/>
              <a:t> µ </a:t>
            </a:r>
            <a:r>
              <a:rPr lang="en-US" sz="2400" u="sng" dirty="0" err="1" smtClean="0"/>
              <a:t>dengan</a:t>
            </a:r>
            <a:r>
              <a:rPr lang="en-US" sz="2400" u="sng" dirty="0" smtClean="0"/>
              <a:t>  </a:t>
            </a:r>
            <a:r>
              <a:rPr lang="en-US" sz="2400" u="sng" dirty="0" err="1" smtClean="0"/>
              <a:t>Variansi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populasi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diketahui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dan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derajat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kepercayaan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sebesar</a:t>
            </a:r>
            <a:r>
              <a:rPr lang="en-US" sz="2400" u="sng" dirty="0" smtClean="0"/>
              <a:t>  </a:t>
            </a:r>
            <a:endParaRPr lang="en-US" sz="2400" u="sng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343400" y="2236304"/>
          <a:ext cx="304800" cy="279400"/>
        </p:xfrm>
        <a:graphic>
          <a:graphicData uri="http://schemas.openxmlformats.org/presentationml/2006/ole">
            <p:oleObj spid="_x0000_s2050" name="Equation" r:id="rId3" imgW="152280" imgH="139680" progId="Equation.3">
              <p:embed/>
            </p:oleObj>
          </a:graphicData>
        </a:graphic>
      </p:graphicFrame>
      <p:graphicFrame>
        <p:nvGraphicFramePr>
          <p:cNvPr id="2052" name="Object 2"/>
          <p:cNvGraphicFramePr>
            <a:graphicFrameLocks noChangeAspect="1"/>
          </p:cNvGraphicFramePr>
          <p:nvPr/>
        </p:nvGraphicFramePr>
        <p:xfrm>
          <a:off x="7391400" y="4495800"/>
          <a:ext cx="227013" cy="296862"/>
        </p:xfrm>
        <a:graphic>
          <a:graphicData uri="http://schemas.openxmlformats.org/presentationml/2006/ole">
            <p:oleObj spid="_x0000_s2052" name="Equation" r:id="rId4" imgW="12672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57200"/>
            <a:ext cx="7498080" cy="5791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                 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taksiran</a:t>
            </a:r>
            <a:endParaRPr lang="en-US" sz="2400" dirty="0" smtClean="0"/>
          </a:p>
          <a:p>
            <a:r>
              <a:rPr lang="en-US" sz="2400" dirty="0" smtClean="0"/>
              <a:t>                 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taksiran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soal</a:t>
            </a:r>
            <a:r>
              <a:rPr lang="en-US" sz="240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</a:t>
            </a:r>
            <a:r>
              <a:rPr lang="en-US" sz="2400" dirty="0" err="1" smtClean="0"/>
              <a:t>berukuran</a:t>
            </a:r>
            <a:r>
              <a:rPr lang="en-US" sz="2400" dirty="0" smtClean="0"/>
              <a:t> 25 yang </a:t>
            </a:r>
            <a:r>
              <a:rPr lang="en-US" sz="2400" dirty="0" err="1" smtClean="0"/>
              <a:t>berasal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N(µ;36)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    = 60,1.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taksiran</a:t>
            </a:r>
            <a:r>
              <a:rPr lang="en-US" sz="2400" dirty="0" smtClean="0"/>
              <a:t> interval </a:t>
            </a:r>
            <a:r>
              <a:rPr lang="en-US" sz="2400" dirty="0" err="1" smtClean="0"/>
              <a:t>untuk</a:t>
            </a:r>
            <a:r>
              <a:rPr lang="en-US" sz="2400" dirty="0" smtClean="0"/>
              <a:t> µ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derajat</a:t>
            </a:r>
            <a:r>
              <a:rPr lang="en-US" sz="2400" dirty="0" smtClean="0"/>
              <a:t> </a:t>
            </a:r>
            <a:r>
              <a:rPr lang="en-US" sz="2400" dirty="0" err="1" smtClean="0"/>
              <a:t>keyakinan</a:t>
            </a:r>
            <a:r>
              <a:rPr lang="en-US" sz="2400" dirty="0" smtClean="0"/>
              <a:t> </a:t>
            </a:r>
            <a:r>
              <a:rPr lang="en-US" sz="2400" dirty="0" err="1" smtClean="0"/>
              <a:t>sebesar</a:t>
            </a:r>
            <a:r>
              <a:rPr lang="en-US" sz="2400" dirty="0" smtClean="0"/>
              <a:t> 95%.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989138" y="914400"/>
          <a:ext cx="1201737" cy="550863"/>
        </p:xfrm>
        <a:graphic>
          <a:graphicData uri="http://schemas.openxmlformats.org/presentationml/2006/ole">
            <p:oleObj spid="_x0000_s3074" name="Equation" r:id="rId3" imgW="914400" imgH="41904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989138" y="1423988"/>
          <a:ext cx="1201737" cy="550862"/>
        </p:xfrm>
        <a:graphic>
          <a:graphicData uri="http://schemas.openxmlformats.org/presentationml/2006/ole">
            <p:oleObj spid="_x0000_s3075" name="Equation" r:id="rId4" imgW="914400" imgH="419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867400" y="3280741"/>
          <a:ext cx="317500" cy="340179"/>
        </p:xfrm>
        <a:graphic>
          <a:graphicData uri="http://schemas.openxmlformats.org/presentationml/2006/ole">
            <p:oleObj spid="_x0000_s3076" name="Equation" r:id="rId5" imgW="17748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33400"/>
            <a:ext cx="7498080" cy="5715000"/>
          </a:xfrm>
        </p:spPr>
        <p:txBody>
          <a:bodyPr>
            <a:normAutofit/>
          </a:bodyPr>
          <a:lstStyle/>
          <a:p>
            <a:pPr marL="596646" indent="-514350">
              <a:buAutoNum type="arabicPeriod" startAt="2"/>
            </a:pPr>
            <a:r>
              <a:rPr lang="en-US" sz="2400" u="sng" dirty="0" err="1" smtClean="0"/>
              <a:t>Taksiran</a:t>
            </a:r>
            <a:r>
              <a:rPr lang="en-US" sz="2400" u="sng" dirty="0" smtClean="0"/>
              <a:t> Interval </a:t>
            </a:r>
            <a:r>
              <a:rPr lang="en-US" sz="2400" u="sng" dirty="0" err="1" smtClean="0"/>
              <a:t>untuk</a:t>
            </a:r>
            <a:r>
              <a:rPr lang="en-US" sz="2400" u="sng" dirty="0" smtClean="0"/>
              <a:t> µ </a:t>
            </a:r>
            <a:r>
              <a:rPr lang="en-US" sz="2400" u="sng" dirty="0" err="1" smtClean="0"/>
              <a:t>dengan</a:t>
            </a:r>
            <a:r>
              <a:rPr lang="en-US" sz="2400" u="sng" dirty="0" smtClean="0"/>
              <a:t>  </a:t>
            </a:r>
            <a:r>
              <a:rPr lang="en-US" sz="2400" u="sng" dirty="0" err="1" smtClean="0"/>
              <a:t>Variansi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populasi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tidak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diketahui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dan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derajat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kepercayaan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sebesar</a:t>
            </a:r>
            <a:endParaRPr lang="en-US" sz="2400" u="sng" dirty="0" smtClean="0"/>
          </a:p>
          <a:p>
            <a:pPr marL="596646" indent="-514350">
              <a:buNone/>
            </a:pPr>
            <a:endParaRPr lang="en-US" sz="2400" u="sng" dirty="0" smtClean="0"/>
          </a:p>
          <a:p>
            <a:pPr marL="596646" indent="-514350">
              <a:buNone/>
            </a:pPr>
            <a:endParaRPr lang="en-US" sz="2400" u="sng" dirty="0" smtClean="0"/>
          </a:p>
          <a:p>
            <a:pPr marL="596646" indent="-514350"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</a:p>
          <a:p>
            <a:pPr marL="596646" indent="-514350"/>
            <a:r>
              <a:rPr lang="en-US" sz="2400" dirty="0" err="1" smtClean="0"/>
              <a:t>Contoh</a:t>
            </a:r>
            <a:r>
              <a:rPr lang="en-US" sz="2400" dirty="0" smtClean="0"/>
              <a:t> :</a:t>
            </a:r>
          </a:p>
          <a:p>
            <a:pPr marL="596646" indent="-514350"/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kayu</a:t>
            </a:r>
            <a:r>
              <a:rPr lang="en-US" sz="2400" dirty="0" smtClean="0"/>
              <a:t> </a:t>
            </a:r>
            <a:r>
              <a:rPr lang="en-US" sz="2400" dirty="0" err="1" smtClean="0"/>
              <a:t>inginmengetahui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rerata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dicat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kering</a:t>
            </a:r>
            <a:r>
              <a:rPr lang="en-US" sz="2400" dirty="0" smtClean="0"/>
              <a:t>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 15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berukuran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, </a:t>
            </a:r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15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dicat</a:t>
            </a:r>
            <a:r>
              <a:rPr lang="en-US" sz="2400" dirty="0" smtClean="0"/>
              <a:t>. </a:t>
            </a:r>
            <a:r>
              <a:rPr lang="en-US" sz="2400" dirty="0" err="1" smtClean="0"/>
              <a:t>Ternyata</a:t>
            </a:r>
            <a:r>
              <a:rPr lang="en-US" sz="2400" dirty="0" smtClean="0"/>
              <a:t> </a:t>
            </a:r>
            <a:r>
              <a:rPr lang="en-US" sz="2400" dirty="0" err="1" smtClean="0"/>
              <a:t>reratanya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60 </a:t>
            </a:r>
            <a:r>
              <a:rPr lang="en-US" sz="2400" dirty="0" err="1" smtClean="0"/>
              <a:t>menit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bakunya</a:t>
            </a:r>
            <a:r>
              <a:rPr lang="en-US" sz="2400" dirty="0" smtClean="0"/>
              <a:t> 4,5 </a:t>
            </a:r>
            <a:r>
              <a:rPr lang="en-US" sz="2400" dirty="0" err="1" smtClean="0"/>
              <a:t>menit</a:t>
            </a:r>
            <a:r>
              <a:rPr lang="en-US" sz="2400" dirty="0" smtClean="0"/>
              <a:t>.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taksiran</a:t>
            </a:r>
            <a:r>
              <a:rPr lang="en-US" sz="2400" dirty="0" smtClean="0"/>
              <a:t> interval µ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derajat</a:t>
            </a:r>
            <a:r>
              <a:rPr lang="en-US" sz="2400" dirty="0" smtClean="0"/>
              <a:t> </a:t>
            </a:r>
            <a:r>
              <a:rPr lang="en-US" sz="2400" dirty="0" err="1" smtClean="0"/>
              <a:t>keyakinan</a:t>
            </a:r>
            <a:r>
              <a:rPr lang="en-US" sz="2400" dirty="0" smtClean="0"/>
              <a:t> 95%</a:t>
            </a:r>
          </a:p>
          <a:p>
            <a:pPr marL="596646" indent="-514350">
              <a:buNone/>
            </a:pPr>
            <a:endParaRPr lang="en-US" sz="2400" u="sng" dirty="0" smtClean="0"/>
          </a:p>
          <a:p>
            <a:pPr marL="596646" indent="-514350">
              <a:buNone/>
            </a:pPr>
            <a:endParaRPr lang="en-US" sz="2400" u="sng" dirty="0" smtClean="0"/>
          </a:p>
          <a:p>
            <a:pPr marL="596646" indent="-514350">
              <a:buNone/>
            </a:pPr>
            <a:endParaRPr lang="en-US" sz="2400" u="sng" dirty="0" smtClean="0"/>
          </a:p>
          <a:p>
            <a:pPr marL="596646" indent="-514350">
              <a:buNone/>
            </a:pPr>
            <a:endParaRPr lang="en-US" sz="2400" u="sng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077200" y="990600"/>
          <a:ext cx="206375" cy="268287"/>
        </p:xfrm>
        <a:graphic>
          <a:graphicData uri="http://schemas.openxmlformats.org/presentationml/2006/ole">
            <p:oleObj spid="_x0000_s4098" name="Equation" r:id="rId3" imgW="126720" imgH="16488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547938" y="1295400"/>
          <a:ext cx="5068887" cy="800100"/>
        </p:xfrm>
        <a:graphic>
          <a:graphicData uri="http://schemas.openxmlformats.org/presentationml/2006/ole">
            <p:oleObj spid="_x0000_s4099" name="Equation" r:id="rId4" imgW="2654280" imgH="419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00400" y="2362200"/>
          <a:ext cx="1333500" cy="304800"/>
        </p:xfrm>
        <a:graphic>
          <a:graphicData uri="http://schemas.openxmlformats.org/presentationml/2006/ole">
            <p:oleObj spid="_x0000_s4100" name="Equation" r:id="rId5" imgW="8888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TAKSIRAN INTERVAL PROPORSI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/>
              <a:t>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</a:t>
            </a:r>
            <a:r>
              <a:rPr lang="en-US" sz="2400" dirty="0" err="1" smtClean="0"/>
              <a:t>binom</a:t>
            </a:r>
            <a:r>
              <a:rPr lang="en-US" sz="2400" dirty="0" smtClean="0"/>
              <a:t> </a:t>
            </a:r>
            <a:r>
              <a:rPr lang="en-US" sz="2400" dirty="0" err="1" smtClean="0"/>
              <a:t>berukuran</a:t>
            </a:r>
            <a:r>
              <a:rPr lang="en-US" sz="2400" dirty="0" smtClean="0"/>
              <a:t> N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proporsi</a:t>
            </a:r>
            <a:r>
              <a:rPr lang="en-US" sz="2400" dirty="0" smtClean="0"/>
              <a:t>   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peristiwa</a:t>
            </a:r>
            <a:r>
              <a:rPr lang="en-US" sz="2400" dirty="0" smtClean="0"/>
              <a:t> A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. 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</a:t>
            </a:r>
            <a:r>
              <a:rPr lang="en-US" sz="2400" dirty="0" err="1" smtClean="0"/>
              <a:t>berukuran</a:t>
            </a:r>
            <a:r>
              <a:rPr lang="en-US" sz="2400" dirty="0" smtClean="0"/>
              <a:t> n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, </a:t>
            </a:r>
            <a:r>
              <a:rPr lang="en-US" sz="2400" dirty="0" err="1" smtClean="0"/>
              <a:t>misal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x </a:t>
            </a:r>
            <a:r>
              <a:rPr lang="en-US" sz="2400" dirty="0" err="1" smtClean="0"/>
              <a:t>peristiwa</a:t>
            </a:r>
            <a:r>
              <a:rPr lang="en-US" sz="2400" dirty="0" smtClean="0"/>
              <a:t> A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proporsi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peristiwa</a:t>
            </a:r>
            <a:r>
              <a:rPr lang="en-US" sz="2400" dirty="0" smtClean="0"/>
              <a:t> A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         , </a:t>
            </a:r>
            <a:r>
              <a:rPr lang="en-US" sz="2400" dirty="0" err="1" smtClean="0"/>
              <a:t>denga</a:t>
            </a:r>
            <a:r>
              <a:rPr lang="en-US" sz="2400" dirty="0" smtClean="0"/>
              <a:t> </a:t>
            </a:r>
            <a:r>
              <a:rPr lang="en-US" sz="2400" dirty="0" err="1" smtClean="0"/>
              <a:t>koefisien</a:t>
            </a:r>
            <a:r>
              <a:rPr lang="en-US" sz="2400" dirty="0" smtClean="0"/>
              <a:t> </a:t>
            </a:r>
            <a:r>
              <a:rPr lang="en-US" sz="2400" dirty="0" err="1" smtClean="0"/>
              <a:t>keyakinan</a:t>
            </a:r>
            <a:r>
              <a:rPr lang="en-US" sz="2400" dirty="0" smtClean="0"/>
              <a:t> </a:t>
            </a:r>
            <a:r>
              <a:rPr lang="en-US" sz="2400" dirty="0" err="1" smtClean="0"/>
              <a:t>sebesar</a:t>
            </a:r>
            <a:r>
              <a:rPr lang="en-US" sz="2400" dirty="0" smtClean="0"/>
              <a:t>         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taksiran</a:t>
            </a:r>
            <a:r>
              <a:rPr lang="en-US" sz="2400" dirty="0" smtClean="0"/>
              <a:t> interval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proporsi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                                                   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57594" y="2203172"/>
          <a:ext cx="298450" cy="298450"/>
        </p:xfrm>
        <a:graphic>
          <a:graphicData uri="http://schemas.openxmlformats.org/presentationml/2006/ole">
            <p:oleObj spid="_x0000_s21506" name="Equation" r:id="rId3" imgW="139680" imgH="1396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946912" y="3648212"/>
          <a:ext cx="799690" cy="774700"/>
        </p:xfrm>
        <a:graphic>
          <a:graphicData uri="http://schemas.openxmlformats.org/presentationml/2006/ole">
            <p:oleObj spid="_x0000_s21507" name="Equation" r:id="rId4" imgW="406080" imgH="393480" progId="Equation.3">
              <p:embed/>
            </p:oleObj>
          </a:graphicData>
        </a:graphic>
      </p:graphicFrame>
      <p:graphicFrame>
        <p:nvGraphicFramePr>
          <p:cNvPr id="21510" name="Object 2"/>
          <p:cNvGraphicFramePr>
            <a:graphicFrameLocks noChangeAspect="1"/>
          </p:cNvGraphicFramePr>
          <p:nvPr/>
        </p:nvGraphicFramePr>
        <p:xfrm>
          <a:off x="4421187" y="4419600"/>
          <a:ext cx="227013" cy="296862"/>
        </p:xfrm>
        <a:graphic>
          <a:graphicData uri="http://schemas.openxmlformats.org/presentationml/2006/ole">
            <p:oleObj spid="_x0000_s21510" name="Equation" r:id="rId5" imgW="12672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1543</TotalTime>
  <Words>654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Solstice</vt:lpstr>
      <vt:lpstr>Equation</vt:lpstr>
      <vt:lpstr>Microsoft Equation 3.0</vt:lpstr>
      <vt:lpstr>PENAKSIRAN INTERVAL</vt:lpstr>
      <vt:lpstr>Statistika infrensial </vt:lpstr>
      <vt:lpstr>PENAKSIRAN TITIK</vt:lpstr>
      <vt:lpstr>PENAKSIRAN INTERVAL</vt:lpstr>
      <vt:lpstr>Slide 5</vt:lpstr>
      <vt:lpstr>  TAKSIRAN INTERVAL RATA-RATA</vt:lpstr>
      <vt:lpstr>Slide 7</vt:lpstr>
      <vt:lpstr>Slide 8</vt:lpstr>
      <vt:lpstr>TAKSIRAN INTERVAL PROPORSI</vt:lpstr>
      <vt:lpstr>Slide 10</vt:lpstr>
      <vt:lpstr>TAKSIRAN INTERVAL  SELISIH RATA-RATA</vt:lpstr>
      <vt:lpstr>Slide 12</vt:lpstr>
      <vt:lpstr>Slide 13</vt:lpstr>
      <vt:lpstr>Slide 14</vt:lpstr>
      <vt:lpstr>TAKSIRAN INTERVAL SELISIH PROPORSI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PENAKSIRAN INTERVAL</dc:title>
  <dc:creator>Hp</dc:creator>
  <cp:lastModifiedBy>Hp</cp:lastModifiedBy>
  <cp:revision>81</cp:revision>
  <dcterms:created xsi:type="dcterms:W3CDTF">2012-05-22T01:55:13Z</dcterms:created>
  <dcterms:modified xsi:type="dcterms:W3CDTF">2012-05-31T06:18:32Z</dcterms:modified>
</cp:coreProperties>
</file>