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11" r:id="rId4"/>
    <p:sldId id="262" r:id="rId5"/>
    <p:sldId id="258" r:id="rId6"/>
    <p:sldId id="260" r:id="rId7"/>
    <p:sldId id="259" r:id="rId8"/>
    <p:sldId id="261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9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0" d="100"/>
          <a:sy n="60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50599B3-0CB3-45B6-8AED-B5B373462BE4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DEC007E-B11A-4CED-99CC-54D231998A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ALJABAR BOOLEAN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DOSEN: SRI SUPATMI,S.KOM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42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Boolean(2)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Contoh-contoh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Boolean yang lain: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/>
              <a:t>’+ </a:t>
            </a:r>
            <a:r>
              <a:rPr lang="en-US" i="1" dirty="0"/>
              <a:t>y</a:t>
            </a:r>
            <a:r>
              <a:rPr lang="en-US" dirty="0"/>
              <a:t>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’</a:t>
            </a:r>
            <a:r>
              <a:rPr lang="en-US" i="1" dirty="0"/>
              <a:t> y</a:t>
            </a:r>
            <a:r>
              <a:rPr lang="en-US" dirty="0"/>
              <a:t>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)’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xyz</a:t>
            </a:r>
            <a:r>
              <a:rPr lang="en-US" dirty="0"/>
              <a:t>’									          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peubah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Boolean,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komplemennya</a:t>
            </a:r>
            <a:r>
              <a:rPr lang="en-US" dirty="0"/>
              <a:t>, </a:t>
            </a:r>
            <a:r>
              <a:rPr lang="en-US" dirty="0" err="1"/>
              <a:t>disebut</a:t>
            </a:r>
            <a:r>
              <a:rPr lang="en-US" dirty="0"/>
              <a:t> literal.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/>
              <a:t>: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xyz</a:t>
            </a:r>
            <a:r>
              <a:rPr lang="en-US" dirty="0"/>
              <a:t>’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 </a:t>
            </a:r>
            <a:r>
              <a:rPr lang="en-US" dirty="0" err="1"/>
              <a:t>buah</a:t>
            </a:r>
            <a:r>
              <a:rPr lang="en-US" dirty="0"/>
              <a:t> literal,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, y,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’. </a:t>
            </a:r>
          </a:p>
          <a:p>
            <a:r>
              <a:rPr lang="en-US" dirty="0"/>
              <a:t> 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42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Boolean(3)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/>
              <a:t>.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Booelan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xy</a:t>
            </a:r>
            <a:r>
              <a:rPr lang="en-US" i="1" dirty="0"/>
              <a:t> z</a:t>
            </a:r>
            <a:r>
              <a:rPr lang="en-US" dirty="0"/>
              <a:t>’,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i="1" dirty="0"/>
              <a:t>h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9194984"/>
              </p:ext>
            </p:extLst>
          </p:nvPr>
        </p:nvGraphicFramePr>
        <p:xfrm>
          <a:off x="1676400" y="2362200"/>
          <a:ext cx="4495801" cy="3429000"/>
        </p:xfrm>
        <a:graphic>
          <a:graphicData uri="http://schemas.openxmlformats.org/drawingml/2006/table">
            <a:tbl>
              <a:tblPr/>
              <a:tblGrid>
                <a:gridCol w="530420"/>
                <a:gridCol w="502917"/>
                <a:gridCol w="469520"/>
                <a:gridCol w="2992944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) = </a:t>
                      </a:r>
                      <a:r>
                        <a:rPr lang="en-US" sz="2400" i="1">
                          <a:effectLst/>
                          <a:latin typeface="Times New Roman"/>
                          <a:ea typeface="Times New Roman"/>
                        </a:rPr>
                        <a:t>xy z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84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8"/>
            <a:ext cx="8763000" cy="9902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219200"/>
                <a:ext cx="8686800" cy="5334000"/>
              </a:xfrm>
            </p:spPr>
            <p:txBody>
              <a:bodyPr/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dirty="0" smtClean="0"/>
                  <a:t>Misalkan </a:t>
                </a:r>
                <a:r>
                  <a:rPr lang="en-US" i="1" dirty="0" smtClean="0"/>
                  <a:t>f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g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fungsi</a:t>
                </a:r>
                <a:r>
                  <a:rPr lang="en-US" dirty="0" smtClean="0"/>
                  <a:t> Boolean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n </a:t>
                </a:r>
                <a:r>
                  <a:rPr lang="en-US" i="1" dirty="0" err="1" smtClean="0"/>
                  <a:t>peubah</a:t>
                </a:r>
                <a:r>
                  <a:rPr lang="en-US" i="1" dirty="0" smtClean="0"/>
                  <a:t>, </a:t>
                </a:r>
                <a:r>
                  <a:rPr lang="en-US" i="1" dirty="0" err="1" smtClean="0"/>
                  <a:t>maka</a:t>
                </a:r>
                <a:r>
                  <a:rPr lang="en-US" i="1" dirty="0" smtClean="0"/>
                  <a:t>:</a:t>
                </a:r>
              </a:p>
              <a:p>
                <a:pPr marL="457200" indent="-457200">
                  <a:buAutoNum type="arabicPeriod"/>
                </a:pPr>
                <a:r>
                  <a:rPr lang="en-US" i="1" dirty="0" err="1" smtClean="0"/>
                  <a:t>Penjumlahan</a:t>
                </a:r>
                <a:r>
                  <a:rPr lang="en-US" i="1" dirty="0" smtClean="0"/>
                  <a:t> f + 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𝒇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𝒈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𝒇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)+</m:t>
                      </m:r>
                      <m:r>
                        <a:rPr lang="en-US" b="1" i="1" smtClean="0">
                          <a:latin typeface="Cambria Math"/>
                        </a:rPr>
                        <m:t>𝒈</m:t>
                      </m:r>
                      <m:r>
                        <a:rPr lang="en-US" b="1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US" i="1" dirty="0" smtClean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i="1" dirty="0" err="1" smtClean="0"/>
                  <a:t>Perkalian</a:t>
                </a:r>
                <a:r>
                  <a:rPr lang="en-US" i="1" dirty="0" smtClean="0"/>
                  <a:t> </a:t>
                </a:r>
                <a:r>
                  <a:rPr lang="en-US" i="1" dirty="0" err="1" smtClean="0"/>
                  <a:t>f.g</a:t>
                </a:r>
                <a:endParaRPr lang="en-US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𝒇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US" i="1" smtClean="0">
                              <a:latin typeface="Cambria Math"/>
                            </a:rPr>
                            <m:t>𝒈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𝒇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  <m:r>
                        <a:rPr lang="en-US" b="1" i="1" smtClean="0">
                          <a:latin typeface="Cambria Math"/>
                        </a:rPr>
                        <m:t>.</m:t>
                      </m:r>
                      <m:r>
                        <a:rPr lang="en-US" i="1">
                          <a:latin typeface="Cambria Math"/>
                        </a:rPr>
                        <m:t>𝒈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US" i="1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dirty="0" err="1" smtClean="0"/>
                  <a:t>Misal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,</m:t>
                        </m:r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𝒚</m:t>
                    </m:r>
                  </m:oMath>
                </a14:m>
                <a:r>
                  <a:rPr lang="en-US" dirty="0" smtClean="0"/>
                  <a:t> dan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𝒈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maka</a:t>
                </a:r>
              </a:p>
              <a:p>
                <a:r>
                  <a:rPr lang="en-US" b="1" dirty="0" smtClean="0"/>
                  <a:t>	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𝒉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,</m:t>
                        </m:r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𝒇</m:t>
                    </m:r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𝒈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′</m:t>
                    </m:r>
                  </m:oMath>
                </a14:m>
                <a:endParaRPr lang="en-US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dirty="0" smtClean="0"/>
                  <a:t>Yang </a:t>
                </a:r>
                <a:r>
                  <a:rPr lang="en-US" dirty="0" err="1" smtClean="0"/>
                  <a:t>bila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disederhanakan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lebih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lanjut</a:t>
                </a:r>
                <a:r>
                  <a:rPr lang="en-US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𝒉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𝒙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𝒚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b="1" i="1" dirty="0" smtClean="0">
                  <a:latin typeface="Cambria Math"/>
                </a:endParaRPr>
              </a:p>
              <a:p>
                <a:endParaRPr lang="en-US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𝒊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𝒇</m:t>
                      </m:r>
                      <m:r>
                        <a:rPr lang="en-US" b="1" i="1" smtClean="0">
                          <a:latin typeface="Cambria Math"/>
                        </a:rPr>
                        <m:t>.</m:t>
                      </m:r>
                      <m:r>
                        <a:rPr lang="en-US" b="1" i="1" smtClean="0">
                          <a:latin typeface="Cambria Math"/>
                        </a:rPr>
                        <m:t>𝒈</m:t>
                      </m:r>
                      <m:r>
                        <a:rPr lang="en-US" b="1" i="1" smtClean="0">
                          <a:latin typeface="Cambria Math"/>
                        </a:rPr>
                        <m:t>=(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)(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19200"/>
                <a:ext cx="8686800" cy="5334000"/>
              </a:xfrm>
              <a:blipFill rotWithShape="1">
                <a:blip r:embed="rId2" cstate="print"/>
                <a:stretch>
                  <a:fillRect l="-772" t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74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Komplemen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2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marL="457200" indent="-457200">
              <a:buAutoNum type="arabicPeriod"/>
            </a:pPr>
            <a:r>
              <a:rPr lang="en-US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 </a:t>
            </a:r>
            <a:r>
              <a:rPr lang="en-US" sz="2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pertama</a:t>
            </a:r>
            <a:r>
              <a:rPr lang="en-US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Morgan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Hukum</a:t>
            </a:r>
            <a:r>
              <a:rPr lang="en-US" dirty="0"/>
              <a:t> De Morgan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misal</a:t>
            </a:r>
            <a:r>
              <a:rPr lang="en-US" dirty="0" smtClean="0"/>
              <a:t>, </a:t>
            </a:r>
            <a:r>
              <a:rPr lang="en-US" i="1" dirty="0" smtClean="0"/>
              <a:t>f(</a:t>
            </a:r>
            <a:r>
              <a:rPr lang="en-US" i="1" dirty="0" err="1" smtClean="0"/>
              <a:t>x,y</a:t>
            </a:r>
            <a:r>
              <a:rPr lang="en-US" i="1" dirty="0" smtClean="0"/>
              <a:t>)=</a:t>
            </a:r>
            <a:r>
              <a:rPr lang="en-US" i="1" dirty="0" err="1" smtClean="0"/>
              <a:t>xy</a:t>
            </a:r>
            <a:r>
              <a:rPr lang="en-US" i="1" dirty="0" smtClean="0"/>
              <a:t>’+</a:t>
            </a:r>
            <a:r>
              <a:rPr lang="en-US" i="1" dirty="0" err="1" smtClean="0"/>
              <a:t>xy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:</a:t>
            </a:r>
          </a:p>
          <a:p>
            <a:r>
              <a:rPr lang="en-US" i="1" dirty="0" smtClean="0"/>
              <a:t>	f’(</a:t>
            </a:r>
            <a:r>
              <a:rPr lang="en-US" i="1" dirty="0" err="1" smtClean="0"/>
              <a:t>x,y</a:t>
            </a:r>
            <a:r>
              <a:rPr lang="en-US" i="1" dirty="0" smtClean="0"/>
              <a:t>)=(</a:t>
            </a:r>
            <a:r>
              <a:rPr lang="en-US" i="1" dirty="0" err="1" smtClean="0"/>
              <a:t>xy</a:t>
            </a:r>
            <a:r>
              <a:rPr lang="en-US" i="1" dirty="0" smtClean="0"/>
              <a:t>’+</a:t>
            </a:r>
            <a:r>
              <a:rPr lang="en-US" i="1" dirty="0" err="1" smtClean="0"/>
              <a:t>xy</a:t>
            </a:r>
            <a:r>
              <a:rPr lang="en-US" i="1" dirty="0" smtClean="0"/>
              <a:t>)’</a:t>
            </a:r>
          </a:p>
          <a:p>
            <a:r>
              <a:rPr lang="en-US" i="1" dirty="0"/>
              <a:t>	</a:t>
            </a:r>
            <a:r>
              <a:rPr lang="en-US" i="1" dirty="0" smtClean="0"/>
              <a:t>         = (</a:t>
            </a:r>
            <a:r>
              <a:rPr lang="en-US" i="1" dirty="0" err="1" smtClean="0"/>
              <a:t>xy</a:t>
            </a:r>
            <a:r>
              <a:rPr lang="en-US" i="1" dirty="0" smtClean="0"/>
              <a:t>’)’(</a:t>
            </a:r>
            <a:r>
              <a:rPr lang="en-US" i="1" dirty="0" err="1" smtClean="0"/>
              <a:t>xy</a:t>
            </a:r>
            <a:r>
              <a:rPr lang="en-US" i="1" dirty="0" smtClean="0"/>
              <a:t>)’</a:t>
            </a:r>
          </a:p>
          <a:p>
            <a:r>
              <a:rPr lang="en-US" i="1" dirty="0"/>
              <a:t>	</a:t>
            </a:r>
            <a:r>
              <a:rPr lang="en-US" i="1" dirty="0" smtClean="0"/>
              <a:t>         = (</a:t>
            </a:r>
            <a:r>
              <a:rPr lang="en-US" i="1" dirty="0" err="1" smtClean="0"/>
              <a:t>x’+y</a:t>
            </a:r>
            <a:r>
              <a:rPr lang="en-US" i="1" dirty="0" smtClean="0"/>
              <a:t>)(</a:t>
            </a:r>
            <a:r>
              <a:rPr lang="en-US" i="1" dirty="0" err="1" smtClean="0"/>
              <a:t>x’+y</a:t>
            </a:r>
            <a:r>
              <a:rPr lang="en-US" i="1" dirty="0" smtClean="0"/>
              <a:t>’)</a:t>
            </a:r>
            <a:endParaRPr lang="en-US" i="1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yz</a:t>
            </a:r>
            <a:r>
              <a:rPr lang="en-US" dirty="0"/>
              <a:t>), </a:t>
            </a:r>
            <a:r>
              <a:rPr lang="en-US" dirty="0" err="1"/>
              <a:t>maka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	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/>
              <a:t>’(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= (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yz</a:t>
            </a:r>
            <a:r>
              <a:rPr lang="en-US" dirty="0"/>
              <a:t>))’</a:t>
            </a:r>
          </a:p>
          <a:p>
            <a:r>
              <a:rPr lang="en-US" dirty="0"/>
              <a:t>        		   =  </a:t>
            </a:r>
            <a:r>
              <a:rPr lang="en-US" i="1" dirty="0"/>
              <a:t>x</a:t>
            </a:r>
            <a:r>
              <a:rPr lang="en-US" dirty="0"/>
              <a:t>’ + (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yz</a:t>
            </a:r>
            <a:r>
              <a:rPr lang="en-US" dirty="0"/>
              <a:t>)’</a:t>
            </a:r>
          </a:p>
          <a:p>
            <a:r>
              <a:rPr lang="en-US" dirty="0"/>
              <a:t>        	      	   =  </a:t>
            </a:r>
            <a:r>
              <a:rPr lang="en-US" i="1" dirty="0"/>
              <a:t>x</a:t>
            </a:r>
            <a:r>
              <a:rPr lang="en-US" dirty="0"/>
              <a:t>’ + (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’)’ (</a:t>
            </a:r>
            <a:r>
              <a:rPr lang="en-US" i="1" dirty="0" err="1"/>
              <a:t>yz</a:t>
            </a:r>
            <a:r>
              <a:rPr lang="en-US" dirty="0"/>
              <a:t>)’</a:t>
            </a:r>
          </a:p>
          <a:p>
            <a:r>
              <a:rPr lang="en-US" dirty="0"/>
              <a:t>        	      	   =  </a:t>
            </a:r>
            <a:r>
              <a:rPr lang="en-US" i="1" dirty="0"/>
              <a:t>x</a:t>
            </a:r>
            <a:r>
              <a:rPr lang="en-US" dirty="0"/>
              <a:t>’ + (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) (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’)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025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Komplemen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kedua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prinsip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dualitas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Tentukan</a:t>
            </a:r>
            <a:r>
              <a:rPr lang="en-US" dirty="0"/>
              <a:t> dual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Boolean yang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komplemenkan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literal di </a:t>
            </a:r>
            <a:r>
              <a:rPr lang="en-US" dirty="0" err="1"/>
              <a:t>dalam</a:t>
            </a:r>
            <a:r>
              <a:rPr lang="en-US" dirty="0"/>
              <a:t> dual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457200" indent="-457200">
              <a:buAutoNum type="arabicPeriod"/>
            </a:pP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i="1" dirty="0"/>
              <a:t>f(</a:t>
            </a:r>
            <a:r>
              <a:rPr lang="en-US" i="1" dirty="0" err="1"/>
              <a:t>x,y</a:t>
            </a:r>
            <a:r>
              <a:rPr lang="en-US" i="1" dirty="0"/>
              <a:t>)=</a:t>
            </a:r>
            <a:r>
              <a:rPr lang="en-US" i="1" dirty="0" err="1"/>
              <a:t>xy</a:t>
            </a:r>
            <a:r>
              <a:rPr lang="en-US" i="1" dirty="0"/>
              <a:t>’+</a:t>
            </a:r>
            <a:r>
              <a:rPr lang="en-US" i="1" dirty="0" err="1"/>
              <a:t>xy</a:t>
            </a:r>
            <a:r>
              <a:rPr lang="en-US" i="1" dirty="0"/>
              <a:t>, </a:t>
            </a:r>
            <a:r>
              <a:rPr lang="en-US" i="1" dirty="0" err="1"/>
              <a:t>maka</a:t>
            </a:r>
            <a:r>
              <a:rPr lang="en-US" i="1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dual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f(</a:t>
            </a:r>
            <a:r>
              <a:rPr lang="en-US" i="1" dirty="0" err="1" smtClean="0"/>
              <a:t>x,y</a:t>
            </a:r>
            <a:r>
              <a:rPr lang="en-US" i="1" dirty="0" smtClean="0"/>
              <a:t>)=(</a:t>
            </a:r>
            <a:r>
              <a:rPr lang="en-US" i="1" dirty="0" err="1" smtClean="0"/>
              <a:t>x+y</a:t>
            </a:r>
            <a:r>
              <a:rPr lang="en-US" i="1" dirty="0" smtClean="0"/>
              <a:t>’)(</a:t>
            </a:r>
            <a:r>
              <a:rPr lang="en-US" i="1" dirty="0" err="1" smtClean="0"/>
              <a:t>x+y</a:t>
            </a:r>
            <a:r>
              <a:rPr lang="en-US" i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err="1" smtClean="0"/>
              <a:t>Komplemenkan</a:t>
            </a:r>
            <a:r>
              <a:rPr lang="en-US" i="1" dirty="0" smtClean="0"/>
              <a:t> </a:t>
            </a:r>
            <a:r>
              <a:rPr lang="en-US" i="1" dirty="0" err="1" smtClean="0"/>
              <a:t>setiap</a:t>
            </a:r>
            <a:r>
              <a:rPr lang="en-US" i="1" dirty="0" smtClean="0"/>
              <a:t> literal </a:t>
            </a:r>
            <a:r>
              <a:rPr lang="en-US" i="1" dirty="0" err="1" smtClean="0"/>
              <a:t>dari</a:t>
            </a:r>
            <a:r>
              <a:rPr lang="en-US" i="1" dirty="0" smtClean="0"/>
              <a:t> dual </a:t>
            </a:r>
            <a:r>
              <a:rPr lang="en-US" i="1" dirty="0" err="1" smtClean="0"/>
              <a:t>diatas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:</a:t>
            </a:r>
          </a:p>
          <a:p>
            <a:r>
              <a:rPr lang="en-US" i="1" dirty="0" smtClean="0"/>
              <a:t>	f’(</a:t>
            </a:r>
            <a:r>
              <a:rPr lang="en-US" i="1" dirty="0" err="1" smtClean="0"/>
              <a:t>x,y</a:t>
            </a:r>
            <a:r>
              <a:rPr lang="en-US" i="1" dirty="0" smtClean="0"/>
              <a:t>)=(</a:t>
            </a:r>
            <a:r>
              <a:rPr lang="en-US" i="1" dirty="0" err="1" smtClean="0"/>
              <a:t>x’+y</a:t>
            </a:r>
            <a:r>
              <a:rPr lang="en-US" i="1" dirty="0" smtClean="0"/>
              <a:t>)(</a:t>
            </a:r>
            <a:r>
              <a:rPr lang="en-US" i="1" dirty="0" err="1" smtClean="0"/>
              <a:t>x’+y</a:t>
            </a:r>
            <a:r>
              <a:rPr lang="en-US" i="1" dirty="0" smtClean="0"/>
              <a:t>’)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err="1" smtClean="0"/>
              <a:t>y</a:t>
            </a:r>
            <a:r>
              <a:rPr lang="en-US" dirty="0" err="1" smtClean="0"/>
              <a:t>’</a:t>
            </a:r>
            <a:r>
              <a:rPr lang="en-US" i="1" dirty="0" err="1" smtClean="0"/>
              <a:t>z</a:t>
            </a:r>
            <a:r>
              <a:rPr lang="en-US" dirty="0" smtClean="0"/>
              <a:t>’ + </a:t>
            </a:r>
            <a:r>
              <a:rPr lang="en-US" i="1" dirty="0" err="1" smtClean="0"/>
              <a:t>yz</a:t>
            </a:r>
            <a:r>
              <a:rPr lang="en-US" dirty="0" smtClean="0"/>
              <a:t>), </a:t>
            </a:r>
            <a:r>
              <a:rPr lang="en-US" dirty="0" err="1" smtClean="0"/>
              <a:t>maka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Dualnya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f(</a:t>
            </a:r>
            <a:r>
              <a:rPr lang="en-US" i="1" dirty="0" err="1" smtClean="0"/>
              <a:t>x,y,z</a:t>
            </a:r>
            <a:r>
              <a:rPr lang="en-US" i="1" dirty="0" smtClean="0"/>
              <a:t>) = x +(</a:t>
            </a:r>
            <a:r>
              <a:rPr lang="en-US" i="1" dirty="0" err="1" smtClean="0"/>
              <a:t>y’+z</a:t>
            </a:r>
            <a:r>
              <a:rPr lang="en-US" i="1" dirty="0" smtClean="0"/>
              <a:t>’)(</a:t>
            </a:r>
            <a:r>
              <a:rPr lang="en-US" i="1" dirty="0" err="1" smtClean="0"/>
              <a:t>y+z</a:t>
            </a:r>
            <a:r>
              <a:rPr lang="en-US" i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err="1" smtClean="0"/>
              <a:t>Komplemen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dual :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/>
              <a:t>	 </a:t>
            </a:r>
            <a:r>
              <a:rPr lang="en-US" i="1" dirty="0"/>
              <a:t>f</a:t>
            </a:r>
            <a:r>
              <a:rPr lang="en-US" dirty="0"/>
              <a:t> ’(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= </a:t>
            </a:r>
            <a:r>
              <a:rPr lang="en-US" i="1" dirty="0" smtClean="0"/>
              <a:t>x’+(</a:t>
            </a:r>
            <a:r>
              <a:rPr lang="en-US" i="1" dirty="0" err="1" smtClean="0"/>
              <a:t>y+z</a:t>
            </a:r>
            <a:r>
              <a:rPr lang="en-US" i="1" dirty="0" smtClean="0"/>
              <a:t>)(</a:t>
            </a:r>
            <a:r>
              <a:rPr lang="en-US" i="1" dirty="0" err="1" smtClean="0"/>
              <a:t>y’+z</a:t>
            </a:r>
            <a:r>
              <a:rPr lang="en-US" i="1" dirty="0" smtClean="0"/>
              <a:t>’)</a:t>
            </a:r>
            <a:endParaRPr lang="en-US" dirty="0"/>
          </a:p>
          <a:p>
            <a:r>
              <a:rPr lang="en-US" dirty="0"/>
              <a:t>        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34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0928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 smtClean="0"/>
              <a:t>Kanonik</a:t>
            </a:r>
            <a:r>
              <a:rPr lang="en-US" b="1" dirty="0" smtClean="0"/>
              <a:t>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48640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: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(</a:t>
            </a:r>
            <a:r>
              <a:rPr lang="en-US" i="1" dirty="0"/>
              <a:t>sum-of-product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SOP</a:t>
            </a:r>
            <a:r>
              <a:rPr lang="en-US" dirty="0" smtClean="0"/>
              <a:t>)</a:t>
            </a:r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i="1" dirty="0" smtClean="0"/>
              <a:t>f(</a:t>
            </a:r>
            <a:r>
              <a:rPr lang="en-US" i="1" dirty="0" err="1" smtClean="0"/>
              <a:t>x,y</a:t>
            </a:r>
            <a:r>
              <a:rPr lang="en-US" i="1" dirty="0" smtClean="0"/>
              <a:t>) = </a:t>
            </a:r>
            <a:r>
              <a:rPr lang="en-US" i="1" dirty="0" err="1" smtClean="0"/>
              <a:t>xy</a:t>
            </a:r>
            <a:r>
              <a:rPr lang="en-US" i="1" dirty="0" smtClean="0"/>
              <a:t> + </a:t>
            </a:r>
            <a:r>
              <a:rPr lang="en-US" i="1" dirty="0" err="1" smtClean="0"/>
              <a:t>xy</a:t>
            </a:r>
            <a:r>
              <a:rPr lang="en-US" i="1" dirty="0" smtClean="0"/>
              <a:t>’ + </a:t>
            </a:r>
            <a:r>
              <a:rPr lang="en-US" i="1" dirty="0" err="1" smtClean="0"/>
              <a:t>x’y</a:t>
            </a:r>
            <a:endParaRPr lang="en-US" i="1" dirty="0" smtClean="0"/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(</a:t>
            </a:r>
            <a:r>
              <a:rPr lang="en-US" i="1" dirty="0"/>
              <a:t>term</a:t>
            </a:r>
            <a:r>
              <a:rPr lang="en-US" dirty="0"/>
              <a:t>)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 err="1" smtClean="0"/>
              <a:t>minterm</a:t>
            </a:r>
            <a:endParaRPr lang="en-US" i="1" dirty="0" smtClean="0"/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i="1" dirty="0"/>
              <a:t>x</a:t>
            </a:r>
            <a:r>
              <a:rPr lang="en-US" i="1" dirty="0" smtClean="0"/>
              <a:t> = 1 </a:t>
            </a:r>
            <a:r>
              <a:rPr lang="en-US" i="1" dirty="0" err="1" smtClean="0"/>
              <a:t>dan</a:t>
            </a:r>
            <a:r>
              <a:rPr lang="en-US" i="1" dirty="0" smtClean="0"/>
              <a:t> x’=0</a:t>
            </a:r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i="1" dirty="0" err="1" smtClean="0"/>
              <a:t>Simbol</a:t>
            </a:r>
            <a:r>
              <a:rPr lang="en-US" i="1" dirty="0" smtClean="0"/>
              <a:t> Term m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(</a:t>
            </a:r>
            <a:r>
              <a:rPr lang="en-US" i="1" dirty="0"/>
              <a:t>product-of-sum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POS)</a:t>
            </a:r>
          </a:p>
          <a:p>
            <a:pPr marL="57785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  <a:r>
              <a:rPr lang="en-US" i="1" dirty="0" smtClean="0"/>
              <a:t>g(</a:t>
            </a:r>
            <a:r>
              <a:rPr lang="en-US" i="1" dirty="0" err="1" smtClean="0"/>
              <a:t>x,y</a:t>
            </a:r>
            <a:r>
              <a:rPr lang="en-US" i="1" dirty="0" smtClean="0"/>
              <a:t>) = (</a:t>
            </a:r>
            <a:r>
              <a:rPr lang="en-US" i="1" dirty="0" err="1" smtClean="0"/>
              <a:t>x+y</a:t>
            </a:r>
            <a:r>
              <a:rPr lang="en-US" i="1" dirty="0" smtClean="0"/>
              <a:t>)(</a:t>
            </a:r>
            <a:r>
              <a:rPr lang="en-US" i="1" dirty="0" err="1" smtClean="0"/>
              <a:t>x+y</a:t>
            </a:r>
            <a:r>
              <a:rPr lang="en-US" i="1" dirty="0" smtClean="0"/>
              <a:t>’)(</a:t>
            </a:r>
            <a:r>
              <a:rPr lang="en-US" i="1" dirty="0" err="1" smtClean="0"/>
              <a:t>x’+y</a:t>
            </a:r>
            <a:r>
              <a:rPr lang="en-US" i="1" dirty="0" smtClean="0"/>
              <a:t>)</a:t>
            </a:r>
          </a:p>
          <a:p>
            <a:pPr marL="57785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(</a:t>
            </a:r>
            <a:r>
              <a:rPr lang="en-US" i="1" dirty="0"/>
              <a:t>term</a:t>
            </a:r>
            <a:r>
              <a:rPr lang="en-US" dirty="0"/>
              <a:t>)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 err="1" smtClean="0"/>
              <a:t>maxterm</a:t>
            </a:r>
            <a:endParaRPr lang="en-US" i="1" dirty="0" smtClean="0"/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i="1" dirty="0"/>
              <a:t>x = </a:t>
            </a:r>
            <a:r>
              <a:rPr lang="en-US" i="1" dirty="0" smtClean="0"/>
              <a:t>0 </a:t>
            </a:r>
            <a:r>
              <a:rPr lang="en-US" i="1" dirty="0" err="1"/>
              <a:t>dan</a:t>
            </a:r>
            <a:r>
              <a:rPr lang="en-US" i="1" dirty="0"/>
              <a:t> x</a:t>
            </a:r>
            <a:r>
              <a:rPr lang="en-US" i="1" dirty="0" smtClean="0"/>
              <a:t>’=1</a:t>
            </a:r>
          </a:p>
          <a:p>
            <a:pPr marL="577850" lvl="0" indent="-342900">
              <a:lnSpc>
                <a:spcPct val="150000"/>
              </a:lnSpc>
              <a:buFont typeface="Arial" pitchFamily="34" charset="0"/>
              <a:buChar char="–"/>
            </a:pPr>
            <a:r>
              <a:rPr lang="en-US" i="1" dirty="0" err="1" smtClean="0"/>
              <a:t>Simbol</a:t>
            </a:r>
            <a:r>
              <a:rPr lang="en-US" i="1" dirty="0" smtClean="0"/>
              <a:t> term M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i="1" dirty="0" err="1"/>
              <a:t>minterm</a:t>
            </a:r>
            <a:r>
              <a:rPr lang="en-US" dirty="0"/>
              <a:t>/</a:t>
            </a:r>
            <a:r>
              <a:rPr lang="en-US" i="1" dirty="0" err="1"/>
              <a:t>maxterm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literal </a:t>
            </a:r>
            <a:r>
              <a:rPr lang="en-US" dirty="0" err="1"/>
              <a:t>lengkap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i="1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83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0928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 smtClean="0"/>
              <a:t>Kanonik</a:t>
            </a:r>
            <a:r>
              <a:rPr lang="en-US" b="1" dirty="0" smtClean="0"/>
              <a:t> (2)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007918"/>
              </p:ext>
            </p:extLst>
          </p:nvPr>
        </p:nvGraphicFramePr>
        <p:xfrm>
          <a:off x="762000" y="1143000"/>
          <a:ext cx="4729777" cy="1645920"/>
        </p:xfrm>
        <a:graphic>
          <a:graphicData uri="http://schemas.openxmlformats.org/drawingml/2006/table">
            <a:tbl>
              <a:tblPr/>
              <a:tblGrid>
                <a:gridCol w="278765"/>
                <a:gridCol w="153332"/>
                <a:gridCol w="361950"/>
                <a:gridCol w="708025"/>
                <a:gridCol w="1157605"/>
                <a:gridCol w="899795"/>
                <a:gridCol w="1170305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Minterm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Maxterm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2160475"/>
              </p:ext>
            </p:extLst>
          </p:nvPr>
        </p:nvGraphicFramePr>
        <p:xfrm>
          <a:off x="762000" y="3200400"/>
          <a:ext cx="4779645" cy="2743200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681990"/>
                <a:gridCol w="1080135"/>
                <a:gridCol w="1080135"/>
                <a:gridCol w="108013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Minterm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Maxterm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Suku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Lambang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‘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 y 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 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’+ </a:t>
                      </a:r>
                      <a:r>
                        <a:rPr lang="en-US" sz="18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78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kanonik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 smtClean="0"/>
              <a:t>.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7571616"/>
              </p:ext>
            </p:extLst>
          </p:nvPr>
        </p:nvGraphicFramePr>
        <p:xfrm>
          <a:off x="304800" y="1814052"/>
          <a:ext cx="1760220" cy="2194560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90297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1814052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lvl="0" algn="just"/>
            <a:r>
              <a:rPr lang="en-US" b="1" dirty="0"/>
              <a:t> </a:t>
            </a:r>
            <a:r>
              <a:rPr lang="en-US" b="1" dirty="0" smtClean="0"/>
              <a:t>a) </a:t>
            </a:r>
            <a:r>
              <a:rPr lang="en-US" b="1" dirty="0"/>
              <a:t>SOP</a:t>
            </a:r>
          </a:p>
          <a:p>
            <a:pPr algn="just"/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 </a:t>
            </a:r>
            <a:r>
              <a:rPr lang="en-US" dirty="0" err="1"/>
              <a:t>adalah</a:t>
            </a:r>
            <a:r>
              <a:rPr lang="en-US" dirty="0"/>
              <a:t> 001, 100, </a:t>
            </a:r>
            <a:r>
              <a:rPr lang="en-US" dirty="0" err="1"/>
              <a:t>dan</a:t>
            </a:r>
            <a:r>
              <a:rPr lang="en-US" dirty="0"/>
              <a:t> 111,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Booleannya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 smtClean="0"/>
              <a:t>adalah</a:t>
            </a:r>
            <a:endParaRPr lang="en-US" dirty="0"/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smtClean="0"/>
              <a:t>xyz</a:t>
            </a:r>
            <a:endParaRPr lang="en-US" dirty="0"/>
          </a:p>
          <a:p>
            <a:pPr algn="just"/>
            <a:r>
              <a:rPr lang="en-US" dirty="0" err="1"/>
              <a:t>atau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</a:t>
            </a:r>
            <a:r>
              <a:rPr lang="en-US" i="1" dirty="0" err="1"/>
              <a:t>minterm</a:t>
            </a:r>
            <a:r>
              <a:rPr lang="en-US" dirty="0" smtClean="0"/>
              <a:t>),</a:t>
            </a:r>
            <a:r>
              <a:rPr lang="en-US" dirty="0"/>
              <a:t>	</a:t>
            </a:r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aseline="-25000" dirty="0"/>
              <a:t>4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7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</a:t>
            </a:r>
            <a:r>
              <a:rPr lang="en-US" dirty="0"/>
              <a:t> (1, 4, 7</a:t>
            </a:r>
            <a:r>
              <a:rPr lang="en-US" dirty="0" smtClean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(b) POS	</a:t>
            </a:r>
          </a:p>
          <a:p>
            <a:pPr algn="just"/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0 </a:t>
            </a:r>
            <a:r>
              <a:rPr lang="en-US" dirty="0" err="1"/>
              <a:t>adalah</a:t>
            </a:r>
            <a:r>
              <a:rPr lang="en-US" dirty="0"/>
              <a:t> 000, 010,  011, 101, </a:t>
            </a:r>
            <a:r>
              <a:rPr lang="en-US" dirty="0" err="1"/>
              <a:t>dan</a:t>
            </a:r>
            <a:r>
              <a:rPr lang="en-US" dirty="0"/>
              <a:t> 110,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Booleannya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POS </a:t>
            </a:r>
            <a:r>
              <a:rPr lang="en-US" dirty="0" err="1" smtClean="0"/>
              <a:t>adalah</a:t>
            </a:r>
            <a:endParaRPr lang="en-US" dirty="0" smtClean="0"/>
          </a:p>
          <a:p>
            <a:pPr algn="just"/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= 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/>
              <a:t>z</a:t>
            </a:r>
            <a:r>
              <a:rPr lang="en-US" dirty="0" smtClean="0"/>
              <a:t>’)(</a:t>
            </a:r>
            <a:r>
              <a:rPr lang="en-US" i="1" dirty="0"/>
              <a:t>x</a:t>
            </a:r>
            <a:r>
              <a:rPr lang="en-US" dirty="0"/>
              <a:t>’+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’)(</a:t>
            </a:r>
            <a:r>
              <a:rPr lang="en-US" i="1" dirty="0"/>
              <a:t>x</a:t>
            </a:r>
            <a:r>
              <a:rPr lang="en-US" dirty="0"/>
              <a:t>’+ </a:t>
            </a:r>
            <a:r>
              <a:rPr lang="en-US" i="1" dirty="0"/>
              <a:t>y</a:t>
            </a:r>
            <a:r>
              <a:rPr lang="en-US" dirty="0"/>
              <a:t>’+ </a:t>
            </a:r>
            <a:r>
              <a:rPr lang="en-US" i="1" dirty="0" smtClean="0"/>
              <a:t>z</a:t>
            </a:r>
            <a:r>
              <a:rPr lang="en-US" dirty="0" smtClean="0"/>
              <a:t>)                     </a:t>
            </a:r>
          </a:p>
          <a:p>
            <a:pPr algn="just"/>
            <a:r>
              <a:rPr lang="en-US" dirty="0" smtClean="0"/>
              <a:t>    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lain,		</a:t>
            </a:r>
          </a:p>
          <a:p>
            <a:pPr algn="just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5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6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(0, 2, 3, 5, 6)</a:t>
            </a:r>
          </a:p>
        </p:txBody>
      </p:sp>
    </p:spTree>
    <p:extLst>
      <p:ext uri="{BB962C8B-B14F-4D97-AF65-F5344CB8AC3E}">
        <p14:creationId xmlns:p14="http://schemas.microsoft.com/office/powerpoint/2010/main" xmlns="" val="18715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382000" cy="63246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 smtClean="0"/>
              <a:t>Nyatakan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Boolean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u="sng" dirty="0" err="1"/>
              <a:t>Penyelesaian</a:t>
            </a:r>
            <a:r>
              <a:rPr lang="en-US" dirty="0" smtClean="0"/>
              <a:t>: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SOP </a:t>
            </a:r>
            <a:r>
              <a:rPr lang="en-US" dirty="0" err="1" smtClean="0"/>
              <a:t>dan</a:t>
            </a:r>
            <a:r>
              <a:rPr lang="en-US" dirty="0" smtClean="0"/>
              <a:t> POS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literal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a) SOP</a:t>
            </a:r>
          </a:p>
          <a:p>
            <a:r>
              <a:rPr lang="en-US" dirty="0"/>
              <a:t>	</a:t>
            </a:r>
            <a:r>
              <a:rPr lang="en-US" i="1" dirty="0"/>
              <a:t>x</a:t>
            </a:r>
            <a:r>
              <a:rPr lang="en-US" dirty="0"/>
              <a:t>  =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’)</a:t>
            </a:r>
          </a:p>
          <a:p>
            <a:r>
              <a:rPr lang="en-US" dirty="0"/>
              <a:t>	    = </a:t>
            </a:r>
            <a:r>
              <a:rPr lang="en-US" i="1" dirty="0" err="1"/>
              <a:t>xy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 err="1"/>
              <a:t>xy</a:t>
            </a:r>
            <a:r>
              <a:rPr lang="en-US" dirty="0"/>
              <a:t>’</a:t>
            </a:r>
          </a:p>
          <a:p>
            <a:r>
              <a:rPr lang="en-US" dirty="0"/>
              <a:t>	    = </a:t>
            </a:r>
            <a:r>
              <a:rPr lang="en-US" i="1" dirty="0" err="1"/>
              <a:t>xy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 + </a:t>
            </a:r>
            <a:r>
              <a:rPr lang="en-US" i="1" dirty="0" err="1"/>
              <a:t>xy</a:t>
            </a:r>
            <a:r>
              <a:rPr lang="en-US" dirty="0"/>
              <a:t>’(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</a:t>
            </a:r>
          </a:p>
          <a:p>
            <a:r>
              <a:rPr lang="en-US" dirty="0"/>
              <a:t>	    = </a:t>
            </a:r>
            <a:r>
              <a:rPr lang="en-US" i="1" dirty="0"/>
              <a:t>xyz </a:t>
            </a:r>
            <a:r>
              <a:rPr lang="en-US" dirty="0"/>
              <a:t>+ </a:t>
            </a:r>
            <a:r>
              <a:rPr lang="en-US" i="1" dirty="0"/>
              <a:t>xyz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 smtClean="0"/>
              <a:t>’</a:t>
            </a:r>
            <a:r>
              <a:rPr lang="en-US" dirty="0"/>
              <a:t> </a:t>
            </a:r>
          </a:p>
          <a:p>
            <a:r>
              <a:rPr lang="en-US" dirty="0"/>
              <a:t>	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=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’)</a:t>
            </a:r>
          </a:p>
          <a:p>
            <a:r>
              <a:rPr lang="en-US" dirty="0"/>
              <a:t>	      = </a:t>
            </a:r>
            <a:r>
              <a:rPr lang="en-US" dirty="0" err="1"/>
              <a:t>xy’z</a:t>
            </a:r>
            <a:r>
              <a:rPr lang="en-US" dirty="0"/>
              <a:t> + </a:t>
            </a:r>
            <a:r>
              <a:rPr lang="en-US" dirty="0" err="1" smtClean="0"/>
              <a:t>x’y’z</a:t>
            </a:r>
            <a:r>
              <a:rPr lang="en-US" dirty="0"/>
              <a:t> </a:t>
            </a:r>
          </a:p>
          <a:p>
            <a:r>
              <a:rPr lang="en-US" dirty="0"/>
              <a:t>	</a:t>
            </a:r>
            <a:r>
              <a:rPr lang="en-US" dirty="0" err="1"/>
              <a:t>Jadi</a:t>
            </a:r>
            <a:r>
              <a:rPr lang="en-US" dirty="0"/>
              <a:t> 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endParaRPr lang="en-US" dirty="0"/>
          </a:p>
          <a:p>
            <a:r>
              <a:rPr lang="en-US" dirty="0"/>
              <a:t>	            	          </a:t>
            </a:r>
            <a:r>
              <a:rPr lang="en-US" dirty="0" smtClean="0"/>
              <a:t> = </a:t>
            </a:r>
            <a:r>
              <a:rPr lang="en-US" i="1" dirty="0"/>
              <a:t>xyz </a:t>
            </a:r>
            <a:r>
              <a:rPr lang="en-US" dirty="0"/>
              <a:t>+ </a:t>
            </a:r>
            <a:r>
              <a:rPr lang="en-US" i="1" dirty="0"/>
              <a:t>xyz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endParaRPr lang="en-US" dirty="0"/>
          </a:p>
          <a:p>
            <a:r>
              <a:rPr lang="en-US" dirty="0"/>
              <a:t>	            	         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/>
              <a:t>xyz</a:t>
            </a:r>
            <a:r>
              <a:rPr lang="en-US" dirty="0"/>
              <a:t>’ + </a:t>
            </a:r>
            <a:r>
              <a:rPr lang="en-US" i="1" dirty="0" smtClean="0"/>
              <a:t>xyz</a:t>
            </a:r>
            <a:r>
              <a:rPr lang="en-US" dirty="0"/>
              <a:t>		          </a:t>
            </a:r>
          </a:p>
          <a:p>
            <a:r>
              <a:rPr lang="en-US" dirty="0"/>
              <a:t>     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 = </a:t>
            </a: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aseline="-25000" dirty="0"/>
              <a:t>4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5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6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7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(1,4,5,6,7)		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2423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382000" cy="6324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.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Boolean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</a:t>
            </a:r>
            <a:r>
              <a:rPr lang="en-US" dirty="0" smtClean="0"/>
              <a:t>.</a:t>
            </a:r>
            <a:r>
              <a:rPr lang="en-US" dirty="0"/>
              <a:t>	</a:t>
            </a:r>
          </a:p>
          <a:p>
            <a:r>
              <a:rPr lang="en-US" dirty="0"/>
              <a:t>(b) POS</a:t>
            </a:r>
          </a:p>
          <a:p>
            <a:r>
              <a:rPr lang="en-US" dirty="0"/>
              <a:t>	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</a:t>
            </a:r>
          </a:p>
          <a:p>
            <a:r>
              <a:rPr lang="en-US" dirty="0"/>
              <a:t>	              =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	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  <a:r>
              <a:rPr lang="en-US" dirty="0"/>
              <a:t>’ </a:t>
            </a:r>
            <a:r>
              <a:rPr lang="en-US" dirty="0" smtClean="0"/>
              <a:t>   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 err="1"/>
              <a:t>zz</a:t>
            </a:r>
            <a:r>
              <a:rPr lang="en-US" dirty="0"/>
              <a:t>’</a:t>
            </a:r>
          </a:p>
          <a:p>
            <a:r>
              <a:rPr lang="en-US" dirty="0"/>
              <a:t>	          </a:t>
            </a:r>
            <a:r>
              <a:rPr lang="en-US" dirty="0" smtClean="0"/>
              <a:t>    = </a:t>
            </a:r>
            <a:r>
              <a:rPr lang="en-US" dirty="0"/>
              <a:t>(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 smtClean="0"/>
              <a:t>’)</a:t>
            </a:r>
            <a:endParaRPr lang="en-US" dirty="0"/>
          </a:p>
          <a:p>
            <a:r>
              <a:rPr lang="en-US" dirty="0"/>
              <a:t>	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 </a:t>
            </a:r>
            <a:r>
              <a:rPr lang="en-US" dirty="0" smtClean="0"/>
              <a:t>    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 err="1"/>
              <a:t>yy</a:t>
            </a:r>
            <a:r>
              <a:rPr lang="en-US" dirty="0"/>
              <a:t>’	</a:t>
            </a:r>
          </a:p>
          <a:p>
            <a:r>
              <a:rPr lang="en-US" dirty="0"/>
              <a:t>	        </a:t>
            </a:r>
            <a:r>
              <a:rPr lang="en-US" dirty="0" smtClean="0"/>
              <a:t>      =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’)(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 </a:t>
            </a:r>
            <a:r>
              <a:rPr lang="en-US" dirty="0"/>
              <a:t>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)</a:t>
            </a:r>
          </a:p>
          <a:p>
            <a:r>
              <a:rPr lang="en-US" dirty="0"/>
              <a:t>		        = (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  <a:r>
              <a:rPr lang="en-US" dirty="0"/>
              <a:t> 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 smtClean="0"/>
              <a:t>’)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 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(0, 2, 3)		</a:t>
            </a:r>
          </a:p>
        </p:txBody>
      </p:sp>
    </p:spTree>
    <p:extLst>
      <p:ext uri="{BB962C8B-B14F-4D97-AF65-F5344CB8AC3E}">
        <p14:creationId xmlns:p14="http://schemas.microsoft.com/office/powerpoint/2010/main" xmlns="" val="33623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761682"/>
          </a:xfrm>
        </p:spPr>
        <p:txBody>
          <a:bodyPr/>
          <a:lstStyle/>
          <a:p>
            <a:r>
              <a:rPr lang="en-US" dirty="0" smtClean="0"/>
              <a:t>DEFINISI ALJABAR BOOLEN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57800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operator </a:t>
            </a:r>
            <a:r>
              <a:rPr lang="en-US" dirty="0" err="1"/>
              <a:t>biner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terdapat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Dua</a:t>
            </a:r>
            <a:r>
              <a:rPr lang="en-US" dirty="0"/>
              <a:t> operator </a:t>
            </a:r>
            <a:r>
              <a:rPr lang="en-US" dirty="0" err="1"/>
              <a:t>biner</a:t>
            </a:r>
            <a:r>
              <a:rPr lang="en-US" dirty="0"/>
              <a:t>: +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Sebuah</a:t>
            </a:r>
            <a:r>
              <a:rPr lang="en-US" dirty="0"/>
              <a:t> operator </a:t>
            </a:r>
            <a:r>
              <a:rPr lang="en-US" dirty="0" err="1"/>
              <a:t>uner</a:t>
            </a:r>
            <a:r>
              <a:rPr lang="en-US" dirty="0"/>
              <a:t>: ’.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B</a:t>
            </a:r>
            <a:r>
              <a:rPr lang="en-US" dirty="0"/>
              <a:t> : </a:t>
            </a:r>
            <a:r>
              <a:rPr lang="en-US" dirty="0" err="1"/>
              <a:t>himpunan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operator +,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0 </a:t>
            </a:r>
            <a:r>
              <a:rPr lang="en-US" dirty="0" err="1"/>
              <a:t>dan</a:t>
            </a:r>
            <a:r>
              <a:rPr lang="en-US" dirty="0"/>
              <a:t> 1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/>
              <a:t>Boolean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/>
              <a:t>aksioma-aksioma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postulat</a:t>
            </a:r>
            <a:r>
              <a:rPr lang="en-US" dirty="0"/>
              <a:t> Huntington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1. </a:t>
            </a:r>
            <a:r>
              <a:rPr lang="en-US" i="1" dirty="0"/>
              <a:t>Closure</a:t>
            </a:r>
            <a:r>
              <a:rPr lang="en-US" dirty="0"/>
              <a:t>:	</a:t>
            </a:r>
            <a:r>
              <a:rPr lang="en-US" dirty="0" smtClean="0"/>
              <a:t>(</a:t>
            </a:r>
            <a:r>
              <a:rPr lang="en-US" dirty="0"/>
              <a:t>i) 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   		</a:t>
            </a:r>
            <a:r>
              <a:rPr lang="en-US" dirty="0" smtClean="0"/>
              <a:t>	(</a:t>
            </a:r>
            <a:r>
              <a:rPr lang="en-US" dirty="0"/>
              <a:t>ii)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     </a:t>
            </a:r>
          </a:p>
          <a:p>
            <a:r>
              <a:rPr lang="en-US" dirty="0"/>
              <a:t>2. </a:t>
            </a:r>
            <a:r>
              <a:rPr lang="en-US" dirty="0" err="1"/>
              <a:t>Identitas</a:t>
            </a:r>
            <a:r>
              <a:rPr lang="en-US" dirty="0"/>
              <a:t>:	(i)  </a:t>
            </a:r>
            <a:r>
              <a:rPr lang="en-US" i="1" dirty="0"/>
              <a:t>a</a:t>
            </a:r>
            <a:r>
              <a:rPr lang="en-US" dirty="0"/>
              <a:t> + 0 = </a:t>
            </a:r>
            <a:r>
              <a:rPr lang="en-US" i="1" dirty="0" smtClean="0"/>
              <a:t>a</a:t>
            </a:r>
            <a:r>
              <a:rPr lang="en-US" dirty="0"/>
              <a:t>		</a:t>
            </a:r>
            <a:r>
              <a:rPr lang="en-US" dirty="0" smtClean="0"/>
              <a:t>	(</a:t>
            </a:r>
            <a:r>
              <a:rPr lang="en-US" dirty="0"/>
              <a:t>ii)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1 = </a:t>
            </a:r>
            <a:r>
              <a:rPr lang="en-US" i="1" dirty="0" smtClean="0"/>
              <a:t>a</a:t>
            </a:r>
            <a:r>
              <a:rPr lang="en-US" dirty="0"/>
              <a:t>		</a:t>
            </a:r>
          </a:p>
          <a:p>
            <a:r>
              <a:rPr lang="en-US" dirty="0"/>
              <a:t>3. </a:t>
            </a:r>
            <a:r>
              <a:rPr lang="en-US" dirty="0" err="1"/>
              <a:t>Komutatif</a:t>
            </a:r>
            <a:r>
              <a:rPr lang="en-US" dirty="0"/>
              <a:t>:	(i) 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dirty="0"/>
              <a:t> + </a:t>
            </a:r>
            <a:r>
              <a:rPr lang="en-US" i="1" dirty="0" smtClean="0"/>
              <a:t>a</a:t>
            </a:r>
            <a:r>
              <a:rPr lang="en-US" dirty="0"/>
              <a:t>		</a:t>
            </a:r>
            <a:r>
              <a:rPr lang="en-US" dirty="0" smtClean="0"/>
              <a:t>	(</a:t>
            </a:r>
            <a:r>
              <a:rPr lang="en-US" dirty="0"/>
              <a:t>ii)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dirty="0"/>
              <a:t> . </a:t>
            </a:r>
            <a:r>
              <a:rPr lang="en-US" i="1" dirty="0" smtClean="0"/>
              <a:t>a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Distributif</a:t>
            </a:r>
            <a:r>
              <a:rPr lang="en-US" dirty="0"/>
              <a:t>:	(i) 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dirty="0"/>
              <a:t>) = (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) + (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ii)  </a:t>
            </a:r>
            <a:r>
              <a:rPr lang="en-US" i="1" dirty="0"/>
              <a:t>a</a:t>
            </a:r>
            <a:r>
              <a:rPr lang="en-US" dirty="0"/>
              <a:t> + (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) = (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5. </a:t>
            </a:r>
            <a:r>
              <a:rPr lang="en-US" dirty="0" err="1"/>
              <a:t>Komplemen</a:t>
            </a:r>
            <a:r>
              <a:rPr lang="en-US" dirty="0"/>
              <a:t>:	(i) 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’ = 1 </a:t>
            </a:r>
            <a:r>
              <a:rPr lang="en-US" dirty="0" smtClean="0"/>
              <a:t> </a:t>
            </a:r>
            <a:r>
              <a:rPr lang="en-US" dirty="0"/>
              <a:t>		</a:t>
            </a:r>
            <a:r>
              <a:rPr lang="en-US" dirty="0" smtClean="0"/>
              <a:t>	(</a:t>
            </a:r>
            <a:r>
              <a:rPr lang="en-US" dirty="0"/>
              <a:t>ii)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’ = </a:t>
            </a:r>
            <a:r>
              <a:rPr lang="en-US" dirty="0" smtClean="0"/>
              <a:t>0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22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686800" cy="609282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Konversi</a:t>
            </a:r>
            <a:r>
              <a:rPr lang="en-US" sz="3200" b="1" dirty="0"/>
              <a:t> </a:t>
            </a:r>
            <a:r>
              <a:rPr lang="en-US" sz="3200" b="1" dirty="0" err="1"/>
              <a:t>Antar</a:t>
            </a:r>
            <a:r>
              <a:rPr lang="en-US" sz="3200" b="1" dirty="0"/>
              <a:t> </a:t>
            </a:r>
            <a:r>
              <a:rPr lang="en-US" sz="3200" b="1" dirty="0" err="1"/>
              <a:t>Bentuk</a:t>
            </a:r>
            <a:r>
              <a:rPr lang="en-US" sz="3200" b="1" dirty="0"/>
              <a:t> </a:t>
            </a:r>
            <a:r>
              <a:rPr lang="en-US" sz="3200" b="1" dirty="0" err="1" smtClean="0"/>
              <a:t>Kanonik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Misalkan</a:t>
            </a:r>
            <a:r>
              <a:rPr lang="en-US" dirty="0" smtClean="0"/>
              <a:t>: 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	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(1, 4, 5, 6, </a:t>
            </a:r>
            <a:r>
              <a:rPr lang="en-US" dirty="0" smtClean="0"/>
              <a:t>7)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 ’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komplemen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 smtClean="0"/>
              <a:t>, </a:t>
            </a:r>
            <a:r>
              <a:rPr lang="en-US" dirty="0"/>
              <a:t> 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/>
              <a:t>’(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(0, 2, 3)  =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2 </a:t>
            </a:r>
            <a:r>
              <a:rPr lang="en-US" dirty="0"/>
              <a:t>+ </a:t>
            </a:r>
            <a:r>
              <a:rPr lang="en-US" i="1" dirty="0" smtClean="0"/>
              <a:t>m</a:t>
            </a:r>
            <a:r>
              <a:rPr lang="en-US" baseline="-25000" dirty="0" smtClean="0"/>
              <a:t>3</a:t>
            </a:r>
            <a:r>
              <a:rPr lang="en-US" dirty="0"/>
              <a:t>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De Morgan,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f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POS</a:t>
            </a:r>
            <a:r>
              <a:rPr lang="en-US" dirty="0" smtClean="0"/>
              <a:t>:</a:t>
            </a:r>
            <a:r>
              <a:rPr lang="en-US" dirty="0"/>
              <a:t> </a:t>
            </a:r>
          </a:p>
          <a:p>
            <a:r>
              <a:rPr lang="en-US" i="1" dirty="0"/>
              <a:t>    f</a:t>
            </a:r>
            <a:r>
              <a:rPr lang="en-US" dirty="0"/>
              <a:t> ’(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 = (</a:t>
            </a:r>
            <a:r>
              <a:rPr lang="en-US" i="1" dirty="0"/>
              <a:t>f</a:t>
            </a:r>
            <a:r>
              <a:rPr lang="en-US" dirty="0"/>
              <a:t> ’(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))’ = (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aseline="-25000" dirty="0"/>
              <a:t>2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)’</a:t>
            </a:r>
          </a:p>
          <a:p>
            <a:r>
              <a:rPr lang="en-US" dirty="0"/>
              <a:t>   	  </a:t>
            </a:r>
            <a:r>
              <a:rPr lang="en-US" dirty="0" smtClean="0"/>
              <a:t>      =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’ . </a:t>
            </a: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’ .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’</a:t>
            </a:r>
          </a:p>
          <a:p>
            <a:r>
              <a:rPr lang="en-US" dirty="0"/>
              <a:t>                     = (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’)’ (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i="1" dirty="0"/>
              <a:t> z’</a:t>
            </a:r>
            <a:r>
              <a:rPr lang="en-US" dirty="0"/>
              <a:t>)’ (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)’</a:t>
            </a:r>
          </a:p>
          <a:p>
            <a:r>
              <a:rPr lang="en-US" dirty="0"/>
              <a:t>           </a:t>
            </a:r>
            <a:r>
              <a:rPr lang="en-US" dirty="0" smtClean="0"/>
              <a:t>          </a:t>
            </a:r>
            <a:r>
              <a:rPr lang="en-US" dirty="0"/>
              <a:t>=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)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)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z’)</a:t>
            </a:r>
          </a:p>
          <a:p>
            <a:r>
              <a:rPr lang="en-US" dirty="0"/>
              <a:t>            </a:t>
            </a:r>
            <a:r>
              <a:rPr lang="en-US" dirty="0" smtClean="0"/>
              <a:t>         =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baseline="-25000" dirty="0"/>
              <a:t>2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endParaRPr lang="en-US" dirty="0"/>
          </a:p>
          <a:p>
            <a:r>
              <a:rPr lang="en-US" dirty="0"/>
              <a:t>           </a:t>
            </a:r>
            <a:r>
              <a:rPr lang="en-US" dirty="0" smtClean="0"/>
              <a:t>          </a:t>
            </a:r>
            <a:r>
              <a:rPr lang="en-US" dirty="0"/>
              <a:t>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 (0,2,3</a:t>
            </a:r>
            <a:r>
              <a:rPr lang="en-US" dirty="0" smtClean="0"/>
              <a:t>)</a:t>
            </a:r>
            <a:r>
              <a:rPr lang="en-US" dirty="0"/>
              <a:t> </a:t>
            </a:r>
          </a:p>
          <a:p>
            <a:r>
              <a:rPr lang="en-US" dirty="0" err="1"/>
              <a:t>Jadi</a:t>
            </a:r>
            <a:r>
              <a:rPr lang="en-US" dirty="0"/>
              <a:t>, 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 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(1, 4, 5, 6, 7) 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 (0,2,3</a:t>
            </a:r>
            <a:r>
              <a:rPr lang="en-US" dirty="0" smtClean="0"/>
              <a:t>).</a:t>
            </a:r>
            <a:r>
              <a:rPr lang="en-US" dirty="0"/>
              <a:t> </a:t>
            </a:r>
          </a:p>
          <a:p>
            <a:r>
              <a:rPr lang="en-US" u="sng" dirty="0" err="1"/>
              <a:t>Kesimpulan</a:t>
            </a:r>
            <a:r>
              <a:rPr lang="en-US" dirty="0"/>
              <a:t>: </a:t>
            </a:r>
            <a:r>
              <a:rPr lang="en-US" i="1" dirty="0" err="1"/>
              <a:t>m</a:t>
            </a:r>
            <a:r>
              <a:rPr lang="en-US" i="1" baseline="-25000" dirty="0" err="1"/>
              <a:t>j</a:t>
            </a:r>
            <a:r>
              <a:rPr lang="en-US" dirty="0"/>
              <a:t>’ = </a:t>
            </a:r>
            <a:r>
              <a:rPr lang="en-US" i="1" dirty="0" err="1"/>
              <a:t>M</a:t>
            </a:r>
            <a:r>
              <a:rPr lang="en-US" i="1" baseline="-25000" dirty="0" err="1"/>
              <a:t>j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8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686800" cy="609282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Konversi</a:t>
            </a:r>
            <a:r>
              <a:rPr lang="en-US" sz="3200" b="1" dirty="0"/>
              <a:t> </a:t>
            </a:r>
            <a:r>
              <a:rPr lang="en-US" sz="3200" b="1" dirty="0" err="1"/>
              <a:t>Antar</a:t>
            </a:r>
            <a:r>
              <a:rPr lang="en-US" sz="3200" b="1" dirty="0"/>
              <a:t> </a:t>
            </a:r>
            <a:r>
              <a:rPr lang="en-US" sz="3200" b="1" dirty="0" err="1"/>
              <a:t>Bentuk</a:t>
            </a:r>
            <a:r>
              <a:rPr lang="en-US" sz="3200" b="1" dirty="0"/>
              <a:t> </a:t>
            </a:r>
            <a:r>
              <a:rPr lang="en-US" sz="3200" b="1" dirty="0" err="1" smtClean="0"/>
              <a:t>Kanonik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Contoh</a:t>
            </a:r>
            <a:r>
              <a:rPr lang="en-US" dirty="0"/>
              <a:t>. 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Nyatakan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 (0, 2, 4, 5)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y, z) 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(1, 2, 5, 6, 10, </a:t>
            </a:r>
            <a:r>
              <a:rPr lang="en-US" dirty="0" smtClean="0"/>
              <a:t>15)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u="sng" dirty="0" err="1"/>
              <a:t>Penyelesaian</a:t>
            </a:r>
            <a:r>
              <a:rPr lang="en-US" b="0" dirty="0"/>
              <a:t>:</a:t>
            </a:r>
            <a:endParaRPr lang="en-US" dirty="0"/>
          </a:p>
          <a:p>
            <a:r>
              <a:rPr lang="en-US" dirty="0"/>
              <a:t>	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	=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(1, 3, 6, 7)		</a:t>
            </a:r>
          </a:p>
          <a:p>
            <a:r>
              <a:rPr lang="en-US" i="1" dirty="0" smtClean="0"/>
              <a:t>	g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 smtClean="0"/>
              <a:t>)	= </a:t>
            </a:r>
            <a:r>
              <a:rPr lang="en-US" dirty="0">
                <a:sym typeface="Symbol"/>
              </a:rPr>
              <a:t></a:t>
            </a:r>
            <a:r>
              <a:rPr lang="en-US" dirty="0"/>
              <a:t> (0, 3, 4, 7, 8, 9, 11, 12, 13, 14)				            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err="1"/>
              <a:t>Contoh</a:t>
            </a:r>
            <a:r>
              <a:rPr lang="en-US" dirty="0"/>
              <a:t>. </a:t>
            </a:r>
            <a:r>
              <a:rPr lang="en-US" dirty="0" err="1"/>
              <a:t>Carilah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kanonik</a:t>
            </a:r>
            <a:r>
              <a:rPr lang="en-US" dirty="0"/>
              <a:t> SOP </a:t>
            </a:r>
            <a:r>
              <a:rPr lang="en-US" dirty="0" err="1"/>
              <a:t>dan</a:t>
            </a:r>
            <a:r>
              <a:rPr lang="en-US" dirty="0"/>
              <a:t> POS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’yz</a:t>
            </a:r>
            <a:r>
              <a:rPr lang="en-US" dirty="0"/>
              <a:t>’</a:t>
            </a:r>
          </a:p>
          <a:p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r>
              <a:rPr lang="en-US" dirty="0"/>
              <a:t>(a) SOP</a:t>
            </a:r>
          </a:p>
          <a:p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 =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r>
              <a:rPr lang="en-US" dirty="0"/>
              <a:t>’</a:t>
            </a:r>
          </a:p>
          <a:p>
            <a:r>
              <a:rPr lang="en-US" dirty="0"/>
              <a:t>	             = </a:t>
            </a:r>
            <a:r>
              <a:rPr lang="en-US" i="1" dirty="0"/>
              <a:t>y</a:t>
            </a:r>
            <a:r>
              <a:rPr lang="en-US" dirty="0"/>
              <a:t>’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’) 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 + </a:t>
            </a:r>
            <a:r>
              <a:rPr lang="en-US" i="1" dirty="0" err="1"/>
              <a:t>xy</a:t>
            </a:r>
            <a:r>
              <a:rPr lang="en-US" dirty="0"/>
              <a:t> 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r>
              <a:rPr lang="en-US" dirty="0"/>
              <a:t>’</a:t>
            </a:r>
          </a:p>
          <a:p>
            <a:r>
              <a:rPr lang="en-US" dirty="0"/>
              <a:t>           </a:t>
            </a:r>
            <a:r>
              <a:rPr lang="en-US" dirty="0" smtClean="0"/>
              <a:t>	              </a:t>
            </a:r>
            <a:r>
              <a:rPr lang="en-US" dirty="0"/>
              <a:t>= (</a:t>
            </a:r>
            <a:r>
              <a:rPr lang="en-US" i="1" dirty="0" err="1"/>
              <a:t>xy</a:t>
            </a:r>
            <a:r>
              <a:rPr lang="en-US" dirty="0"/>
              <a:t>’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’) 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 + </a:t>
            </a:r>
            <a:r>
              <a:rPr lang="en-US" i="1" dirty="0"/>
              <a:t>xyz</a:t>
            </a:r>
            <a:r>
              <a:rPr lang="en-US" dirty="0"/>
              <a:t> + </a:t>
            </a:r>
            <a:r>
              <a:rPr lang="en-US" i="1" dirty="0"/>
              <a:t>xyz</a:t>
            </a:r>
            <a:r>
              <a:rPr lang="en-US" dirty="0"/>
              <a:t>’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r>
              <a:rPr lang="en-US" dirty="0"/>
              <a:t>’</a:t>
            </a:r>
          </a:p>
          <a:p>
            <a:r>
              <a:rPr lang="en-US" dirty="0"/>
              <a:t>	             =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’ + </a:t>
            </a:r>
            <a:r>
              <a:rPr lang="en-US" i="1" dirty="0"/>
              <a:t>xyz</a:t>
            </a:r>
            <a:r>
              <a:rPr lang="en-US" dirty="0"/>
              <a:t> + </a:t>
            </a:r>
            <a:r>
              <a:rPr lang="en-US" i="1" dirty="0"/>
              <a:t>xyz</a:t>
            </a:r>
            <a:r>
              <a:rPr lang="en-US" dirty="0"/>
              <a:t>’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r>
              <a:rPr lang="en-US" dirty="0" smtClean="0"/>
              <a:t>’</a:t>
            </a:r>
            <a:r>
              <a:rPr lang="en-US" dirty="0"/>
              <a:t> 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 = </a:t>
            </a:r>
            <a:r>
              <a:rPr lang="en-US" i="1" dirty="0"/>
              <a:t>m</a:t>
            </a:r>
            <a:r>
              <a:rPr lang="en-US" baseline="-25000" dirty="0"/>
              <a:t>0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1 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4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5</a:t>
            </a:r>
            <a:r>
              <a:rPr lang="en-US" dirty="0"/>
              <a:t>+ </a:t>
            </a:r>
            <a:r>
              <a:rPr lang="en-US" i="1" dirty="0"/>
              <a:t>m</a:t>
            </a:r>
            <a:r>
              <a:rPr lang="en-US" baseline="-25000" dirty="0"/>
              <a:t>6</a:t>
            </a:r>
            <a:r>
              <a:rPr lang="en-US" dirty="0"/>
              <a:t>+ </a:t>
            </a:r>
            <a:r>
              <a:rPr lang="en-US" i="1" dirty="0" smtClean="0"/>
              <a:t>m</a:t>
            </a:r>
            <a:r>
              <a:rPr lang="en-US" baseline="-25000" dirty="0" smtClean="0"/>
              <a:t>7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(b) POS</a:t>
            </a:r>
          </a:p>
          <a:p>
            <a:r>
              <a:rPr lang="en-US" dirty="0"/>
              <a:t>	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z)  = </a:t>
            </a: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z</a:t>
            </a:r>
            <a:r>
              <a:rPr lang="en-US" dirty="0"/>
              <a:t>’	</a:t>
            </a:r>
          </a:p>
        </p:txBody>
      </p:sp>
    </p:spTree>
    <p:extLst>
      <p:ext uri="{BB962C8B-B14F-4D97-AF65-F5344CB8AC3E}">
        <p14:creationId xmlns:p14="http://schemas.microsoft.com/office/powerpoint/2010/main" xmlns="" val="729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685482"/>
          </a:xfrm>
        </p:spPr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715000"/>
          </a:xfrm>
        </p:spPr>
        <p:txBody>
          <a:bodyPr/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Jaringan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Pensaklaran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Switching Network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Saklar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: </a:t>
            </a:r>
            <a:r>
              <a:rPr lang="en-US" dirty="0" err="1"/>
              <a:t>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tutup</a:t>
            </a:r>
            <a:r>
              <a:rPr lang="en-US" dirty="0"/>
              <a:t>. 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gerbang</a:t>
            </a:r>
            <a:r>
              <a:rPr lang="en-US" dirty="0"/>
              <a:t> paling </a:t>
            </a:r>
            <a:r>
              <a:rPr lang="en-US" dirty="0" err="1"/>
              <a:t>sederhana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</a:t>
            </a:r>
            <a:endParaRPr lang="en-US" dirty="0"/>
          </a:p>
          <a:p>
            <a:pPr marL="800100" lvl="1" indent="-342900"/>
            <a:r>
              <a:rPr lang="en-US" b="1" i="1" dirty="0"/>
              <a:t>Output</a:t>
            </a:r>
            <a:r>
              <a:rPr lang="en-US" b="1" dirty="0"/>
              <a:t> </a:t>
            </a:r>
            <a:r>
              <a:rPr lang="en-US" b="1" i="1" dirty="0"/>
              <a:t>b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 smtClean="0"/>
              <a:t>ditutp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 smtClean="0"/>
              <a:t>x</a:t>
            </a:r>
          </a:p>
          <a:p>
            <a:r>
              <a:rPr lang="en-US" i="1" dirty="0" smtClean="0"/>
              <a:t>2.</a:t>
            </a:r>
          </a:p>
          <a:p>
            <a:pPr marL="800100" lvl="1" indent="-342900"/>
            <a:r>
              <a:rPr lang="en-US" b="1" i="1" dirty="0"/>
              <a:t>Output</a:t>
            </a:r>
            <a:r>
              <a:rPr lang="en-US" b="1" dirty="0"/>
              <a:t> </a:t>
            </a:r>
            <a:r>
              <a:rPr lang="en-US" b="1" i="1" dirty="0"/>
              <a:t>b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i="1" dirty="0"/>
              <a:t>y</a:t>
            </a:r>
            <a:r>
              <a:rPr lang="en-US" b="1" dirty="0"/>
              <a:t> </a:t>
            </a:r>
            <a:r>
              <a:rPr lang="en-US" b="1" dirty="0" err="1" smtClean="0"/>
              <a:t>ditutup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 err="1" smtClean="0"/>
              <a:t>xy</a:t>
            </a:r>
            <a:endParaRPr lang="en-US" b="1" i="1" dirty="0" smtClean="0"/>
          </a:p>
          <a:p>
            <a:r>
              <a:rPr lang="en-US" i="1" dirty="0" smtClean="0"/>
              <a:t>3. </a:t>
            </a:r>
            <a:endParaRPr lang="en-US" i="1" dirty="0"/>
          </a:p>
          <a:p>
            <a:endParaRPr lang="en-US" i="1" dirty="0" smtClean="0"/>
          </a:p>
          <a:p>
            <a:pPr marL="800100" lvl="1" indent="-342900"/>
            <a:r>
              <a:rPr lang="en-US" b="1" i="1" dirty="0" smtClean="0"/>
              <a:t>Output</a:t>
            </a:r>
            <a:r>
              <a:rPr lang="en-US" b="1" dirty="0" smtClean="0"/>
              <a:t> </a:t>
            </a:r>
            <a:r>
              <a:rPr lang="en-US" b="1" i="1" dirty="0"/>
              <a:t>c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i="1" dirty="0"/>
              <a:t>y</a:t>
            </a:r>
            <a:r>
              <a:rPr lang="en-US" b="1" dirty="0"/>
              <a:t> </a:t>
            </a:r>
            <a:r>
              <a:rPr lang="en-US" b="1" dirty="0" err="1" smtClean="0"/>
              <a:t>ditutup</a:t>
            </a:r>
            <a:r>
              <a:rPr lang="en-US" b="1" dirty="0" smtClean="0"/>
              <a:t>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b="1" dirty="0"/>
              <a:t> + </a:t>
            </a:r>
            <a:r>
              <a:rPr lang="en-US" b="1" i="1" dirty="0"/>
              <a:t>y</a:t>
            </a:r>
            <a:endParaRPr lang="en-US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25994"/>
            <a:ext cx="23241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19807"/>
            <a:ext cx="33242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18669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87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685482"/>
          </a:xfrm>
        </p:spPr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953730"/>
            <a:ext cx="8305800" cy="546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70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685482"/>
          </a:xfrm>
        </p:spPr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Contoh</a:t>
            </a:r>
            <a:r>
              <a:rPr lang="en-US" dirty="0"/>
              <a:t>.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pensaklaran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Boolean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u="sng" dirty="0" err="1"/>
              <a:t>Jawab</a:t>
            </a:r>
            <a:r>
              <a:rPr lang="en-US" dirty="0"/>
              <a:t>: 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+ (</a:t>
            </a:r>
            <a:r>
              <a:rPr lang="en-US" i="1" dirty="0"/>
              <a:t>x</a:t>
            </a:r>
            <a:r>
              <a:rPr lang="en-US" dirty="0"/>
              <a:t>’ + </a:t>
            </a:r>
            <a:r>
              <a:rPr lang="en-US" i="1" dirty="0" err="1"/>
              <a:t>xy</a:t>
            </a:r>
            <a:r>
              <a:rPr lang="en-US" dirty="0"/>
              <a:t>)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y </a:t>
            </a:r>
            <a:r>
              <a:rPr lang="en-US" dirty="0"/>
              <a:t>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z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5791200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784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685482"/>
          </a:xfrm>
        </p:spPr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15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Rangkaian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Digital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Elektronik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/>
              <a:t>Contoh</a:t>
            </a:r>
            <a:r>
              <a:rPr lang="en-US" dirty="0"/>
              <a:t>.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.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315200" cy="126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36766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06952"/>
            <a:ext cx="42005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35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6172200"/>
          </a:xfrm>
        </p:spPr>
        <p:txBody>
          <a:bodyPr/>
          <a:lstStyle/>
          <a:p>
            <a:r>
              <a:rPr lang="en-US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Gerbang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Turunan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r>
              <a:rPr lang="en-US" dirty="0" err="1" smtClean="0"/>
              <a:t>Gerbang</a:t>
            </a:r>
            <a:r>
              <a:rPr lang="en-US" dirty="0" smtClean="0"/>
              <a:t> </a:t>
            </a:r>
            <a:r>
              <a:rPr lang="en-US" dirty="0"/>
              <a:t>NAND			</a:t>
            </a:r>
            <a:r>
              <a:rPr lang="en-US" dirty="0" err="1"/>
              <a:t>Gerbang</a:t>
            </a:r>
            <a:r>
              <a:rPr lang="en-US" dirty="0"/>
              <a:t> XOR	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Gerbang</a:t>
            </a:r>
            <a:r>
              <a:rPr lang="en-US" dirty="0"/>
              <a:t> NOR 				</a:t>
            </a:r>
            <a:r>
              <a:rPr lang="en-US" dirty="0" err="1"/>
              <a:t>Gerbang</a:t>
            </a:r>
            <a:r>
              <a:rPr lang="en-US" dirty="0"/>
              <a:t> XNOR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5215805"/>
              </p:ext>
            </p:extLst>
          </p:nvPr>
        </p:nvGraphicFramePr>
        <p:xfrm>
          <a:off x="533400" y="1828800"/>
          <a:ext cx="2069472" cy="990600"/>
        </p:xfrm>
        <a:graphic>
          <a:graphicData uri="http://schemas.openxmlformats.org/presentationml/2006/ole">
            <p:oleObj spid="_x0000_s12586" name="Visio" r:id="rId3" imgW="1206570" imgH="580130" progId="Visio.Drawing.11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2800957"/>
              </p:ext>
            </p:extLst>
          </p:nvPr>
        </p:nvGraphicFramePr>
        <p:xfrm>
          <a:off x="4953000" y="1828800"/>
          <a:ext cx="2286000" cy="999573"/>
        </p:xfrm>
        <a:graphic>
          <a:graphicData uri="http://schemas.openxmlformats.org/presentationml/2006/ole">
            <p:oleObj spid="_x0000_s12587" name="Visio" r:id="rId4" imgW="1320239" imgH="580130" progId="Visio.Drawing.11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72282121"/>
              </p:ext>
            </p:extLst>
          </p:nvPr>
        </p:nvGraphicFramePr>
        <p:xfrm>
          <a:off x="533400" y="3429000"/>
          <a:ext cx="2410179" cy="1066800"/>
        </p:xfrm>
        <a:graphic>
          <a:graphicData uri="http://schemas.openxmlformats.org/presentationml/2006/ole">
            <p:oleObj spid="_x0000_s12588" name="Visio" r:id="rId5" imgW="1320239" imgH="587708" progId="Visio.Drawing.1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2632610"/>
              </p:ext>
            </p:extLst>
          </p:nvPr>
        </p:nvGraphicFramePr>
        <p:xfrm>
          <a:off x="5105400" y="3505200"/>
          <a:ext cx="2085974" cy="990600"/>
        </p:xfrm>
        <a:graphic>
          <a:graphicData uri="http://schemas.openxmlformats.org/presentationml/2006/ole">
            <p:oleObj spid="_x0000_s12589" name="Visio" r:id="rId6" imgW="1434749" imgH="58013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869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37061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5909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761682"/>
          </a:xfrm>
        </p:spPr>
        <p:txBody>
          <a:bodyPr/>
          <a:lstStyle/>
          <a:p>
            <a:r>
              <a:rPr lang="en-US" u="sng" dirty="0" err="1" smtClean="0"/>
              <a:t>Penyederhanaan</a:t>
            </a:r>
            <a:r>
              <a:rPr lang="en-US" u="sng" dirty="0" smtClean="0"/>
              <a:t> </a:t>
            </a:r>
            <a:r>
              <a:rPr lang="en-US" u="sng" dirty="0" err="1" smtClean="0"/>
              <a:t>fungsi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257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literal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Boolean.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i="1" dirty="0"/>
              <a:t>	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/>
              <a:t>’ + </a:t>
            </a:r>
            <a:r>
              <a:rPr lang="en-US" i="1" dirty="0"/>
              <a:t>y</a:t>
            </a:r>
            <a:r>
              <a:rPr lang="en-US" dirty="0"/>
              <a:t>’ </a:t>
            </a:r>
            <a:r>
              <a:rPr lang="en-US" dirty="0" err="1" smtClean="0"/>
              <a:t>disederhanakan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’ + </a:t>
            </a:r>
            <a:r>
              <a:rPr lang="en-US" i="1" dirty="0"/>
              <a:t>y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dirty="0" err="1" smtClean="0"/>
              <a:t>Penyederhanaan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Boolean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2 </a:t>
            </a:r>
            <a:r>
              <a:rPr lang="en-US" dirty="0" err="1"/>
              <a:t>cara</a:t>
            </a:r>
            <a:r>
              <a:rPr lang="en-US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aljabar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Karnaugh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04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8"/>
            <a:ext cx="8686800" cy="533082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Penyederhanaan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fungsi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aljabar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562600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i="1" dirty="0" smtClean="0"/>
              <a:t>cut-and-try 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memanfaat</a:t>
            </a:r>
            <a:r>
              <a:rPr lang="en-US" dirty="0" smtClean="0"/>
              <a:t> </a:t>
            </a:r>
            <a:r>
              <a:rPr lang="en-US" dirty="0" err="1" smtClean="0"/>
              <a:t>postulat</a:t>
            </a:r>
            <a:r>
              <a:rPr lang="en-US" dirty="0" smtClean="0"/>
              <a:t>, </a:t>
            </a:r>
            <a:r>
              <a:rPr lang="en-US" dirty="0" err="1" smtClean="0"/>
              <a:t>hukum-hukum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lvl="0" algn="just"/>
            <a:r>
              <a:rPr lang="en-US" i="1" dirty="0" smtClean="0"/>
              <a:t>1. 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    </a:t>
            </a:r>
            <a:r>
              <a:rPr lang="en-US" dirty="0" smtClean="0"/>
              <a:t>	=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’)(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)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dirty="0"/>
              <a:t>1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)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endParaRPr lang="en-US" dirty="0"/>
          </a:p>
          <a:p>
            <a:pPr algn="just"/>
            <a:r>
              <a:rPr lang="en-US" dirty="0"/>
              <a:t> </a:t>
            </a:r>
          </a:p>
          <a:p>
            <a:pPr lvl="0" algn="just"/>
            <a:r>
              <a:rPr lang="en-US" i="1" dirty="0" smtClean="0"/>
              <a:t>2. 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r>
              <a:rPr lang="en-US" dirty="0"/>
              <a:t> + </a:t>
            </a:r>
            <a:r>
              <a:rPr lang="en-US" i="1" dirty="0" err="1"/>
              <a:t>xy</a:t>
            </a:r>
            <a:r>
              <a:rPr lang="en-US" dirty="0"/>
              <a:t>’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’ + </a:t>
            </a:r>
            <a:r>
              <a:rPr lang="en-US" i="1" dirty="0"/>
              <a:t>y</a:t>
            </a:r>
            <a:r>
              <a:rPr lang="en-US" dirty="0"/>
              <a:t>) + </a:t>
            </a:r>
            <a:r>
              <a:rPr lang="en-US" i="1" dirty="0" err="1"/>
              <a:t>xy</a:t>
            </a:r>
            <a:r>
              <a:rPr lang="en-US" dirty="0"/>
              <a:t>’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xz</a:t>
            </a:r>
            <a:r>
              <a:rPr lang="en-US" dirty="0"/>
              <a:t>’</a:t>
            </a:r>
          </a:p>
          <a:p>
            <a:pPr algn="just"/>
            <a:r>
              <a:rPr lang="en-US" dirty="0"/>
              <a:t> </a:t>
            </a:r>
          </a:p>
          <a:p>
            <a:pPr lvl="0" algn="just"/>
            <a:r>
              <a:rPr lang="en-US" i="1" dirty="0" smtClean="0"/>
              <a:t>3. 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 err="1"/>
              <a:t>yz</a:t>
            </a:r>
            <a:r>
              <a:rPr lang="en-US" dirty="0"/>
              <a:t>  =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 err="1"/>
              <a:t>yz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’)</a:t>
            </a:r>
          </a:p>
          <a:p>
            <a:pPr algn="just"/>
            <a:r>
              <a:rPr lang="en-US" dirty="0"/>
              <a:t>  </a:t>
            </a:r>
            <a:r>
              <a:rPr lang="en-US" dirty="0" smtClean="0"/>
              <a:t>	    </a:t>
            </a:r>
            <a:r>
              <a:rPr lang="en-US" dirty="0"/>
              <a:t>=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+ </a:t>
            </a:r>
            <a:r>
              <a:rPr lang="en-US" i="1" dirty="0"/>
              <a:t>xyz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yz</a:t>
            </a:r>
            <a:endParaRPr lang="en-US" dirty="0"/>
          </a:p>
          <a:p>
            <a:pPr algn="just"/>
            <a:r>
              <a:rPr lang="en-US" dirty="0"/>
              <a:t>   </a:t>
            </a:r>
            <a:r>
              <a:rPr lang="en-US" dirty="0" smtClean="0"/>
              <a:t>	   = </a:t>
            </a:r>
            <a:r>
              <a:rPr lang="en-US" i="1" dirty="0" err="1"/>
              <a:t>xy</a:t>
            </a:r>
            <a:r>
              <a:rPr lang="en-US" dirty="0"/>
              <a:t>(1 + </a:t>
            </a:r>
            <a:r>
              <a:rPr lang="en-US" i="1" dirty="0"/>
              <a:t>z</a:t>
            </a:r>
            <a:r>
              <a:rPr lang="en-US" dirty="0"/>
              <a:t>)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(1 + </a:t>
            </a:r>
            <a:r>
              <a:rPr lang="en-US" i="1" dirty="0"/>
              <a:t>y</a:t>
            </a:r>
            <a:r>
              <a:rPr lang="en-US" dirty="0"/>
              <a:t>) = </a:t>
            </a:r>
            <a:r>
              <a:rPr lang="en-US" i="1" dirty="0" err="1"/>
              <a:t>xy</a:t>
            </a:r>
            <a:r>
              <a:rPr lang="en-US" dirty="0"/>
              <a:t> 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endParaRPr lang="en-US" dirty="0"/>
          </a:p>
          <a:p>
            <a:pPr marL="342900" indent="-342900" algn="just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98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Boolean,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diperlihatkan</a:t>
            </a:r>
            <a:r>
              <a:rPr lang="en-US" dirty="0"/>
              <a:t>: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operator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operator </a:t>
            </a:r>
            <a:r>
              <a:rPr lang="en-US" dirty="0" err="1"/>
              <a:t>uner</a:t>
            </a:r>
            <a:r>
              <a:rPr lang="en-US" dirty="0"/>
              <a:t>,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postulat</a:t>
            </a:r>
            <a:r>
              <a:rPr lang="en-US" dirty="0"/>
              <a:t> Huntington.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0086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837882"/>
          </a:xfrm>
        </p:spPr>
        <p:txBody>
          <a:bodyPr/>
          <a:lstStyle/>
          <a:p>
            <a:r>
              <a:rPr lang="en-US" dirty="0" smtClean="0"/>
              <a:t>2. PETA KARNAUGH(1)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dirty="0" err="1" smtClean="0">
                <a:cs typeface="Arial" pitchFamily="34" charset="0"/>
              </a:rPr>
              <a:t>Peta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Karnauhg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adalah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sebuah</a:t>
            </a:r>
            <a:r>
              <a:rPr lang="en-GB" dirty="0" smtClean="0">
                <a:cs typeface="Arial" pitchFamily="34" charset="0"/>
              </a:rPr>
              <a:t> diagram/</a:t>
            </a:r>
            <a:r>
              <a:rPr lang="en-GB" dirty="0" err="1" smtClean="0">
                <a:cs typeface="Arial" pitchFamily="34" charset="0"/>
              </a:rPr>
              <a:t>peta</a:t>
            </a:r>
            <a:r>
              <a:rPr lang="en-GB" dirty="0" smtClean="0">
                <a:cs typeface="Arial" pitchFamily="34" charset="0"/>
              </a:rPr>
              <a:t> yang </a:t>
            </a:r>
            <a:r>
              <a:rPr lang="en-GB" dirty="0" err="1" smtClean="0">
                <a:cs typeface="Arial" pitchFamily="34" charset="0"/>
              </a:rPr>
              <a:t>terbentuk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dari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kotak-kotak</a:t>
            </a:r>
            <a:r>
              <a:rPr lang="en-GB" dirty="0" smtClean="0">
                <a:cs typeface="Arial" pitchFamily="34" charset="0"/>
              </a:rPr>
              <a:t> (</a:t>
            </a:r>
            <a:r>
              <a:rPr lang="en-GB" dirty="0" err="1" smtClean="0">
                <a:cs typeface="Arial" pitchFamily="34" charset="0"/>
              </a:rPr>
              <a:t>berbentuk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bujursangkar</a:t>
            </a:r>
            <a:r>
              <a:rPr lang="en-GB" dirty="0" smtClean="0">
                <a:cs typeface="Arial" pitchFamily="34" charset="0"/>
              </a:rPr>
              <a:t>) yang </a:t>
            </a:r>
            <a:r>
              <a:rPr lang="en-GB" dirty="0" err="1" smtClean="0">
                <a:cs typeface="Arial" pitchFamily="34" charset="0"/>
              </a:rPr>
              <a:t>bersisian</a:t>
            </a:r>
            <a:r>
              <a:rPr lang="en-GB" dirty="0" smtClean="0">
                <a:cs typeface="Arial" pitchFamily="34" charset="0"/>
              </a:rPr>
              <a:t>.</a:t>
            </a: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dirty="0" err="1" smtClean="0">
                <a:cs typeface="Arial" pitchFamily="34" charset="0"/>
              </a:rPr>
              <a:t>Tiap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kotak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merepresentasikan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 smtClean="0">
                <a:cs typeface="Arial" pitchFamily="34" charset="0"/>
              </a:rPr>
              <a:t>sebuah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i="1" dirty="0" err="1" smtClean="0">
                <a:cs typeface="Arial" pitchFamily="34" charset="0"/>
              </a:rPr>
              <a:t>minterm</a:t>
            </a:r>
            <a:endParaRPr lang="en-GB" i="1" dirty="0" smtClean="0">
              <a:cs typeface="Arial" pitchFamily="34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en-GB" dirty="0" err="1" smtClean="0">
                <a:cs typeface="Arial" pitchFamily="34" charset="0"/>
              </a:rPr>
              <a:t>Rumus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untuk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menentukan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banyaknya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kotak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pada</a:t>
            </a:r>
            <a:r>
              <a:rPr lang="en-GB" dirty="0">
                <a:cs typeface="Arial" pitchFamily="34" charset="0"/>
              </a:rPr>
              <a:t> K-map </a:t>
            </a:r>
            <a:r>
              <a:rPr lang="en-GB" dirty="0" err="1">
                <a:cs typeface="Arial" pitchFamily="34" charset="0"/>
              </a:rPr>
              <a:t>adalah</a:t>
            </a:r>
            <a:r>
              <a:rPr lang="en-GB" dirty="0">
                <a:cs typeface="Arial" pitchFamily="34" charset="0"/>
              </a:rPr>
              <a:t> :</a:t>
            </a:r>
          </a:p>
          <a:p>
            <a:pPr indent="457200" algn="ctr"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= 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n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/>
            <a:r>
              <a:rPr lang="en-GB" dirty="0" smtClean="0">
                <a:cs typeface="Arial" pitchFamily="34" charset="0"/>
              </a:rPr>
              <a:t>n </a:t>
            </a:r>
            <a:r>
              <a:rPr lang="en-GB" dirty="0">
                <a:cs typeface="Arial" pitchFamily="34" charset="0"/>
              </a:rPr>
              <a:t>= </a:t>
            </a:r>
            <a:r>
              <a:rPr lang="en-GB" dirty="0" err="1">
                <a:cs typeface="Arial" pitchFamily="34" charset="0"/>
              </a:rPr>
              <a:t>jumlah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variabel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masukan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r>
              <a:rPr lang="en-GB" dirty="0">
                <a:cs typeface="Arial" pitchFamily="34" charset="0"/>
              </a:rPr>
              <a:t>A = </a:t>
            </a:r>
            <a:r>
              <a:rPr lang="en-GB" dirty="0" err="1">
                <a:cs typeface="Arial" pitchFamily="34" charset="0"/>
              </a:rPr>
              <a:t>banyaknya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kotak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</a:endParaRPr>
          </a:p>
          <a:p>
            <a:pPr indent="457200" eaLnBrk="0" hangingPunct="0"/>
            <a:endParaRPr lang="en-US" dirty="0" smtClean="0">
              <a:latin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n-GB" dirty="0">
                <a:cs typeface="Arial" pitchFamily="34" charset="0"/>
              </a:rPr>
              <a:t>1.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en-GB" sz="2200" u="sng" dirty="0">
                <a:cs typeface="Arial" pitchFamily="34" charset="0"/>
              </a:rPr>
              <a:t>K-map </a:t>
            </a:r>
            <a:r>
              <a:rPr lang="en-GB" sz="2200" u="sng" dirty="0" err="1">
                <a:cs typeface="Arial" pitchFamily="34" charset="0"/>
              </a:rPr>
              <a:t>dengan</a:t>
            </a:r>
            <a:r>
              <a:rPr lang="en-GB" sz="2200" u="sng" dirty="0">
                <a:cs typeface="Arial" pitchFamily="34" charset="0"/>
              </a:rPr>
              <a:t> 1 </a:t>
            </a:r>
            <a:r>
              <a:rPr lang="en-GB" sz="2200" u="sng" dirty="0" err="1">
                <a:cs typeface="Arial" pitchFamily="34" charset="0"/>
              </a:rPr>
              <a:t>variabel</a:t>
            </a:r>
            <a:r>
              <a:rPr lang="en-GB" sz="2200" u="sng" dirty="0">
                <a:cs typeface="Arial" pitchFamily="34" charset="0"/>
              </a:rPr>
              <a:t> input </a:t>
            </a:r>
            <a:endParaRPr lang="en-GB" sz="2200" u="sng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en-GB" dirty="0">
                <a:cs typeface="Arial" pitchFamily="34" charset="0"/>
              </a:rPr>
              <a:t>	</a:t>
            </a:r>
            <a:r>
              <a:rPr lang="en-GB" dirty="0" err="1">
                <a:cs typeface="Arial" pitchFamily="34" charset="0"/>
              </a:rPr>
              <a:t>Maka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untuk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membuat</a:t>
            </a:r>
            <a:r>
              <a:rPr lang="en-GB" dirty="0">
                <a:cs typeface="Arial" pitchFamily="34" charset="0"/>
              </a:rPr>
              <a:t> K-</a:t>
            </a:r>
            <a:r>
              <a:rPr lang="en-GB" dirty="0" err="1">
                <a:cs typeface="Arial" pitchFamily="34" charset="0"/>
              </a:rPr>
              <a:t>mapnya</a:t>
            </a:r>
            <a:r>
              <a:rPr lang="en-GB" dirty="0">
                <a:cs typeface="Arial" pitchFamily="34" charset="0"/>
              </a:rPr>
              <a:t> :A = 2</a:t>
            </a:r>
            <a:r>
              <a:rPr lang="en-GB" baseline="30000" dirty="0">
                <a:cs typeface="Arial" pitchFamily="34" charset="0"/>
              </a:rPr>
              <a:t>1</a:t>
            </a:r>
            <a:r>
              <a:rPr lang="en-GB" dirty="0">
                <a:cs typeface="Arial" pitchFamily="34" charset="0"/>
              </a:rPr>
              <a:t> = 2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dirty="0">
                <a:latin typeface="Times New Roman" pitchFamily="18" charset="0"/>
              </a:rPr>
              <a:t>			</a:t>
            </a:r>
            <a:r>
              <a:rPr lang="en-GB" dirty="0"/>
              <a:t>	     </a:t>
            </a:r>
            <a:endParaRPr lang="en-GB" sz="180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67955"/>
            <a:ext cx="1447800" cy="1228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6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smtClean="0"/>
              <a:t>2. PETA KARNAUGH(2)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u="sng" dirty="0" smtClean="0"/>
              <a:t>2. </a:t>
            </a:r>
            <a:r>
              <a:rPr lang="en-US" i="1" u="sng" dirty="0" err="1" smtClean="0"/>
              <a:t>Peta</a:t>
            </a:r>
            <a:r>
              <a:rPr lang="en-US" i="1" u="sng" dirty="0" smtClean="0"/>
              <a:t> </a:t>
            </a:r>
            <a:r>
              <a:rPr lang="en-US" i="1" u="sng" dirty="0" err="1"/>
              <a:t>Karnaugh</a:t>
            </a:r>
            <a:r>
              <a:rPr lang="en-US" i="1" u="sng" dirty="0"/>
              <a:t> </a:t>
            </a:r>
            <a:r>
              <a:rPr lang="en-US" i="1" u="sng" dirty="0" err="1"/>
              <a:t>dengan</a:t>
            </a:r>
            <a:r>
              <a:rPr lang="en-US" i="1" u="sng" dirty="0"/>
              <a:t> </a:t>
            </a:r>
            <a:r>
              <a:rPr lang="en-US" i="1" u="sng" dirty="0" err="1"/>
              <a:t>dua</a:t>
            </a:r>
            <a:r>
              <a:rPr lang="en-US" i="1" u="sng" dirty="0"/>
              <a:t> </a:t>
            </a:r>
            <a:r>
              <a:rPr lang="en-US" i="1" u="sng" dirty="0" err="1"/>
              <a:t>peubah</a:t>
            </a:r>
            <a:endParaRPr lang="en-US" u="sng" dirty="0"/>
          </a:p>
          <a:p>
            <a:pPr marL="342900" indent="-342900" eaLnBrk="0" hangingPunct="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dirty="0" err="1">
                <a:cs typeface="Arial" pitchFamily="34" charset="0"/>
              </a:rPr>
              <a:t>Maka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untuk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membuat</a:t>
            </a:r>
            <a:r>
              <a:rPr lang="en-GB" dirty="0">
                <a:cs typeface="Arial" pitchFamily="34" charset="0"/>
              </a:rPr>
              <a:t> K-</a:t>
            </a:r>
            <a:r>
              <a:rPr lang="en-GB" dirty="0" err="1">
                <a:cs typeface="Arial" pitchFamily="34" charset="0"/>
              </a:rPr>
              <a:t>mapnya</a:t>
            </a:r>
            <a:r>
              <a:rPr lang="en-GB" dirty="0">
                <a:cs typeface="Arial" pitchFamily="34" charset="0"/>
              </a:rPr>
              <a:t> : A = 2</a:t>
            </a:r>
            <a:r>
              <a:rPr lang="en-GB" baseline="30000" dirty="0">
                <a:cs typeface="Arial" pitchFamily="34" charset="0"/>
              </a:rPr>
              <a:t>2</a:t>
            </a:r>
            <a:r>
              <a:rPr lang="en-GB" dirty="0">
                <a:cs typeface="Arial" pitchFamily="34" charset="0"/>
              </a:rPr>
              <a:t> = 4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dirty="0">
                <a:latin typeface="Times New Roman" pitchFamily="18" charset="0"/>
              </a:rPr>
              <a:t>			</a:t>
            </a:r>
            <a:r>
              <a:rPr lang="en-GB" dirty="0"/>
              <a:t>	     </a:t>
            </a:r>
            <a:endParaRPr lang="en-GB" sz="180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6019800" cy="240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74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smtClean="0"/>
              <a:t>2. PETA KARNAUGH(3)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u="sng" dirty="0"/>
              <a:t>3</a:t>
            </a:r>
            <a:r>
              <a:rPr lang="en-US" u="sng" dirty="0" smtClean="0"/>
              <a:t>. </a:t>
            </a:r>
            <a:r>
              <a:rPr lang="en-US" i="1" u="sng" dirty="0" err="1" smtClean="0"/>
              <a:t>Peta</a:t>
            </a:r>
            <a:r>
              <a:rPr lang="en-US" i="1" u="sng" dirty="0" smtClean="0"/>
              <a:t> </a:t>
            </a:r>
            <a:r>
              <a:rPr lang="en-US" i="1" u="sng" dirty="0" err="1"/>
              <a:t>Karnaugh</a:t>
            </a:r>
            <a:r>
              <a:rPr lang="en-US" i="1" u="sng" dirty="0"/>
              <a:t> </a:t>
            </a:r>
            <a:r>
              <a:rPr lang="en-US" i="1" u="sng" dirty="0" err="1"/>
              <a:t>dengan</a:t>
            </a:r>
            <a:r>
              <a:rPr lang="en-US" i="1" u="sng" dirty="0"/>
              <a:t> </a:t>
            </a:r>
            <a:r>
              <a:rPr lang="en-US" i="1" u="sng" dirty="0" err="1" smtClean="0"/>
              <a:t>tiga</a:t>
            </a:r>
            <a:r>
              <a:rPr lang="en-US" i="1" u="sng" dirty="0" smtClean="0"/>
              <a:t> </a:t>
            </a:r>
            <a:r>
              <a:rPr lang="en-US" i="1" u="sng" dirty="0" err="1"/>
              <a:t>peubah</a:t>
            </a:r>
            <a:endParaRPr lang="en-US" u="sng" dirty="0"/>
          </a:p>
          <a:p>
            <a:pPr marL="342900" indent="-342900" eaLnBrk="0" hangingPunct="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dirty="0" err="1">
                <a:cs typeface="Arial" pitchFamily="34" charset="0"/>
              </a:rPr>
              <a:t>Maka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untuk</a:t>
            </a:r>
            <a:r>
              <a:rPr lang="en-GB" dirty="0">
                <a:cs typeface="Arial" pitchFamily="34" charset="0"/>
              </a:rPr>
              <a:t> </a:t>
            </a:r>
            <a:r>
              <a:rPr lang="en-GB" dirty="0" err="1">
                <a:cs typeface="Arial" pitchFamily="34" charset="0"/>
              </a:rPr>
              <a:t>membuat</a:t>
            </a:r>
            <a:r>
              <a:rPr lang="en-GB" dirty="0">
                <a:cs typeface="Arial" pitchFamily="34" charset="0"/>
              </a:rPr>
              <a:t> K-</a:t>
            </a:r>
            <a:r>
              <a:rPr lang="en-GB" dirty="0" err="1">
                <a:cs typeface="Arial" pitchFamily="34" charset="0"/>
              </a:rPr>
              <a:t>mapnya</a:t>
            </a:r>
            <a:r>
              <a:rPr lang="en-GB" dirty="0">
                <a:cs typeface="Arial" pitchFamily="34" charset="0"/>
              </a:rPr>
              <a:t> : A = </a:t>
            </a:r>
            <a:r>
              <a:rPr lang="en-GB" dirty="0" smtClean="0">
                <a:cs typeface="Arial" pitchFamily="34" charset="0"/>
              </a:rPr>
              <a:t>2</a:t>
            </a:r>
            <a:r>
              <a:rPr lang="en-GB" baseline="30000" dirty="0" smtClean="0">
                <a:cs typeface="Arial" pitchFamily="34" charset="0"/>
              </a:rPr>
              <a:t>3</a:t>
            </a:r>
            <a:r>
              <a:rPr lang="en-GB" dirty="0" smtClean="0">
                <a:cs typeface="Arial" pitchFamily="34" charset="0"/>
              </a:rPr>
              <a:t> </a:t>
            </a:r>
            <a:r>
              <a:rPr lang="en-GB" dirty="0">
                <a:cs typeface="Arial" pitchFamily="34" charset="0"/>
              </a:rPr>
              <a:t>= </a:t>
            </a:r>
            <a:r>
              <a:rPr lang="en-GB" dirty="0" smtClean="0">
                <a:cs typeface="Arial" pitchFamily="34" charset="0"/>
              </a:rPr>
              <a:t>8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dirty="0">
                <a:latin typeface="Times New Roman" pitchFamily="18" charset="0"/>
              </a:rPr>
              <a:t>			</a:t>
            </a:r>
            <a:r>
              <a:rPr lang="en-GB" dirty="0"/>
              <a:t>	     </a:t>
            </a:r>
            <a:endParaRPr lang="en-GB" sz="180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683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911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smtClean="0"/>
              <a:t>2. PETA KARNAUGH(4)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GB" dirty="0" err="1" smtClean="0">
                <a:latin typeface="Times New Roman" pitchFamily="18" charset="0"/>
              </a:rPr>
              <a:t>Contoh</a:t>
            </a:r>
            <a:r>
              <a:rPr lang="en-GB" dirty="0" smtClean="0">
                <a:latin typeface="Times New Roman" pitchFamily="18" charset="0"/>
              </a:rPr>
              <a:t>: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Karnaugh</a:t>
            </a:r>
            <a:r>
              <a:rPr lang="en-US" dirty="0"/>
              <a:t>.</a:t>
            </a: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en-GB" dirty="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en-GB" dirty="0">
                <a:latin typeface="Times New Roman" pitchFamily="18" charset="0"/>
              </a:rPr>
              <a:t>			</a:t>
            </a:r>
            <a:r>
              <a:rPr lang="en-GB" dirty="0"/>
              <a:t>	     </a:t>
            </a:r>
            <a:endParaRPr lang="en-GB" sz="1800" dirty="0">
              <a:solidFill>
                <a:schemeClr val="tx2"/>
              </a:solidFill>
              <a:cs typeface="Arial" pitchFamily="34" charset="0"/>
            </a:endParaRPr>
          </a:p>
          <a:p>
            <a:pPr eaLnBrk="0" hangingPunct="0"/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karnaugh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413579"/>
              </p:ext>
            </p:extLst>
          </p:nvPr>
        </p:nvGraphicFramePr>
        <p:xfrm>
          <a:off x="609600" y="1752600"/>
          <a:ext cx="2732437" cy="1920240"/>
        </p:xfrm>
        <a:graphic>
          <a:graphicData uri="http://schemas.openxmlformats.org/drawingml/2006/table">
            <a:tbl>
              <a:tblPr/>
              <a:tblGrid>
                <a:gridCol w="394335"/>
                <a:gridCol w="394335"/>
                <a:gridCol w="394335"/>
                <a:gridCol w="847725"/>
                <a:gridCol w="179705"/>
                <a:gridCol w="52200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306030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50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smtClean="0"/>
              <a:t>2. PETA KARNAUGH(5)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u="sng" dirty="0" smtClean="0"/>
              <a:t>4. </a:t>
            </a:r>
            <a:r>
              <a:rPr lang="en-US" u="sng" dirty="0" err="1" smtClean="0"/>
              <a:t>Peta</a:t>
            </a:r>
            <a:r>
              <a:rPr lang="en-US" u="sng" dirty="0" smtClean="0"/>
              <a:t> </a:t>
            </a:r>
            <a:r>
              <a:rPr lang="en-US" u="sng" dirty="0" err="1" smtClean="0"/>
              <a:t>Karnaugh</a:t>
            </a:r>
            <a:r>
              <a:rPr lang="en-US" u="sng" dirty="0" smtClean="0"/>
              <a:t> </a:t>
            </a:r>
            <a:r>
              <a:rPr lang="en-US" u="sng" dirty="0" err="1" smtClean="0"/>
              <a:t>dengan</a:t>
            </a:r>
            <a:r>
              <a:rPr lang="en-US" u="sng" dirty="0" smtClean="0"/>
              <a:t> </a:t>
            </a:r>
            <a:r>
              <a:rPr lang="en-US" u="sng" dirty="0" err="1" smtClean="0"/>
              <a:t>empat</a:t>
            </a:r>
            <a:r>
              <a:rPr lang="en-US" u="sng" dirty="0" smtClean="0"/>
              <a:t> </a:t>
            </a:r>
            <a:r>
              <a:rPr lang="en-US" u="sng" dirty="0" err="1" smtClean="0"/>
              <a:t>peubah</a:t>
            </a:r>
            <a:endParaRPr lang="en-US" u="sng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794721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627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smtClean="0"/>
              <a:t>2. PETA KARNAUGH(6)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dirty="0" err="1" smtClean="0"/>
              <a:t>contoh</a:t>
            </a:r>
            <a:r>
              <a:rPr lang="en-US" dirty="0" smtClean="0"/>
              <a:t>.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Karnaugh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8800084"/>
              </p:ext>
            </p:extLst>
          </p:nvPr>
        </p:nvGraphicFramePr>
        <p:xfrm>
          <a:off x="381000" y="1676400"/>
          <a:ext cx="3886200" cy="4267204"/>
        </p:xfrm>
        <a:graphic>
          <a:graphicData uri="http://schemas.openxmlformats.org/drawingml/2006/table">
            <a:tbl>
              <a:tblPr/>
              <a:tblGrid>
                <a:gridCol w="575974"/>
                <a:gridCol w="575974"/>
                <a:gridCol w="575974"/>
                <a:gridCol w="575974"/>
                <a:gridCol w="924712"/>
                <a:gridCol w="394184"/>
                <a:gridCol w="263408"/>
              </a:tblGrid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  <a:latin typeface="Times New Roman"/>
                          <a:ea typeface="Times New Roman"/>
                        </a:rPr>
                        <a:t>w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600" i="1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426732"/>
            <a:ext cx="4267200" cy="293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2057400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Gambar</a:t>
            </a:r>
            <a:r>
              <a:rPr lang="en-US" b="1" dirty="0" smtClean="0"/>
              <a:t> </a:t>
            </a:r>
            <a:r>
              <a:rPr lang="en-US" b="1" dirty="0" err="1" smtClean="0"/>
              <a:t>peta</a:t>
            </a:r>
            <a:r>
              <a:rPr lang="en-US" b="1" dirty="0" smtClean="0"/>
              <a:t> </a:t>
            </a:r>
            <a:r>
              <a:rPr lang="en-US" b="1" dirty="0" err="1" smtClean="0"/>
              <a:t>Karnaugh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1394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Minimisasi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Boolean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Peta</a:t>
            </a:r>
            <a:r>
              <a:rPr lang="en-US" sz="2400" dirty="0"/>
              <a:t> </a:t>
            </a:r>
            <a:r>
              <a:rPr lang="en-US" sz="2400" dirty="0" err="1" smtClean="0"/>
              <a:t>Karnaugh</a:t>
            </a:r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 lnSpcReduction="10000"/>
          </a:bodyPr>
          <a:lstStyle/>
          <a:p>
            <a:pPr marL="457200" indent="-457200" eaLnBrk="0" hangingPunct="0">
              <a:buAutoNum type="arabicPeriod"/>
              <a:tabLst>
                <a:tab pos="457200" algn="l"/>
              </a:tabLst>
            </a:pPr>
            <a:r>
              <a:rPr lang="en-US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Pasangan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err="1" smtClean="0"/>
              <a:t>Sebelum</a:t>
            </a:r>
            <a:r>
              <a:rPr lang="en-US" i="1" dirty="0" smtClean="0"/>
              <a:t> </a:t>
            </a:r>
            <a:r>
              <a:rPr lang="en-US" i="1" dirty="0" err="1"/>
              <a:t>disederhanakan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wxyz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 err="1"/>
              <a:t>wxyz</a:t>
            </a:r>
            <a:r>
              <a:rPr lang="en-US" dirty="0"/>
              <a:t>’</a:t>
            </a:r>
          </a:p>
          <a:p>
            <a:r>
              <a:rPr lang="en-US" i="1" dirty="0" err="1"/>
              <a:t>Hasil</a:t>
            </a:r>
            <a:r>
              <a:rPr lang="en-US" i="1" dirty="0"/>
              <a:t> </a:t>
            </a:r>
            <a:r>
              <a:rPr lang="en-US" i="1" dirty="0" err="1"/>
              <a:t>Penyederhanaan</a:t>
            </a:r>
            <a:r>
              <a:rPr lang="en-US" dirty="0"/>
              <a:t>: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 smtClean="0"/>
              <a:t>wxy</a:t>
            </a:r>
            <a:endParaRPr lang="en-US" i="1" dirty="0" smtClean="0"/>
          </a:p>
          <a:p>
            <a:endParaRPr lang="en-US" dirty="0"/>
          </a:p>
          <a:p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:</a:t>
            </a:r>
          </a:p>
          <a:p>
            <a:r>
              <a:rPr lang="en-US" dirty="0"/>
              <a:t> 	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wxyz</a:t>
            </a:r>
            <a:r>
              <a:rPr lang="en-US" dirty="0"/>
              <a:t> + </a:t>
            </a:r>
            <a:r>
              <a:rPr lang="en-US" i="1" dirty="0" err="1"/>
              <a:t>wxyz</a:t>
            </a:r>
            <a:r>
              <a:rPr lang="en-US" dirty="0"/>
              <a:t>’</a:t>
            </a:r>
          </a:p>
          <a:p>
            <a:r>
              <a:rPr lang="en-US" dirty="0"/>
              <a:t>		</a:t>
            </a:r>
            <a:r>
              <a:rPr lang="en-US" dirty="0" smtClean="0"/>
              <a:t>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 + </a:t>
            </a:r>
            <a:r>
              <a:rPr lang="en-US" i="1" dirty="0"/>
              <a:t>z</a:t>
            </a:r>
            <a:r>
              <a:rPr lang="en-US" dirty="0"/>
              <a:t>’)</a:t>
            </a:r>
          </a:p>
          <a:p>
            <a:r>
              <a:rPr lang="en-US" dirty="0"/>
              <a:t>	 </a:t>
            </a:r>
            <a:r>
              <a:rPr lang="en-US" dirty="0" smtClean="0"/>
              <a:t>            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r>
              <a:rPr lang="en-US" dirty="0"/>
              <a:t>(1)</a:t>
            </a:r>
          </a:p>
          <a:p>
            <a:r>
              <a:rPr lang="en-US" dirty="0"/>
              <a:t>	 </a:t>
            </a:r>
            <a:r>
              <a:rPr lang="en-US" dirty="0" smtClean="0"/>
              <a:t>                    </a:t>
            </a:r>
            <a:r>
              <a:rPr lang="en-US" dirty="0"/>
              <a:t>= </a:t>
            </a:r>
            <a:r>
              <a:rPr lang="en-US" i="1" dirty="0" err="1"/>
              <a:t>wxy</a:t>
            </a:r>
            <a:endParaRPr lang="en-US" dirty="0"/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199"/>
            <a:ext cx="4038600" cy="245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255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Minimisasi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Boolean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Peta</a:t>
            </a:r>
            <a:r>
              <a:rPr lang="en-US" sz="2400" dirty="0"/>
              <a:t> </a:t>
            </a:r>
            <a:r>
              <a:rPr lang="en-US" sz="2400" dirty="0" err="1" smtClean="0"/>
              <a:t>Karnaugh</a:t>
            </a:r>
            <a:r>
              <a:rPr lang="en-US" sz="2400" dirty="0" smtClean="0"/>
              <a:t> (2)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Kuad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2548" y="1699379"/>
            <a:ext cx="3581400" cy="2174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752600"/>
            <a:ext cx="49677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/>
              <a:t>Sebelum</a:t>
            </a:r>
            <a:r>
              <a:rPr lang="en-US" b="1" i="1" dirty="0"/>
              <a:t> </a:t>
            </a:r>
            <a:r>
              <a:rPr lang="en-US" b="1" i="1" dirty="0" err="1"/>
              <a:t>disederhanakan</a:t>
            </a:r>
            <a:r>
              <a:rPr lang="en-US" b="1" dirty="0"/>
              <a:t>: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 + </a:t>
            </a:r>
            <a:r>
              <a:rPr lang="en-US" b="1" i="1" dirty="0" err="1"/>
              <a:t>wxyz</a:t>
            </a:r>
            <a:r>
              <a:rPr lang="en-US" b="1" dirty="0"/>
              <a:t> + </a:t>
            </a:r>
            <a:r>
              <a:rPr lang="en-US" b="1" i="1" dirty="0" err="1"/>
              <a:t>wxyz</a:t>
            </a:r>
            <a:r>
              <a:rPr lang="en-US" b="1" dirty="0" smtClean="0"/>
              <a:t>’</a:t>
            </a:r>
          </a:p>
          <a:p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/>
              <a:t>Hasil</a:t>
            </a:r>
            <a:r>
              <a:rPr lang="en-US" b="1" i="1" dirty="0"/>
              <a:t> </a:t>
            </a:r>
            <a:r>
              <a:rPr lang="en-US" b="1" i="1" dirty="0" err="1"/>
              <a:t>penyederhanaan</a:t>
            </a:r>
            <a:r>
              <a:rPr lang="en-US" b="1" dirty="0"/>
              <a:t>: 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</a:t>
            </a:r>
            <a:endParaRPr lang="en-US" b="1" dirty="0"/>
          </a:p>
          <a:p>
            <a:r>
              <a:rPr lang="en-US" b="1" dirty="0"/>
              <a:t> </a:t>
            </a:r>
          </a:p>
          <a:p>
            <a:r>
              <a:rPr lang="en-US" b="1" dirty="0" err="1"/>
              <a:t>Bukti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:</a:t>
            </a:r>
          </a:p>
          <a:p>
            <a:r>
              <a:rPr lang="en-US" b="1" dirty="0"/>
              <a:t> </a:t>
            </a:r>
          </a:p>
          <a:p>
            <a:r>
              <a:rPr lang="en-US" b="1" dirty="0"/>
              <a:t>		</a:t>
            </a:r>
            <a:r>
              <a:rPr lang="en-US" b="1" i="1" dirty="0"/>
              <a:t>f</a:t>
            </a:r>
            <a:r>
              <a:rPr lang="en-US" b="1" dirty="0"/>
              <a:t>(</a:t>
            </a:r>
            <a:r>
              <a:rPr lang="en-US" b="1" i="1" dirty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endParaRPr lang="en-US" b="1" dirty="0"/>
          </a:p>
          <a:p>
            <a:r>
              <a:rPr lang="en-US" b="1" dirty="0"/>
              <a:t>			   </a:t>
            </a:r>
            <a:r>
              <a:rPr lang="en-US" b="1" dirty="0" smtClean="0"/>
              <a:t>  </a:t>
            </a:r>
            <a:r>
              <a:rPr lang="en-US" b="1" dirty="0"/>
              <a:t>= </a:t>
            </a:r>
            <a:r>
              <a:rPr lang="en-US" b="1" i="1" dirty="0" err="1" smtClean="0"/>
              <a:t>wx</a:t>
            </a:r>
            <a:r>
              <a:rPr lang="en-US" b="1" dirty="0" smtClean="0"/>
              <a:t>(</a:t>
            </a:r>
            <a:r>
              <a:rPr lang="en-US" b="1" i="1" dirty="0" smtClean="0"/>
              <a:t>y</a:t>
            </a:r>
            <a:r>
              <a:rPr lang="en-US" b="1" dirty="0" smtClean="0"/>
              <a:t>’ </a:t>
            </a:r>
            <a:r>
              <a:rPr lang="en-US" b="1" dirty="0"/>
              <a:t>+ </a:t>
            </a:r>
            <a:r>
              <a:rPr lang="en-US" b="1" i="1" dirty="0" smtClean="0"/>
              <a:t>y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			     </a:t>
            </a:r>
            <a:r>
              <a:rPr lang="en-US" b="1" dirty="0" smtClean="0"/>
              <a:t>= </a:t>
            </a:r>
            <a:r>
              <a:rPr lang="en-US" b="1" i="1" dirty="0" err="1"/>
              <a:t>wx</a:t>
            </a:r>
            <a:r>
              <a:rPr lang="en-US" b="1" dirty="0"/>
              <a:t>(1)</a:t>
            </a:r>
          </a:p>
          <a:p>
            <a:r>
              <a:rPr lang="en-US" b="1" dirty="0"/>
              <a:t>			     </a:t>
            </a:r>
            <a:r>
              <a:rPr lang="en-US" b="1" dirty="0" smtClean="0"/>
              <a:t>= </a:t>
            </a:r>
            <a:r>
              <a:rPr lang="en-US" b="1" i="1" dirty="0" err="1"/>
              <a:t>wx</a:t>
            </a:r>
            <a:endParaRPr lang="en-US" b="1" dirty="0"/>
          </a:p>
          <a:p>
            <a:endParaRPr lang="en-US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256842"/>
            <a:ext cx="3394587" cy="19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08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Minimisasi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Boolean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Peta</a:t>
            </a:r>
            <a:r>
              <a:rPr lang="en-US" sz="2400" dirty="0"/>
              <a:t> </a:t>
            </a:r>
            <a:r>
              <a:rPr lang="en-US" sz="2400" dirty="0" err="1" smtClean="0"/>
              <a:t>Karnaugh</a:t>
            </a:r>
            <a:r>
              <a:rPr lang="en-US" sz="2400" dirty="0" smtClean="0"/>
              <a:t> (3)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Kuad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 </a:t>
            </a:r>
          </a:p>
          <a:p>
            <a:pPr eaLnBrk="0" hangingPunct="0">
              <a:tabLst>
                <a:tab pos="457200" algn="l"/>
              </a:tabLst>
            </a:pPr>
            <a:endParaRPr lang="en-US" dirty="0"/>
          </a:p>
          <a:p>
            <a:pPr eaLnBrk="0" hangingPunct="0">
              <a:tabLst>
                <a:tab pos="457200" algn="l"/>
              </a:tabLs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052" y="175260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err="1" smtClean="0"/>
              <a:t>Contoh</a:t>
            </a:r>
            <a:r>
              <a:rPr lang="en-US" b="1" i="1" dirty="0" smtClean="0"/>
              <a:t> lain: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itchFamily="34" charset="0"/>
              <a:buChar char="•"/>
            </a:pPr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disederhanakan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i="1" dirty="0" smtClean="0"/>
              <a:t>	</a:t>
            </a:r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, </a:t>
            </a:r>
            <a:r>
              <a:rPr lang="en-US" b="1" i="1" dirty="0"/>
              <a:t>z</a:t>
            </a:r>
            <a:r>
              <a:rPr lang="en-US" b="1" dirty="0"/>
              <a:t>) =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/>
              <a:t>wxy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 + </a:t>
            </a:r>
            <a:r>
              <a:rPr lang="en-US" b="1" i="1" dirty="0" err="1"/>
              <a:t>wx</a:t>
            </a:r>
            <a:r>
              <a:rPr lang="en-US" b="1" dirty="0" err="1"/>
              <a:t>’</a:t>
            </a:r>
            <a:r>
              <a:rPr lang="en-US" b="1" i="1" dirty="0" err="1"/>
              <a:t>y</a:t>
            </a:r>
            <a:r>
              <a:rPr lang="en-US" b="1" dirty="0" err="1"/>
              <a:t>’</a:t>
            </a:r>
            <a:r>
              <a:rPr lang="en-US" b="1" i="1" dirty="0" err="1"/>
              <a:t>z</a:t>
            </a:r>
            <a:r>
              <a:rPr lang="en-US" b="1" dirty="0"/>
              <a:t>’ + </a:t>
            </a:r>
            <a:r>
              <a:rPr lang="en-US" b="1" i="1" dirty="0" err="1" smtClean="0"/>
              <a:t>wx</a:t>
            </a:r>
            <a:r>
              <a:rPr lang="en-US" b="1" dirty="0" err="1" smtClean="0"/>
              <a:t>’</a:t>
            </a:r>
            <a:r>
              <a:rPr lang="en-US" b="1" i="1" dirty="0" err="1" smtClean="0"/>
              <a:t>y</a:t>
            </a:r>
            <a:r>
              <a:rPr lang="en-US" b="1" dirty="0" err="1" smtClean="0"/>
              <a:t>’z</a:t>
            </a:r>
            <a:endParaRPr lang="en-US" b="1" dirty="0" smtClean="0"/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err="1"/>
              <a:t>Hasil</a:t>
            </a:r>
            <a:r>
              <a:rPr lang="en-US" i="1" dirty="0"/>
              <a:t> </a:t>
            </a:r>
            <a:r>
              <a:rPr lang="en-US" i="1" dirty="0" err="1"/>
              <a:t>penyederhanaan</a:t>
            </a:r>
            <a:r>
              <a:rPr lang="en-US" dirty="0"/>
              <a:t>:   </a:t>
            </a:r>
            <a:endParaRPr lang="en-US" dirty="0" smtClean="0"/>
          </a:p>
          <a:p>
            <a:r>
              <a:rPr lang="en-US" i="1" dirty="0" smtClean="0"/>
              <a:t>	</a:t>
            </a:r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w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z</a:t>
            </a:r>
            <a:r>
              <a:rPr lang="en-US" b="1" dirty="0" smtClean="0"/>
              <a:t>) = </a:t>
            </a:r>
            <a:r>
              <a:rPr lang="en-US" b="1" i="1" dirty="0" err="1" smtClean="0"/>
              <a:t>wy</a:t>
            </a:r>
            <a:r>
              <a:rPr lang="en-US" b="1" dirty="0" smtClean="0"/>
              <a:t>’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52600"/>
            <a:ext cx="3810000" cy="221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163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534400" cy="837882"/>
          </a:xfrm>
        </p:spPr>
        <p:txBody>
          <a:bodyPr>
            <a:normAutofit/>
          </a:bodyPr>
          <a:lstStyle/>
          <a:p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Minimisasi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Boolean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Peta</a:t>
            </a:r>
            <a:r>
              <a:rPr lang="en-US" sz="2400" dirty="0"/>
              <a:t> </a:t>
            </a:r>
            <a:r>
              <a:rPr lang="en-US" sz="2400" dirty="0" err="1" smtClean="0"/>
              <a:t>Karnaugh</a:t>
            </a:r>
            <a:r>
              <a:rPr lang="en-US" sz="2400" dirty="0" smtClean="0"/>
              <a:t> (4)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/>
          </a:bodyPr>
          <a:lstStyle/>
          <a:p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en-US" sz="24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Oktet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delapan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buah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yang 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bertetangga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err="1"/>
              <a:t>Sebelum</a:t>
            </a:r>
            <a:r>
              <a:rPr lang="en-US" i="1" dirty="0"/>
              <a:t> </a:t>
            </a:r>
            <a:r>
              <a:rPr lang="en-US" i="1" dirty="0" err="1"/>
              <a:t>disederhanakan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sz="1800" i="1" dirty="0" smtClean="0"/>
              <a:t>f</a:t>
            </a:r>
            <a:r>
              <a:rPr lang="en-US" sz="1800" dirty="0" smtClean="0"/>
              <a:t>(</a:t>
            </a:r>
            <a:r>
              <a:rPr lang="en-US" sz="1800" i="1" dirty="0" smtClean="0"/>
              <a:t>a</a:t>
            </a:r>
            <a:r>
              <a:rPr lang="en-US" sz="1800" dirty="0"/>
              <a:t>, </a:t>
            </a:r>
            <a:r>
              <a:rPr lang="en-US" sz="1800" i="1" dirty="0"/>
              <a:t>b</a:t>
            </a:r>
            <a:r>
              <a:rPr lang="en-US" sz="1800" dirty="0"/>
              <a:t>, </a:t>
            </a:r>
            <a:r>
              <a:rPr lang="en-US" sz="1800" i="1" dirty="0"/>
              <a:t>c</a:t>
            </a:r>
            <a:r>
              <a:rPr lang="en-US" sz="1800" dirty="0"/>
              <a:t>, </a:t>
            </a:r>
            <a:r>
              <a:rPr lang="en-US" sz="1800" i="1" dirty="0"/>
              <a:t>d</a:t>
            </a:r>
            <a:r>
              <a:rPr lang="en-US" sz="1800" dirty="0"/>
              <a:t>) = </a:t>
            </a:r>
            <a:r>
              <a:rPr lang="en-US" sz="1800" i="1" dirty="0" err="1"/>
              <a:t>wxy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’ + </a:t>
            </a:r>
            <a:r>
              <a:rPr lang="en-US" sz="1800" i="1" dirty="0" err="1"/>
              <a:t>wxy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 + </a:t>
            </a:r>
            <a:r>
              <a:rPr lang="en-US" sz="1800" i="1" dirty="0" err="1"/>
              <a:t>wxyz</a:t>
            </a:r>
            <a:r>
              <a:rPr lang="en-US" sz="1800" dirty="0"/>
              <a:t> + </a:t>
            </a:r>
            <a:r>
              <a:rPr lang="en-US" sz="1800" i="1" dirty="0" err="1"/>
              <a:t>wxyz</a:t>
            </a:r>
            <a:r>
              <a:rPr lang="en-US" sz="1800" dirty="0"/>
              <a:t>’ + </a:t>
            </a:r>
            <a:r>
              <a:rPr lang="en-US" sz="1800" dirty="0" smtClean="0"/>
              <a:t>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’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</a:t>
            </a:r>
            <a:r>
              <a:rPr lang="en-US" sz="1800" dirty="0" err="1"/>
              <a:t>’</a:t>
            </a:r>
            <a:r>
              <a:rPr lang="en-US" sz="1800" i="1" dirty="0" err="1"/>
              <a:t>z</a:t>
            </a:r>
            <a:r>
              <a:rPr lang="en-US" sz="1800" dirty="0"/>
              <a:t>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yz</a:t>
            </a:r>
            <a:r>
              <a:rPr lang="en-US" sz="1800" dirty="0"/>
              <a:t> + </a:t>
            </a:r>
            <a:r>
              <a:rPr lang="en-US" sz="1800" i="1" dirty="0" err="1"/>
              <a:t>wx</a:t>
            </a:r>
            <a:r>
              <a:rPr lang="en-US" sz="1800" dirty="0" err="1"/>
              <a:t>’</a:t>
            </a:r>
            <a:r>
              <a:rPr lang="en-US" sz="1800" i="1" dirty="0" err="1"/>
              <a:t>yz</a:t>
            </a:r>
            <a:r>
              <a:rPr lang="en-US" sz="1800" dirty="0"/>
              <a:t>’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i="1" dirty="0" err="1" smtClean="0"/>
              <a:t>Hasil</a:t>
            </a:r>
            <a:r>
              <a:rPr lang="en-US" i="1" dirty="0" smtClean="0"/>
              <a:t> </a:t>
            </a:r>
            <a:r>
              <a:rPr lang="en-US" i="1" dirty="0" err="1"/>
              <a:t>penyederhanaan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w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:</a:t>
            </a:r>
          </a:p>
          <a:p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 err="1"/>
              <a:t>wy</a:t>
            </a:r>
            <a:r>
              <a:rPr lang="en-US" dirty="0" smtClean="0"/>
              <a:t>’ + </a:t>
            </a:r>
            <a:r>
              <a:rPr lang="en-US" i="1" dirty="0" err="1" smtClean="0"/>
              <a:t>wy</a:t>
            </a:r>
            <a:endParaRPr lang="en-US" dirty="0" smtClean="0"/>
          </a:p>
          <a:p>
            <a:r>
              <a:rPr lang="en-US" dirty="0" smtClean="0"/>
              <a:t>	         =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’ + 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r>
              <a:rPr lang="en-US" dirty="0"/>
              <a:t>	</a:t>
            </a:r>
            <a:r>
              <a:rPr lang="en-US" dirty="0" smtClean="0"/>
              <a:t>         </a:t>
            </a:r>
            <a:r>
              <a:rPr lang="en-US" dirty="0"/>
              <a:t>= </a:t>
            </a:r>
            <a:r>
              <a:rPr lang="en-US" i="1" dirty="0"/>
              <a:t>w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514600"/>
            <a:ext cx="3505200" cy="2146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360" y="4661535"/>
            <a:ext cx="3303639" cy="18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124200" y="4800600"/>
            <a:ext cx="1192161" cy="74199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55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48600" cy="685482"/>
          </a:xfrm>
        </p:spPr>
        <p:txBody>
          <a:bodyPr/>
          <a:lstStyle/>
          <a:p>
            <a:r>
              <a:rPr lang="en-US" dirty="0" err="1" smtClean="0"/>
              <a:t>Aksioma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13556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4470516"/>
              </p:ext>
            </p:extLst>
          </p:nvPr>
        </p:nvGraphicFramePr>
        <p:xfrm>
          <a:off x="609600" y="1295400"/>
          <a:ext cx="7912100" cy="4707255"/>
        </p:xfrm>
        <a:graphic>
          <a:graphicData uri="http://schemas.openxmlformats.org/drawingml/2006/table">
            <a:tbl>
              <a:tblPr/>
              <a:tblGrid>
                <a:gridCol w="2578100"/>
                <a:gridCol w="2667000"/>
                <a:gridCol w="2667000"/>
              </a:tblGrid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Identitas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x+0=x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x.1=x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idempoten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Komutatif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x+y=y+x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x.y=y.x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057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komplemen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x+x’=1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x.x’=0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dominasi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x.0=0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x+1=1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 Distributif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x+(y.z)=(x+y).(x+z)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x.(y+z)= (x.y)+(x.z)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Involusi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(x’) ’=x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penyerapan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0/1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0’=1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1’=0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23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asosiatif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Morgan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634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5333034"/>
              </p:ext>
            </p:extLst>
          </p:nvPr>
        </p:nvGraphicFramePr>
        <p:xfrm>
          <a:off x="538163" y="1747838"/>
          <a:ext cx="8115300" cy="3967162"/>
        </p:xfrm>
        <a:graphic>
          <a:graphicData uri="http://schemas.openxmlformats.org/presentationml/2006/ole">
            <p:oleObj spid="_x0000_s29742" name="Document" r:id="rId3" imgW="5641923" imgH="2596855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5773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4300826"/>
              </p:ext>
            </p:extLst>
          </p:nvPr>
        </p:nvGraphicFramePr>
        <p:xfrm>
          <a:off x="309563" y="309563"/>
          <a:ext cx="8018462" cy="5781675"/>
        </p:xfrm>
        <a:graphic>
          <a:graphicData uri="http://schemas.openxmlformats.org/presentationml/2006/ole">
            <p:oleObj spid="_x0000_s24624" name="Document" r:id="rId3" imgW="5641923" imgH="408551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250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4817751"/>
              </p:ext>
            </p:extLst>
          </p:nvPr>
        </p:nvGraphicFramePr>
        <p:xfrm>
          <a:off x="376238" y="538163"/>
          <a:ext cx="8505825" cy="4067175"/>
        </p:xfrm>
        <a:graphic>
          <a:graphicData uri="http://schemas.openxmlformats.org/presentationml/2006/ole">
            <p:oleObj spid="_x0000_s25648" name="Document" r:id="rId3" imgW="5641923" imgH="2711533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714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57808631"/>
              </p:ext>
            </p:extLst>
          </p:nvPr>
        </p:nvGraphicFramePr>
        <p:xfrm>
          <a:off x="376238" y="309563"/>
          <a:ext cx="8212137" cy="4000500"/>
        </p:xfrm>
        <a:graphic>
          <a:graphicData uri="http://schemas.openxmlformats.org/presentationml/2006/ole">
            <p:oleObj spid="_x0000_s26672" name="Document" r:id="rId3" imgW="5641923" imgH="2759136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714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0621166"/>
              </p:ext>
            </p:extLst>
          </p:nvPr>
        </p:nvGraphicFramePr>
        <p:xfrm>
          <a:off x="457199" y="1828800"/>
          <a:ext cx="8192653" cy="3886200"/>
        </p:xfrm>
        <a:graphic>
          <a:graphicData uri="http://schemas.openxmlformats.org/presentationml/2006/ole">
            <p:oleObj spid="_x0000_s27695" name="Document" r:id="rId3" imgW="5632704" imgH="267233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188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5851547"/>
              </p:ext>
            </p:extLst>
          </p:nvPr>
        </p:nvGraphicFramePr>
        <p:xfrm>
          <a:off x="309563" y="833438"/>
          <a:ext cx="8605837" cy="4391025"/>
        </p:xfrm>
        <a:graphic>
          <a:graphicData uri="http://schemas.openxmlformats.org/presentationml/2006/ole">
            <p:oleObj spid="_x0000_s30766" name="Document" r:id="rId3" imgW="5641923" imgH="2892567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001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6262827"/>
              </p:ext>
            </p:extLst>
          </p:nvPr>
        </p:nvGraphicFramePr>
        <p:xfrm>
          <a:off x="228599" y="685800"/>
          <a:ext cx="8637305" cy="3962400"/>
        </p:xfrm>
        <a:graphic>
          <a:graphicData uri="http://schemas.openxmlformats.org/presentationml/2006/ole">
            <p:oleObj spid="_x0000_s31789" name="Document" r:id="rId3" imgW="5632704" imgH="258470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843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29981514"/>
              </p:ext>
            </p:extLst>
          </p:nvPr>
        </p:nvGraphicFramePr>
        <p:xfrm>
          <a:off x="457200" y="1219200"/>
          <a:ext cx="8275638" cy="4570413"/>
        </p:xfrm>
        <a:graphic>
          <a:graphicData uri="http://schemas.openxmlformats.org/presentationml/2006/ole">
            <p:oleObj spid="_x0000_s32812" name="Document" r:id="rId3" imgW="5641923" imgH="3116875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60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5396492"/>
              </p:ext>
            </p:extLst>
          </p:nvPr>
        </p:nvGraphicFramePr>
        <p:xfrm>
          <a:off x="466725" y="1600200"/>
          <a:ext cx="8291513" cy="3935413"/>
        </p:xfrm>
        <a:graphic>
          <a:graphicData uri="http://schemas.openxmlformats.org/presentationml/2006/ole">
            <p:oleObj spid="_x0000_s33835" name="Document" r:id="rId3" imgW="5641923" imgH="2677995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84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1766442"/>
              </p:ext>
            </p:extLst>
          </p:nvPr>
        </p:nvGraphicFramePr>
        <p:xfrm>
          <a:off x="381000" y="762000"/>
          <a:ext cx="8153400" cy="5264781"/>
        </p:xfrm>
        <a:graphic>
          <a:graphicData uri="http://schemas.openxmlformats.org/presentationml/2006/ole">
            <p:oleObj spid="_x0000_s34858" name="Document" r:id="rId3" imgW="5632704" imgH="3637026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569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685482"/>
          </a:xfrm>
        </p:spPr>
        <p:txBody>
          <a:bodyPr>
            <a:normAutofit/>
          </a:bodyPr>
          <a:lstStyle/>
          <a:p>
            <a:r>
              <a:rPr lang="en-US" dirty="0" err="1"/>
              <a:t>Aljabar</a:t>
            </a:r>
            <a:r>
              <a:rPr lang="en-US" dirty="0"/>
              <a:t> Boolean </a:t>
            </a:r>
            <a:r>
              <a:rPr lang="en-US" dirty="0" err="1"/>
              <a:t>Dua-Nilai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05936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/>
              <a:t>Boolean </a:t>
            </a:r>
            <a:r>
              <a:rPr lang="en-US" dirty="0" err="1"/>
              <a:t>dua-nilai</a:t>
            </a:r>
            <a:r>
              <a:rPr lang="en-US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i="1" dirty="0"/>
              <a:t>B</a:t>
            </a:r>
            <a:r>
              <a:rPr lang="en-US" dirty="0"/>
              <a:t> = {0, 1}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operator </a:t>
            </a:r>
            <a:r>
              <a:rPr lang="en-US" dirty="0" err="1"/>
              <a:t>biner</a:t>
            </a:r>
            <a:r>
              <a:rPr lang="en-US" dirty="0"/>
              <a:t>, +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operator </a:t>
            </a:r>
            <a:r>
              <a:rPr lang="en-US" dirty="0" err="1"/>
              <a:t>uner</a:t>
            </a:r>
            <a:r>
              <a:rPr lang="en-US" dirty="0"/>
              <a:t>, 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operator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operator </a:t>
            </a:r>
            <a:r>
              <a:rPr lang="en-US" dirty="0" err="1"/>
              <a:t>uner</a:t>
            </a:r>
            <a:r>
              <a:rPr lang="en-US" dirty="0"/>
              <a:t>: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3109068"/>
              </p:ext>
            </p:extLst>
          </p:nvPr>
        </p:nvGraphicFramePr>
        <p:xfrm>
          <a:off x="1066800" y="3811534"/>
          <a:ext cx="6934199" cy="1903465"/>
        </p:xfrm>
        <a:graphic>
          <a:graphicData uri="http://schemas.openxmlformats.org/drawingml/2006/table">
            <a:tbl>
              <a:tblPr/>
              <a:tblGrid>
                <a:gridCol w="504322"/>
                <a:gridCol w="630624"/>
                <a:gridCol w="882340"/>
                <a:gridCol w="630624"/>
                <a:gridCol w="504322"/>
                <a:gridCol w="504322"/>
                <a:gridCol w="1134057"/>
                <a:gridCol w="630624"/>
                <a:gridCol w="756927"/>
                <a:gridCol w="756037"/>
              </a:tblGrid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 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 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0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2288" y="3328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1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9178924"/>
              </p:ext>
            </p:extLst>
          </p:nvPr>
        </p:nvGraphicFramePr>
        <p:xfrm>
          <a:off x="533400" y="990599"/>
          <a:ext cx="8305800" cy="3511471"/>
        </p:xfrm>
        <a:graphic>
          <a:graphicData uri="http://schemas.openxmlformats.org/presentationml/2006/ole">
            <p:oleObj spid="_x0000_s35881" name="Document" r:id="rId3" imgW="5632704" imgH="2380488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39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4922352"/>
              </p:ext>
            </p:extLst>
          </p:nvPr>
        </p:nvGraphicFramePr>
        <p:xfrm>
          <a:off x="609600" y="457200"/>
          <a:ext cx="7769225" cy="5603632"/>
        </p:xfrm>
        <a:graphic>
          <a:graphicData uri="http://schemas.openxmlformats.org/presentationml/2006/ole">
            <p:oleObj spid="_x0000_s36904" name="Document" r:id="rId3" imgW="5641923" imgH="4069283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238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14082"/>
          </a:xfrm>
        </p:spPr>
        <p:txBody>
          <a:bodyPr/>
          <a:lstStyle/>
          <a:p>
            <a:r>
              <a:rPr lang="en-US" u="sng" dirty="0" smtClean="0"/>
              <a:t>KONDISI DON’T’CARE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6967801"/>
              </p:ext>
            </p:extLst>
          </p:nvPr>
        </p:nvGraphicFramePr>
        <p:xfrm>
          <a:off x="533400" y="1143000"/>
          <a:ext cx="8001000" cy="4803306"/>
        </p:xfrm>
        <a:graphic>
          <a:graphicData uri="http://schemas.openxmlformats.org/presentationml/2006/ole">
            <p:oleObj spid="_x0000_s37927" name="Document" r:id="rId3" imgW="5632205" imgH="338193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895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0037853"/>
              </p:ext>
            </p:extLst>
          </p:nvPr>
        </p:nvGraphicFramePr>
        <p:xfrm>
          <a:off x="387350" y="538163"/>
          <a:ext cx="8075613" cy="5813425"/>
        </p:xfrm>
        <a:graphic>
          <a:graphicData uri="http://schemas.openxmlformats.org/presentationml/2006/ole">
            <p:oleObj spid="_x0000_s38951" name="Document" r:id="rId3" imgW="5632205" imgH="4055219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96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3978173"/>
              </p:ext>
            </p:extLst>
          </p:nvPr>
        </p:nvGraphicFramePr>
        <p:xfrm>
          <a:off x="457200" y="838200"/>
          <a:ext cx="8260044" cy="3962400"/>
        </p:xfrm>
        <a:graphic>
          <a:graphicData uri="http://schemas.openxmlformats.org/presentationml/2006/ole">
            <p:oleObj spid="_x0000_s39975" name="Document" r:id="rId3" imgW="5632704" imgH="2702052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703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7772400" cy="243840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 BE CONTINUED…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SEE YOU NEXT WEEK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KEEP SPIRIT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3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685482"/>
          </a:xfrm>
        </p:spPr>
        <p:txBody>
          <a:bodyPr>
            <a:normAutofit/>
          </a:bodyPr>
          <a:lstStyle/>
          <a:p>
            <a:r>
              <a:rPr lang="en-US" dirty="0" err="1"/>
              <a:t>Aljabar</a:t>
            </a:r>
            <a:r>
              <a:rPr lang="en-US" dirty="0"/>
              <a:t> Boolean </a:t>
            </a:r>
            <a:r>
              <a:rPr lang="en-US" dirty="0" err="1" smtClean="0"/>
              <a:t>tiga-Nilai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94502010"/>
              </p:ext>
            </p:extLst>
          </p:nvPr>
        </p:nvGraphicFramePr>
        <p:xfrm>
          <a:off x="381001" y="1244058"/>
          <a:ext cx="8077199" cy="4242345"/>
        </p:xfrm>
        <a:graphic>
          <a:graphicData uri="http://schemas.openxmlformats.org/drawingml/2006/table">
            <a:tbl>
              <a:tblPr/>
              <a:tblGrid>
                <a:gridCol w="417566"/>
                <a:gridCol w="417566"/>
                <a:gridCol w="417566"/>
                <a:gridCol w="836114"/>
                <a:gridCol w="1531730"/>
                <a:gridCol w="1114164"/>
                <a:gridCol w="1114164"/>
                <a:gridCol w="2228329"/>
              </a:tblGrid>
              <a:tr h="87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 + (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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i="1" dirty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21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2288" y="3328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35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 smtClean="0"/>
              <a:t>Dualitas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(</a:t>
            </a:r>
            <a:r>
              <a:rPr lang="en-US" i="1" dirty="0"/>
              <a:t>identity</a:t>
            </a:r>
            <a:r>
              <a:rPr lang="en-US" dirty="0"/>
              <a:t>)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Boolean yang </a:t>
            </a:r>
            <a:r>
              <a:rPr lang="en-US" dirty="0" err="1"/>
              <a:t>melibatkan</a:t>
            </a:r>
            <a:r>
              <a:rPr lang="en-US" dirty="0"/>
              <a:t> operator +, 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komplemen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*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mengganti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 		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  </a:t>
            </a:r>
            <a:r>
              <a:rPr lang="en-US" dirty="0" err="1"/>
              <a:t>dengan</a:t>
            </a:r>
            <a:r>
              <a:rPr lang="en-US" dirty="0"/>
              <a:t>  +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 	</a:t>
            </a:r>
            <a:r>
              <a:rPr lang="en-US" dirty="0" smtClean="0"/>
              <a:t>	+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>
                <a:sym typeface="Symbol"/>
              </a:rPr>
              <a:t>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 		0  </a:t>
            </a:r>
            <a:r>
              <a:rPr lang="en-US" dirty="0" err="1"/>
              <a:t>dengan</a:t>
            </a:r>
            <a:r>
              <a:rPr lang="en-US" dirty="0"/>
              <a:t>  1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 	</a:t>
            </a:r>
            <a:r>
              <a:rPr lang="en-US" dirty="0" smtClean="0"/>
              <a:t>	1  </a:t>
            </a:r>
            <a:r>
              <a:rPr lang="en-US" dirty="0" err="1"/>
              <a:t>dengan</a:t>
            </a:r>
            <a:r>
              <a:rPr lang="en-US" dirty="0"/>
              <a:t>  0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membiarkan</a:t>
            </a:r>
            <a:r>
              <a:rPr lang="en-US" dirty="0"/>
              <a:t> operator </a:t>
            </a:r>
            <a:r>
              <a:rPr lang="en-US" dirty="0" err="1"/>
              <a:t>komplemen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*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 </a:t>
            </a:r>
            <a:r>
              <a:rPr lang="en-US" i="1" dirty="0"/>
              <a:t>S</a:t>
            </a:r>
            <a:r>
              <a:rPr lang="en-US" dirty="0"/>
              <a:t>*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dual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 smtClean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.  </a:t>
            </a:r>
          </a:p>
          <a:p>
            <a:r>
              <a:rPr lang="en-US" dirty="0"/>
              <a:t>(i)   </a:t>
            </a:r>
            <a:r>
              <a:rPr lang="en-US" dirty="0" smtClean="0"/>
              <a:t>(x+0)= x  </a:t>
            </a:r>
            <a:r>
              <a:rPr lang="en-US" dirty="0" err="1"/>
              <a:t>dualnya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x.1</a:t>
            </a:r>
            <a:r>
              <a:rPr lang="en-US" dirty="0" smtClean="0"/>
              <a:t>) </a:t>
            </a:r>
            <a:r>
              <a:rPr lang="en-US" dirty="0"/>
              <a:t>= x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(ii)  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‘ + </a:t>
            </a:r>
            <a:r>
              <a:rPr lang="en-US" i="1" dirty="0"/>
              <a:t>b</a:t>
            </a:r>
            <a:r>
              <a:rPr lang="en-US" dirty="0"/>
              <a:t>) = </a:t>
            </a:r>
            <a:r>
              <a:rPr lang="en-US" i="1" dirty="0" err="1"/>
              <a:t>ab</a:t>
            </a:r>
            <a:r>
              <a:rPr lang="en-US" dirty="0"/>
              <a:t>       </a:t>
            </a:r>
            <a:r>
              <a:rPr lang="en-US" dirty="0" err="1"/>
              <a:t>dualnya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 err="1"/>
              <a:t>a</a:t>
            </a:r>
            <a:r>
              <a:rPr lang="en-US" dirty="0" err="1"/>
              <a:t>‘</a:t>
            </a:r>
            <a:r>
              <a:rPr lang="en-US" i="1" dirty="0" err="1"/>
              <a:t>b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b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88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 smtClean="0"/>
              <a:t>Dualitas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endParaRPr lang="en-US" dirty="0"/>
          </a:p>
        </p:txBody>
      </p:sp>
      <p:graphicFrame>
        <p:nvGraphicFramePr>
          <p:cNvPr id="4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50673380"/>
              </p:ext>
            </p:extLst>
          </p:nvPr>
        </p:nvGraphicFramePr>
        <p:xfrm>
          <a:off x="317500" y="990600"/>
          <a:ext cx="8369300" cy="5242560"/>
        </p:xfrm>
        <a:graphic>
          <a:graphicData uri="http://schemas.openxmlformats.org/drawingml/2006/table">
            <a:tbl>
              <a:tblPr/>
              <a:tblGrid>
                <a:gridCol w="2730500"/>
                <a:gridCol w="2667000"/>
                <a:gridCol w="2971800"/>
              </a:tblGrid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Identitas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x+0=x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x.1=x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idempoten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Komutatif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057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komplemen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’=1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dominasi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x.0=0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x+1=1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y.z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y+z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5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Involusi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(x’) ’=x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penyerapan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)=x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0/1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0’=1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1’=0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323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asosiatif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)+y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)=(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x.x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).y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Hukum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 Morgan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x’.y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dualnya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)’=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x’+y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60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Boolean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/>
              <a:t>Boolean (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B</a:t>
            </a:r>
            <a:r>
              <a:rPr lang="en-US" i="1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Boolean,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menuliskannya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endParaRPr lang="en-US" dirty="0"/>
          </a:p>
          <a:p>
            <a:r>
              <a:rPr lang="en-US" dirty="0"/>
              <a:t>		</a:t>
            </a:r>
            <a:r>
              <a:rPr lang="en-US" i="1" dirty="0"/>
              <a:t>f</a:t>
            </a:r>
            <a:r>
              <a:rPr lang="en-US" dirty="0"/>
              <a:t> : </a:t>
            </a:r>
            <a:r>
              <a:rPr lang="en-US" i="1" dirty="0" err="1"/>
              <a:t>B</a:t>
            </a:r>
            <a:r>
              <a:rPr lang="en-US" i="1" baseline="30000" dirty="0" err="1"/>
              <a:t>n</a:t>
            </a:r>
            <a:r>
              <a:rPr lang="en-US" baseline="30000" dirty="0"/>
              <a:t>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</a:t>
            </a:r>
            <a:r>
              <a:rPr lang="en-US" i="1" dirty="0"/>
              <a:t>B</a:t>
            </a:r>
            <a:endParaRPr lang="en-US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Boolean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r>
              <a:rPr lang="en-US" i="1" dirty="0"/>
              <a:t> </a:t>
            </a:r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i="1" dirty="0"/>
              <a:t>xyz </a:t>
            </a:r>
            <a:r>
              <a:rPr lang="en-US" dirty="0"/>
              <a:t>+ </a:t>
            </a:r>
            <a:r>
              <a:rPr lang="en-US" i="1" dirty="0" err="1"/>
              <a:t>x</a:t>
            </a:r>
            <a:r>
              <a:rPr lang="en-US" dirty="0" err="1"/>
              <a:t>’</a:t>
            </a:r>
            <a:r>
              <a:rPr lang="en-US" i="1" dirty="0" err="1"/>
              <a:t>y</a:t>
            </a:r>
            <a:r>
              <a:rPr lang="en-US" dirty="0"/>
              <a:t> + </a:t>
            </a:r>
            <a:r>
              <a:rPr lang="en-US" i="1" dirty="0" err="1"/>
              <a:t>y</a:t>
            </a:r>
            <a:r>
              <a:rPr lang="en-US" dirty="0" err="1"/>
              <a:t>’</a:t>
            </a:r>
            <a:r>
              <a:rPr lang="en-US" i="1" dirty="0" err="1"/>
              <a:t>z</a:t>
            </a:r>
            <a:r>
              <a:rPr lang="en-US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 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terurut</a:t>
            </a:r>
            <a:r>
              <a:rPr lang="en-US" dirty="0"/>
              <a:t> ganda-3 </a:t>
            </a:r>
          </a:p>
          <a:p>
            <a:r>
              <a:rPr lang="en-US" dirty="0" smtClean="0"/>
              <a:t>	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{0, 1}.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Contohnya</a:t>
            </a:r>
            <a:r>
              <a:rPr lang="en-US" dirty="0"/>
              <a:t>, (1, 0, 1)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= 1, </a:t>
            </a:r>
            <a:r>
              <a:rPr lang="en-US" i="1" dirty="0"/>
              <a:t>y</a:t>
            </a:r>
            <a:r>
              <a:rPr lang="en-US" dirty="0"/>
              <a:t> = 0,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en-US" dirty="0"/>
              <a:t> = 1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/>
              <a:t>f(1, 0, 1) = 1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0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1 + 1’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0 + 0’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1 = 0 + 0 + 1 = 1 . </a:t>
            </a:r>
          </a:p>
          <a:p>
            <a:r>
              <a:rPr lang="en-US" dirty="0"/>
              <a:t> 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1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913</TotalTime>
  <Words>1922</Words>
  <Application>Microsoft Office PowerPoint</Application>
  <PresentationFormat>On-screen Show (4:3)</PresentationFormat>
  <Paragraphs>868</Paragraphs>
  <Slides>55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Essential</vt:lpstr>
      <vt:lpstr>Visio</vt:lpstr>
      <vt:lpstr>Document</vt:lpstr>
      <vt:lpstr>ALJABAR BOOLEAN</vt:lpstr>
      <vt:lpstr>DEFINISI ALJABAR BOOLEN</vt:lpstr>
      <vt:lpstr>Slide 3</vt:lpstr>
      <vt:lpstr>Aksioma aljabar boolean</vt:lpstr>
      <vt:lpstr>Aljabar Boolean Dua-Nilai </vt:lpstr>
      <vt:lpstr>Aljabar Boolean tiga-Nilai </vt:lpstr>
      <vt:lpstr>Prinsip Dualitas (1)</vt:lpstr>
      <vt:lpstr>Prinsip Dualitas (2)</vt:lpstr>
      <vt:lpstr>Fungsi Boolean (1)</vt:lpstr>
      <vt:lpstr>Fungsi Boolean(2)</vt:lpstr>
      <vt:lpstr>Fungsi Boolean(3)</vt:lpstr>
      <vt:lpstr>Penjumlahan dan  perkalian dua fungsi</vt:lpstr>
      <vt:lpstr>Komplemen fungsi (1)</vt:lpstr>
      <vt:lpstr>Komplemen fungsi (2)</vt:lpstr>
      <vt:lpstr>Bentuk Kanonik (1) </vt:lpstr>
      <vt:lpstr>Bentuk Kanonik (2) </vt:lpstr>
      <vt:lpstr>Bentuk kanonik(3)</vt:lpstr>
      <vt:lpstr>Slide 18</vt:lpstr>
      <vt:lpstr>Slide 19</vt:lpstr>
      <vt:lpstr>Konversi Antar Bentuk Kanonik</vt:lpstr>
      <vt:lpstr>Konversi Antar Bentuk Kanonik</vt:lpstr>
      <vt:lpstr>Aplikasi aljabar boolean(1)</vt:lpstr>
      <vt:lpstr>Aplikasi aljabar boolean(2)</vt:lpstr>
      <vt:lpstr>Aplikasi aljabar boolean(3)</vt:lpstr>
      <vt:lpstr>Aplikasi aljabar boolean(3)</vt:lpstr>
      <vt:lpstr>Slide 26</vt:lpstr>
      <vt:lpstr>Slide 27</vt:lpstr>
      <vt:lpstr>Penyederhanaan fungsi</vt:lpstr>
      <vt:lpstr>1. Penyederhanaan fungsi secara aljabar</vt:lpstr>
      <vt:lpstr>2. PETA KARNAUGH(1)</vt:lpstr>
      <vt:lpstr>2. PETA KARNAUGH(2)</vt:lpstr>
      <vt:lpstr>2. PETA KARNAUGH(3)</vt:lpstr>
      <vt:lpstr>2. PETA KARNAUGH(4)</vt:lpstr>
      <vt:lpstr>2. PETA KARNAUGH(5)</vt:lpstr>
      <vt:lpstr>2. PETA KARNAUGH(6)</vt:lpstr>
      <vt:lpstr>Teknik Minimisasi Fungsi Boolean dengan Peta Karnaugh(1)</vt:lpstr>
      <vt:lpstr>Teknik Minimisasi Fungsi Boolean dengan Peta Karnaugh (2)</vt:lpstr>
      <vt:lpstr>Teknik Minimisasi Fungsi Boolean dengan Peta Karnaugh (3)</vt:lpstr>
      <vt:lpstr>Teknik Minimisasi Fungsi Boolean dengan Peta Karnaugh (4)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KONDISI DON’T’CARE</vt:lpstr>
      <vt:lpstr>Slide 53</vt:lpstr>
      <vt:lpstr>Slide 54</vt:lpstr>
      <vt:lpstr>TO BE CONTINUED… SEE YOU NEXT WEEK KEEP SPIRIT </vt:lpstr>
    </vt:vector>
  </TitlesOfParts>
  <Company>tekkom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ALJABAR BOOLEAN</dc:title>
  <dc:creator>pancie</dc:creator>
  <cp:lastModifiedBy>Admin</cp:lastModifiedBy>
  <cp:revision>122</cp:revision>
  <dcterms:created xsi:type="dcterms:W3CDTF">2011-05-17T06:34:28Z</dcterms:created>
  <dcterms:modified xsi:type="dcterms:W3CDTF">2012-05-31T05:36:07Z</dcterms:modified>
</cp:coreProperties>
</file>