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42"/>
  </p:notesMasterIdLst>
  <p:sldIdLst>
    <p:sldId id="256" r:id="rId3"/>
    <p:sldId id="334" r:id="rId4"/>
    <p:sldId id="257" r:id="rId5"/>
    <p:sldId id="431" r:id="rId6"/>
    <p:sldId id="320" r:id="rId7"/>
    <p:sldId id="432" r:id="rId8"/>
    <p:sldId id="456" r:id="rId9"/>
    <p:sldId id="433" r:id="rId10"/>
    <p:sldId id="457" r:id="rId11"/>
    <p:sldId id="322" r:id="rId12"/>
    <p:sldId id="397" r:id="rId13"/>
    <p:sldId id="434" r:id="rId14"/>
    <p:sldId id="436" r:id="rId15"/>
    <p:sldId id="437" r:id="rId16"/>
    <p:sldId id="435" r:id="rId17"/>
    <p:sldId id="439" r:id="rId18"/>
    <p:sldId id="440" r:id="rId19"/>
    <p:sldId id="441" r:id="rId20"/>
    <p:sldId id="442" r:id="rId21"/>
    <p:sldId id="443" r:id="rId22"/>
    <p:sldId id="444" r:id="rId23"/>
    <p:sldId id="438" r:id="rId24"/>
    <p:sldId id="445" r:id="rId25"/>
    <p:sldId id="446" r:id="rId26"/>
    <p:sldId id="447" r:id="rId27"/>
    <p:sldId id="448" r:id="rId28"/>
    <p:sldId id="449" r:id="rId29"/>
    <p:sldId id="458" r:id="rId30"/>
    <p:sldId id="459" r:id="rId31"/>
    <p:sldId id="450" r:id="rId32"/>
    <p:sldId id="451" r:id="rId33"/>
    <p:sldId id="460" r:id="rId34"/>
    <p:sldId id="461" r:id="rId35"/>
    <p:sldId id="462" r:id="rId36"/>
    <p:sldId id="463" r:id="rId37"/>
    <p:sldId id="464" r:id="rId38"/>
    <p:sldId id="465" r:id="rId39"/>
    <p:sldId id="455" r:id="rId40"/>
    <p:sldId id="325" r:id="rId41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94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DF6B-BDF8-4C13-B842-6AFF7C67703F}" type="datetimeFigureOut">
              <a:rPr lang="id-ID" smtClean="0"/>
              <a:t>19/06/2012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1F0A-6DE6-47AF-BC6A-28591CCE23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11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2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74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573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124700" y="266700"/>
            <a:ext cx="20447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90600" y="266700"/>
            <a:ext cx="59817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2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88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6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0537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954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788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54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71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8171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81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ahoma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5469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536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374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: Emphasis"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508000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A258050E-B668-4FA7-85AD-C750C80A6E9B}" type="datetimeFigureOut">
              <a:rPr lang="en-US" smtClean="0"/>
              <a:pPr/>
              <a:t>6/19/2012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471334" y="7062612"/>
            <a:ext cx="3217333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81333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22667" y="3423334"/>
            <a:ext cx="9652000" cy="1217333"/>
          </a:xfrm>
          <a:prstGeom prst="rect">
            <a:avLst/>
          </a:prstGeom>
        </p:spPr>
        <p:txBody>
          <a:bodyPr lIns="101599" tIns="50799" rIns="101599" bIns="50799">
            <a:normAutofit/>
          </a:bodyPr>
          <a:lstStyle>
            <a:lvl1pPr algn="ctr">
              <a:defRPr lang="en-US" sz="5100" b="1" kern="1200" spc="-167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15502" y="2694169"/>
            <a:ext cx="9660000" cy="710847"/>
          </a:xfrm>
          <a:prstGeom prst="rect">
            <a:avLst/>
          </a:prstGeom>
        </p:spPr>
        <p:txBody>
          <a:bodyPr lIns="101599" tIns="50799" rIns="101599" bIns="50799" anchor="b">
            <a:normAutofit/>
          </a:bodyPr>
          <a:lstStyle>
            <a:lvl1pPr marL="0" indent="0" algn="ctr">
              <a:buNone/>
              <a:defRPr lang="en-US" sz="31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36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222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906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562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611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67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72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4911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62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990600" y="2235200"/>
            <a:ext cx="8178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 Bold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990600" y="266700"/>
            <a:ext cx="8178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11445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1pPr>
      <a:lvl2pPr marL="14874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2pPr>
      <a:lvl3pPr marL="18303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3pPr>
      <a:lvl4pPr marL="21859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4pPr>
      <a:lvl5pPr marL="25288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5pPr>
      <a:lvl6pPr marL="29860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6pPr>
      <a:lvl7pPr marL="34432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7pPr>
      <a:lvl8pPr marL="39004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8pPr>
      <a:lvl9pPr marL="43576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3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adfbipotter.wordpress.com/" TargetMode="External"/><Relationship Id="rId3" Type="http://schemas.openxmlformats.org/officeDocument/2006/relationships/tags" Target="../tags/tag139.xml"/><Relationship Id="rId7" Type="http://schemas.openxmlformats.org/officeDocument/2006/relationships/hyperlink" Target="mailto:adfbipotter@gmail.com" TargetMode="Externa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3.xml"/><Relationship Id="rId4" Type="http://schemas.openxmlformats.org/officeDocument/2006/relationships/tags" Target="../tags/tag1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9" name="Picture 11" descr="C:\Gambar\yhan\129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6" y="0"/>
            <a:ext cx="10168035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AutoShape 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0160000" cy="7632700"/>
          </a:xfrm>
          <a:prstGeom prst="roundRect">
            <a:avLst>
              <a:gd name="adj" fmla="val 2495"/>
            </a:avLst>
          </a:prstGeom>
          <a:solidFill>
            <a:schemeClr val="accent1">
              <a:alpha val="22000"/>
            </a:schemeClr>
          </a:solidFill>
          <a:ln>
            <a:noFill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2" name="AutoShap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730500"/>
            <a:ext cx="9156700" cy="2146300"/>
          </a:xfrm>
          <a:prstGeom prst="roundRect">
            <a:avLst>
              <a:gd name="adj" fmla="val 8870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657872"/>
            <a:ext cx="9156700" cy="2146300"/>
          </a:xfrm>
        </p:spPr>
        <p:txBody>
          <a:bodyPr anchor="ctr"/>
          <a:lstStyle/>
          <a:p>
            <a:pPr eaLnBrk="1" hangingPunct="1"/>
            <a:r>
              <a:rPr lang="id-ID" sz="6000" dirty="0" smtClean="0">
                <a:solidFill>
                  <a:srgbClr val="E5812E"/>
                </a:solidFill>
              </a:rPr>
              <a:t>Queue</a:t>
            </a:r>
            <a:endParaRPr lang="en-US" sz="4000" dirty="0" smtClean="0">
              <a:latin typeface="Tahoma" pitchFamily="34" charset="0"/>
              <a:ea typeface="ヒラギノ角ゴ ProN W3" charset="-128"/>
              <a:sym typeface="Tahoma" pitchFamily="34" charset="0"/>
            </a:endParaRPr>
          </a:p>
        </p:txBody>
      </p:sp>
      <p:sp>
        <p:nvSpPr>
          <p:cNvPr id="37894" name="AutoShap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321300" y="5994400"/>
            <a:ext cx="4292600" cy="800100"/>
          </a:xfrm>
          <a:prstGeom prst="roundRect">
            <a:avLst>
              <a:gd name="adj" fmla="val 23806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5" name="Rectangle 6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524500" y="5994400"/>
            <a:ext cx="3873500" cy="1625600"/>
          </a:xfrm>
        </p:spPr>
        <p:txBody>
          <a:bodyPr/>
          <a:lstStyle/>
          <a:p>
            <a:pPr marL="0" indent="0" eaLnBrk="1" hangingPunct="1"/>
            <a:r>
              <a:rPr lang="id-ID" sz="4000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Adam M.B.</a:t>
            </a:r>
            <a:endParaRPr lang="en-US" sz="4000" dirty="0" smtClean="0">
              <a:latin typeface="Tahoma" pitchFamily="34" charset="0"/>
              <a:sym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115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OPERATION</a:t>
            </a:r>
            <a:endParaRPr lang="en-US" sz="115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92157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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E5812E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85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Rectangle 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119560" y="1865784"/>
            <a:ext cx="806489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numCol="1" anchor="ctr"/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Initialization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Empty Operation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Full Operation (array)/One Node Operation (Linked List)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Enqueue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Dequeue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43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Main 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6148760" y="3910161"/>
            <a:ext cx="2895600" cy="29241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1119560" y="3910161"/>
            <a:ext cx="2895600" cy="28956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1529482" y="3986361"/>
            <a:ext cx="2038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id-ID" sz="3200" b="1" u="sng" dirty="0" smtClean="0">
                <a:solidFill>
                  <a:srgbClr val="FF0000"/>
                </a:solidFill>
              </a:rPr>
              <a:t>Enqueue</a:t>
            </a:r>
            <a:endParaRPr lang="en-US" sz="3200" b="1" u="sng" dirty="0" smtClean="0">
              <a:solidFill>
                <a:srgbClr val="FF0000"/>
              </a:solidFill>
            </a:endParaRPr>
          </a:p>
        </p:txBody>
      </p:sp>
      <p:sp>
        <p:nvSpPr>
          <p:cNvPr id="30" name="Freeform 7"/>
          <p:cNvSpPr>
            <a:spLocks/>
          </p:cNvSpPr>
          <p:nvPr/>
        </p:nvSpPr>
        <p:spPr bwMode="gray">
          <a:xfrm>
            <a:off x="3808785" y="4013349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AutoShape 8"/>
          <p:cNvSpPr>
            <a:spLocks noChangeAspect="1" noChangeArrowheads="1" noTextEdit="1"/>
          </p:cNvSpPr>
          <p:nvPr/>
        </p:nvSpPr>
        <p:spPr bwMode="gray">
          <a:xfrm flipH="1">
            <a:off x="5455023" y="4010174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9"/>
          <p:cNvSpPr>
            <a:spLocks/>
          </p:cNvSpPr>
          <p:nvPr/>
        </p:nvSpPr>
        <p:spPr bwMode="gray">
          <a:xfrm flipH="1">
            <a:off x="5461373" y="4013349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10"/>
          <p:cNvGrpSpPr>
            <a:grpSpLocks/>
          </p:cNvGrpSpPr>
          <p:nvPr/>
        </p:nvGrpSpPr>
        <p:grpSpPr bwMode="auto">
          <a:xfrm>
            <a:off x="3634160" y="2386161"/>
            <a:ext cx="2998788" cy="1601788"/>
            <a:chOff x="1997" y="1314"/>
            <a:chExt cx="1889" cy="1009"/>
          </a:xfrm>
        </p:grpSpPr>
        <p:grpSp>
          <p:nvGrpSpPr>
            <p:cNvPr id="34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39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6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7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8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4374463" y="2614761"/>
            <a:ext cx="145905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3200" b="1" dirty="0" smtClean="0">
                <a:solidFill>
                  <a:srgbClr val="0070C0"/>
                </a:solidFill>
              </a:rPr>
              <a:t>Queue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224960" y="4818111"/>
            <a:ext cx="2743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d-ID" sz="2800" dirty="0" smtClean="0">
                <a:solidFill>
                  <a:schemeClr val="bg1"/>
                </a:solidFill>
              </a:rPr>
              <a:t>Take data from element in queue.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6625010" y="3986361"/>
            <a:ext cx="2038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id-ID" sz="3200" b="1" u="sng" dirty="0" smtClean="0">
                <a:solidFill>
                  <a:srgbClr val="FF0000"/>
                </a:solidFill>
              </a:rPr>
              <a:t>Dequeue</a:t>
            </a:r>
            <a:endParaRPr lang="en-US" sz="3200" b="1" u="sng" dirty="0" smtClean="0">
              <a:solidFill>
                <a:srgbClr val="FF0000"/>
              </a:solidFill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1195760" y="4818112"/>
            <a:ext cx="27069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d-ID" sz="2800" dirty="0" smtClean="0">
                <a:solidFill>
                  <a:schemeClr val="bg1"/>
                </a:solidFill>
              </a:rPr>
              <a:t>Add data to element in queue.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5814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0" grpId="0" animBg="1"/>
      <p:bldP spid="32" grpId="0" animBg="1"/>
      <p:bldP spid="41" grpId="0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Kinds of 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Rectangle 2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1119560" y="1865784"/>
            <a:ext cx="806489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numCol="1" anchor="ctr"/>
          <a:lstStyle/>
          <a:p>
            <a:pPr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Queue Operation </a:t>
            </a:r>
            <a:r>
              <a:rPr lang="id-ID" sz="3200" dirty="0" smtClean="0">
                <a:solidFill>
                  <a:schemeClr val="bg1"/>
                </a:solidFill>
              </a:rPr>
              <a:t>in </a:t>
            </a:r>
            <a:r>
              <a:rPr lang="id-ID" sz="3200" dirty="0" smtClean="0">
                <a:solidFill>
                  <a:schemeClr val="bg1"/>
                </a:solidFill>
              </a:rPr>
              <a:t>linear array </a:t>
            </a:r>
            <a:r>
              <a:rPr lang="id-ID" sz="3200" dirty="0" smtClean="0">
                <a:solidFill>
                  <a:schemeClr val="bg1"/>
                </a:solidFill>
              </a:rPr>
              <a:t>form</a:t>
            </a:r>
          </a:p>
          <a:p>
            <a:pPr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Queue Operation </a:t>
            </a:r>
            <a:r>
              <a:rPr lang="id-ID" sz="3200" dirty="0" smtClean="0">
                <a:solidFill>
                  <a:schemeClr val="bg1"/>
                </a:solidFill>
              </a:rPr>
              <a:t>in Linked list </a:t>
            </a:r>
            <a:r>
              <a:rPr lang="id-ID" sz="3200" dirty="0" smtClean="0">
                <a:solidFill>
                  <a:schemeClr val="bg1"/>
                </a:solidFill>
              </a:rPr>
              <a:t>form</a:t>
            </a:r>
          </a:p>
          <a:p>
            <a:pPr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</a:rPr>
              <a:t>Queue Operation in circular array form</a:t>
            </a:r>
            <a:endParaRPr lang="id-ID" sz="3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497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1865784"/>
            <a:ext cx="91313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600" b="1" dirty="0" smtClean="0">
                <a:solidFill>
                  <a:schemeClr val="bg1"/>
                </a:solidFill>
              </a:rPr>
              <a:t>QUEUE OPERATION </a:t>
            </a:r>
            <a:r>
              <a:rPr lang="id-ID" sz="6600" b="1" dirty="0" smtClean="0">
                <a:solidFill>
                  <a:schemeClr val="bg1"/>
                </a:solidFill>
              </a:rPr>
              <a:t>IN ARRAY FORM</a:t>
            </a:r>
          </a:p>
        </p:txBody>
      </p:sp>
      <p:sp>
        <p:nvSpPr>
          <p:cNvPr id="5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63773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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2734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Operation that give a initial value for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front and rear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pointer in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with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the following rules: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Give 0 if the first element starts from 1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Give -1 if the first element starts from 0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Initialization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713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Operation that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true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if the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pointer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have 0 or -1 as its value (depend on initialization) or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false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to the contrary.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Empty 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9214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Operation that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true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if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has reached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maximum array or maximum array -1 (depend on initialization) or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false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if top is not equal to maximum array.</a:t>
            </a:r>
            <a:endParaRPr lang="id-ID" sz="2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Full 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6910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Steps in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enqueue operation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:</a:t>
            </a:r>
            <a:endParaRPr lang="id-ID" sz="1800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can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be added when it’s not full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If queue is empty then front and rear is added by 1. For the contrary, rear is added by 1.</a:t>
            </a:r>
            <a:endParaRPr lang="id-ID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element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, which was refered by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pointer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, is filled with new data.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025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86904" y="5602014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8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86904" y="4692079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93049" y="5144814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</a:rPr>
              <a:t>5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86904" y="6009326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7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442811" y="6444679"/>
            <a:ext cx="3018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“</a:t>
            </a: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Queue is full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”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grpSp>
        <p:nvGrpSpPr>
          <p:cNvPr id="99" name="Group 89"/>
          <p:cNvGrpSpPr/>
          <p:nvPr/>
        </p:nvGrpSpPr>
        <p:grpSpPr>
          <a:xfrm>
            <a:off x="3034704" y="2329879"/>
            <a:ext cx="3886200" cy="1223665"/>
            <a:chOff x="0" y="2057400"/>
            <a:chExt cx="3886200" cy="1223665"/>
          </a:xfrm>
        </p:grpSpPr>
        <p:sp>
          <p:nvSpPr>
            <p:cNvPr id="100" name="Rectangle 9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19A29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noFill/>
            <a:ln w="9525" cap="flat" cmpd="sng" algn="ctr">
              <a:solidFill>
                <a:srgbClr val="1B9AD9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noFill/>
            <a:ln w="9525" cap="flat" cmpd="sng" algn="ctr">
              <a:solidFill>
                <a:srgbClr val="1B9AD9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noFill/>
            <a:ln w="9525" cap="flat" cmpd="sng" algn="ctr">
              <a:solidFill>
                <a:srgbClr val="1B9AD9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Queue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2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3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4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3034704" y="393007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025304" y="393007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406304" y="248227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13" name="Straight Arrow Connector 112"/>
          <p:cNvCxnSpPr>
            <a:stCxn id="110" idx="0"/>
          </p:cNvCxnSpPr>
          <p:nvPr/>
        </p:nvCxnSpPr>
        <p:spPr>
          <a:xfrm rot="5400000" flipH="1" flipV="1">
            <a:off x="3477319" y="3572594"/>
            <a:ext cx="448270" cy="2667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4" name="Straight Arrow Connector 113"/>
          <p:cNvCxnSpPr>
            <a:stCxn id="111" idx="0"/>
          </p:cNvCxnSpPr>
          <p:nvPr/>
        </p:nvCxnSpPr>
        <p:spPr>
          <a:xfrm rot="16200000" flipV="1">
            <a:off x="4063404" y="3434779"/>
            <a:ext cx="457200" cy="5334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>
          <a:xfrm flipV="1">
            <a:off x="3796704" y="3553544"/>
            <a:ext cx="609600" cy="520005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5092104" y="248227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</a:rPr>
              <a:t>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777904" y="248227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 rot="5400000" flipH="1" flipV="1">
            <a:off x="4596804" y="3587179"/>
            <a:ext cx="533400" cy="4572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19" name="Straight Arrow Connector 118"/>
          <p:cNvCxnSpPr/>
          <p:nvPr/>
        </p:nvCxnSpPr>
        <p:spPr>
          <a:xfrm flipV="1">
            <a:off x="4634904" y="3472879"/>
            <a:ext cx="12192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0" name="Straight Arrow Connector 119"/>
          <p:cNvCxnSpPr/>
          <p:nvPr/>
        </p:nvCxnSpPr>
        <p:spPr>
          <a:xfrm flipV="1">
            <a:off x="4711104" y="3472879"/>
            <a:ext cx="18288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6463704" y="248227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7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86904" y="6440214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  <a:latin typeface="Verdana"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23" name="Straight Arrow Connector 122"/>
          <p:cNvCxnSpPr/>
          <p:nvPr/>
        </p:nvCxnSpPr>
        <p:spPr>
          <a:xfrm rot="16200000" flipV="1">
            <a:off x="4313293" y="3760865"/>
            <a:ext cx="605126" cy="38101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950516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  <p:bldP spid="98" grpId="0"/>
      <p:bldP spid="110" grpId="0"/>
      <p:bldP spid="111" grpId="0"/>
      <p:bldP spid="112" grpId="0"/>
      <p:bldP spid="116" grpId="0"/>
      <p:bldP spid="117" grpId="0"/>
      <p:bldP spid="121" grpId="0"/>
      <p:bldP spid="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88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DEFINITION</a:t>
            </a:r>
            <a:endParaRPr lang="en-US" sz="88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63773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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28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21768"/>
            <a:ext cx="87376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Steps in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dequeue operation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:</a:t>
            </a:r>
            <a:endParaRPr lang="id-ID" sz="18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can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be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dequeue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when its elements is not empty.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After first element is taken out from queue then second element in queue will be shifted into first element and so on.</a:t>
            </a:r>
            <a:endParaRPr lang="id-ID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Substract the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pointer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with 1.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5476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grpSp>
        <p:nvGrpSpPr>
          <p:cNvPr id="122" name="Group 89"/>
          <p:cNvGrpSpPr/>
          <p:nvPr/>
        </p:nvGrpSpPr>
        <p:grpSpPr>
          <a:xfrm>
            <a:off x="2555056" y="2480756"/>
            <a:ext cx="3886200" cy="1223665"/>
            <a:chOff x="0" y="2057400"/>
            <a:chExt cx="3886200" cy="1223665"/>
          </a:xfrm>
        </p:grpSpPr>
        <p:sp>
          <p:nvSpPr>
            <p:cNvPr id="123" name="Rectangle 122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19A29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noFill/>
            <a:ln w="9525" cap="flat" cmpd="sng" algn="ctr">
              <a:solidFill>
                <a:srgbClr val="1B9AD9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noFill/>
            <a:ln w="9525" cap="flat" cmpd="sng" algn="ctr">
              <a:solidFill>
                <a:srgbClr val="1B9AD9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noFill/>
            <a:ln w="9525" cap="flat" cmpd="sng" algn="ctr">
              <a:solidFill>
                <a:srgbClr val="1B9AD9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27" name="TextBox 126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Queue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2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3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4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Verdana"/>
                </a:rPr>
                <a:t>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555056" y="408095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45656" y="408095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9266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36" name="Straight Arrow Connector 135"/>
          <p:cNvCxnSpPr>
            <a:stCxn id="133" idx="0"/>
          </p:cNvCxnSpPr>
          <p:nvPr/>
        </p:nvCxnSpPr>
        <p:spPr>
          <a:xfrm rot="5400000" flipH="1" flipV="1">
            <a:off x="2997671" y="3723471"/>
            <a:ext cx="448270" cy="2667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7" name="Straight Arrow Connector 136"/>
          <p:cNvCxnSpPr/>
          <p:nvPr/>
        </p:nvCxnSpPr>
        <p:spPr>
          <a:xfrm rot="16200000" flipV="1">
            <a:off x="3507556" y="3661856"/>
            <a:ext cx="533400" cy="4572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8" name="Straight Arrow Connector 137"/>
          <p:cNvCxnSpPr/>
          <p:nvPr/>
        </p:nvCxnSpPr>
        <p:spPr>
          <a:xfrm flipV="1">
            <a:off x="3317056" y="3704421"/>
            <a:ext cx="609600" cy="520005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46124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2982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rot="5400000" flipH="1" flipV="1">
            <a:off x="4117156" y="3738056"/>
            <a:ext cx="533400" cy="4572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>
          <a:xfrm flipV="1">
            <a:off x="4155256" y="3623756"/>
            <a:ext cx="12192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43" name="Straight Arrow Connector 142"/>
          <p:cNvCxnSpPr/>
          <p:nvPr/>
        </p:nvCxnSpPr>
        <p:spPr>
          <a:xfrm flipV="1">
            <a:off x="4231456" y="3623756"/>
            <a:ext cx="18288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59840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7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rot="16200000" flipV="1">
            <a:off x="3833645" y="3911742"/>
            <a:ext cx="605126" cy="38101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1107256" y="4838492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136456" y="6366956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“Queue </a:t>
            </a: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is Empty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”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07256" y="5229671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107256" y="5600491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107256" y="5991671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107256" y="6372671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753424" y="293795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Item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736656" y="2556956"/>
            <a:ext cx="1143000" cy="457200"/>
          </a:xfrm>
          <a:prstGeom prst="rect">
            <a:avLst/>
          </a:prstGeom>
          <a:noFill/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117656" y="25569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266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6124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117656" y="25569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266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6124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7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8117656" y="25569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2982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7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926656" y="26331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7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17656" y="255695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/>
              </a:rPr>
              <a:t>7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112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34" grpId="0"/>
      <p:bldP spid="135" grpId="0"/>
      <p:bldP spid="135" grpId="1"/>
      <p:bldP spid="139" grpId="0"/>
      <p:bldP spid="139" grpId="1"/>
      <p:bldP spid="140" grpId="0"/>
      <p:bldP spid="140" grpId="1"/>
      <p:bldP spid="144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 animBg="1"/>
      <p:bldP spid="154" grpId="0"/>
      <p:bldP spid="154" grpId="1"/>
      <p:bldP spid="155" grpId="0"/>
      <p:bldP spid="155" grpId="1"/>
      <p:bldP spid="156" grpId="0"/>
      <p:bldP spid="156" grpId="1"/>
      <p:bldP spid="157" grpId="0"/>
      <p:bldP spid="157" grpId="1"/>
      <p:bldP spid="158" grpId="0"/>
      <p:bldP spid="158" grpId="1"/>
      <p:bldP spid="159" grpId="0"/>
      <p:bldP spid="160" grpId="0"/>
      <p:bldP spid="160" grpId="1"/>
      <p:bldP spid="161" grpId="0"/>
      <p:bldP spid="162" grpId="0"/>
      <p:bldP spid="1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441848"/>
            <a:ext cx="91313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600" b="1" dirty="0" smtClean="0">
                <a:solidFill>
                  <a:schemeClr val="bg1"/>
                </a:solidFill>
              </a:rPr>
              <a:t>QUEUE OPERATION </a:t>
            </a:r>
            <a:r>
              <a:rPr lang="id-ID" sz="6600" b="1" dirty="0" smtClean="0">
                <a:solidFill>
                  <a:schemeClr val="bg1"/>
                </a:solidFill>
              </a:rPr>
              <a:t>IN LINKED LIST FORM</a:t>
            </a:r>
            <a:endParaRPr lang="en-US" sz="6600" b="1" dirty="0">
              <a:solidFill>
                <a:schemeClr val="bg1"/>
              </a:solidFill>
              <a:sym typeface="Tahoma Bold" charset="0"/>
            </a:endParaRPr>
          </a:p>
        </p:txBody>
      </p:sp>
      <p:sp>
        <p:nvSpPr>
          <p:cNvPr id="5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86012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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05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Prepare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by giving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null value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to the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front and rear pointer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in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queue.</a:t>
            </a:r>
            <a:endParaRPr lang="id-ID" sz="36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Initialization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2312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Operation that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true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if the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pointer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is null or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false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to the contrary.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Empty 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5688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Operation that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true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if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and front refer to same node (queue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only has one node) or returns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false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to the contrary.</a:t>
            </a:r>
            <a:endParaRPr lang="id-ID" sz="2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One Node Operation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7703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Steps of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enqueue operation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in linked list form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is similar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with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back insertion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.</a:t>
            </a:r>
            <a:endParaRPr lang="id-ID" sz="2000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6246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46150" y="3091188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Enqueue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(Front,Rear,8)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grpSp>
        <p:nvGrpSpPr>
          <p:cNvPr id="35" name="Group 40"/>
          <p:cNvGrpSpPr/>
          <p:nvPr/>
        </p:nvGrpSpPr>
        <p:grpSpPr>
          <a:xfrm>
            <a:off x="4102100" y="4919986"/>
            <a:ext cx="1568450" cy="685802"/>
            <a:chOff x="-44122" y="2462473"/>
            <a:chExt cx="1219200" cy="534195"/>
          </a:xfrm>
        </p:grpSpPr>
        <p:sp>
          <p:nvSpPr>
            <p:cNvPr id="36" name="Rectangle 3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00B0F0"/>
              </a:solidFill>
              <a:prstDash val="solid"/>
            </a:ln>
            <a:effectLst/>
          </p:spPr>
        </p:cxnSp>
      </p:grpSp>
      <p:grpSp>
        <p:nvGrpSpPr>
          <p:cNvPr id="38" name="Group 7"/>
          <p:cNvGrpSpPr/>
          <p:nvPr/>
        </p:nvGrpSpPr>
        <p:grpSpPr>
          <a:xfrm>
            <a:off x="2089150" y="4996186"/>
            <a:ext cx="2000250" cy="523220"/>
            <a:chOff x="-1236785" y="1752600"/>
            <a:chExt cx="1846385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baru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noFill/>
            <a:ln w="28575" cap="flat" cmpd="sng" algn="ctr">
              <a:solidFill>
                <a:srgbClr val="00B0F0"/>
              </a:solidFill>
              <a:prstDash val="solid"/>
              <a:tailEnd type="arrow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4406900" y="499618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8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5071580" y="5017306"/>
            <a:ext cx="684781" cy="490141"/>
          </a:xfrm>
          <a:prstGeom prst="line">
            <a:avLst/>
          </a:prstGeom>
          <a:noFill/>
          <a:ln w="28575" cap="flat" cmpd="sng" algn="ctr">
            <a:solidFill>
              <a:srgbClr val="00B0F0"/>
            </a:solidFill>
            <a:prstDash val="soli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622550" y="4054627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Front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4" name="Shape 62"/>
          <p:cNvCxnSpPr/>
          <p:nvPr/>
        </p:nvCxnSpPr>
        <p:spPr>
          <a:xfrm>
            <a:off x="3733800" y="4359427"/>
            <a:ext cx="949325" cy="545811"/>
          </a:xfrm>
          <a:prstGeom prst="bentConnector2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45" name="Right Arrow 44"/>
          <p:cNvSpPr/>
          <p:nvPr/>
        </p:nvSpPr>
        <p:spPr bwMode="auto">
          <a:xfrm>
            <a:off x="5899150" y="3243588"/>
            <a:ext cx="685800" cy="228600"/>
          </a:xfrm>
          <a:prstGeom prst="rightArrow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61150" y="309118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Queue </a:t>
            </a:r>
            <a:r>
              <a:rPr kumimoji="0" 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is empty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cxnSp>
        <p:nvCxnSpPr>
          <p:cNvPr id="47" name="Shape 37"/>
          <p:cNvCxnSpPr/>
          <p:nvPr/>
        </p:nvCxnSpPr>
        <p:spPr>
          <a:xfrm rot="10800000" flipV="1">
            <a:off x="5045710" y="4377495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9933FF"/>
            </a:solidFill>
            <a:prstDash val="soli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426710" y="4049567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Rear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030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3" grpId="0"/>
      <p:bldP spid="45" grpId="0" animBg="1"/>
      <p:bldP spid="46" grpId="0"/>
      <p:bldP spid="4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5529" y="2705859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Enqueue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(Front,Rear,3)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21" name="Group 64"/>
          <p:cNvGrpSpPr/>
          <p:nvPr/>
        </p:nvGrpSpPr>
        <p:grpSpPr>
          <a:xfrm>
            <a:off x="5120679" y="5296659"/>
            <a:ext cx="1568450" cy="685802"/>
            <a:chOff x="-44122" y="2462473"/>
            <a:chExt cx="1219200" cy="534195"/>
          </a:xfrm>
        </p:grpSpPr>
        <p:sp>
          <p:nvSpPr>
            <p:cNvPr id="22" name="Rectangle 21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</a:ln>
            <a:effectLst/>
          </p:spPr>
        </p:cxnSp>
      </p:grpSp>
      <p:grpSp>
        <p:nvGrpSpPr>
          <p:cNvPr id="24" name="Group 7"/>
          <p:cNvGrpSpPr/>
          <p:nvPr/>
        </p:nvGrpSpPr>
        <p:grpSpPr>
          <a:xfrm>
            <a:off x="3202979" y="5296659"/>
            <a:ext cx="1905000" cy="523220"/>
            <a:chOff x="-1148862" y="1752600"/>
            <a:chExt cx="1758462" cy="523220"/>
          </a:xfrm>
        </p:grpSpPr>
        <p:sp>
          <p:nvSpPr>
            <p:cNvPr id="25" name="TextBox 24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baru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tailEnd type="arrow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5269840" y="5387605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28" name="Group 71"/>
          <p:cNvGrpSpPr/>
          <p:nvPr/>
        </p:nvGrpSpPr>
        <p:grpSpPr>
          <a:xfrm>
            <a:off x="3260129" y="4382257"/>
            <a:ext cx="1568450" cy="685802"/>
            <a:chOff x="-44122" y="2462473"/>
            <a:chExt cx="1219200" cy="534195"/>
          </a:xfrm>
        </p:grpSpPr>
        <p:sp>
          <p:nvSpPr>
            <p:cNvPr id="29" name="Rectangle 28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3412529" y="445599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243371" y="4465850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1D528D"/>
            </a:solidFill>
            <a:prstDash val="soli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875829" y="3516898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0" name="Shape 77"/>
          <p:cNvCxnSpPr/>
          <p:nvPr/>
        </p:nvCxnSpPr>
        <p:spPr>
          <a:xfrm>
            <a:off x="2815629" y="3821698"/>
            <a:ext cx="949325" cy="545811"/>
          </a:xfrm>
          <a:prstGeom prst="bentConnector2">
            <a:avLst/>
          </a:prstGeom>
          <a:noFill/>
          <a:ln w="28575" cap="flat" cmpd="sng" algn="ctr">
            <a:solidFill>
              <a:srgbClr val="1D528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1" name="Shape 79"/>
          <p:cNvCxnSpPr/>
          <p:nvPr/>
        </p:nvCxnSpPr>
        <p:spPr>
          <a:xfrm rot="10800000" flipV="1">
            <a:off x="4022129" y="3819363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1D528D"/>
            </a:solidFill>
            <a:prstDash val="solid"/>
            <a:tailEnd type="arrow"/>
          </a:ln>
          <a:effectLst/>
        </p:spPr>
      </p:cxnSp>
      <p:sp>
        <p:nvSpPr>
          <p:cNvPr id="52" name="Right Arrow 51"/>
          <p:cNvSpPr/>
          <p:nvPr/>
        </p:nvSpPr>
        <p:spPr bwMode="auto">
          <a:xfrm>
            <a:off x="5241329" y="2858259"/>
            <a:ext cx="457200" cy="228600"/>
          </a:xfrm>
          <a:prstGeom prst="rightArrow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50929" y="2705859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Queue </a:t>
            </a:r>
            <a:r>
              <a:rPr kumimoji="0" 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isn’t empty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03129" y="3529311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Rear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6101668" y="5393979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56" name="Shape 47"/>
          <p:cNvCxnSpPr/>
          <p:nvPr/>
        </p:nvCxnSpPr>
        <p:spPr>
          <a:xfrm>
            <a:off x="4520604" y="4750848"/>
            <a:ext cx="949325" cy="545811"/>
          </a:xfrm>
          <a:prstGeom prst="bentConnector2">
            <a:avLst/>
          </a:prstGeom>
          <a:noFill/>
          <a:ln w="28575" cap="flat" cmpd="sng" algn="ctr">
            <a:solidFill>
              <a:srgbClr val="C00000"/>
            </a:solidFill>
            <a:prstDash val="solid"/>
            <a:tailEnd type="arrow"/>
          </a:ln>
          <a:effectLst/>
        </p:spPr>
      </p:cxnSp>
      <p:cxnSp>
        <p:nvCxnSpPr>
          <p:cNvPr id="57" name="Shape 57"/>
          <p:cNvCxnSpPr/>
          <p:nvPr/>
        </p:nvCxnSpPr>
        <p:spPr bwMode="auto">
          <a:xfrm>
            <a:off x="5469929" y="3790921"/>
            <a:ext cx="346075" cy="1505738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431544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31" grpId="0"/>
      <p:bldP spid="49" grpId="0"/>
      <p:bldP spid="52" grpId="0" animBg="1"/>
      <p:bldP spid="53" grpId="0"/>
      <p:bldP spid="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9104" y="28191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Enqueue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(Front,Rear,5)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grpSp>
        <p:nvGrpSpPr>
          <p:cNvPr id="35" name="Group 64"/>
          <p:cNvGrpSpPr/>
          <p:nvPr/>
        </p:nvGrpSpPr>
        <p:grpSpPr>
          <a:xfrm>
            <a:off x="6316209" y="5468892"/>
            <a:ext cx="1568450" cy="685802"/>
            <a:chOff x="-44122" y="2462473"/>
            <a:chExt cx="1219200" cy="534195"/>
          </a:xfrm>
        </p:grpSpPr>
        <p:sp>
          <p:nvSpPr>
            <p:cNvPr id="36" name="Rectangle 3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9933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9933FF"/>
              </a:solidFill>
              <a:prstDash val="solid"/>
            </a:ln>
            <a:effectLst/>
          </p:spPr>
        </p:cxnSp>
      </p:grpSp>
      <p:grpSp>
        <p:nvGrpSpPr>
          <p:cNvPr id="38" name="Group 7"/>
          <p:cNvGrpSpPr/>
          <p:nvPr/>
        </p:nvGrpSpPr>
        <p:grpSpPr>
          <a:xfrm>
            <a:off x="4398509" y="5468892"/>
            <a:ext cx="1905000" cy="523220"/>
            <a:chOff x="-1148862" y="1752600"/>
            <a:chExt cx="1758462" cy="523220"/>
          </a:xfrm>
        </p:grpSpPr>
        <p:sp>
          <p:nvSpPr>
            <p:cNvPr id="39" name="TextBox 3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9933FF"/>
                  </a:solidFill>
                  <a:effectLst/>
                  <a:uLnTx/>
                  <a:uFillTx/>
                </a:rPr>
                <a:t>baru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noFill/>
            <a:ln w="28575" cap="flat" cmpd="sng" algn="ctr">
              <a:solidFill>
                <a:srgbClr val="9933FF"/>
              </a:solidFill>
              <a:prstDash val="solid"/>
              <a:tailEnd type="arrow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6465370" y="55598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5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grpSp>
        <p:nvGrpSpPr>
          <p:cNvPr id="42" name="Group 71"/>
          <p:cNvGrpSpPr/>
          <p:nvPr/>
        </p:nvGrpSpPr>
        <p:grpSpPr>
          <a:xfrm>
            <a:off x="2312804" y="44954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</p:cxnSp>
      </p:grpSp>
      <p:sp>
        <p:nvSpPr>
          <p:cNvPr id="45" name="TextBox 44"/>
          <p:cNvSpPr txBox="1"/>
          <p:nvPr/>
        </p:nvSpPr>
        <p:spPr>
          <a:xfrm>
            <a:off x="2465204" y="45692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7300643" y="5566212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9933FF"/>
            </a:solidFill>
            <a:prstDash val="soli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53904" y="36301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8" name="Shape 77"/>
          <p:cNvCxnSpPr/>
          <p:nvPr/>
        </p:nvCxnSpPr>
        <p:spPr>
          <a:xfrm>
            <a:off x="1868304" y="3934939"/>
            <a:ext cx="949325" cy="545811"/>
          </a:xfrm>
          <a:prstGeom prst="bentConnector2">
            <a:avLst/>
          </a:prstGeom>
          <a:noFill/>
          <a:ln w="28575" cap="flat" cmpd="sng" algn="ctr">
            <a:solidFill>
              <a:srgbClr val="1D528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8" name="Shape 79"/>
          <p:cNvCxnSpPr/>
          <p:nvPr/>
        </p:nvCxnSpPr>
        <p:spPr>
          <a:xfrm rot="10800000" flipV="1">
            <a:off x="5424304" y="3932604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1D528D"/>
            </a:solidFill>
            <a:prstDash val="solid"/>
            <a:tailEnd type="arrow"/>
          </a:ln>
          <a:effectLst/>
        </p:spPr>
      </p:cxnSp>
      <p:sp>
        <p:nvSpPr>
          <p:cNvPr id="59" name="Right Arrow 58"/>
          <p:cNvSpPr/>
          <p:nvPr/>
        </p:nvSpPr>
        <p:spPr bwMode="auto">
          <a:xfrm>
            <a:off x="5144904" y="2971500"/>
            <a:ext cx="457200" cy="228600"/>
          </a:xfrm>
          <a:prstGeom prst="rightArrow">
            <a:avLst/>
          </a:prstGeom>
          <a:solidFill>
            <a:srgbClr val="1B9AD9"/>
          </a:solidFill>
          <a:ln w="952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54504" y="28191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Queue </a:t>
            </a:r>
            <a:r>
              <a:rPr kumimoji="0" lang="id-ID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isn’t empty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894204" y="36425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Rear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2" name="Shape 57"/>
          <p:cNvCxnSpPr/>
          <p:nvPr/>
        </p:nvCxnSpPr>
        <p:spPr bwMode="auto">
          <a:xfrm>
            <a:off x="6780029" y="3962100"/>
            <a:ext cx="346075" cy="1505738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3" name="Group 64"/>
          <p:cNvGrpSpPr/>
          <p:nvPr/>
        </p:nvGrpSpPr>
        <p:grpSpPr>
          <a:xfrm>
            <a:off x="4550909" y="4495500"/>
            <a:ext cx="1568450" cy="685802"/>
            <a:chOff x="-44122" y="2462473"/>
            <a:chExt cx="1219200" cy="534195"/>
          </a:xfrm>
        </p:grpSpPr>
        <p:sp>
          <p:nvSpPr>
            <p:cNvPr id="64" name="Rectangle 63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</a:ln>
            <a:effectLst/>
          </p:spPr>
        </p:cxnSp>
      </p:grpSp>
      <p:sp>
        <p:nvSpPr>
          <p:cNvPr id="66" name="TextBox 65"/>
          <p:cNvSpPr txBox="1"/>
          <p:nvPr/>
        </p:nvSpPr>
        <p:spPr>
          <a:xfrm>
            <a:off x="4700070" y="45864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5535343" y="4590360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3635240" y="4844544"/>
            <a:ext cx="914400" cy="1588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hape 47"/>
          <p:cNvCxnSpPr/>
          <p:nvPr/>
        </p:nvCxnSpPr>
        <p:spPr>
          <a:xfrm>
            <a:off x="5870028" y="4866549"/>
            <a:ext cx="949325" cy="545811"/>
          </a:xfrm>
          <a:prstGeom prst="bentConnector2">
            <a:avLst/>
          </a:prstGeom>
          <a:noFill/>
          <a:ln w="28575" cap="flat" cmpd="sng" algn="ctr">
            <a:solidFill>
              <a:srgbClr val="9933FF"/>
            </a:solidFill>
            <a:prstDash val="soli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830698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5" grpId="0"/>
      <p:bldP spid="47" grpId="0"/>
      <p:bldP spid="59" grpId="0" animBg="1"/>
      <p:bldP spid="60" grpId="0"/>
      <p:bldP spid="61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is data structure whose its elemen can be added in the last element and taken only from the first element.</a:t>
            </a:r>
          </a:p>
          <a:p>
            <a:pPr marL="571500" indent="-571500">
              <a:lnSpc>
                <a:spcPct val="20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Known as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FIFO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(First In First Out).</a:t>
            </a: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Steps of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dequeue operation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in linked list form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is similar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with front deletion.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8506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82724" y="2521173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Dequeue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Front,Rear,Item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grpSp>
        <p:nvGrpSpPr>
          <p:cNvPr id="56" name="Group 64"/>
          <p:cNvGrpSpPr/>
          <p:nvPr/>
        </p:nvGrpSpPr>
        <p:grpSpPr>
          <a:xfrm>
            <a:off x="7593472" y="4578571"/>
            <a:ext cx="1568450" cy="685802"/>
            <a:chOff x="-44122" y="2462473"/>
            <a:chExt cx="1219200" cy="534195"/>
          </a:xfrm>
        </p:grpSpPr>
        <p:sp>
          <p:nvSpPr>
            <p:cNvPr id="57" name="Rectangle 5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9933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9933FF"/>
              </a:solidFill>
              <a:prstDash val="solid"/>
            </a:ln>
            <a:effectLst/>
          </p:spPr>
        </p:cxnSp>
      </p:grpSp>
      <p:sp>
        <p:nvSpPr>
          <p:cNvPr id="59" name="TextBox 58"/>
          <p:cNvSpPr txBox="1"/>
          <p:nvPr/>
        </p:nvSpPr>
        <p:spPr>
          <a:xfrm>
            <a:off x="7908590" y="466951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5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grpSp>
        <p:nvGrpSpPr>
          <p:cNvPr id="60" name="Group 71"/>
          <p:cNvGrpSpPr/>
          <p:nvPr/>
        </p:nvGrpSpPr>
        <p:grpSpPr>
          <a:xfrm>
            <a:off x="3146424" y="4578569"/>
            <a:ext cx="1568450" cy="685802"/>
            <a:chOff x="-44122" y="2462473"/>
            <a:chExt cx="1219200" cy="534195"/>
          </a:xfrm>
        </p:grpSpPr>
        <p:sp>
          <p:nvSpPr>
            <p:cNvPr id="61" name="Rectangle 60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</p:cxnSp>
      </p:grpSp>
      <p:sp>
        <p:nvSpPr>
          <p:cNvPr id="63" name="TextBox 62"/>
          <p:cNvSpPr txBox="1"/>
          <p:nvPr/>
        </p:nvSpPr>
        <p:spPr>
          <a:xfrm>
            <a:off x="3298824" y="465231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8580160" y="4675891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9933FF"/>
            </a:solidFill>
            <a:prstDash val="soli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378324" y="375266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27824" y="3725623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67" name="Shape 57"/>
          <p:cNvCxnSpPr/>
          <p:nvPr/>
        </p:nvCxnSpPr>
        <p:spPr bwMode="auto">
          <a:xfrm>
            <a:off x="7613648" y="4045171"/>
            <a:ext cx="764049" cy="533400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8" name="Group 64"/>
          <p:cNvGrpSpPr/>
          <p:nvPr/>
        </p:nvGrpSpPr>
        <p:grpSpPr>
          <a:xfrm>
            <a:off x="5384529" y="4578571"/>
            <a:ext cx="1568450" cy="685802"/>
            <a:chOff x="-44122" y="2462473"/>
            <a:chExt cx="1219200" cy="534195"/>
          </a:xfrm>
        </p:grpSpPr>
        <p:sp>
          <p:nvSpPr>
            <p:cNvPr id="69" name="Rectangle 68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</a:ln>
            <a:effectLst/>
          </p:spPr>
        </p:cxnSp>
      </p:grpSp>
      <p:sp>
        <p:nvSpPr>
          <p:cNvPr id="71" name="TextBox 70"/>
          <p:cNvSpPr txBox="1"/>
          <p:nvPr/>
        </p:nvSpPr>
        <p:spPr>
          <a:xfrm>
            <a:off x="5533690" y="466951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3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4468860" y="4927615"/>
            <a:ext cx="914400" cy="1588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6693820" y="4927615"/>
            <a:ext cx="914400" cy="1588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1910428" y="2912353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{Queue &gt; </a:t>
            </a:r>
            <a:r>
              <a:rPr kumimoji="0" lang="id-ID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One node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}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97124" y="579777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Item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92324" y="374037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Phapus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77" name="Shape 42"/>
          <p:cNvCxnSpPr/>
          <p:nvPr/>
        </p:nvCxnSpPr>
        <p:spPr>
          <a:xfrm rot="10800000" flipV="1">
            <a:off x="3997324" y="4013217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1D528D"/>
            </a:solidFill>
            <a:prstDash val="solid"/>
            <a:tailEnd type="arrow"/>
          </a:ln>
          <a:effectLst/>
        </p:spPr>
      </p:cxnSp>
      <p:cxnSp>
        <p:nvCxnSpPr>
          <p:cNvPr id="78" name="Shape 51"/>
          <p:cNvCxnSpPr>
            <a:stCxn id="76" idx="3"/>
          </p:cNvCxnSpPr>
          <p:nvPr/>
        </p:nvCxnSpPr>
        <p:spPr bwMode="auto">
          <a:xfrm>
            <a:off x="3540124" y="3971206"/>
            <a:ext cx="304800" cy="607367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rot="5400000">
            <a:off x="3044827" y="5226274"/>
            <a:ext cx="838198" cy="4572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hape 58"/>
          <p:cNvCxnSpPr>
            <a:stCxn id="65" idx="3"/>
          </p:cNvCxnSpPr>
          <p:nvPr/>
        </p:nvCxnSpPr>
        <p:spPr bwMode="auto">
          <a:xfrm>
            <a:off x="5534024" y="3983494"/>
            <a:ext cx="368300" cy="595079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762586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9" grpId="0"/>
      <p:bldP spid="63" grpId="0"/>
      <p:bldP spid="63" grpId="1"/>
      <p:bldP spid="65" grpId="0"/>
      <p:bldP spid="66" grpId="0"/>
      <p:bldP spid="71" grpId="0"/>
      <p:bldP spid="74" grpId="0"/>
      <p:bldP spid="75" grpId="0"/>
      <p:bldP spid="75" grpId="1"/>
      <p:bldP spid="76" grpId="0"/>
      <p:bldP spid="7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99997" y="2479072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Dequeue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Front,Rear,Item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grpSp>
        <p:nvGrpSpPr>
          <p:cNvPr id="29" name="Group 64"/>
          <p:cNvGrpSpPr/>
          <p:nvPr/>
        </p:nvGrpSpPr>
        <p:grpSpPr>
          <a:xfrm>
            <a:off x="6620145" y="4536470"/>
            <a:ext cx="1568450" cy="685802"/>
            <a:chOff x="-44122" y="2462473"/>
            <a:chExt cx="1219200" cy="534195"/>
          </a:xfrm>
        </p:grpSpPr>
        <p:sp>
          <p:nvSpPr>
            <p:cNvPr id="30" name="Rectangle 29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9933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9933FF"/>
              </a:solidFill>
              <a:prstDash val="soli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6935263" y="46274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5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7606833" y="4633790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9933FF"/>
            </a:solidFill>
            <a:prstDash val="soli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690997" y="3725763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35" name="Shape 57"/>
          <p:cNvCxnSpPr/>
          <p:nvPr/>
        </p:nvCxnSpPr>
        <p:spPr bwMode="auto">
          <a:xfrm>
            <a:off x="6640321" y="4003070"/>
            <a:ext cx="764049" cy="533400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6" name="Group 64"/>
          <p:cNvGrpSpPr/>
          <p:nvPr/>
        </p:nvGrpSpPr>
        <p:grpSpPr>
          <a:xfrm>
            <a:off x="4411202" y="4536470"/>
            <a:ext cx="1568450" cy="685802"/>
            <a:chOff x="-44122" y="2462473"/>
            <a:chExt cx="1219200" cy="534195"/>
          </a:xfrm>
        </p:grpSpPr>
        <p:sp>
          <p:nvSpPr>
            <p:cNvPr id="37" name="Rectangle 3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4560363" y="46274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3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720493" y="4885514"/>
            <a:ext cx="914400" cy="1588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27701" y="2870252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{Queue &gt; </a:t>
            </a:r>
            <a:r>
              <a:rPr kumimoji="0" lang="id-ID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one node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}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57397" y="575567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Item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52597" y="372330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Phapus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44" name="Shape 42"/>
          <p:cNvCxnSpPr/>
          <p:nvPr/>
        </p:nvCxnSpPr>
        <p:spPr>
          <a:xfrm rot="10800000" flipV="1">
            <a:off x="5236972" y="3971116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1D528D"/>
            </a:solidFill>
            <a:prstDash val="soli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5400000">
            <a:off x="4205100" y="5184173"/>
            <a:ext cx="838198" cy="4572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hape 58"/>
          <p:cNvCxnSpPr/>
          <p:nvPr/>
        </p:nvCxnSpPr>
        <p:spPr bwMode="auto">
          <a:xfrm>
            <a:off x="4560697" y="3941393"/>
            <a:ext cx="368300" cy="595079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964297" y="372776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49" name="Shape 35"/>
          <p:cNvCxnSpPr/>
          <p:nvPr/>
        </p:nvCxnSpPr>
        <p:spPr>
          <a:xfrm rot="10800000" flipV="1">
            <a:off x="7583297" y="3988324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1D528D"/>
            </a:solidFill>
            <a:prstDash val="soli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86777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  <p:bldP spid="39" grpId="0"/>
      <p:bldP spid="39" grpId="1"/>
      <p:bldP spid="41" grpId="0"/>
      <p:bldP spid="42" grpId="0"/>
      <p:bldP spid="42" grpId="1"/>
      <p:bldP spid="43" grpId="0"/>
      <p:bldP spid="43" grpId="1"/>
      <p:bldP spid="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7140" y="2438402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Dequeue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Front,Rear,Item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grpSp>
        <p:nvGrpSpPr>
          <p:cNvPr id="8" name="Group 64"/>
          <p:cNvGrpSpPr/>
          <p:nvPr/>
        </p:nvGrpSpPr>
        <p:grpSpPr>
          <a:xfrm>
            <a:off x="4179888" y="4495800"/>
            <a:ext cx="1568450" cy="685802"/>
            <a:chOff x="-44122" y="2462473"/>
            <a:chExt cx="1219200" cy="534195"/>
          </a:xfrm>
        </p:grpSpPr>
        <p:sp>
          <p:nvSpPr>
            <p:cNvPr id="9" name="Rectangle 8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9933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noFill/>
            <a:ln w="28575" cap="flat" cmpd="sng" algn="ctr">
              <a:solidFill>
                <a:srgbClr val="9933FF"/>
              </a:solidFill>
              <a:prstDash val="solid"/>
            </a:ln>
            <a:effectLst/>
          </p:spPr>
        </p:cxnSp>
      </p:grpSp>
      <p:sp>
        <p:nvSpPr>
          <p:cNvPr id="11" name="TextBox 10"/>
          <p:cNvSpPr txBox="1"/>
          <p:nvPr/>
        </p:nvSpPr>
        <p:spPr>
          <a:xfrm>
            <a:off x="4495006" y="45867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33FF"/>
                </a:solidFill>
                <a:effectLst/>
                <a:uLnTx/>
                <a:uFillTx/>
              </a:rPr>
              <a:t>5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9933FF"/>
              </a:solidFill>
              <a:effectLst/>
              <a:uLnTx/>
              <a:uFillTx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166576" y="4593120"/>
            <a:ext cx="684781" cy="49014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9933FF"/>
            </a:solidFill>
            <a:prstDash val="soli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250740" y="3685093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4" name="Shape 57"/>
          <p:cNvCxnSpPr/>
          <p:nvPr/>
        </p:nvCxnSpPr>
        <p:spPr bwMode="auto">
          <a:xfrm>
            <a:off x="4200064" y="3962400"/>
            <a:ext cx="764049" cy="533400"/>
          </a:xfrm>
          <a:prstGeom prst="bentConnector2">
            <a:avLst/>
          </a:prstGeom>
          <a:solidFill>
            <a:srgbClr val="1B9AD9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544844" y="2829582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{Queue = </a:t>
            </a:r>
            <a:r>
              <a:rPr kumimoji="0" lang="id-ID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one node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}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55540" y="571500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/>
              </a:rPr>
              <a:t>Item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4340" y="4572002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Phapus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>
            <a:off x="4203243" y="5143503"/>
            <a:ext cx="838198" cy="457200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524040" y="368709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20" name="Shape 35"/>
          <p:cNvCxnSpPr/>
          <p:nvPr/>
        </p:nvCxnSpPr>
        <p:spPr>
          <a:xfrm rot="10800000" flipV="1">
            <a:off x="5143040" y="3947654"/>
            <a:ext cx="454025" cy="545812"/>
          </a:xfrm>
          <a:prstGeom prst="bentConnector2">
            <a:avLst/>
          </a:prstGeom>
          <a:noFill/>
          <a:ln w="28575" cap="flat" cmpd="sng" algn="ctr">
            <a:solidFill>
              <a:srgbClr val="1D528D"/>
            </a:solidFill>
            <a:prstDash val="solid"/>
            <a:tailEnd type="arrow"/>
          </a:ln>
          <a:effectLst/>
        </p:spPr>
      </p:cxnSp>
      <p:cxnSp>
        <p:nvCxnSpPr>
          <p:cNvPr id="21" name="Straight Arrow Connector 20"/>
          <p:cNvCxnSpPr>
            <a:stCxn id="17" idx="3"/>
          </p:cNvCxnSpPr>
          <p:nvPr/>
        </p:nvCxnSpPr>
        <p:spPr bwMode="auto">
          <a:xfrm flipV="1">
            <a:off x="3022140" y="4800602"/>
            <a:ext cx="1066800" cy="2233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787896" y="361581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17796" y="362564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7027555" y="4617477"/>
            <a:ext cx="688260" cy="44491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9933FF"/>
            </a:solidFill>
            <a:prstDash val="soli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136940" y="4495802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7941954" y="4617477"/>
            <a:ext cx="688260" cy="444911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rgbClr val="9933FF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8051339" y="4495802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28" name="Straight Arrow Connector 27"/>
          <p:cNvCxnSpPr>
            <a:stCxn id="22" idx="2"/>
            <a:endCxn id="25" idx="0"/>
          </p:cNvCxnSpPr>
          <p:nvPr/>
        </p:nvCxnSpPr>
        <p:spPr bwMode="auto">
          <a:xfrm rot="5400000">
            <a:off x="7156484" y="4286539"/>
            <a:ext cx="418319" cy="206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8070677" y="4277155"/>
            <a:ext cx="418319" cy="206"/>
          </a:xfrm>
          <a:prstGeom prst="straightConnector1">
            <a:avLst/>
          </a:prstGeom>
          <a:solidFill>
            <a:srgbClr val="1B9AD9"/>
          </a:solidFill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493598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1" grpId="1"/>
      <p:bldP spid="13" grpId="0"/>
      <p:bldP spid="13" grpId="1"/>
      <p:bldP spid="13" grpId="2"/>
      <p:bldP spid="15" grpId="0"/>
      <p:bldP spid="16" grpId="0"/>
      <p:bldP spid="16" grpId="1"/>
      <p:bldP spid="17" grpId="0"/>
      <p:bldP spid="17" grpId="1"/>
      <p:bldP spid="19" grpId="0"/>
      <p:bldP spid="19" grpId="1"/>
      <p:bldP spid="19" grpId="2"/>
      <p:bldP spid="22" grpId="0"/>
      <p:bldP spid="23" grpId="0"/>
      <p:bldP spid="25" grpId="0" animBg="1"/>
      <p:bldP spid="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441848"/>
            <a:ext cx="91313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600" b="1" dirty="0" smtClean="0">
                <a:solidFill>
                  <a:schemeClr val="bg1"/>
                </a:solidFill>
              </a:rPr>
              <a:t>QUEUE OPERATION </a:t>
            </a:r>
            <a:r>
              <a:rPr lang="id-ID" sz="6600" b="1" dirty="0" smtClean="0">
                <a:solidFill>
                  <a:schemeClr val="bg1"/>
                </a:solidFill>
              </a:rPr>
              <a:t>IN </a:t>
            </a:r>
            <a:r>
              <a:rPr lang="id-ID" sz="6600" b="1" dirty="0" smtClean="0">
                <a:solidFill>
                  <a:schemeClr val="bg1"/>
                </a:solidFill>
              </a:rPr>
              <a:t>CIRCULAR ARRAY FORM</a:t>
            </a:r>
            <a:endParaRPr lang="en-US" sz="6600" b="1" dirty="0">
              <a:solidFill>
                <a:schemeClr val="bg1"/>
              </a:solidFill>
              <a:sym typeface="Tahoma Bold" charset="0"/>
            </a:endParaRPr>
          </a:p>
        </p:txBody>
      </p:sp>
      <p:sp>
        <p:nvSpPr>
          <p:cNvPr id="6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92157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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E5812E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5348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Steps in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enqueue operation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:</a:t>
            </a:r>
            <a:endParaRPr lang="id-ID" sz="1600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can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be added when it’s not full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If queue is empty then front and rear is added by 1.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If it isn’t empty then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rear is added by 1 but if rear is at maximum queue then rear = 1.</a:t>
            </a:r>
            <a:endParaRPr lang="id-ID" sz="28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element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, which was refered by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rear pointer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, is filled with new data.</a:t>
            </a: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697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21768"/>
            <a:ext cx="873760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Steps in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dequeue operation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:</a:t>
            </a:r>
            <a:endParaRPr lang="id-ID" sz="18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Queue can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be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dequeue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</a:t>
            </a: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when its elements is not empty.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If it isn’t empty then front is added by 1.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If front is at maximum queue then front = 1.</a:t>
            </a:r>
            <a:endParaRPr lang="id-ID" sz="32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096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85688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Enqueue and Dequeue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89500" y="263447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8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9500" y="300072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89500" y="3347767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</a:rPr>
              <a:t>5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89500" y="369927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89500" y="405524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7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47753" y="591107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“Queue </a:t>
            </a: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is full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”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pSp>
        <p:nvGrpSpPr>
          <p:cNvPr id="41" name="Group 89"/>
          <p:cNvGrpSpPr/>
          <p:nvPr/>
        </p:nvGrpSpPr>
        <p:grpSpPr>
          <a:xfrm>
            <a:off x="718553" y="2558276"/>
            <a:ext cx="3886200" cy="1223665"/>
            <a:chOff x="0" y="2057400"/>
            <a:chExt cx="3886200" cy="1223665"/>
          </a:xfrm>
        </p:grpSpPr>
        <p:sp>
          <p:nvSpPr>
            <p:cNvPr id="42" name="Rectangle 41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1D528D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1D528D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noFill/>
            <a:ln w="28575" cap="flat" cmpd="sng" algn="ctr">
              <a:solidFill>
                <a:srgbClr val="1D528D"/>
              </a:solidFill>
              <a:prstDash val="soli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noFill/>
            <a:ln w="28575" cap="flat" cmpd="sng" algn="ctr">
              <a:solidFill>
                <a:srgbClr val="1D528D"/>
              </a:solidFill>
              <a:prstDash val="soli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noFill/>
            <a:ln w="28575" cap="flat" cmpd="sng" algn="ctr">
              <a:solidFill>
                <a:srgbClr val="1D528D"/>
              </a:solidFill>
              <a:prstDash val="soli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Queue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1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3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0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70953" y="423021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09153" y="423467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90153" y="2710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cxnSp>
        <p:nvCxnSpPr>
          <p:cNvPr id="55" name="Straight Arrow Connector 54"/>
          <p:cNvCxnSpPr>
            <a:stCxn id="52" idx="0"/>
          </p:cNvCxnSpPr>
          <p:nvPr/>
        </p:nvCxnSpPr>
        <p:spPr>
          <a:xfrm rot="5400000" flipH="1" flipV="1">
            <a:off x="1199268" y="3910826"/>
            <a:ext cx="448270" cy="1905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6" name="Straight Arrow Connector 55"/>
          <p:cNvCxnSpPr>
            <a:stCxn id="53" idx="0"/>
          </p:cNvCxnSpPr>
          <p:nvPr/>
        </p:nvCxnSpPr>
        <p:spPr>
          <a:xfrm rot="16200000" flipV="1">
            <a:off x="1671053" y="3815576"/>
            <a:ext cx="457200" cy="3810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1480553" y="3781941"/>
            <a:ext cx="609600" cy="520005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2775953" y="2710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61753" y="2710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909C9"/>
                </a:solidFill>
                <a:effectLst/>
                <a:uLnTx/>
                <a:uFillTx/>
              </a:rPr>
              <a:t>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E909C9"/>
              </a:solidFill>
              <a:effectLst/>
              <a:uLnTx/>
              <a:uFillTx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632953" y="3777476"/>
            <a:ext cx="1143000" cy="5334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>
          <a:xfrm flipV="1">
            <a:off x="2166353" y="3777476"/>
            <a:ext cx="609600" cy="448272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>
          <a:xfrm flipV="1">
            <a:off x="2166353" y="3701276"/>
            <a:ext cx="13716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>
          <a:xfrm flipV="1">
            <a:off x="2166353" y="3701276"/>
            <a:ext cx="20574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147553" y="2710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7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89500" y="440874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6" name="Straight Arrow Connector 65"/>
          <p:cNvCxnSpPr>
            <a:stCxn id="53" idx="0"/>
          </p:cNvCxnSpPr>
          <p:nvPr/>
        </p:nvCxnSpPr>
        <p:spPr>
          <a:xfrm rot="5400000" flipH="1" flipV="1">
            <a:off x="1959036" y="3913059"/>
            <a:ext cx="452735" cy="1905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889500" y="511632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9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90153" y="2710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89500" y="476482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Front,Rear,Queue,item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632953" y="3701276"/>
            <a:ext cx="1905000" cy="609600"/>
          </a:xfrm>
          <a:prstGeom prst="straightConnector1">
            <a:avLst/>
          </a:prstGeom>
          <a:noFill/>
          <a:ln w="9525" cap="flat" cmpd="sng" algn="ctr">
            <a:solidFill>
              <a:srgbClr val="1B9AD9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2623553" y="4996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</a:rPr>
              <a:t>8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89500" y="546782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Enqueue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(Front,Rear,Queue,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12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0816" y="543656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Item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242553" y="4996676"/>
            <a:ext cx="1143000" cy="457200"/>
          </a:xfrm>
          <a:prstGeom prst="rect">
            <a:avLst/>
          </a:prstGeom>
          <a:noFill/>
          <a:ln w="28575" cap="flat" cmpd="sng" algn="ctr">
            <a:solidFill>
              <a:srgbClr val="1D528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1D528D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23553" y="4996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75953" y="271067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</a:rPr>
              <a:t>9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6865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52" grpId="0"/>
      <p:bldP spid="53" grpId="0"/>
      <p:bldP spid="54" grpId="0"/>
      <p:bldP spid="54" grpId="1"/>
      <p:bldP spid="58" grpId="0"/>
      <p:bldP spid="58" grpId="1"/>
      <p:bldP spid="59" grpId="0"/>
      <p:bldP spid="64" grpId="0"/>
      <p:bldP spid="65" grpId="0"/>
      <p:bldP spid="67" grpId="0"/>
      <p:bldP spid="68" grpId="0"/>
      <p:bldP spid="69" grpId="0"/>
      <p:bldP spid="71" grpId="0"/>
      <p:bldP spid="71" grpId="1"/>
      <p:bldP spid="72" grpId="0"/>
      <p:bldP spid="73" grpId="0"/>
      <p:bldP spid="74" grpId="0" animBg="1"/>
      <p:bldP spid="75" grpId="0"/>
      <p:bldP spid="7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Do the task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6.46 and 6.48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in page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212 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at Data Structures book, seymour.</a:t>
            </a:r>
            <a:endParaRPr lang="id-ID" sz="2000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Exercise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7083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016001" y="5334001"/>
            <a:ext cx="8604250" cy="2201333"/>
          </a:xfrm>
          <a:prstGeom prst="rect">
            <a:avLst/>
          </a:prstGeom>
          <a:noFill/>
        </p:spPr>
        <p:txBody>
          <a:bodyPr wrap="square" lIns="101599" tIns="50799" rIns="101599" bIns="50799" rtlCol="0">
            <a:normAutofit/>
          </a:bodyPr>
          <a:lstStyle/>
          <a:p>
            <a:pPr algn="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		</a:t>
            </a:r>
            <a:r>
              <a:rPr lang="id-ID" b="1" dirty="0" smtClean="0">
                <a:solidFill>
                  <a:schemeClr val="bg1"/>
                </a:solidFill>
              </a:rPr>
              <a:t>Contact Person: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Adam Mukharil Bachtiar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Informatics Engineering UNIKOM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Jalan Dipati Ukur Nomor. 112-114 Bandung 40132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7"/>
              </a:rPr>
              <a:t>adfbipotter@gmail.com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Blog: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8"/>
              </a:rPr>
              <a:t>http://adfbipotter.wordpress.com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id-ID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Copyright © Adam Mukharil </a:t>
            </a:r>
            <a:r>
              <a:rPr lang="id-ID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Bachtiar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22667" y="3672167"/>
            <a:ext cx="9652000" cy="121733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80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n-US" sz="44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30667" y="2540000"/>
            <a:ext cx="9660000" cy="71084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4000" dirty="0"/>
              <a:t>THANK YOU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40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Components of Queue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1906314"/>
            <a:ext cx="8737600" cy="557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4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Front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is a variable which refers to first position in queue.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4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Rear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is a variable which refers to last position in queue.</a:t>
            </a:r>
            <a:endParaRPr lang="id-ID" sz="28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40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Element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is component which has data.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4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MaxQueue </a:t>
            </a:r>
            <a:r>
              <a:rPr lang="id-ID" sz="28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is variable that describes maximum number of elements in a queue.</a:t>
            </a:r>
            <a:endParaRPr lang="en-US" sz="2800" dirty="0">
              <a:solidFill>
                <a:srgbClr val="FF0000"/>
              </a:solidFill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557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96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DECLARATION</a:t>
            </a:r>
            <a:endParaRPr lang="en-US" sz="96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86012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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540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Declaration as Array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472" y="2297832"/>
            <a:ext cx="9649072" cy="4320480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</a:t>
            </a:r>
            <a:endParaRPr lang="id-ID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MaxQueue </a:t>
            </a: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 {value is integer number}</a:t>
            </a:r>
            <a:endParaRPr lang="id-ID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</a:t>
            </a:r>
            <a:endParaRPr lang="id-ID" sz="24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NamaQueue = array [1..MaxQueue] of tipedata</a:t>
            </a:r>
          </a:p>
          <a:p>
            <a:pPr>
              <a:lnSpc>
                <a:spcPct val="150000"/>
              </a:lnSpc>
            </a:pPr>
            <a:endParaRPr lang="id-ID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Queue : NamaQueue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Front, Rear : integer {pointer of Queue}</a:t>
            </a:r>
            <a:endParaRPr lang="id-ID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472" y="2297832"/>
            <a:ext cx="9649072" cy="432048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611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Declaration as Array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472" y="2297832"/>
            <a:ext cx="9649072" cy="4320480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Const</a:t>
            </a:r>
            <a:endParaRPr lang="id-ID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MaxQueue </a:t>
            </a: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id-ID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</a:t>
            </a:r>
            <a:endParaRPr lang="id-ID" sz="24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ArrayQueue =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[1..MaxQueue] of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</a:p>
          <a:p>
            <a:pPr>
              <a:lnSpc>
                <a:spcPct val="150000"/>
              </a:lnSpc>
            </a:pPr>
            <a:endParaRPr lang="id-ID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Queue : ArrayQueue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Front, Rear : integer {pointer of Queue}</a:t>
            </a:r>
            <a:endParaRPr lang="id-ID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472" y="2297832"/>
            <a:ext cx="9649072" cy="432048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5412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sz="1600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59520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Declaration as List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472" y="1793776"/>
            <a:ext cx="9649072" cy="54006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</a:t>
            </a:r>
            <a:endParaRPr lang="id-ID" sz="24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NamaPointer = </a:t>
            </a:r>
            <a:r>
              <a:rPr lang="id-ID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↑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Queue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Queue =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 MedanData : TipeData,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MedanSambungan : NamaPointer &gt;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pPr>
              <a:lnSpc>
                <a:spcPct val="150000"/>
              </a:lnSpc>
            </a:pPr>
            <a:endParaRPr lang="id-ID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Front, Rear : NamaPointer {pointer of queue}</a:t>
            </a:r>
            <a:endParaRPr lang="id-ID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472" y="1793776"/>
            <a:ext cx="9649072" cy="54006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852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sz="1600" dirty="0"/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759520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Declaration as List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472" y="1793776"/>
            <a:ext cx="9649072" cy="54006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Kamus:</a:t>
            </a: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id-ID" sz="2400" b="1" u="sng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</a:t>
            </a:r>
            <a:endParaRPr lang="id-ID" sz="2400" b="1" u="sng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Point = </a:t>
            </a:r>
            <a:r>
              <a:rPr lang="id-ID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↑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Queue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Queue =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Record</a:t>
            </a:r>
            <a:endParaRPr lang="id-ID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&lt; Angka :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Next  : Point &gt;</a:t>
            </a:r>
          </a:p>
          <a:p>
            <a:pPr>
              <a:lnSpc>
                <a:spcPct val="150000"/>
              </a:lnSpc>
            </a:pPr>
            <a:r>
              <a:rPr lang="id-ID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400" b="1" u="sng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EndRecord</a:t>
            </a:r>
          </a:p>
          <a:p>
            <a:pPr>
              <a:lnSpc>
                <a:spcPct val="150000"/>
              </a:lnSpc>
            </a:pPr>
            <a:endParaRPr lang="id-ID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50000"/>
              </a:lnSpc>
            </a:pPr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Front, Rear : Point {pointer of queue}</a:t>
            </a:r>
            <a:endParaRPr lang="id-ID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472" y="1793776"/>
            <a:ext cx="9649072" cy="54006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298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ZcTVN96qNpd1SrIVVWS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HhRpH0VNCMLOfGqfxDax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CmmyFWYENjkT7awPsGgm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ZiSyrfcxsCvRdfBBHqW0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7jyLEINVO6VDIswidOFW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XjxQyEH4JcD4VUQ1IXS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RwqsucM0E2ADmfdO99dJ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cKZ2LIKGDXsdbnLLZFp2n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onOfgFzg8e7rYJhKMZn4F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SB2hFQ2axxn8JTSeWvOF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f0V2jxiz85ZJ5JcrNgE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uLlczD0s56vrvcdYZIeYG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4P0nSx3Rg0w77gWsgpa4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DhoF1Yv5rr3UHvccKspd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Un5W1xsPNC8NcIZdv5may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j8hGtcanWyYCdjWQnMss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MFLxzMlAmMZHlBsFxy7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D6StoNa4AIdkS0YY8gR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hqrG3QnQvyMj2EE6oxpi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4czrg4EHEdq8m0z5WXCC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MTiudxXkRFWPjSnAhoa6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MJDBEwjsn0VQ1QtFGnu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3lYDq8pxWrDqF8LQ6Kjm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cwHHImGerxsSwe8eUwcr7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oFsHrvx4lExCROhWIMJjv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weqgsW45CsaoEwIbICuh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KnfiwPdIwWSV8HLbY5XDT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ay9TDCcd7VDc81e0VaHmb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kUnkXXOpIOuvvTyxSVS8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BXjAA9TIlUBtt209pfSU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vJn1qwDpkN9fLiZVe3ON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jEdIaOFHLZynrzczJm4V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OwBG26PTS7omecoITMf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MFLxzMlAmMZHlBsFxy7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D6StoNa4AIdkS0YY8gR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SAavjPBeixdZQ9vzKiNj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jegIau0O58EwqIOHmPKC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oQpIFksJEpulZssEbGWT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IU9uK10fbWN9wRRLLltDp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3vjNFWYj92CmOnF8mIvR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H7TmqL6KgOszWb1uDAlkM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dNaZ8NXW40qniVZv46Nb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dcTeOvN3zOn523IVZno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NeImX8Agcoe5U7ZXtdCt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bjrwTzRa9b2iUAX6UYr9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NsEBggYuIOYYPJnYG8Hi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88ihIWi23eRZM4KGRCM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74nCZN4UavSsvsYZgyq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XJATVrQGProR1dT5WuX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6jyhISle3Omo7E26SD4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N7tKP4oWw4KIrjZD312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4DrL5bBVOKGCCgkDJXl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vD5f2QCk4zFFfUQWMaC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Hu1LLeT7854u8OFP8Li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6XX1qNNaaYezUVBeh5nqX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BLM1gX1QPwVBx3Jlr6W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VeT4BRGV3IGnmgDLxd9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Yk3axJWk1ssLPy8blaa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VaHtHGzIOZpSfz1qjWY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VAq4ClSYWvAMpTt32gLi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mXjz9VQdVKvHe62C3dQ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Gy4Ec2wd81YFpMs3j21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hsa8WfUIXoztesL3bX7I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gHEm0pcxsNorFQp1YBj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77KSAR01TIkkrbstAevwp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4MMUD9Ywpn39zUuqxbw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47eEXynmNGmalG6NWnRU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o2Sz6OXkTnHZEygGBBa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YeenCBOEESa9PC4ZhyQ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EGrfGGgj1jgH3ElIbmw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PuIDCCjCLldbAxVnU7o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T8zpEymtOe4PQWw24DZp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9haZoWhTQmS4UqUFaSlqi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uR4NMNroRnXYBA4cYKf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7KHZQS3KlqjYEHlQMy2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RSlWXSFfagouKk6NWzl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FDWnR7YGf6CqTPDUUb5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z9W1KYBs4gDkcI0A0xgu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Skqg92Ea1WgC3MqQmZ4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mMyCVUkaxPM1hhCAtOzOU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3AFd9aagpegvxSEe8jZ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uALvNgSbuX774u1gGa0m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1L5HPAruUKBz0TImUi5U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JMUdaZH0JpYxhUEN6ek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osnCYr9Z7w7MJJIy3B3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tV1mXO54uswSnCkcBZlU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rdaYDletRNV1ZsBBtlT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gQm6eRZ37iJotOcZaKQ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XlCRAZw00A2MWjBx7m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hBYMpua9c24wT0tmgZx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9mHRTnDCtwN3k41SOA1P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HppA3L5ugxl7fhUw6wxJ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JfHQVjeYohnqlLy9Vmjj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D8501Qw11qY0RTDIaWge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Aulyn99FpAcxqduI6T9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jmYAv8SwYcCuLhpKgde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Vj7QVqo4ybe3LE3g1T9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epRrLcZ0EC3IqEtEds7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fIvKH0blD7A75HZuEc4x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Z2dpMnGGM69Ma9V0uZOj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HEC1CBSKZHBBU2APZMkw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7jyLEINVO6VDIswidOF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XjxQyEH4JcD4VUQ1IXS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RwqsucM0E2ADmfdO99dJ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6jZnlTOXffpBy2eUHD5Di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VSCLw5fcYF4EcqSCCyR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tTRXwsIkMk6VnpGy2cFV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p8OLJrFdrJ54IQ3GcDkl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MFLxzMlAmMZHlBsFxy7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D6StoNa4AIdkS0YY8g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lJtrjo7r7jWVysVCC4qd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hqrG3QnQvyMj2EE6oxpi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PyvTaI0aYJK0OSobVYr2y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t1zyTBNn1Rfum9Qk8KvmT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n87pIkLWmy1lZwdovJHM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kmy7hQHKMFGekG7YxeRN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nsPaXO6NXtPbYN1LDmZb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2lLH6Cb9V8XGBIv92VcM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uCcxSSmCtK44l72do4B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SAavjPBeixdZQ9vzKiNj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ADtVSrn5Hgftwy11uirhP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tM04QuhAu5FxxTi4LR5x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CmmyFWYENjkT7awPsGgm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4SMlQDKK1nfU0Lw9UKddVC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09aTrHGUjpt79PWl6NG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20mCe0DXD8RzyNV2xwTx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S5rnli7mPHgUA7w7TIYjp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4QyX5WYdAskZ5uvnBi4st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ahoma Bold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o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otation">
      <a:majorFont>
        <a:latin typeface="Tahoma Bold"/>
        <a:ea typeface="ヒラギノ角ゴ ProN W6"/>
        <a:cs typeface="ヒラギノ角ゴ ProN W6"/>
      </a:majorFont>
      <a:minorFont>
        <a:latin typeface="Tahoma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Quo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Pages>0</Pages>
  <Words>948</Words>
  <Characters>0</Characters>
  <Application>Microsoft Office PowerPoint</Application>
  <PresentationFormat>Custom</PresentationFormat>
  <Lines>0</Lines>
  <Paragraphs>258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Title &amp; Subtitle</vt:lpstr>
      <vt:lpstr>Quotation</vt:lpstr>
      <vt:lpstr>Queue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10 - Queue</dc:title>
  <dc:creator>Adam MB</dc:creator>
  <cp:lastModifiedBy>Adam MB</cp:lastModifiedBy>
  <cp:revision>243</cp:revision>
  <dcterms:modified xsi:type="dcterms:W3CDTF">2012-06-19T13:41:29Z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1FGnq9ioUxZ_VHrDTq0nBdU1fvBVXVLi1XtrVGnfJi80</vt:lpwstr>
  </property>
  <property fmtid="{D5CDD505-2E9C-101B-9397-08002B2CF9AE}" pid="3" name="Google.Documents.RevisionId">
    <vt:lpwstr>03732902431199250526</vt:lpwstr>
  </property>
  <property fmtid="{D5CDD505-2E9C-101B-9397-08002B2CF9AE}" pid="4" name="Google.Documents.PreviousRevisionId">
    <vt:lpwstr>18154355852945179337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