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347" r:id="rId2"/>
    <p:sldId id="349" r:id="rId3"/>
    <p:sldId id="325" r:id="rId4"/>
    <p:sldId id="326" r:id="rId5"/>
    <p:sldId id="327" r:id="rId6"/>
    <p:sldId id="328" r:id="rId7"/>
    <p:sldId id="329" r:id="rId8"/>
    <p:sldId id="338" r:id="rId9"/>
    <p:sldId id="330" r:id="rId10"/>
    <p:sldId id="331" r:id="rId11"/>
    <p:sldId id="332" r:id="rId12"/>
    <p:sldId id="333" r:id="rId13"/>
    <p:sldId id="334" r:id="rId14"/>
    <p:sldId id="335" r:id="rId15"/>
    <p:sldId id="336" r:id="rId16"/>
    <p:sldId id="337" r:id="rId17"/>
    <p:sldId id="339" r:id="rId18"/>
    <p:sldId id="340" r:id="rId19"/>
    <p:sldId id="341" r:id="rId20"/>
    <p:sldId id="342" r:id="rId21"/>
    <p:sldId id="343" r:id="rId22"/>
    <p:sldId id="271"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7" autoAdjust="0"/>
    <p:restoredTop sz="94894" autoAdjust="0"/>
  </p:normalViewPr>
  <p:slideViewPr>
    <p:cSldViewPr>
      <p:cViewPr>
        <p:scale>
          <a:sx n="60" d="100"/>
          <a:sy n="60" d="100"/>
        </p:scale>
        <p:origin x="-1020"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548EA2E-0CDD-4941-A5B3-CDFC07E4A4D9}" type="datetimeFigureOut">
              <a:rPr lang="id-ID" smtClean="0"/>
              <a:t>17/09/2011</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35864128-B2A0-4EFD-84CB-EB4097297128}"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9/17/2011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9/17/2011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9/17/2011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9/17/2011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9/17/2011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9/17/2011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9/17/2011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9/17/2011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9/17/2011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9/17/2011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9/17/2011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9/17/2011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joconl.com/images/archivesid/24430/200.jpg"/>
          <p:cNvPicPr>
            <a:picLocks noChangeAspect="1" noChangeArrowheads="1"/>
          </p:cNvPicPr>
          <p:nvPr/>
        </p:nvPicPr>
        <p:blipFill>
          <a:blip r:embed="rId2" cstate="print"/>
          <a:srcRect/>
          <a:stretch>
            <a:fillRect/>
          </a:stretch>
        </p:blipFill>
        <p:spPr bwMode="auto">
          <a:xfrm>
            <a:off x="0" y="0"/>
            <a:ext cx="9143999" cy="6979923"/>
          </a:xfrm>
          <a:prstGeom prst="rect">
            <a:avLst/>
          </a:prstGeom>
          <a:noFill/>
        </p:spPr>
      </p:pic>
      <p:sp>
        <p:nvSpPr>
          <p:cNvPr id="5" name="Rectangle 4"/>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Rectangle 3"/>
          <p:cNvSpPr txBox="1">
            <a:spLocks noChangeArrowheads="1"/>
          </p:cNvSpPr>
          <p:nvPr/>
        </p:nvSpPr>
        <p:spPr>
          <a:xfrm>
            <a:off x="685800" y="2209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a:t>
            </a: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Management</a:t>
            </a:r>
            <a:endParaRPr kumimoji="0" lang="id-ID" sz="36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00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7" name="Rectangle 6"/>
          <p:cNvSpPr/>
          <p:nvPr/>
        </p:nvSpPr>
        <p:spPr>
          <a:xfrm>
            <a:off x="381000" y="5903893"/>
            <a:ext cx="8534400" cy="738664"/>
          </a:xfrm>
          <a:prstGeom prst="rect">
            <a:avLst/>
          </a:prstGeom>
        </p:spPr>
        <p:txBody>
          <a:bodyPr wrap="square">
            <a:spAutoFit/>
          </a:bodyPr>
          <a:lstStyle/>
          <a:p>
            <a:pPr lvl="0" algn="ctr">
              <a:spcBef>
                <a:spcPct val="0"/>
              </a:spcBef>
              <a:defRPr/>
            </a:pPr>
            <a:r>
              <a:rPr lang="id-ID" sz="1400" cap="all" dirty="0" smtClean="0">
                <a:solidFill>
                  <a:srgbClr val="00B0F0"/>
                </a:solidFill>
                <a:effectLst>
                  <a:reflection blurRad="12700" stA="48000" endA="300" endPos="55000" dir="5400000" sy="-90000" algn="bl" rotWithShape="0"/>
                </a:effectLst>
              </a:rPr>
              <a:t>Source:</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Larson, e.w., Gray C.F., Project management – the managerial process, 011, 5tH ed.;</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Pinto, j.k.project management – achieving competitive advantage, 2010, 2ND. ED.</a:t>
            </a:r>
            <a:endParaRPr lang="id-ID" sz="14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 Each Activity </a:t>
            </a:r>
            <a:endParaRPr lang="id-ID" dirty="0"/>
          </a:p>
        </p:txBody>
      </p:sp>
      <p:graphicFrame>
        <p:nvGraphicFramePr>
          <p:cNvPr id="3" name="Table 2"/>
          <p:cNvGraphicFramePr>
            <a:graphicFrameLocks noGrp="1"/>
          </p:cNvGraphicFramePr>
          <p:nvPr/>
        </p:nvGraphicFramePr>
        <p:xfrm>
          <a:off x="1981200" y="1981200"/>
          <a:ext cx="4724400" cy="3977640"/>
        </p:xfrm>
        <a:graphic>
          <a:graphicData uri="http://schemas.openxmlformats.org/drawingml/2006/table">
            <a:tbl>
              <a:tblPr firstRow="1" bandRow="1">
                <a:tableStyleId>{5C22544A-7EE6-4342-B048-85BDC9FD1C3A}</a:tableStyleId>
              </a:tblPr>
              <a:tblGrid>
                <a:gridCol w="1217629"/>
                <a:gridCol w="3506771"/>
              </a:tblGrid>
              <a:tr h="441960">
                <a:tc>
                  <a:txBody>
                    <a:bodyPr/>
                    <a:lstStyle/>
                    <a:p>
                      <a:pPr algn="ctr"/>
                      <a:r>
                        <a:rPr lang="id-ID" dirty="0" smtClean="0"/>
                        <a:t>Activity</a:t>
                      </a:r>
                      <a:endParaRPr lang="id-ID" dirty="0"/>
                    </a:p>
                  </a:txBody>
                  <a:tcPr/>
                </a:tc>
                <a:tc>
                  <a:txBody>
                    <a:bodyPr/>
                    <a:lstStyle/>
                    <a:p>
                      <a:r>
                        <a:rPr lang="id-ID" dirty="0" smtClean="0"/>
                        <a:t>Crashing Cost (per day)</a:t>
                      </a:r>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$ 250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1,750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900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2,000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Normal Activity Network</a:t>
            </a:r>
            <a:endParaRPr lang="id-ID" dirty="0"/>
          </a:p>
        </p:txBody>
      </p:sp>
      <p:sp>
        <p:nvSpPr>
          <p:cNvPr id="3" name="Rectangle 2"/>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id-ID" sz="2400" b="1" cap="none" spc="0" dirty="0" smtClean="0">
                <a:ln w="11430"/>
                <a:solidFill>
                  <a:schemeClr val="bg1"/>
                </a:solidFill>
                <a:effectLst>
                  <a:outerShdw blurRad="50800" dist="39000" dir="5460000" algn="tl">
                    <a:srgbClr val="000000">
                      <a:alpha val="38000"/>
                    </a:srgbClr>
                  </a:outerShdw>
                </a:effectLst>
              </a:rPr>
              <a:t>5</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5" name="Rectangle 4"/>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9" name="Straight Arrow Connector 8"/>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id-ID" sz="2400" b="1" cap="none" spc="0" dirty="0" smtClean="0">
                <a:ln w="11430"/>
                <a:solidFill>
                  <a:srgbClr val="92D050"/>
                </a:solidFill>
                <a:effectLst>
                  <a:outerShdw blurRad="50800" dist="39000" dir="5460000" algn="tl">
                    <a:srgbClr val="000000">
                      <a:alpha val="38000"/>
                    </a:srgbClr>
                  </a:outerShdw>
                </a:effectLst>
              </a:rPr>
              <a:t>9</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3" name="Rectangle 12"/>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id-ID" sz="2400" b="1" cap="none" spc="0" dirty="0" smtClean="0">
                <a:ln w="11430"/>
                <a:solidFill>
                  <a:srgbClr val="FFC000"/>
                </a:solidFill>
                <a:effectLst>
                  <a:outerShdw blurRad="50800" dist="39000" dir="5460000" algn="tl">
                    <a:srgbClr val="000000">
                      <a:alpha val="38000"/>
                    </a:srgbClr>
                  </a:outerShdw>
                </a:effectLst>
              </a:rPr>
              <a:t>3</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9" name="Rectangle 18"/>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id-ID" sz="2400" b="1" cap="none" spc="0" dirty="0" smtClean="0">
                <a:ln w="11430"/>
                <a:solidFill>
                  <a:srgbClr val="C00000"/>
                </a:solidFill>
                <a:effectLst>
                  <a:outerShdw blurRad="50800" dist="39000" dir="5460000" algn="tl">
                    <a:srgbClr val="000000">
                      <a:alpha val="38000"/>
                    </a:srgbClr>
                  </a:outerShdw>
                </a:effectLst>
              </a:rPr>
              <a:t>7</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20" name="Rectangle 19"/>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21" name="Rectangle 20"/>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6</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2" name="Rectangle 21"/>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id-ID" sz="2400" b="1" cap="none" spc="0" dirty="0" smtClean="0">
                <a:ln w="11430"/>
                <a:solidFill>
                  <a:srgbClr val="FF0000"/>
                </a:solidFill>
                <a:effectLst>
                  <a:outerShdw blurRad="50800" dist="39000" dir="5460000" algn="tl">
                    <a:srgbClr val="000000">
                      <a:alpha val="38000"/>
                    </a:srgbClr>
                  </a:outerShdw>
                </a:effectLst>
              </a:rPr>
              <a:t>8</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3" name="Rectangle 22"/>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id-ID" sz="2400" b="1" cap="none" spc="0" dirty="0" smtClean="0">
                <a:ln w="11430"/>
                <a:solidFill>
                  <a:srgbClr val="002060"/>
                </a:solidFill>
                <a:effectLst>
                  <a:outerShdw blurRad="50800" dist="39000" dir="5460000" algn="tl">
                    <a:srgbClr val="000000">
                      <a:alpha val="38000"/>
                    </a:srgbClr>
                  </a:outerShdw>
                </a:effectLst>
              </a:rPr>
              <a:t>4</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4" name="Straight Arrow Connector 23"/>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15"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7"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7"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38200"/>
          </a:xfrm>
        </p:spPr>
        <p:txBody>
          <a:bodyPr/>
          <a:lstStyle/>
          <a:p>
            <a:pPr algn="ctr"/>
            <a:r>
              <a:rPr lang="id-ID" dirty="0" smtClean="0"/>
              <a:t>Fully Crashed Activity Network</a:t>
            </a:r>
            <a:endParaRPr lang="id-ID" dirty="0"/>
          </a:p>
        </p:txBody>
      </p:sp>
      <p:sp>
        <p:nvSpPr>
          <p:cNvPr id="4" name="Rectangle 3"/>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en-US" sz="2400" b="1" cap="none" spc="0" dirty="0" smtClean="0">
                <a:ln w="11430"/>
                <a:solidFill>
                  <a:schemeClr val="bg1"/>
                </a:solidFill>
                <a:effectLst>
                  <a:outerShdw blurRad="50800" dist="39000" dir="5460000" algn="tl">
                    <a:srgbClr val="000000">
                      <a:alpha val="38000"/>
                    </a:srgbClr>
                  </a:outerShdw>
                </a:effectLst>
              </a:rPr>
              <a:t>3</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6" name="Rectangle 5"/>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 name="Straight Arrow Connector 7"/>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en-US" sz="2400" b="1" cap="none" spc="0" dirty="0" smtClean="0">
                <a:ln w="11430"/>
                <a:solidFill>
                  <a:srgbClr val="92D050"/>
                </a:solidFill>
                <a:effectLst>
                  <a:outerShdw blurRad="50800" dist="39000" dir="5460000" algn="tl">
                    <a:srgbClr val="000000">
                      <a:alpha val="38000"/>
                    </a:srgbClr>
                  </a:outerShdw>
                </a:effectLst>
              </a:rPr>
              <a:t>6</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1" name="Rectangle 10"/>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en-US" sz="2400" b="1" cap="none" spc="0" dirty="0" smtClean="0">
                <a:ln w="11430"/>
                <a:solidFill>
                  <a:srgbClr val="FFC000"/>
                </a:solidFill>
                <a:effectLst>
                  <a:outerShdw blurRad="50800" dist="39000" dir="5460000" algn="tl">
                    <a:srgbClr val="000000">
                      <a:alpha val="38000"/>
                    </a:srgbClr>
                  </a:outerShdw>
                </a:effectLst>
              </a:rPr>
              <a:t>2</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7" name="Rectangle 16"/>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en-US" sz="2400" b="1" cap="none" spc="0" dirty="0" smtClean="0">
                <a:ln w="11430"/>
                <a:solidFill>
                  <a:srgbClr val="C00000"/>
                </a:solidFill>
                <a:effectLst>
                  <a:outerShdw blurRad="50800" dist="39000" dir="5460000" algn="tl">
                    <a:srgbClr val="000000">
                      <a:alpha val="38000"/>
                    </a:srgbClr>
                  </a:outerShdw>
                </a:effectLst>
              </a:rPr>
              <a:t>6</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18" name="Rectangle 17"/>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19" name="Rectangle 18"/>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en-US" sz="2400" b="1" cap="none" spc="0" dirty="0" smtClean="0">
                <a:ln w="11430"/>
                <a:solidFill>
                  <a:schemeClr val="accent5">
                    <a:lumMod val="60000"/>
                    <a:lumOff val="40000"/>
                  </a:schemeClr>
                </a:solidFill>
                <a:effectLst>
                  <a:outerShdw blurRad="50800" dist="39000" dir="5460000" algn="tl">
                    <a:srgbClr val="000000">
                      <a:alpha val="38000"/>
                    </a:srgbClr>
                  </a:outerShdw>
                </a:effectLst>
              </a:rPr>
              <a:t>4</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0" name="Rectangle 19"/>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en-US" sz="2400" b="1" dirty="0">
                <a:ln w="11430"/>
                <a:solidFill>
                  <a:srgbClr val="FF0000"/>
                </a:solidFill>
                <a:effectLst>
                  <a:outerShdw blurRad="50800" dist="39000" dir="5460000" algn="tl">
                    <a:srgbClr val="000000">
                      <a:alpha val="38000"/>
                    </a:srgbClr>
                  </a:outerShdw>
                </a:effectLst>
              </a:rPr>
              <a:t>5</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1" name="Rectangle 20"/>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en-US" sz="2400" b="1" cap="none" spc="0" dirty="0" smtClean="0">
                <a:ln w="11430"/>
                <a:solidFill>
                  <a:srgbClr val="002060"/>
                </a:solidFill>
                <a:effectLst>
                  <a:outerShdw blurRad="50800" dist="39000" dir="5460000" algn="tl">
                    <a:srgbClr val="000000">
                      <a:alpha val="38000"/>
                    </a:srgbClr>
                  </a:outerShdw>
                </a:effectLst>
              </a:rPr>
              <a:t>3</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2" name="Straight Arrow Connector 21"/>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3"/>
            <a:endCxn id="13"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15"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5"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5"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id-ID" sz="3600" dirty="0" smtClean="0"/>
              <a:t>EXERCISE -1</a:t>
            </a:r>
            <a:endParaRPr lang="id-ID" sz="3600" dirty="0"/>
          </a:p>
        </p:txBody>
      </p:sp>
      <p:sp>
        <p:nvSpPr>
          <p:cNvPr id="3" name="Content Placeholder 2"/>
          <p:cNvSpPr>
            <a:spLocks noGrp="1"/>
          </p:cNvSpPr>
          <p:nvPr>
            <p:ph idx="1"/>
          </p:nvPr>
        </p:nvSpPr>
        <p:spPr>
          <a:xfrm>
            <a:off x="457200" y="1066800"/>
            <a:ext cx="8229600" cy="1295400"/>
          </a:xfrm>
        </p:spPr>
        <p:txBody>
          <a:bodyPr>
            <a:normAutofit lnSpcReduction="10000"/>
          </a:bodyPr>
          <a:lstStyle/>
          <a:p>
            <a:r>
              <a:rPr lang="id-ID" sz="2000" dirty="0" smtClean="0"/>
              <a:t>You are considering the decission of whether or not to crash your project. After asking your operation manager to conduct an analysis, you have determined the crash activity duration and costs, shown in the table below (assume all activities are on the critical path):</a:t>
            </a:r>
            <a:endParaRPr lang="id-ID" sz="2000" dirty="0"/>
          </a:p>
        </p:txBody>
      </p:sp>
      <p:graphicFrame>
        <p:nvGraphicFramePr>
          <p:cNvPr id="4" name="Table 3"/>
          <p:cNvGraphicFramePr>
            <a:graphicFrameLocks noGrp="1"/>
          </p:cNvGraphicFramePr>
          <p:nvPr/>
        </p:nvGraphicFramePr>
        <p:xfrm>
          <a:off x="914400" y="2286000"/>
          <a:ext cx="7696200" cy="3240405"/>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1475">
                <a:tc>
                  <a:txBody>
                    <a:bodyPr/>
                    <a:lstStyle/>
                    <a:p>
                      <a:r>
                        <a:rPr lang="id-ID" dirty="0" smtClean="0"/>
                        <a:t>Activity</a:t>
                      </a:r>
                      <a:endParaRPr lang="id-ID" dirty="0"/>
                    </a:p>
                  </a:txBody>
                  <a:tcPr/>
                </a:tc>
                <a:tc gridSpan="2">
                  <a:txBody>
                    <a:bodyPr/>
                    <a:lstStyle/>
                    <a:p>
                      <a:pPr algn="ctr"/>
                      <a:r>
                        <a:rPr lang="id-ID" dirty="0" smtClean="0"/>
                        <a:t>Normal</a:t>
                      </a:r>
                    </a:p>
                    <a:p>
                      <a:r>
                        <a:rPr lang="id-ID" dirty="0" smtClean="0"/>
                        <a:t>Duration              Cost           </a:t>
                      </a:r>
                      <a:endParaRPr lang="id-ID" dirty="0"/>
                    </a:p>
                  </a:txBody>
                  <a:tcPr/>
                </a:tc>
                <a:tc hMerge="1">
                  <a:txBody>
                    <a:bodyPr/>
                    <a:lstStyle/>
                    <a:p>
                      <a:endParaRPr lang="id-ID" dirty="0"/>
                    </a:p>
                  </a:txBody>
                  <a:tcPr/>
                </a:tc>
                <a:tc gridSpan="2">
                  <a:txBody>
                    <a:bodyPr/>
                    <a:lstStyle/>
                    <a:p>
                      <a:r>
                        <a:rPr lang="id-ID" dirty="0" smtClean="0"/>
                        <a:t>Crashed</a:t>
                      </a:r>
                    </a:p>
                    <a:p>
                      <a:r>
                        <a:rPr lang="id-ID" dirty="0" smtClean="0"/>
                        <a:t>Duration                  Cost</a:t>
                      </a:r>
                      <a:endParaRPr lang="id-ID" dirty="0"/>
                    </a:p>
                  </a:txBody>
                  <a:tcPr/>
                </a:tc>
                <a:tc hMerge="1">
                  <a:txBody>
                    <a:bodyPr/>
                    <a:lstStyle/>
                    <a:p>
                      <a:endParaRPr lang="id-ID" dirty="0"/>
                    </a:p>
                  </a:txBody>
                  <a:tcPr/>
                </a:tc>
              </a:tr>
              <a:tr h="371475">
                <a:tc>
                  <a:txBody>
                    <a:bodyPr/>
                    <a:lstStyle/>
                    <a:p>
                      <a:r>
                        <a:rPr lang="id-ID" dirty="0" smtClean="0"/>
                        <a:t>A</a:t>
                      </a:r>
                      <a:endParaRPr lang="id-ID" dirty="0"/>
                    </a:p>
                  </a:txBody>
                  <a:tcPr/>
                </a:tc>
                <a:tc>
                  <a:txBody>
                    <a:bodyPr/>
                    <a:lstStyle/>
                    <a:p>
                      <a:r>
                        <a:rPr lang="id-ID" dirty="0" smtClean="0"/>
                        <a:t>6 days</a:t>
                      </a:r>
                      <a:endParaRPr lang="id-ID" dirty="0"/>
                    </a:p>
                  </a:txBody>
                  <a:tcPr/>
                </a:tc>
                <a:tc>
                  <a:txBody>
                    <a:bodyPr/>
                    <a:lstStyle/>
                    <a:p>
                      <a:r>
                        <a:rPr lang="id-ID" dirty="0" smtClean="0"/>
                        <a:t>$ 1,000</a:t>
                      </a:r>
                      <a:endParaRPr lang="id-ID" dirty="0"/>
                    </a:p>
                  </a:txBody>
                  <a:tcPr/>
                </a:tc>
                <a:tc>
                  <a:txBody>
                    <a:bodyPr/>
                    <a:lstStyle/>
                    <a:p>
                      <a:r>
                        <a:rPr lang="id-ID" dirty="0" smtClean="0"/>
                        <a:t>4 days</a:t>
                      </a:r>
                      <a:endParaRPr lang="id-ID" dirty="0"/>
                    </a:p>
                  </a:txBody>
                  <a:tcPr/>
                </a:tc>
                <a:tc>
                  <a:txBody>
                    <a:bodyPr/>
                    <a:lstStyle/>
                    <a:p>
                      <a:r>
                        <a:rPr lang="id-ID" dirty="0" smtClean="0"/>
                        <a:t>$ 2,000</a:t>
                      </a:r>
                      <a:endParaRPr lang="id-ID" dirty="0"/>
                    </a:p>
                  </a:txBody>
                  <a:tcPr/>
                </a:tc>
              </a:tr>
              <a:tr h="371475">
                <a:tc>
                  <a:txBody>
                    <a:bodyPr/>
                    <a:lstStyle/>
                    <a:p>
                      <a:r>
                        <a:rPr lang="id-ID" dirty="0" smtClean="0"/>
                        <a:t>B</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r>
              <a:tr h="371475">
                <a:tc>
                  <a:txBody>
                    <a:bodyPr/>
                    <a:lstStyle/>
                    <a:p>
                      <a:r>
                        <a:rPr lang="id-ID" dirty="0" smtClean="0"/>
                        <a:t>C</a:t>
                      </a:r>
                      <a:endParaRPr lang="id-ID" dirty="0"/>
                    </a:p>
                  </a:txBody>
                  <a:tcPr/>
                </a:tc>
                <a:tc>
                  <a:txBody>
                    <a:bodyPr/>
                    <a:lstStyle/>
                    <a:p>
                      <a:r>
                        <a:rPr lang="id-ID" dirty="0" smtClean="0"/>
                        <a:t>3 days</a:t>
                      </a:r>
                      <a:endParaRPr lang="id-ID" dirty="0"/>
                    </a:p>
                  </a:txBody>
                  <a:tcPr/>
                </a:tc>
                <a:tc>
                  <a:txBody>
                    <a:bodyPr/>
                    <a:lstStyle/>
                    <a:p>
                      <a:r>
                        <a:rPr lang="id-ID" dirty="0" smtClean="0"/>
                        <a:t>$    800</a:t>
                      </a:r>
                      <a:endParaRPr lang="id-ID" dirty="0"/>
                    </a:p>
                  </a:txBody>
                  <a:tcPr/>
                </a:tc>
                <a:tc>
                  <a:txBody>
                    <a:bodyPr/>
                    <a:lstStyle/>
                    <a:p>
                      <a:r>
                        <a:rPr lang="id-ID" dirty="0" smtClean="0"/>
                        <a:t>2 days</a:t>
                      </a:r>
                      <a:endParaRPr lang="id-ID" dirty="0"/>
                    </a:p>
                  </a:txBody>
                  <a:tcPr/>
                </a:tc>
                <a:tc>
                  <a:txBody>
                    <a:bodyPr/>
                    <a:lstStyle/>
                    <a:p>
                      <a:r>
                        <a:rPr lang="id-ID" dirty="0" smtClean="0"/>
                        <a:t>$ 1,200</a:t>
                      </a:r>
                      <a:endParaRPr lang="id-ID" dirty="0"/>
                    </a:p>
                  </a:txBody>
                  <a:tcPr/>
                </a:tc>
              </a:tr>
              <a:tr h="371475">
                <a:tc>
                  <a:txBody>
                    <a:bodyPr/>
                    <a:lstStyle/>
                    <a:p>
                      <a:r>
                        <a:rPr lang="id-ID" dirty="0" smtClean="0"/>
                        <a:t>D</a:t>
                      </a:r>
                      <a:endParaRPr lang="id-ID" dirty="0"/>
                    </a:p>
                  </a:txBody>
                  <a:tcPr/>
                </a:tc>
                <a:tc>
                  <a:txBody>
                    <a:bodyPr/>
                    <a:lstStyle/>
                    <a:p>
                      <a:r>
                        <a:rPr lang="id-ID" dirty="0" smtClean="0"/>
                        <a:t>7 days</a:t>
                      </a:r>
                      <a:endParaRPr lang="id-ID" dirty="0"/>
                    </a:p>
                  </a:txBody>
                  <a:tcPr/>
                </a:tc>
                <a:tc>
                  <a:txBody>
                    <a:bodyPr/>
                    <a:lstStyle/>
                    <a:p>
                      <a:r>
                        <a:rPr lang="id-ID" dirty="0" smtClean="0"/>
                        <a:t>$ 3,500</a:t>
                      </a:r>
                      <a:endParaRPr lang="id-ID" dirty="0"/>
                    </a:p>
                  </a:txBody>
                  <a:tcPr/>
                </a:tc>
                <a:tc>
                  <a:txBody>
                    <a:bodyPr/>
                    <a:lstStyle/>
                    <a:p>
                      <a:r>
                        <a:rPr lang="id-ID" dirty="0" smtClean="0"/>
                        <a:t>3 days</a:t>
                      </a:r>
                      <a:endParaRPr lang="id-ID" dirty="0"/>
                    </a:p>
                  </a:txBody>
                  <a:tcPr/>
                </a:tc>
                <a:tc>
                  <a:txBody>
                    <a:bodyPr/>
                    <a:lstStyle/>
                    <a:p>
                      <a:r>
                        <a:rPr lang="id-ID" dirty="0" smtClean="0"/>
                        <a:t>$ 7,000</a:t>
                      </a:r>
                      <a:endParaRPr lang="id-ID" dirty="0"/>
                    </a:p>
                  </a:txBody>
                  <a:tcPr/>
                </a:tc>
              </a:tr>
              <a:tr h="371475">
                <a:tc>
                  <a:txBody>
                    <a:bodyPr/>
                    <a:lstStyle/>
                    <a:p>
                      <a:r>
                        <a:rPr lang="id-ID" dirty="0" smtClean="0"/>
                        <a:t>E</a:t>
                      </a:r>
                      <a:endParaRPr lang="id-ID" dirty="0"/>
                    </a:p>
                  </a:txBody>
                  <a:tcPr/>
                </a:tc>
                <a:tc>
                  <a:txBody>
                    <a:bodyPr/>
                    <a:lstStyle/>
                    <a:p>
                      <a:r>
                        <a:rPr lang="id-ID" dirty="0" smtClean="0"/>
                        <a:t>2 days</a:t>
                      </a:r>
                      <a:endParaRPr lang="id-ID" dirty="0"/>
                    </a:p>
                  </a:txBody>
                  <a:tcPr/>
                </a:tc>
                <a:tc>
                  <a:txBody>
                    <a:bodyPr/>
                    <a:lstStyle/>
                    <a:p>
                      <a:r>
                        <a:rPr lang="id-ID" dirty="0" smtClean="0"/>
                        <a:t>$    500</a:t>
                      </a:r>
                      <a:endParaRPr lang="id-ID" dirty="0"/>
                    </a:p>
                  </a:txBody>
                  <a:tcPr/>
                </a:tc>
                <a:tc>
                  <a:txBody>
                    <a:bodyPr/>
                    <a:lstStyle/>
                    <a:p>
                      <a:r>
                        <a:rPr lang="id-ID" dirty="0" smtClean="0"/>
                        <a:t>1 day</a:t>
                      </a:r>
                      <a:endParaRPr lang="id-ID" dirty="0"/>
                    </a:p>
                  </a:txBody>
                  <a:tcPr/>
                </a:tc>
                <a:tc>
                  <a:txBody>
                    <a:bodyPr/>
                    <a:lstStyle/>
                    <a:p>
                      <a:r>
                        <a:rPr lang="id-ID" dirty="0" smtClean="0"/>
                        <a:t>$ 5,000</a:t>
                      </a:r>
                      <a:endParaRPr lang="id-ID" dirty="0"/>
                    </a:p>
                  </a:txBody>
                  <a:tcPr/>
                </a:tc>
              </a:tr>
              <a:tr h="371475">
                <a:tc>
                  <a:txBody>
                    <a:bodyPr/>
                    <a:lstStyle/>
                    <a:p>
                      <a:r>
                        <a:rPr lang="id-ID" dirty="0" smtClean="0"/>
                        <a:t>F</a:t>
                      </a:r>
                      <a:endParaRPr lang="id-ID" dirty="0"/>
                    </a:p>
                  </a:txBody>
                  <a:tcPr/>
                </a:tc>
                <a:tc>
                  <a:txBody>
                    <a:bodyPr/>
                    <a:lstStyle/>
                    <a:p>
                      <a:r>
                        <a:rPr lang="id-ID" dirty="0" smtClean="0"/>
                        <a:t>5 days</a:t>
                      </a:r>
                      <a:endParaRPr lang="id-ID" dirty="0"/>
                    </a:p>
                  </a:txBody>
                  <a:tcPr/>
                </a:tc>
                <a:tc>
                  <a:txBody>
                    <a:bodyPr/>
                    <a:lstStyle/>
                    <a:p>
                      <a:r>
                        <a:rPr lang="id-ID" dirty="0" smtClean="0"/>
                        <a:t>$ 2,000</a:t>
                      </a:r>
                      <a:endParaRPr lang="id-ID" dirty="0"/>
                    </a:p>
                  </a:txBody>
                  <a:tcPr/>
                </a:tc>
                <a:tc>
                  <a:txBody>
                    <a:bodyPr/>
                    <a:lstStyle/>
                    <a:p>
                      <a:r>
                        <a:rPr lang="id-ID" dirty="0" smtClean="0"/>
                        <a:t>4 days</a:t>
                      </a:r>
                      <a:endParaRPr lang="id-ID" dirty="0"/>
                    </a:p>
                  </a:txBody>
                  <a:tcPr/>
                </a:tc>
                <a:tc>
                  <a:txBody>
                    <a:bodyPr/>
                    <a:lstStyle/>
                    <a:p>
                      <a:r>
                        <a:rPr lang="id-ID" dirty="0" smtClean="0"/>
                        <a:t>$ 3,000</a:t>
                      </a:r>
                      <a:endParaRPr lang="id-ID" dirty="0"/>
                    </a:p>
                  </a:txBody>
                  <a:tcPr/>
                </a:tc>
              </a:tr>
              <a:tr h="371475">
                <a:tc>
                  <a:txBody>
                    <a:bodyPr/>
                    <a:lstStyle/>
                    <a:p>
                      <a:r>
                        <a:rPr lang="id-ID" dirty="0" smtClean="0"/>
                        <a:t>G</a:t>
                      </a:r>
                      <a:endParaRPr lang="id-ID" dirty="0"/>
                    </a:p>
                  </a:txBody>
                  <a:tcPr/>
                </a:tc>
                <a:tc>
                  <a:txBody>
                    <a:bodyPr/>
                    <a:lstStyle/>
                    <a:p>
                      <a:r>
                        <a:rPr lang="id-ID" dirty="0" smtClean="0"/>
                        <a:t>10 days</a:t>
                      </a:r>
                      <a:endParaRPr lang="id-ID" dirty="0"/>
                    </a:p>
                  </a:txBody>
                  <a:tcPr/>
                </a:tc>
                <a:tc>
                  <a:txBody>
                    <a:bodyPr/>
                    <a:lstStyle/>
                    <a:p>
                      <a:r>
                        <a:rPr lang="id-ID" dirty="0" smtClean="0"/>
                        <a:t>$ 5,000</a:t>
                      </a:r>
                      <a:endParaRPr lang="id-ID" dirty="0"/>
                    </a:p>
                  </a:txBody>
                  <a:tcPr/>
                </a:tc>
                <a:tc>
                  <a:txBody>
                    <a:bodyPr/>
                    <a:lstStyle/>
                    <a:p>
                      <a:r>
                        <a:rPr lang="id-ID" dirty="0" smtClean="0"/>
                        <a:t>6 days</a:t>
                      </a:r>
                      <a:endParaRPr lang="id-ID" dirty="0"/>
                    </a:p>
                  </a:txBody>
                  <a:tcPr/>
                </a:tc>
                <a:tc>
                  <a:txBody>
                    <a:bodyPr/>
                    <a:lstStyle/>
                    <a:p>
                      <a:r>
                        <a:rPr lang="id-ID" dirty="0" smtClean="0"/>
                        <a:t>$ 6,300</a:t>
                      </a:r>
                      <a:endParaRPr lang="id-ID" dirty="0"/>
                    </a:p>
                  </a:txBody>
                  <a:tcPr/>
                </a:tc>
              </a:tr>
            </a:tbl>
          </a:graphicData>
        </a:graphic>
      </p:graphicFrame>
      <p:sp>
        <p:nvSpPr>
          <p:cNvPr id="5" name="Content Placeholder 2"/>
          <p:cNvSpPr txBox="1">
            <a:spLocks/>
          </p:cNvSpPr>
          <p:nvPr/>
        </p:nvSpPr>
        <p:spPr>
          <a:xfrm>
            <a:off x="685800" y="5638800"/>
            <a:ext cx="8229600" cy="1219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dirty="0" smtClean="0"/>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Calculate the per day cost for crashing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noProof="0" dirty="0" smtClean="0"/>
              <a:t>b. Which are the most attractives candidates for crashing? Why?</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3200" dirty="0" smtClean="0"/>
              <a:t>EXERCISE -2</a:t>
            </a:r>
            <a:endParaRPr lang="en-US" sz="3200" dirty="0"/>
          </a:p>
        </p:txBody>
      </p:sp>
      <p:sp>
        <p:nvSpPr>
          <p:cNvPr id="3" name="Content Placeholder 2"/>
          <p:cNvSpPr>
            <a:spLocks noGrp="1"/>
          </p:cNvSpPr>
          <p:nvPr>
            <p:ph idx="1"/>
          </p:nvPr>
        </p:nvSpPr>
        <p:spPr>
          <a:xfrm>
            <a:off x="457200" y="1143000"/>
            <a:ext cx="8229600" cy="1371600"/>
          </a:xfrm>
        </p:spPr>
        <p:txBody>
          <a:bodyPr>
            <a:normAutofit fontScale="77500" lnSpcReduction="20000"/>
          </a:bodyPr>
          <a:lstStyle/>
          <a:p>
            <a:r>
              <a:rPr lang="en-US" dirty="0" smtClean="0"/>
              <a:t>Given the data and information that follow, compute the total direct cost for each duration. If the indirect costs for each project duration are $90 (15 time units), $70 (14), $50 (13), $40 (12), and $30 (11), compute the total project cost for each duration. What is the optimum cost-time schedule for the project? What is this cost? </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3029423331"/>
              </p:ext>
            </p:extLst>
          </p:nvPr>
        </p:nvGraphicFramePr>
        <p:xfrm>
          <a:off x="838200" y="2667000"/>
          <a:ext cx="7924800" cy="3977640"/>
        </p:xfrm>
        <a:graphic>
          <a:graphicData uri="http://schemas.openxmlformats.org/drawingml/2006/table">
            <a:tbl>
              <a:tblPr firstRow="1" bandRow="1">
                <a:tableStyleId>{5C22544A-7EE6-4342-B048-85BDC9FD1C3A}</a:tableStyleId>
              </a:tblPr>
              <a:tblGrid>
                <a:gridCol w="792480"/>
                <a:gridCol w="2377440"/>
                <a:gridCol w="1584960"/>
                <a:gridCol w="1584960"/>
                <a:gridCol w="1584960"/>
              </a:tblGrid>
              <a:tr h="152400">
                <a:tc>
                  <a:txBody>
                    <a:bodyPr/>
                    <a:lstStyle/>
                    <a:p>
                      <a:r>
                        <a:rPr lang="en-US" dirty="0" smtClean="0"/>
                        <a:t>Act.</a:t>
                      </a:r>
                      <a:endParaRPr lang="en-US" dirty="0"/>
                    </a:p>
                  </a:txBody>
                  <a:tcPr/>
                </a:tc>
                <a:tc>
                  <a:txBody>
                    <a:bodyPr/>
                    <a:lstStyle/>
                    <a:p>
                      <a:r>
                        <a:rPr lang="en-US" dirty="0" smtClean="0"/>
                        <a:t>Crash cost (slope)</a:t>
                      </a:r>
                      <a:endParaRPr lang="en-US" dirty="0"/>
                    </a:p>
                  </a:txBody>
                  <a:tcPr/>
                </a:tc>
                <a:tc>
                  <a:txBody>
                    <a:bodyPr/>
                    <a:lstStyle/>
                    <a:p>
                      <a:r>
                        <a:rPr lang="en-US" dirty="0" smtClean="0"/>
                        <a:t>Maximum crash time</a:t>
                      </a:r>
                      <a:endParaRPr lang="en-US" dirty="0"/>
                    </a:p>
                  </a:txBody>
                  <a:tcPr/>
                </a:tc>
                <a:tc>
                  <a:txBody>
                    <a:bodyPr/>
                    <a:lstStyle/>
                    <a:p>
                      <a:r>
                        <a:rPr lang="en-US" dirty="0" smtClean="0"/>
                        <a:t>Normal time</a:t>
                      </a:r>
                      <a:endParaRPr lang="en-US" dirty="0"/>
                    </a:p>
                  </a:txBody>
                  <a:tcPr/>
                </a:tc>
                <a:tc>
                  <a:txBody>
                    <a:bodyPr/>
                    <a:lstStyle/>
                    <a:p>
                      <a:r>
                        <a:rPr lang="en-US" dirty="0" smtClean="0"/>
                        <a:t>Normal cost</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20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60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60</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100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30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40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200</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 xmlns:p14="http://schemas.microsoft.com/office/powerpoint/2010/main" val="1262387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id-ID" sz="4000" dirty="0" smtClean="0"/>
              <a:t>Exercise 3 - </a:t>
            </a:r>
            <a:r>
              <a:rPr lang="en-US" sz="4000" dirty="0" smtClean="0"/>
              <a:t>Network Model</a:t>
            </a:r>
            <a:endParaRPr lang="en-US" sz="4000" dirty="0"/>
          </a:p>
        </p:txBody>
      </p:sp>
      <p:graphicFrame>
        <p:nvGraphicFramePr>
          <p:cNvPr id="4" name="Table 3"/>
          <p:cNvGraphicFramePr>
            <a:graphicFrameLocks noGrp="1"/>
          </p:cNvGraphicFramePr>
          <p:nvPr>
            <p:extLst>
              <p:ext uri="{D42A27DB-BD31-4B8C-83A1-F6EECF244321}">
                <p14:modId xmlns="" xmlns:p14="http://schemas.microsoft.com/office/powerpoint/2010/main" val="1523812001"/>
              </p:ext>
            </p:extLst>
          </p:nvPr>
        </p:nvGraphicFramePr>
        <p:xfrm>
          <a:off x="2238703" y="2819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A</a:t>
                      </a:r>
                      <a:endParaRPr lang="en-US" dirty="0"/>
                    </a:p>
                  </a:txBody>
                  <a:tcPr/>
                </a:tc>
              </a:tr>
              <a:tr h="370840">
                <a:tc>
                  <a:txBody>
                    <a:bodyPr/>
                    <a:lstStyle/>
                    <a:p>
                      <a:r>
                        <a:rPr lang="en-US" dirty="0" smtClean="0"/>
                        <a:t>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3157826274"/>
              </p:ext>
            </p:extLst>
          </p:nvPr>
        </p:nvGraphicFramePr>
        <p:xfrm>
          <a:off x="37627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C</a:t>
                      </a:r>
                      <a:endParaRPr lang="en-US" dirty="0"/>
                    </a:p>
                  </a:txBody>
                  <a:tcPr/>
                </a:tc>
              </a:tr>
              <a:tr h="370840">
                <a:tc>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2656546904"/>
              </p:ext>
            </p:extLst>
          </p:nvPr>
        </p:nvGraphicFramePr>
        <p:xfrm>
          <a:off x="3762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D</a:t>
                      </a:r>
                      <a:endParaRPr lang="en-US" dirty="0"/>
                    </a:p>
                  </a:txBody>
                  <a:tcPr/>
                </a:tc>
              </a:tr>
              <a:tr h="370840">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 xmlns:p14="http://schemas.microsoft.com/office/powerpoint/2010/main" val="3651660758"/>
              </p:ext>
            </p:extLst>
          </p:nvPr>
        </p:nvGraphicFramePr>
        <p:xfrm>
          <a:off x="52105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F</a:t>
                      </a:r>
                      <a:endParaRPr lang="en-US" dirty="0"/>
                    </a:p>
                  </a:txBody>
                  <a:tcPr/>
                </a:tc>
              </a:tr>
              <a:tr h="370840">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 xmlns:p14="http://schemas.microsoft.com/office/powerpoint/2010/main" val="3352809935"/>
              </p:ext>
            </p:extLst>
          </p:nvPr>
        </p:nvGraphicFramePr>
        <p:xfrm>
          <a:off x="52105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G</a:t>
                      </a:r>
                      <a:endParaRPr lang="en-US" dirty="0"/>
                    </a:p>
                  </a:txBody>
                  <a:tcPr/>
                </a:tc>
              </a:tr>
              <a:tr h="370840">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1595689499"/>
              </p:ext>
            </p:extLst>
          </p:nvPr>
        </p:nvGraphicFramePr>
        <p:xfrm>
          <a:off x="6810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I</a:t>
                      </a:r>
                      <a:endParaRPr lang="en-US" dirty="0"/>
                    </a:p>
                  </a:txBody>
                  <a:tcPr/>
                </a:tc>
              </a:tr>
              <a:tr h="3708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 xmlns:p14="http://schemas.microsoft.com/office/powerpoint/2010/main" val="2537765661"/>
              </p:ext>
            </p:extLst>
          </p:nvPr>
        </p:nvGraphicFramePr>
        <p:xfrm>
          <a:off x="23149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B</a:t>
                      </a:r>
                      <a:endParaRPr lang="en-US" dirty="0"/>
                    </a:p>
                  </a:txBody>
                  <a:tcPr/>
                </a:tc>
              </a:tr>
              <a:tr h="370840">
                <a:tc>
                  <a:txBody>
                    <a:bodyPr/>
                    <a:lstStyle/>
                    <a:p>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 xmlns:p14="http://schemas.microsoft.com/office/powerpoint/2010/main" val="3037439019"/>
              </p:ext>
            </p:extLst>
          </p:nvPr>
        </p:nvGraphicFramePr>
        <p:xfrm>
          <a:off x="3762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E</a:t>
                      </a:r>
                      <a:endParaRPr lang="en-US" dirty="0"/>
                    </a:p>
                  </a:txBody>
                  <a:tcPr/>
                </a:tc>
              </a:tr>
              <a:tr h="370840">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 xmlns:p14="http://schemas.microsoft.com/office/powerpoint/2010/main" val="567336680"/>
              </p:ext>
            </p:extLst>
          </p:nvPr>
        </p:nvGraphicFramePr>
        <p:xfrm>
          <a:off x="5286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H</a:t>
                      </a:r>
                      <a:endParaRPr lang="en-US" dirty="0"/>
                    </a:p>
                  </a:txBody>
                  <a:tcPr/>
                </a:tc>
              </a:tr>
              <a:tr h="370840">
                <a:tc>
                  <a:txBody>
                    <a:bodyPr/>
                    <a:lstStyle/>
                    <a:p>
                      <a:endParaRPr lang="en-US" dirty="0"/>
                    </a:p>
                  </a:txBody>
                  <a:tcPr/>
                </a:tc>
              </a:tr>
            </a:tbl>
          </a:graphicData>
        </a:graphic>
      </p:graphicFrame>
      <p:cxnSp>
        <p:nvCxnSpPr>
          <p:cNvPr id="15" name="Straight Arrow Connector 14"/>
          <p:cNvCxnSpPr>
            <a:endCxn id="7" idx="1"/>
          </p:cNvCxnSpPr>
          <p:nvPr/>
        </p:nvCxnSpPr>
        <p:spPr>
          <a:xfrm>
            <a:off x="2695903" y="3200400"/>
            <a:ext cx="1066800" cy="447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1"/>
          </p:cNvCxnSpPr>
          <p:nvPr/>
        </p:nvCxnSpPr>
        <p:spPr>
          <a:xfrm flipV="1">
            <a:off x="2709041" y="5019040"/>
            <a:ext cx="1053662" cy="1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1"/>
          </p:cNvCxnSpPr>
          <p:nvPr/>
        </p:nvCxnSpPr>
        <p:spPr>
          <a:xfrm flipV="1">
            <a:off x="2695903" y="2428240"/>
            <a:ext cx="1066800" cy="772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1"/>
          </p:cNvCxnSpPr>
          <p:nvPr/>
        </p:nvCxnSpPr>
        <p:spPr>
          <a:xfrm>
            <a:off x="4219903" y="24282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4219903" y="36474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3" idx="1"/>
          </p:cNvCxnSpPr>
          <p:nvPr/>
        </p:nvCxnSpPr>
        <p:spPr>
          <a:xfrm>
            <a:off x="4219903" y="501904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0" idx="1"/>
          </p:cNvCxnSpPr>
          <p:nvPr/>
        </p:nvCxnSpPr>
        <p:spPr>
          <a:xfrm>
            <a:off x="5667703" y="364744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5667703" y="2428240"/>
            <a:ext cx="1143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0" idx="1"/>
          </p:cNvCxnSpPr>
          <p:nvPr/>
        </p:nvCxnSpPr>
        <p:spPr>
          <a:xfrm flipV="1">
            <a:off x="5667703" y="3647440"/>
            <a:ext cx="1143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53720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Solving Example using Win QS - Example</a:t>
            </a:r>
            <a:endParaRPr lang="id-ID" sz="4000" dirty="0"/>
          </a:p>
        </p:txBody>
      </p:sp>
      <p:sp>
        <p:nvSpPr>
          <p:cNvPr id="3" name="Content Placeholder 2"/>
          <p:cNvSpPr>
            <a:spLocks noGrp="1"/>
          </p:cNvSpPr>
          <p:nvPr>
            <p:ph idx="1"/>
          </p:nvPr>
        </p:nvSpPr>
        <p:spPr>
          <a:xfrm>
            <a:off x="457200" y="1935480"/>
            <a:ext cx="8229600" cy="731520"/>
          </a:xfrm>
        </p:spPr>
        <p:txBody>
          <a:bodyPr/>
          <a:lstStyle/>
          <a:p>
            <a:r>
              <a:rPr lang="id-ID" dirty="0" smtClean="0"/>
              <a:t>File – New Problem</a:t>
            </a:r>
            <a:endParaRPr lang="id-ID" dirty="0"/>
          </a:p>
        </p:txBody>
      </p:sp>
      <p:sp>
        <p:nvSpPr>
          <p:cNvPr id="5" name="Content Placeholder 2"/>
          <p:cNvSpPr txBox="1">
            <a:spLocks/>
          </p:cNvSpPr>
          <p:nvPr/>
        </p:nvSpPr>
        <p:spPr>
          <a:xfrm>
            <a:off x="5562600" y="2819400"/>
            <a:ext cx="3124200" cy="3505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Fill: Problem Title, Number of Activities, &amp; Time Unit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Deterministik CPM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Normal Time, Crash Time, Normal Cost, Crash Cost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dirty="0" smtClean="0"/>
              <a:t>OK</a:t>
            </a:r>
            <a:endParaRPr kumimoji="0" lang="id-ID"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cstate="print"/>
          <a:srcRect l="7031" t="5209" r="46875" b="41667"/>
          <a:stretch>
            <a:fillRect/>
          </a:stretch>
        </p:blipFill>
        <p:spPr bwMode="auto">
          <a:xfrm>
            <a:off x="609600" y="2590800"/>
            <a:ext cx="4495800" cy="3886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Input data</a:t>
            </a:r>
            <a:endParaRPr lang="id-ID" dirty="0"/>
          </a:p>
        </p:txBody>
      </p:sp>
      <p:sp>
        <p:nvSpPr>
          <p:cNvPr id="4" name="Title 1"/>
          <p:cNvSpPr>
            <a:spLocks noGrp="1"/>
          </p:cNvSpPr>
          <p:nvPr>
            <p:ph type="title"/>
          </p:nvPr>
        </p:nvSpPr>
        <p:spPr/>
        <p:txBody>
          <a:bodyPr>
            <a:normAutofit/>
          </a:bodyPr>
          <a:lstStyle/>
          <a:p>
            <a:r>
              <a:rPr lang="id-ID" sz="4000" dirty="0" smtClean="0"/>
              <a:t>Solving Exercise using Win QS - Example</a:t>
            </a:r>
            <a:endParaRPr lang="id-ID" sz="4000" dirty="0"/>
          </a:p>
        </p:txBody>
      </p:sp>
      <p:pic>
        <p:nvPicPr>
          <p:cNvPr id="2051" name="Picture 3"/>
          <p:cNvPicPr>
            <a:picLocks noChangeAspect="1" noChangeArrowheads="1"/>
          </p:cNvPicPr>
          <p:nvPr/>
        </p:nvPicPr>
        <p:blipFill>
          <a:blip r:embed="rId2" cstate="print"/>
          <a:srcRect l="19531" t="15625" r="20313" b="61458"/>
          <a:stretch>
            <a:fillRect/>
          </a:stretch>
        </p:blipFill>
        <p:spPr bwMode="auto">
          <a:xfrm>
            <a:off x="304800" y="2743200"/>
            <a:ext cx="8673548" cy="3352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07720"/>
          </a:xfrm>
        </p:spPr>
        <p:txBody>
          <a:bodyPr>
            <a:normAutofit lnSpcReduction="10000"/>
          </a:bodyPr>
          <a:lstStyle/>
          <a:p>
            <a:r>
              <a:rPr lang="id-ID" dirty="0" smtClean="0"/>
              <a:t>Solve and Analyze – Solve Critical Path Using Normal Time</a:t>
            </a:r>
            <a:endParaRPr lang="id-ID" dirty="0"/>
          </a:p>
        </p:txBody>
      </p:sp>
      <p:pic>
        <p:nvPicPr>
          <p:cNvPr id="3076" name="Picture 4"/>
          <p:cNvPicPr>
            <a:picLocks noChangeAspect="1" noChangeArrowheads="1"/>
          </p:cNvPicPr>
          <p:nvPr/>
        </p:nvPicPr>
        <p:blipFill>
          <a:blip r:embed="rId2" cstate="print"/>
          <a:srcRect l="23437" t="12921" r="24452" b="54167"/>
          <a:stretch>
            <a:fillRect/>
          </a:stretch>
        </p:blipFill>
        <p:spPr bwMode="auto">
          <a:xfrm>
            <a:off x="1143000" y="2133600"/>
            <a:ext cx="72390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09600"/>
            <a:ext cx="4038600" cy="502920"/>
          </a:xfrm>
        </p:spPr>
        <p:txBody>
          <a:bodyPr/>
          <a:lstStyle/>
          <a:p>
            <a:r>
              <a:rPr lang="id-ID" dirty="0" smtClean="0"/>
              <a:t>Results – Gantt Chart</a:t>
            </a:r>
            <a:endParaRPr lang="id-ID" dirty="0"/>
          </a:p>
        </p:txBody>
      </p:sp>
      <p:pic>
        <p:nvPicPr>
          <p:cNvPr id="4099" name="Picture 3"/>
          <p:cNvPicPr>
            <a:picLocks noChangeAspect="1" noChangeArrowheads="1"/>
          </p:cNvPicPr>
          <p:nvPr/>
        </p:nvPicPr>
        <p:blipFill>
          <a:blip r:embed="rId2" cstate="print"/>
          <a:srcRect/>
          <a:stretch>
            <a:fillRect/>
          </a:stretch>
        </p:blipFill>
        <p:spPr bwMode="auto">
          <a:xfrm>
            <a:off x="838200" y="1028700"/>
            <a:ext cx="7772400" cy="5829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sott.net/image/image/s1/36253/full/gslv_pad_fab_lg.jpg"/>
          <p:cNvPicPr>
            <a:picLocks noChangeAspect="1" noChangeArrowheads="1"/>
          </p:cNvPicPr>
          <p:nvPr/>
        </p:nvPicPr>
        <p:blipFill>
          <a:blip r:embed="rId2" cstate="print"/>
          <a:srcRect/>
          <a:stretch>
            <a:fillRect/>
          </a:stretch>
        </p:blipFill>
        <p:spPr bwMode="auto">
          <a:xfrm>
            <a:off x="2743200" y="1447800"/>
            <a:ext cx="3733800" cy="3111500"/>
          </a:xfrm>
          <a:prstGeom prst="rect">
            <a:avLst/>
          </a:prstGeom>
          <a:noFill/>
        </p:spPr>
      </p:pic>
      <p:sp>
        <p:nvSpPr>
          <p:cNvPr id="3" name="Rectangle 2"/>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Content Placeholder 2"/>
          <p:cNvSpPr txBox="1">
            <a:spLocks/>
          </p:cNvSpPr>
          <p:nvPr/>
        </p:nvSpPr>
        <p:spPr>
          <a:xfrm>
            <a:off x="457200" y="1935480"/>
            <a:ext cx="8229600" cy="43891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effectLst/>
                <a:uLnTx/>
                <a:uFillTx/>
                <a:latin typeface="+mn-lt"/>
                <a:ea typeface="+mn-ea"/>
                <a:cs typeface="+mn-cs"/>
              </a:rPr>
              <a:t>At times it is necessary to expedite the project, to accelerate development to reach an earlier completion date. The process of accelerating a project is referred to as crashing. Crashing a project directly relates to resource  commitment. The more resources we are willing to expend, the faster we can push the project to its finish.</a:t>
            </a:r>
            <a:endParaRPr kumimoji="0" lang="id-ID" sz="26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838200"/>
            <a:ext cx="8610600" cy="80772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Solve and Analyze – Solve Critical Path Using Crash</a:t>
            </a:r>
            <a:r>
              <a:rPr kumimoji="0" lang="id-ID" sz="2600" b="0" i="0" u="none" strike="noStrike" kern="1200" cap="none" spc="0" normalizeH="0" noProof="0" dirty="0" smtClean="0">
                <a:ln>
                  <a:noFill/>
                </a:ln>
                <a:solidFill>
                  <a:schemeClr val="tx1"/>
                </a:solidFill>
                <a:effectLst/>
                <a:uLnTx/>
                <a:uFillTx/>
                <a:latin typeface="+mn-lt"/>
                <a:ea typeface="+mn-ea"/>
                <a:cs typeface="+mn-cs"/>
              </a:rPr>
              <a:t> </a:t>
            </a:r>
            <a:r>
              <a:rPr kumimoji="0" lang="id-ID" sz="2600" b="0" i="0" u="none" strike="noStrike" kern="1200" cap="none" spc="0" normalizeH="0" baseline="0" noProof="0" dirty="0" smtClean="0">
                <a:ln>
                  <a:noFill/>
                </a:ln>
                <a:solidFill>
                  <a:schemeClr val="tx1"/>
                </a:solidFill>
                <a:effectLst/>
                <a:uLnTx/>
                <a:uFillTx/>
                <a:latin typeface="+mn-lt"/>
                <a:ea typeface="+mn-ea"/>
                <a:cs typeface="+mn-cs"/>
              </a:rPr>
              <a:t>Time</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cstate="print"/>
          <a:srcRect l="23437" t="13542" r="24219" b="55208"/>
          <a:stretch>
            <a:fillRect/>
          </a:stretch>
        </p:blipFill>
        <p:spPr bwMode="auto">
          <a:xfrm>
            <a:off x="838200" y="1828800"/>
            <a:ext cx="7828280" cy="3505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600200" y="609600"/>
            <a:ext cx="6248400" cy="5029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Results – Graphic</a:t>
            </a:r>
            <a:r>
              <a:rPr kumimoji="0" lang="id-ID" sz="2600" b="0" i="0" u="none" strike="noStrike" kern="1200" cap="none" spc="0" normalizeH="0" noProof="0" dirty="0" smtClean="0">
                <a:ln>
                  <a:noFill/>
                </a:ln>
                <a:solidFill>
                  <a:schemeClr val="tx1"/>
                </a:solidFill>
                <a:effectLst/>
                <a:uLnTx/>
                <a:uFillTx/>
                <a:latin typeface="+mn-lt"/>
                <a:ea typeface="+mn-ea"/>
                <a:cs typeface="+mn-cs"/>
              </a:rPr>
              <a:t> Activity Analysis</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7" name="Picture 3"/>
          <p:cNvPicPr>
            <a:picLocks noChangeAspect="1" noChangeArrowheads="1"/>
          </p:cNvPicPr>
          <p:nvPr/>
        </p:nvPicPr>
        <p:blipFill>
          <a:blip r:embed="rId2" cstate="print"/>
          <a:srcRect t="12500" r="42969" b="53125"/>
          <a:stretch>
            <a:fillRect/>
          </a:stretch>
        </p:blipFill>
        <p:spPr bwMode="auto">
          <a:xfrm>
            <a:off x="838199" y="1600200"/>
            <a:ext cx="7922491" cy="3581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pic>
        <p:nvPicPr>
          <p:cNvPr id="4"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0"/>
            <a:ext cx="9144000" cy="6849189"/>
          </a:xfrm>
          <a:prstGeom prst="rect">
            <a:avLst/>
          </a:prstGeom>
          <a:noFill/>
        </p:spPr>
      </p:pic>
      <p:sp>
        <p:nvSpPr>
          <p:cNvPr id="5" name="WordArt 4"/>
          <p:cNvSpPr>
            <a:spLocks noChangeArrowheads="1" noChangeShapeType="1" noTextEdit="1"/>
          </p:cNvSpPr>
          <p:nvPr/>
        </p:nvSpPr>
        <p:spPr bwMode="auto">
          <a:xfrm>
            <a:off x="990600" y="4572001"/>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04088"/>
            <a:ext cx="6324600" cy="1353312"/>
          </a:xfrm>
        </p:spPr>
        <p:txBody>
          <a:bodyPr>
            <a:normAutofit fontScale="90000"/>
          </a:bodyPr>
          <a:lstStyle/>
          <a:p>
            <a:pPr algn="ctr"/>
            <a:r>
              <a:rPr lang="id-ID" dirty="0" smtClean="0"/>
              <a:t>Reasons to Crash a Project</a:t>
            </a:r>
            <a:endParaRPr lang="id-ID" dirty="0"/>
          </a:p>
        </p:txBody>
      </p:sp>
      <p:sp>
        <p:nvSpPr>
          <p:cNvPr id="3" name="Content Placeholder 2"/>
          <p:cNvSpPr>
            <a:spLocks noGrp="1"/>
          </p:cNvSpPr>
          <p:nvPr>
            <p:ph idx="1"/>
          </p:nvPr>
        </p:nvSpPr>
        <p:spPr>
          <a:xfrm>
            <a:off x="457200" y="2514600"/>
            <a:ext cx="8229600" cy="3810000"/>
          </a:xfrm>
        </p:spPr>
        <p:txBody>
          <a:bodyPr/>
          <a:lstStyle/>
          <a:p>
            <a:pPr marL="514350" indent="-514350">
              <a:buAutoNum type="arabicPeriod"/>
            </a:pPr>
            <a:r>
              <a:rPr lang="id-ID" dirty="0" smtClean="0"/>
              <a:t>The initial schedule may be to optimistic.</a:t>
            </a:r>
          </a:p>
          <a:p>
            <a:pPr marL="514350" indent="-514350">
              <a:buAutoNum type="arabicPeriod"/>
            </a:pPr>
            <a:r>
              <a:rPr lang="id-ID" dirty="0" smtClean="0"/>
              <a:t>Market needs change and the project is in demand earlier than anticipated.</a:t>
            </a:r>
          </a:p>
          <a:p>
            <a:pPr marL="514350" indent="-514350">
              <a:buAutoNum type="arabicPeriod"/>
            </a:pPr>
            <a:r>
              <a:rPr lang="id-ID" dirty="0" smtClean="0"/>
              <a:t>The project has slipped considerably behind schedule.</a:t>
            </a:r>
          </a:p>
          <a:p>
            <a:pPr marL="514350" indent="-514350">
              <a:buAutoNum type="arabicPeriod"/>
            </a:pPr>
            <a:r>
              <a:rPr lang="id-ID" dirty="0" smtClean="0"/>
              <a:t>The contractual situation provides even more incentive to avoid schedule slippage.</a:t>
            </a:r>
            <a:endParaRPr lang="id-ID" dirty="0"/>
          </a:p>
        </p:txBody>
      </p:sp>
      <p:pic>
        <p:nvPicPr>
          <p:cNvPr id="21506" name="Picture 2" descr="http://www.catosplace.net/blogs/personal/wp-content/uploads/2009/10/frustrated_developer.jpg"/>
          <p:cNvPicPr>
            <a:picLocks noChangeAspect="1" noChangeArrowheads="1"/>
          </p:cNvPicPr>
          <p:nvPr/>
        </p:nvPicPr>
        <p:blipFill>
          <a:blip r:embed="rId2" cstate="print"/>
          <a:srcRect/>
          <a:stretch>
            <a:fillRect/>
          </a:stretch>
        </p:blipFill>
        <p:spPr bwMode="auto">
          <a:xfrm>
            <a:off x="0" y="0"/>
            <a:ext cx="2857500" cy="2305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Options for Accelerating Activities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Improving the productivity of existing project resources.</a:t>
            </a:r>
          </a:p>
          <a:p>
            <a:pPr marL="514350" indent="-514350">
              <a:buAutoNum type="arabicPeriod"/>
            </a:pPr>
            <a:r>
              <a:rPr lang="id-ID" dirty="0" smtClean="0"/>
              <a:t>Changing the working method employed for the activity, usually by altering the technology and types of resources employed.</a:t>
            </a:r>
          </a:p>
          <a:p>
            <a:pPr marL="514350" indent="-514350">
              <a:buAutoNum type="arabicPeriod"/>
            </a:pPr>
            <a:r>
              <a:rPr lang="id-ID" dirty="0" smtClean="0"/>
              <a:t>Increasing  the quantity of project resources, including personnel, plant, and equipment.</a:t>
            </a:r>
            <a:endParaRPr lang="id-ID" dirty="0"/>
          </a:p>
        </p:txBody>
      </p:sp>
      <p:pic>
        <p:nvPicPr>
          <p:cNvPr id="20482" name="Picture 2" descr="http://t1.gstatic.com/images?q=tbn:ANd9GcSPs8DKrf45h5o0mNWZkFh3Pl33WZJLJMUEmQ6mG250QqSEI3_mHw"/>
          <p:cNvPicPr>
            <a:picLocks noChangeAspect="1" noChangeArrowheads="1"/>
          </p:cNvPicPr>
          <p:nvPr/>
        </p:nvPicPr>
        <p:blipFill>
          <a:blip r:embed="rId2" cstate="print"/>
          <a:srcRect/>
          <a:stretch>
            <a:fillRect/>
          </a:stretch>
        </p:blipFill>
        <p:spPr bwMode="auto">
          <a:xfrm>
            <a:off x="0" y="0"/>
            <a:ext cx="1295400" cy="12954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9144000" cy="762000"/>
          </a:xfrm>
        </p:spPr>
        <p:txBody>
          <a:bodyPr>
            <a:noAutofit/>
          </a:bodyPr>
          <a:lstStyle/>
          <a:p>
            <a:r>
              <a:rPr lang="id-ID" sz="4000" dirty="0" smtClean="0"/>
              <a:t>Time-Cost Trade-Offs for Crashing Activities</a:t>
            </a:r>
            <a:endParaRPr lang="id-ID" sz="4000" dirty="0"/>
          </a:p>
        </p:txBody>
      </p:sp>
      <p:cxnSp>
        <p:nvCxnSpPr>
          <p:cNvPr id="5" name="Straight Connector 4"/>
          <p:cNvCxnSpPr/>
          <p:nvPr/>
        </p:nvCxnSpPr>
        <p:spPr>
          <a:xfrm rot="5400000">
            <a:off x="76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51816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2514600"/>
            <a:ext cx="2362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2209800"/>
            <a:ext cx="1066800" cy="369332"/>
          </a:xfrm>
          <a:prstGeom prst="rect">
            <a:avLst/>
          </a:prstGeom>
          <a:noFill/>
        </p:spPr>
        <p:txBody>
          <a:bodyPr wrap="square" rtlCol="0">
            <a:spAutoFit/>
          </a:bodyPr>
          <a:lstStyle/>
          <a:p>
            <a:r>
              <a:rPr lang="id-ID" dirty="0" smtClean="0"/>
              <a:t>Crashed</a:t>
            </a:r>
            <a:endParaRPr lang="id-ID" dirty="0"/>
          </a:p>
        </p:txBody>
      </p:sp>
      <p:sp>
        <p:nvSpPr>
          <p:cNvPr id="10" name="TextBox 9"/>
          <p:cNvSpPr txBox="1"/>
          <p:nvPr/>
        </p:nvSpPr>
        <p:spPr>
          <a:xfrm>
            <a:off x="609600" y="4038600"/>
            <a:ext cx="1066800" cy="369332"/>
          </a:xfrm>
          <a:prstGeom prst="rect">
            <a:avLst/>
          </a:prstGeom>
          <a:noFill/>
        </p:spPr>
        <p:txBody>
          <a:bodyPr wrap="square" rtlCol="0">
            <a:spAutoFit/>
          </a:bodyPr>
          <a:lstStyle/>
          <a:p>
            <a:r>
              <a:rPr lang="id-ID" dirty="0" smtClean="0"/>
              <a:t>Normal</a:t>
            </a:r>
            <a:endParaRPr lang="id-ID" dirty="0"/>
          </a:p>
        </p:txBody>
      </p:sp>
      <p:sp>
        <p:nvSpPr>
          <p:cNvPr id="11" name="TextBox 10"/>
          <p:cNvSpPr txBox="1"/>
          <p:nvPr/>
        </p:nvSpPr>
        <p:spPr>
          <a:xfrm rot="16200000">
            <a:off x="641866" y="3060413"/>
            <a:ext cx="1066800" cy="584775"/>
          </a:xfrm>
          <a:prstGeom prst="rect">
            <a:avLst/>
          </a:prstGeom>
          <a:noFill/>
        </p:spPr>
        <p:txBody>
          <a:bodyPr wrap="square" rtlCol="0">
            <a:spAutoFit/>
          </a:bodyPr>
          <a:lstStyle/>
          <a:p>
            <a:r>
              <a:rPr lang="id-ID" sz="3200" b="1" dirty="0" smtClean="0"/>
              <a:t>Cost</a:t>
            </a:r>
            <a:endParaRPr lang="id-ID" sz="3200" b="1" dirty="0"/>
          </a:p>
        </p:txBody>
      </p:sp>
      <p:sp>
        <p:nvSpPr>
          <p:cNvPr id="12" name="TextBox 11"/>
          <p:cNvSpPr txBox="1"/>
          <p:nvPr/>
        </p:nvSpPr>
        <p:spPr>
          <a:xfrm>
            <a:off x="2286000" y="5334000"/>
            <a:ext cx="1066800" cy="369332"/>
          </a:xfrm>
          <a:prstGeom prst="rect">
            <a:avLst/>
          </a:prstGeom>
          <a:noFill/>
        </p:spPr>
        <p:txBody>
          <a:bodyPr wrap="square" rtlCol="0">
            <a:spAutoFit/>
          </a:bodyPr>
          <a:lstStyle/>
          <a:p>
            <a:r>
              <a:rPr lang="id-ID" dirty="0" smtClean="0"/>
              <a:t>Crashed</a:t>
            </a:r>
            <a:endParaRPr lang="id-ID" dirty="0"/>
          </a:p>
        </p:txBody>
      </p:sp>
      <p:sp>
        <p:nvSpPr>
          <p:cNvPr id="13" name="TextBox 12"/>
          <p:cNvSpPr txBox="1"/>
          <p:nvPr/>
        </p:nvSpPr>
        <p:spPr>
          <a:xfrm>
            <a:off x="4648200" y="5410200"/>
            <a:ext cx="1066800" cy="369332"/>
          </a:xfrm>
          <a:prstGeom prst="rect">
            <a:avLst/>
          </a:prstGeom>
          <a:noFill/>
        </p:spPr>
        <p:txBody>
          <a:bodyPr wrap="square" rtlCol="0">
            <a:spAutoFit/>
          </a:bodyPr>
          <a:lstStyle/>
          <a:p>
            <a:r>
              <a:rPr lang="id-ID" dirty="0" smtClean="0"/>
              <a:t>Normal</a:t>
            </a:r>
            <a:endParaRPr lang="id-ID" dirty="0"/>
          </a:p>
        </p:txBody>
      </p:sp>
      <p:sp>
        <p:nvSpPr>
          <p:cNvPr id="14" name="TextBox 13"/>
          <p:cNvSpPr txBox="1"/>
          <p:nvPr/>
        </p:nvSpPr>
        <p:spPr>
          <a:xfrm>
            <a:off x="6477000" y="5410200"/>
            <a:ext cx="1295400" cy="584775"/>
          </a:xfrm>
          <a:prstGeom prst="rect">
            <a:avLst/>
          </a:prstGeom>
          <a:noFill/>
        </p:spPr>
        <p:txBody>
          <a:bodyPr wrap="square" rtlCol="0">
            <a:spAutoFit/>
          </a:bodyPr>
          <a:lstStyle/>
          <a:p>
            <a:r>
              <a:rPr lang="id-ID" sz="3200" b="1" dirty="0" smtClean="0"/>
              <a:t>Time</a:t>
            </a:r>
            <a:endParaRPr lang="id-ID" sz="3200" b="1" dirty="0"/>
          </a:p>
        </p:txBody>
      </p:sp>
      <p:cxnSp>
        <p:nvCxnSpPr>
          <p:cNvPr id="17" name="Straight Arrow Connector 16"/>
          <p:cNvCxnSpPr/>
          <p:nvPr/>
        </p:nvCxnSpPr>
        <p:spPr>
          <a:xfrm rot="5400000">
            <a:off x="2628900" y="2095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1828800"/>
            <a:ext cx="1066800" cy="646331"/>
          </a:xfrm>
          <a:prstGeom prst="rect">
            <a:avLst/>
          </a:prstGeom>
          <a:noFill/>
        </p:spPr>
        <p:txBody>
          <a:bodyPr wrap="square" rtlCol="0">
            <a:spAutoFit/>
          </a:bodyPr>
          <a:lstStyle/>
          <a:p>
            <a:r>
              <a:rPr lang="id-ID" dirty="0" smtClean="0"/>
              <a:t>Crashed Point</a:t>
            </a:r>
            <a:endParaRPr lang="id-ID" dirty="0"/>
          </a:p>
        </p:txBody>
      </p:sp>
      <p:sp>
        <p:nvSpPr>
          <p:cNvPr id="19" name="TextBox 18"/>
          <p:cNvSpPr txBox="1"/>
          <p:nvPr/>
        </p:nvSpPr>
        <p:spPr>
          <a:xfrm>
            <a:off x="5715000" y="3505200"/>
            <a:ext cx="1066800" cy="646331"/>
          </a:xfrm>
          <a:prstGeom prst="rect">
            <a:avLst/>
          </a:prstGeom>
          <a:noFill/>
        </p:spPr>
        <p:txBody>
          <a:bodyPr wrap="square" rtlCol="0">
            <a:spAutoFit/>
          </a:bodyPr>
          <a:lstStyle/>
          <a:p>
            <a:r>
              <a:rPr lang="id-ID" dirty="0" smtClean="0"/>
              <a:t>Normal Point</a:t>
            </a:r>
            <a:endParaRPr lang="id-ID" dirty="0"/>
          </a:p>
        </p:txBody>
      </p:sp>
      <p:cxnSp>
        <p:nvCxnSpPr>
          <p:cNvPr id="21" name="Straight Arrow Connector 20"/>
          <p:cNvCxnSpPr>
            <a:stCxn id="19" idx="1"/>
          </p:cNvCxnSpPr>
          <p:nvPr/>
        </p:nvCxnSpPr>
        <p:spPr>
          <a:xfrm rot="10800000" flipV="1">
            <a:off x="5029200" y="3828366"/>
            <a:ext cx="685800" cy="591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19200"/>
            <a:ext cx="6705600" cy="1143000"/>
          </a:xfrm>
        </p:spPr>
        <p:txBody>
          <a:bodyPr/>
          <a:lstStyle/>
          <a:p>
            <a:pPr algn="ctr"/>
            <a:r>
              <a:rPr lang="id-ID" dirty="0" smtClean="0"/>
              <a:t>COST OF CRASHING</a:t>
            </a:r>
            <a:endParaRPr lang="id-ID" dirty="0"/>
          </a:p>
        </p:txBody>
      </p:sp>
      <p:sp>
        <p:nvSpPr>
          <p:cNvPr id="3" name="Content Placeholder 2"/>
          <p:cNvSpPr>
            <a:spLocks noGrp="1"/>
          </p:cNvSpPr>
          <p:nvPr>
            <p:ph idx="1"/>
          </p:nvPr>
        </p:nvSpPr>
        <p:spPr>
          <a:xfrm>
            <a:off x="2209800" y="2438400"/>
            <a:ext cx="6477000" cy="3886200"/>
          </a:xfrm>
        </p:spPr>
        <p:txBody>
          <a:bodyPr/>
          <a:lstStyle/>
          <a:p>
            <a:endParaRPr lang="id-ID" dirty="0" smtClean="0"/>
          </a:p>
          <a:p>
            <a:pPr lvl="4"/>
            <a:r>
              <a:rPr lang="id-ID" dirty="0" smtClean="0"/>
              <a:t>Crash Cost – Normal Cost</a:t>
            </a:r>
          </a:p>
          <a:p>
            <a:r>
              <a:rPr lang="id-ID" dirty="0" smtClean="0"/>
              <a:t>Slope =  ------------------------</a:t>
            </a:r>
          </a:p>
          <a:p>
            <a:pPr lvl="4"/>
            <a:r>
              <a:rPr lang="id-ID" dirty="0" smtClean="0"/>
              <a:t>Normal Time – Crash Time</a:t>
            </a:r>
            <a:endParaRPr lang="id-ID" dirty="0"/>
          </a:p>
        </p:txBody>
      </p:sp>
      <p:pic>
        <p:nvPicPr>
          <p:cNvPr id="18434" name="Picture 2" descr="http://t0.gstatic.com/images?q=tbn:ANd9GcTrNOKvu88uNWu8RO-9av-Z5VxDGBWDdixLFVl3VKWuqO09B4aw"/>
          <p:cNvPicPr>
            <a:picLocks noChangeAspect="1" noChangeArrowheads="1"/>
          </p:cNvPicPr>
          <p:nvPr/>
        </p:nvPicPr>
        <p:blipFill>
          <a:blip r:embed="rId2" cstate="print"/>
          <a:srcRect/>
          <a:stretch>
            <a:fillRect/>
          </a:stretch>
        </p:blipFill>
        <p:spPr bwMode="auto">
          <a:xfrm>
            <a:off x="381000" y="1143000"/>
            <a:ext cx="2020386"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EXAMPLE</a:t>
            </a:r>
            <a:endParaRPr lang="id-ID" dirty="0"/>
          </a:p>
        </p:txBody>
      </p:sp>
      <p:sp>
        <p:nvSpPr>
          <p:cNvPr id="3" name="Content Placeholder 2"/>
          <p:cNvSpPr>
            <a:spLocks noGrp="1"/>
          </p:cNvSpPr>
          <p:nvPr>
            <p:ph idx="1"/>
          </p:nvPr>
        </p:nvSpPr>
        <p:spPr/>
        <p:txBody>
          <a:bodyPr/>
          <a:lstStyle/>
          <a:p>
            <a:r>
              <a:rPr lang="id-ID" dirty="0" smtClean="0"/>
              <a:t>Calculate the cost of crashing project activities, suppose the normal activity duration of activity X is 5 weeks and is budgeted cost $12,000. The crash time for this activity is 3 weeks and is expected to cost $32,000.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Crashing a Project (Example)</a:t>
            </a:r>
            <a:endParaRPr lang="id-ID" dirty="0"/>
          </a:p>
        </p:txBody>
      </p:sp>
      <p:sp>
        <p:nvSpPr>
          <p:cNvPr id="3" name="Content Placeholder 2"/>
          <p:cNvSpPr>
            <a:spLocks noGrp="1"/>
          </p:cNvSpPr>
          <p:nvPr>
            <p:ph idx="1"/>
          </p:nvPr>
        </p:nvSpPr>
        <p:spPr/>
        <p:txBody>
          <a:bodyPr/>
          <a:lstStyle/>
          <a:p>
            <a:r>
              <a:rPr lang="id-ID" dirty="0" smtClean="0"/>
              <a:t>Suppose we had a project with only eight activities, as ilustrated in the next table. The table also shows our calculated normal activity durations and costs and crashed durations and their costs. We wish to determine which activities are the optimal candidates for crashing. Assume the project cost listed include both fixed and variable costs for each activity.</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1143000"/>
          </a:xfrm>
        </p:spPr>
        <p:txBody>
          <a:bodyPr>
            <a:normAutofit/>
          </a:bodyPr>
          <a:lstStyle/>
          <a:p>
            <a:r>
              <a:rPr lang="id-ID" dirty="0" smtClean="0"/>
              <a:t>Crashing a Project (Example)</a:t>
            </a:r>
            <a:endParaRPr lang="id-ID" dirty="0"/>
          </a:p>
        </p:txBody>
      </p:sp>
      <p:graphicFrame>
        <p:nvGraphicFramePr>
          <p:cNvPr id="4" name="Table 3"/>
          <p:cNvGraphicFramePr>
            <a:graphicFrameLocks noGrp="1"/>
          </p:cNvGraphicFramePr>
          <p:nvPr/>
        </p:nvGraphicFramePr>
        <p:xfrm>
          <a:off x="609600" y="2057400"/>
          <a:ext cx="8077200" cy="461772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441960">
                <a:tc>
                  <a:txBody>
                    <a:bodyPr/>
                    <a:lstStyle/>
                    <a:p>
                      <a:pPr algn="ctr"/>
                      <a:r>
                        <a:rPr lang="id-ID" dirty="0" smtClean="0"/>
                        <a:t>Activity</a:t>
                      </a:r>
                      <a:endParaRPr lang="id-ID" dirty="0"/>
                    </a:p>
                  </a:txBody>
                  <a:tcPr/>
                </a:tc>
                <a:tc gridSpan="2">
                  <a:txBody>
                    <a:bodyPr/>
                    <a:lstStyle/>
                    <a:p>
                      <a:pPr algn="ctr"/>
                      <a:r>
                        <a:rPr lang="id-ID" dirty="0" smtClean="0"/>
                        <a:t>Normal</a:t>
                      </a:r>
                    </a:p>
                    <a:p>
                      <a:r>
                        <a:rPr lang="id-ID" dirty="0" smtClean="0"/>
                        <a:t>  Duration                 Cost</a:t>
                      </a:r>
                      <a:endParaRPr lang="id-ID" dirty="0"/>
                    </a:p>
                  </a:txBody>
                  <a:tcPr/>
                </a:tc>
                <a:tc hMerge="1">
                  <a:txBody>
                    <a:bodyPr/>
                    <a:lstStyle/>
                    <a:p>
                      <a:endParaRPr lang="id-ID" dirty="0"/>
                    </a:p>
                  </a:txBody>
                  <a:tcPr/>
                </a:tc>
                <a:tc gridSpan="2">
                  <a:txBody>
                    <a:bodyPr/>
                    <a:lstStyle/>
                    <a:p>
                      <a:pPr algn="ctr"/>
                      <a:r>
                        <a:rPr lang="id-ID" dirty="0" smtClean="0"/>
                        <a:t> Crash</a:t>
                      </a:r>
                    </a:p>
                    <a:p>
                      <a:r>
                        <a:rPr lang="id-ID" dirty="0" smtClean="0"/>
                        <a:t>   Duration                Cost</a:t>
                      </a:r>
                      <a:endParaRPr lang="id-ID" dirty="0"/>
                    </a:p>
                  </a:txBody>
                  <a:tcPr/>
                </a:tc>
                <a:tc hMerge="1">
                  <a:txBody>
                    <a:bodyPr/>
                    <a:lstStyle/>
                    <a:p>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$ 1,000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$ 1,500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7 days</a:t>
                      </a:r>
                      <a:endParaRPr lang="id-ID" dirty="0"/>
                    </a:p>
                  </a:txBody>
                  <a:tcPr/>
                </a:tc>
                <a:tc>
                  <a:txBody>
                    <a:bodyPr/>
                    <a:lstStyle/>
                    <a:p>
                      <a:pPr algn="ctr"/>
                      <a:r>
                        <a:rPr lang="id-ID" dirty="0" smtClean="0"/>
                        <a:t>700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1,000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c>
                  <a:txBody>
                    <a:bodyPr/>
                    <a:lstStyle/>
                    <a:p>
                      <a:pPr algn="ctr"/>
                      <a:r>
                        <a:rPr lang="id-ID" dirty="0" smtClean="0"/>
                        <a:t>2 days</a:t>
                      </a:r>
                      <a:endParaRPr lang="id-ID" dirty="0"/>
                    </a:p>
                  </a:txBody>
                  <a:tcPr/>
                </a:tc>
                <a:tc>
                  <a:txBody>
                    <a:bodyPr/>
                    <a:lstStyle/>
                    <a:p>
                      <a:pPr algn="ctr"/>
                      <a:r>
                        <a:rPr lang="id-ID" dirty="0" smtClean="0"/>
                        <a:t>4,000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9 days</a:t>
                      </a:r>
                      <a:endParaRPr lang="id-ID" dirty="0"/>
                    </a:p>
                  </a:txBody>
                  <a:tcPr/>
                </a:tc>
                <a:tc>
                  <a:txBody>
                    <a:bodyPr/>
                    <a:lstStyle/>
                    <a:p>
                      <a:pPr algn="ctr"/>
                      <a:r>
                        <a:rPr lang="id-ID" dirty="0" smtClean="0"/>
                        <a:t>3,750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9,000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4 days</a:t>
                      </a:r>
                      <a:endParaRPr lang="id-ID" dirty="0"/>
                    </a:p>
                  </a:txBody>
                  <a:tcPr/>
                </a:tc>
                <a:tc>
                  <a:txBody>
                    <a:bodyPr/>
                    <a:lstStyle/>
                    <a:p>
                      <a:pPr algn="ctr"/>
                      <a:r>
                        <a:rPr lang="id-ID" dirty="0" smtClean="0"/>
                        <a:t>1,600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2,400</a:t>
                      </a:r>
                      <a:endParaRPr lang="id-ID" dirty="0"/>
                    </a:p>
                  </a:txBody>
                  <a:tcPr/>
                </a:tc>
                <a:tc>
                  <a:txBody>
                    <a:bodyPr/>
                    <a:lstStyle/>
                    <a:p>
                      <a:pPr algn="ctr"/>
                      <a:r>
                        <a:rPr lang="id-ID" dirty="0" smtClean="0"/>
                        <a:t> 4 days</a:t>
                      </a:r>
                      <a:endParaRPr lang="id-ID" dirty="0"/>
                    </a:p>
                  </a:txBody>
                  <a:tcPr/>
                </a:tc>
                <a:tc>
                  <a:txBody>
                    <a:bodyPr/>
                    <a:lstStyle/>
                    <a:p>
                      <a:pPr algn="ctr"/>
                      <a:r>
                        <a:rPr lang="id-ID" dirty="0" smtClean="0"/>
                        <a:t>3,000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8 days</a:t>
                      </a:r>
                      <a:endParaRPr lang="id-ID" dirty="0"/>
                    </a:p>
                  </a:txBody>
                  <a:tcPr/>
                </a:tc>
                <a:tc>
                  <a:txBody>
                    <a:bodyPr/>
                    <a:lstStyle/>
                    <a:p>
                      <a:pPr algn="ctr"/>
                      <a:r>
                        <a:rPr lang="id-ID" dirty="0" smtClean="0"/>
                        <a:t>9,000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15,000</a:t>
                      </a:r>
                      <a:endParaRPr lang="id-ID" dirty="0"/>
                    </a:p>
                  </a:txBody>
                  <a:tcPr/>
                </a:tc>
              </a:tr>
              <a:tr h="441960">
                <a:tc>
                  <a:txBody>
                    <a:bodyPr/>
                    <a:lstStyle/>
                    <a:p>
                      <a:pPr algn="ctr"/>
                      <a:r>
                        <a:rPr lang="id-ID" sz="1600" dirty="0" smtClean="0"/>
                        <a:t>TOTAL COST=</a:t>
                      </a:r>
                      <a:endParaRPr lang="id-ID" sz="1600" dirty="0"/>
                    </a:p>
                  </a:txBody>
                  <a:tcPr/>
                </a:tc>
                <a:tc>
                  <a:txBody>
                    <a:bodyPr/>
                    <a:lstStyle/>
                    <a:p>
                      <a:endParaRPr lang="id-ID"/>
                    </a:p>
                  </a:txBody>
                  <a:tcPr/>
                </a:tc>
                <a:tc>
                  <a:txBody>
                    <a:bodyPr/>
                    <a:lstStyle/>
                    <a:p>
                      <a:pPr algn="ctr"/>
                      <a:r>
                        <a:rPr lang="id-ID" dirty="0" smtClean="0"/>
                        <a:t>22,450</a:t>
                      </a:r>
                      <a:endParaRPr lang="id-ID" dirty="0"/>
                    </a:p>
                  </a:txBody>
                  <a:tcPr/>
                </a:tc>
                <a:tc>
                  <a:txBody>
                    <a:bodyPr/>
                    <a:lstStyle/>
                    <a:p>
                      <a:endParaRPr lang="id-ID"/>
                    </a:p>
                  </a:txBody>
                  <a:tcPr/>
                </a:tc>
                <a:tc>
                  <a:txBody>
                    <a:bodyPr/>
                    <a:lstStyle/>
                    <a:p>
                      <a:pPr algn="ctr"/>
                      <a:r>
                        <a:rPr lang="id-ID" dirty="0" smtClean="0"/>
                        <a:t>$ 37,500</a:t>
                      </a:r>
                      <a:endParaRPr lang="id-ID"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2183</TotalTime>
  <Words>878</Words>
  <Application>Microsoft Office PowerPoint</Application>
  <PresentationFormat>On-screen Show (4:3)</PresentationFormat>
  <Paragraphs>259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Slide 2</vt:lpstr>
      <vt:lpstr>Reasons to Crash a Project</vt:lpstr>
      <vt:lpstr>Options for Accelerating Activities</vt:lpstr>
      <vt:lpstr>Time-Cost Trade-Offs for Crashing Activities</vt:lpstr>
      <vt:lpstr>COST OF CRASHING</vt:lpstr>
      <vt:lpstr>EXAMPLE</vt:lpstr>
      <vt:lpstr>Crashing a Project (Example)</vt:lpstr>
      <vt:lpstr>Crashing a Project (Example)</vt:lpstr>
      <vt:lpstr>Cost of Crashing Each Activity </vt:lpstr>
      <vt:lpstr>Normal Activity Network</vt:lpstr>
      <vt:lpstr>Fully Crashed Activity Network</vt:lpstr>
      <vt:lpstr>EXERCISE -1</vt:lpstr>
      <vt:lpstr>EXERCISE -2</vt:lpstr>
      <vt:lpstr>Exercise 3 - Network Model</vt:lpstr>
      <vt:lpstr>Solving Example using Win QS - Example</vt:lpstr>
      <vt:lpstr>Solving Exercise using Win QS - Example</vt:lpstr>
      <vt:lpstr>Slide 18</vt:lpstr>
      <vt:lpstr>Slide 19</vt:lpstr>
      <vt:lpstr>Slide 20</vt:lpstr>
      <vt:lpstr>Slide 21</vt:lpstr>
      <vt:lpstr>Slide 22</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214</cp:revision>
  <dcterms:created xsi:type="dcterms:W3CDTF">2011-03-24T08:51:10Z</dcterms:created>
  <dcterms:modified xsi:type="dcterms:W3CDTF">2011-09-17T22:34:59Z</dcterms:modified>
</cp:coreProperties>
</file>