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5" r:id="rId3"/>
    <p:sldId id="277" r:id="rId4"/>
    <p:sldId id="268" r:id="rId5"/>
    <p:sldId id="257" r:id="rId6"/>
    <p:sldId id="258" r:id="rId7"/>
    <p:sldId id="260" r:id="rId8"/>
    <p:sldId id="261" r:id="rId9"/>
    <p:sldId id="266" r:id="rId10"/>
    <p:sldId id="267" r:id="rId11"/>
    <p:sldId id="262" r:id="rId12"/>
    <p:sldId id="263" r:id="rId13"/>
    <p:sldId id="264" r:id="rId14"/>
    <p:sldId id="269" r:id="rId15"/>
    <p:sldId id="270" r:id="rId16"/>
    <p:sldId id="271" r:id="rId17"/>
    <p:sldId id="272" r:id="rId18"/>
    <p:sldId id="273" r:id="rId19"/>
    <p:sldId id="278" r:id="rId20"/>
    <p:sldId id="279" r:id="rId21"/>
    <p:sldId id="274" r:id="rId22"/>
    <p:sldId id="275" r:id="rId23"/>
    <p:sldId id="276"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9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30741-A032-4F7A-A173-B24081588D90}" type="datetimeFigureOut">
              <a:rPr lang="en-US" smtClean="0"/>
              <a:pPr/>
              <a:t>10/9/2011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C1584-370E-4324-8DE1-8675971D90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CC1584-370E-4324-8DE1-8675971D902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2BEB077-6524-4EFE-9299-9B590E1AB8BF}" type="slidenum">
              <a:rPr lang="en-US"/>
              <a:pPr/>
              <a:t>2</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r>
              <a:rPr lang="en-US" sz="1400" b="1" u="sng" smtClean="0">
                <a:solidFill>
                  <a:srgbClr val="000000"/>
                </a:solidFill>
              </a:rPr>
              <a:t>PATIENTLY ALLOW TIME FOR ANIMATIONS TO WORK</a:t>
            </a:r>
            <a:endParaRPr lang="en-US" b="1" smtClean="0"/>
          </a:p>
          <a:p>
            <a:endParaRPr lang="en-US" smtClean="0"/>
          </a:p>
          <a:p>
            <a:r>
              <a:rPr lang="en-US" smtClean="0"/>
              <a:t>Use the animated graphic to explain the component parts of an enterprise's architecture-ranging from suppliers to customers and employees to partners.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0D99D86-18AF-4F63-8023-86D44258E942}" type="datetimeFigureOut">
              <a:rPr lang="en-US" smtClean="0"/>
              <a:pPr/>
              <a:t>10/9/2011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98600D5-FAA6-465F-9F76-1F9492DFA39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D99D86-18AF-4F63-8023-86D44258E942}"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D99D86-18AF-4F63-8023-86D44258E942}"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D99D86-18AF-4F63-8023-86D44258E942}"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0D99D86-18AF-4F63-8023-86D44258E942}"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98600D5-FAA6-465F-9F76-1F9492DFA3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D99D86-18AF-4F63-8023-86D44258E942}"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D99D86-18AF-4F63-8023-86D44258E942}" type="datetimeFigureOut">
              <a:rPr lang="en-US" smtClean="0"/>
              <a:pPr/>
              <a:t>10/9/2011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D99D86-18AF-4F63-8023-86D44258E942}" type="datetimeFigureOut">
              <a:rPr lang="en-US" smtClean="0"/>
              <a:pPr/>
              <a:t>10/9/2011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99D86-18AF-4F63-8023-86D44258E942}" type="datetimeFigureOut">
              <a:rPr lang="en-US" smtClean="0"/>
              <a:pPr/>
              <a:t>10/9/2011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D99D86-18AF-4F63-8023-86D44258E942}"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D99D86-18AF-4F63-8023-86D44258E942}"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8600D5-FAA6-465F-9F76-1F9492DFA3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0D99D86-18AF-4F63-8023-86D44258E942}" type="datetimeFigureOut">
              <a:rPr lang="en-US" smtClean="0"/>
              <a:pPr/>
              <a:t>10/9/2011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98600D5-FAA6-465F-9F76-1F9492DFA39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Pendahuluan</a:t>
            </a:r>
            <a:endParaRPr lang="en-US" dirty="0"/>
          </a:p>
        </p:txBody>
      </p:sp>
      <p:sp>
        <p:nvSpPr>
          <p:cNvPr id="3" name="Subtitle 2"/>
          <p:cNvSpPr>
            <a:spLocks noGrp="1"/>
          </p:cNvSpPr>
          <p:nvPr>
            <p:ph type="subTitle" idx="1"/>
          </p:nvPr>
        </p:nvSpPr>
        <p:spPr/>
        <p:txBody>
          <a:bodyPr/>
          <a:lstStyle/>
          <a:p>
            <a:r>
              <a:rPr lang="en-US" dirty="0" err="1" smtClean="0"/>
              <a:t>Pertemuan</a:t>
            </a:r>
            <a:r>
              <a:rPr lang="en-US" dirty="0" smtClean="0"/>
              <a:t> 2</a:t>
            </a:r>
          </a:p>
          <a:p>
            <a:r>
              <a:rPr lang="en-US" dirty="0" smtClean="0"/>
              <a:t>Customer Relationship </a:t>
            </a:r>
            <a:r>
              <a:rPr lang="en-US" dirty="0" err="1" smtClean="0"/>
              <a:t>Manajemen</a:t>
            </a:r>
            <a:r>
              <a:rPr lang="en-US" dirty="0" smtClean="0"/>
              <a:t> (CRM)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Prinsip</a:t>
            </a:r>
            <a:r>
              <a:rPr lang="en-US" dirty="0" smtClean="0"/>
              <a:t> </a:t>
            </a:r>
            <a:r>
              <a:rPr lang="en-US" dirty="0" err="1" smtClean="0"/>
              <a:t>Dasar</a:t>
            </a:r>
            <a:r>
              <a:rPr lang="en-US" dirty="0" smtClean="0"/>
              <a:t> CRM</a:t>
            </a:r>
            <a:endParaRPr lang="en-US" dirty="0"/>
          </a:p>
        </p:txBody>
      </p:sp>
      <p:sp>
        <p:nvSpPr>
          <p:cNvPr id="3" name="Content Placeholder 2"/>
          <p:cNvSpPr>
            <a:spLocks noGrp="1"/>
          </p:cNvSpPr>
          <p:nvPr>
            <p:ph idx="1"/>
          </p:nvPr>
        </p:nvSpPr>
        <p:spPr/>
        <p:txBody>
          <a:bodyPr/>
          <a:lstStyle/>
          <a:p>
            <a:pPr algn="just">
              <a:lnSpc>
                <a:spcPct val="80000"/>
              </a:lnSpc>
            </a:pPr>
            <a:r>
              <a:rPr lang="en-US" altLang="ja-JP" dirty="0" err="1" smtClean="0">
                <a:ea typeface="ＭＳ Ｐゴシック" pitchFamily="4" charset="-128"/>
              </a:rPr>
              <a:t>M</a:t>
            </a:r>
            <a:r>
              <a:rPr lang="en-US" dirty="0" err="1" smtClean="0"/>
              <a:t>engambil</a:t>
            </a:r>
            <a:r>
              <a:rPr lang="en-US" dirty="0" smtClean="0"/>
              <a:t> data input  </a:t>
            </a:r>
            <a:r>
              <a:rPr lang="en-US" dirty="0" err="1" smtClean="0"/>
              <a:t>berupa</a:t>
            </a:r>
            <a:r>
              <a:rPr lang="en-US" dirty="0" smtClean="0"/>
              <a:t> data </a:t>
            </a:r>
            <a:r>
              <a:rPr lang="en-US" dirty="0" err="1" smtClean="0"/>
              <a:t>profil</a:t>
            </a:r>
            <a:r>
              <a:rPr lang="en-US" dirty="0" smtClean="0"/>
              <a:t> </a:t>
            </a:r>
            <a:r>
              <a:rPr lang="en-US" dirty="0" err="1" smtClean="0"/>
              <a:t>dari</a:t>
            </a:r>
            <a:r>
              <a:rPr lang="en-US" dirty="0" smtClean="0"/>
              <a:t> </a:t>
            </a:r>
            <a:r>
              <a:rPr lang="en-US" dirty="0" err="1" smtClean="0"/>
              <a:t>semua</a:t>
            </a:r>
            <a:r>
              <a:rPr lang="en-US" dirty="0" smtClean="0"/>
              <a:t> </a:t>
            </a:r>
            <a:r>
              <a:rPr lang="en-US" dirty="0" err="1" smtClean="0"/>
              <a:t>pelanggan</a:t>
            </a:r>
            <a:r>
              <a:rPr lang="en-US" dirty="0" smtClean="0"/>
              <a:t> (</a:t>
            </a:r>
            <a:r>
              <a:rPr lang="en-US" i="1" dirty="0" smtClean="0"/>
              <a:t>customer</a:t>
            </a:r>
            <a:r>
              <a:rPr lang="en-US" dirty="0" smtClean="0"/>
              <a:t>) </a:t>
            </a:r>
            <a:r>
              <a:rPr lang="en-US" dirty="0" err="1" smtClean="0"/>
              <a:t>dan</a:t>
            </a:r>
            <a:r>
              <a:rPr lang="en-US" dirty="0" smtClean="0"/>
              <a:t> </a:t>
            </a:r>
            <a:r>
              <a:rPr lang="en-US" dirty="0" err="1" smtClean="0"/>
              <a:t>memberikan</a:t>
            </a:r>
            <a:r>
              <a:rPr lang="en-US" dirty="0" smtClean="0"/>
              <a:t> </a:t>
            </a:r>
            <a:r>
              <a:rPr lang="en-US" dirty="0" err="1" smtClean="0"/>
              <a:t>informasi</a:t>
            </a:r>
            <a:r>
              <a:rPr lang="en-US" dirty="0" smtClean="0"/>
              <a:t> yang </a:t>
            </a:r>
            <a:r>
              <a:rPr lang="en-US" dirty="0" err="1" smtClean="0"/>
              <a:t>sesuai</a:t>
            </a:r>
            <a:r>
              <a:rPr lang="en-US" dirty="0" smtClean="0"/>
              <a:t> </a:t>
            </a:r>
            <a:r>
              <a:rPr lang="en-US" dirty="0" err="1" smtClean="0"/>
              <a:t>kepada</a:t>
            </a:r>
            <a:r>
              <a:rPr lang="en-US" dirty="0" smtClean="0"/>
              <a:t> </a:t>
            </a:r>
            <a:r>
              <a:rPr lang="en-US" dirty="0" err="1" smtClean="0"/>
              <a:t>klien</a:t>
            </a:r>
            <a:r>
              <a:rPr lang="en-US" dirty="0" smtClean="0"/>
              <a:t> </a:t>
            </a:r>
            <a:r>
              <a:rPr lang="en-US" dirty="0" err="1" smtClean="0"/>
              <a:t>berupa</a:t>
            </a:r>
            <a:r>
              <a:rPr lang="en-US" dirty="0" smtClean="0"/>
              <a:t> </a:t>
            </a:r>
            <a:r>
              <a:rPr lang="en-US" dirty="0" err="1" smtClean="0"/>
              <a:t>informasi</a:t>
            </a:r>
            <a:r>
              <a:rPr lang="en-US" dirty="0" smtClean="0"/>
              <a:t> </a:t>
            </a:r>
            <a:r>
              <a:rPr lang="en-US" dirty="0" err="1" smtClean="0"/>
              <a:t>tentang</a:t>
            </a:r>
            <a:r>
              <a:rPr lang="en-US" dirty="0" smtClean="0"/>
              <a:t> </a:t>
            </a:r>
            <a:r>
              <a:rPr lang="en-US" i="1" dirty="0" smtClean="0"/>
              <a:t>customer history</a:t>
            </a:r>
            <a:r>
              <a:rPr lang="en-US" dirty="0" smtClean="0"/>
              <a:t>, </a:t>
            </a:r>
            <a:r>
              <a:rPr lang="en-US" dirty="0" err="1" smtClean="0"/>
              <a:t>kebutuhan-kebutuhan</a:t>
            </a:r>
            <a:r>
              <a:rPr lang="en-US" dirty="0" smtClean="0"/>
              <a:t> </a:t>
            </a:r>
            <a:r>
              <a:rPr lang="en-US" dirty="0" err="1" smtClean="0"/>
              <a:t>pasar</a:t>
            </a:r>
            <a:r>
              <a:rPr lang="en-US" dirty="0" smtClean="0"/>
              <a:t>, </a:t>
            </a:r>
            <a:r>
              <a:rPr lang="en-US" dirty="0" err="1" smtClean="0"/>
              <a:t>dan</a:t>
            </a:r>
            <a:r>
              <a:rPr lang="en-US" dirty="0" smtClean="0"/>
              <a:t> </a:t>
            </a:r>
            <a:r>
              <a:rPr lang="en-US" dirty="0" err="1" smtClean="0"/>
              <a:t>isu-isu</a:t>
            </a:r>
            <a:r>
              <a:rPr lang="en-US" dirty="0" smtClean="0"/>
              <a:t> lain </a:t>
            </a:r>
            <a:r>
              <a:rPr lang="en-US" dirty="0" err="1" smtClean="0"/>
              <a:t>seputar</a:t>
            </a:r>
            <a:r>
              <a:rPr lang="en-US" dirty="0" smtClean="0"/>
              <a:t> </a:t>
            </a:r>
            <a:r>
              <a:rPr lang="en-US" dirty="0" err="1" smtClean="0"/>
              <a:t>perkembangan</a:t>
            </a:r>
            <a:r>
              <a:rPr lang="en-US" dirty="0" smtClean="0"/>
              <a:t> </a:t>
            </a:r>
            <a:r>
              <a:rPr lang="en-US" dirty="0" err="1" smtClean="0"/>
              <a:t>pasar</a:t>
            </a:r>
            <a:r>
              <a:rPr lang="en-US" dirty="0" smtClean="0"/>
              <a:t>.</a:t>
            </a:r>
            <a:endParaRPr lang="en-US" altLang="ja-JP" dirty="0" smtClean="0">
              <a:ea typeface="ＭＳ Ｐゴシック" pitchFamily="4" charset="-128"/>
            </a:endParaRPr>
          </a:p>
          <a:p>
            <a:pPr>
              <a:lnSpc>
                <a:spcPct val="80000"/>
              </a:lnSpc>
              <a:buFontTx/>
              <a:buNone/>
            </a:pPr>
            <a:endParaRPr lang="en-US" dirty="0" smtClean="0"/>
          </a:p>
          <a:p>
            <a:pPr>
              <a:lnSpc>
                <a:spcPct val="80000"/>
              </a:lnSpc>
              <a:buFontTx/>
              <a:buNone/>
            </a:pPr>
            <a:r>
              <a:rPr lang="en-US" dirty="0" err="1" smtClean="0"/>
              <a:t>Secara</a:t>
            </a:r>
            <a:r>
              <a:rPr lang="en-US" dirty="0" smtClean="0"/>
              <a:t> </a:t>
            </a:r>
            <a:r>
              <a:rPr lang="en-US" dirty="0" err="1" smtClean="0"/>
              <a:t>umum</a:t>
            </a:r>
            <a:r>
              <a:rPr lang="en-US" dirty="0" smtClean="0"/>
              <a:t> </a:t>
            </a:r>
            <a:r>
              <a:rPr lang="en-US" b="1" dirty="0" err="1" smtClean="0"/>
              <a:t>tujuan</a:t>
            </a:r>
            <a:r>
              <a:rPr lang="en-US" b="1" dirty="0" smtClean="0"/>
              <a:t> </a:t>
            </a:r>
            <a:r>
              <a:rPr lang="en-US" b="1" dirty="0" err="1" smtClean="0"/>
              <a:t>penerapan</a:t>
            </a:r>
            <a:r>
              <a:rPr lang="en-US" b="1" dirty="0" smtClean="0"/>
              <a:t> CRM</a:t>
            </a:r>
            <a:r>
              <a:rPr lang="en-US" dirty="0" smtClean="0"/>
              <a:t> </a:t>
            </a:r>
            <a:r>
              <a:rPr lang="en-US" dirty="0" err="1" smtClean="0"/>
              <a:t>sbb</a:t>
            </a:r>
            <a:r>
              <a:rPr lang="en-US" dirty="0" smtClean="0"/>
              <a:t>. :</a:t>
            </a:r>
          </a:p>
          <a:p>
            <a:pPr>
              <a:lnSpc>
                <a:spcPct val="80000"/>
              </a:lnSpc>
            </a:pPr>
            <a:r>
              <a:rPr lang="en-US" dirty="0" err="1" smtClean="0"/>
              <a:t>Mengenali</a:t>
            </a:r>
            <a:r>
              <a:rPr lang="en-US" dirty="0" smtClean="0"/>
              <a:t> </a:t>
            </a:r>
            <a:r>
              <a:rPr lang="en-US" dirty="0" err="1" smtClean="0"/>
              <a:t>dan</a:t>
            </a:r>
            <a:r>
              <a:rPr lang="en-US" dirty="0" smtClean="0"/>
              <a:t> </a:t>
            </a:r>
            <a:r>
              <a:rPr lang="en-US" dirty="0" err="1" smtClean="0"/>
              <a:t>menganalisa</a:t>
            </a:r>
            <a:r>
              <a:rPr lang="en-US" dirty="0" smtClean="0"/>
              <a:t> </a:t>
            </a:r>
            <a:r>
              <a:rPr lang="en-US" dirty="0" err="1" smtClean="0"/>
              <a:t>relasi</a:t>
            </a:r>
            <a:r>
              <a:rPr lang="en-US" dirty="0" smtClean="0"/>
              <a:t>.</a:t>
            </a:r>
          </a:p>
          <a:p>
            <a:pPr>
              <a:lnSpc>
                <a:spcPct val="80000"/>
              </a:lnSpc>
            </a:pPr>
            <a:r>
              <a:rPr lang="en-US" dirty="0" err="1" smtClean="0"/>
              <a:t>Mengenali</a:t>
            </a:r>
            <a:r>
              <a:rPr lang="en-US" dirty="0" smtClean="0"/>
              <a:t> </a:t>
            </a:r>
            <a:r>
              <a:rPr lang="en-US" dirty="0" err="1" smtClean="0"/>
              <a:t>dan</a:t>
            </a:r>
            <a:r>
              <a:rPr lang="en-US" dirty="0" smtClean="0"/>
              <a:t> </a:t>
            </a:r>
            <a:r>
              <a:rPr lang="en-US" dirty="0" err="1" smtClean="0"/>
              <a:t>menganalisa</a:t>
            </a:r>
            <a:r>
              <a:rPr lang="en-US" dirty="0" smtClean="0"/>
              <a:t> </a:t>
            </a:r>
            <a:r>
              <a:rPr lang="en-US" dirty="0" err="1" smtClean="0"/>
              <a:t>pasar</a:t>
            </a:r>
            <a:r>
              <a:rPr lang="en-US" dirty="0" smtClean="0"/>
              <a:t>.</a:t>
            </a:r>
          </a:p>
          <a:p>
            <a:pPr>
              <a:lnSpc>
                <a:spcPct val="80000"/>
              </a:lnSpc>
            </a:pPr>
            <a:r>
              <a:rPr lang="en-US" dirty="0" err="1" smtClean="0"/>
              <a:t>Mengenali</a:t>
            </a:r>
            <a:r>
              <a:rPr lang="en-US" dirty="0" smtClean="0"/>
              <a:t> </a:t>
            </a:r>
            <a:r>
              <a:rPr lang="en-US" dirty="0" err="1" smtClean="0"/>
              <a:t>dan</a:t>
            </a:r>
            <a:r>
              <a:rPr lang="en-US" dirty="0" smtClean="0"/>
              <a:t> </a:t>
            </a:r>
            <a:r>
              <a:rPr lang="en-US" dirty="0" err="1" smtClean="0"/>
              <a:t>menganalisa</a:t>
            </a:r>
            <a:r>
              <a:rPr lang="en-US" dirty="0" smtClean="0"/>
              <a:t> </a:t>
            </a:r>
            <a:r>
              <a:rPr lang="en-US" dirty="0" err="1" smtClean="0"/>
              <a:t>produk</a:t>
            </a:r>
            <a:r>
              <a:rPr lang="en-US" dirty="0" smtClean="0"/>
              <a:t> </a:t>
            </a:r>
            <a:r>
              <a:rPr lang="en-US" dirty="0" err="1" smtClean="0"/>
              <a:t>keluaran</a:t>
            </a:r>
            <a:r>
              <a:rPr lang="en-US" dirty="0" smtClean="0"/>
              <a: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CRM</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Active CRM	: Database </a:t>
            </a:r>
            <a:r>
              <a:rPr lang="en-US" dirty="0" err="1" smtClean="0"/>
              <a:t>terpusat</a:t>
            </a:r>
            <a:r>
              <a:rPr lang="en-US" dirty="0" smtClean="0"/>
              <a:t> </a:t>
            </a:r>
            <a:r>
              <a:rPr lang="en-US" dirty="0" err="1" smtClean="0"/>
              <a:t>untuk</a:t>
            </a:r>
            <a:r>
              <a:rPr lang="en-US" dirty="0" smtClean="0"/>
              <a:t> </a:t>
            </a:r>
            <a:r>
              <a:rPr lang="en-US" dirty="0" err="1" smtClean="0"/>
              <a:t>penyimpanan</a:t>
            </a:r>
            <a:r>
              <a:rPr lang="en-US" dirty="0" smtClean="0"/>
              <a:t> data yang </a:t>
            </a:r>
            <a:r>
              <a:rPr lang="en-US" dirty="0" err="1" smtClean="0"/>
              <a:t>digunakan</a:t>
            </a:r>
            <a:r>
              <a:rPr lang="en-US" dirty="0" smtClean="0"/>
              <a:t> </a:t>
            </a:r>
            <a:r>
              <a:rPr lang="en-US" dirty="0" err="1" smtClean="0"/>
              <a:t>untuk</a:t>
            </a:r>
            <a:r>
              <a:rPr lang="en-US" dirty="0" smtClean="0"/>
              <a:t> </a:t>
            </a:r>
            <a:r>
              <a:rPr lang="en-US" dirty="0" err="1" smtClean="0"/>
              <a:t>otomatisasi</a:t>
            </a:r>
            <a:r>
              <a:rPr lang="en-US" dirty="0" smtClean="0"/>
              <a:t> </a:t>
            </a:r>
            <a:r>
              <a:rPr lang="en-US" dirty="0" err="1" smtClean="0"/>
              <a:t>proses</a:t>
            </a:r>
            <a:r>
              <a:rPr lang="en-US" dirty="0" smtClean="0"/>
              <a:t> </a:t>
            </a:r>
            <a:r>
              <a:rPr lang="en-US" dirty="0" err="1" smtClean="0"/>
              <a:t>bisnis</a:t>
            </a:r>
            <a:r>
              <a:rPr lang="en-US" dirty="0" smtClean="0"/>
              <a:t> </a:t>
            </a:r>
            <a:r>
              <a:rPr lang="en-US" dirty="0" err="1" smtClean="0"/>
              <a:t>dan</a:t>
            </a:r>
            <a:r>
              <a:rPr lang="en-US" dirty="0" smtClean="0"/>
              <a:t> </a:t>
            </a:r>
            <a:r>
              <a:rPr lang="en-US" dirty="0" err="1" smtClean="0"/>
              <a:t>tugas</a:t>
            </a:r>
            <a:r>
              <a:rPr lang="en-US" dirty="0" smtClean="0"/>
              <a:t> – </a:t>
            </a:r>
            <a:r>
              <a:rPr lang="en-US" dirty="0" err="1" smtClean="0"/>
              <a:t>tugas</a:t>
            </a:r>
            <a:r>
              <a:rPr lang="en-US" dirty="0" smtClean="0"/>
              <a:t> </a:t>
            </a:r>
            <a:r>
              <a:rPr lang="en-US" dirty="0" err="1" smtClean="0"/>
              <a:t>umum</a:t>
            </a:r>
            <a:endParaRPr lang="en-US" dirty="0" smtClean="0"/>
          </a:p>
          <a:p>
            <a:pPr algn="just"/>
            <a:r>
              <a:rPr lang="en-US" dirty="0" smtClean="0"/>
              <a:t>Operational	: </a:t>
            </a:r>
            <a:r>
              <a:rPr lang="en-US" dirty="0" err="1" smtClean="0"/>
              <a:t>Otomatisasi</a:t>
            </a:r>
            <a:r>
              <a:rPr lang="en-US" dirty="0" smtClean="0"/>
              <a:t> </a:t>
            </a:r>
            <a:r>
              <a:rPr lang="en-US" dirty="0" err="1" smtClean="0"/>
              <a:t>atau</a:t>
            </a:r>
            <a:r>
              <a:rPr lang="en-US" dirty="0" smtClean="0"/>
              <a:t> </a:t>
            </a:r>
            <a:r>
              <a:rPr lang="en-US" dirty="0" err="1" smtClean="0"/>
              <a:t>dukungan</a:t>
            </a:r>
            <a:r>
              <a:rPr lang="en-US" dirty="0" smtClean="0"/>
              <a:t> </a:t>
            </a:r>
            <a:r>
              <a:rPr lang="en-US" dirty="0" err="1" smtClean="0"/>
              <a:t>terhadap</a:t>
            </a:r>
            <a:r>
              <a:rPr lang="en-US" dirty="0" smtClean="0"/>
              <a:t> </a:t>
            </a:r>
            <a:r>
              <a:rPr lang="en-US" dirty="0" err="1" smtClean="0"/>
              <a:t>layanan</a:t>
            </a:r>
            <a:r>
              <a:rPr lang="en-US" dirty="0" smtClean="0"/>
              <a:t> </a:t>
            </a:r>
            <a:r>
              <a:rPr lang="en-US" dirty="0" err="1" smtClean="0"/>
              <a:t>pelanggan</a:t>
            </a:r>
            <a:r>
              <a:rPr lang="en-US" dirty="0" smtClean="0"/>
              <a:t>  </a:t>
            </a:r>
            <a:r>
              <a:rPr lang="en-US" dirty="0" err="1" smtClean="0"/>
              <a:t>meliputi</a:t>
            </a:r>
            <a:r>
              <a:rPr lang="en-US" dirty="0" smtClean="0"/>
              <a:t> </a:t>
            </a:r>
            <a:r>
              <a:rPr lang="en-US" dirty="0" err="1" smtClean="0"/>
              <a:t>penjualan</a:t>
            </a:r>
            <a:r>
              <a:rPr lang="en-US" dirty="0" smtClean="0"/>
              <a:t> </a:t>
            </a:r>
            <a:r>
              <a:rPr lang="en-US" dirty="0" err="1" smtClean="0"/>
              <a:t>dan</a:t>
            </a:r>
            <a:r>
              <a:rPr lang="en-US" dirty="0" smtClean="0"/>
              <a:t> </a:t>
            </a:r>
            <a:r>
              <a:rPr lang="en-US" dirty="0" err="1" smtClean="0"/>
              <a:t>perwakilan</a:t>
            </a:r>
            <a:r>
              <a:rPr lang="en-US" dirty="0" smtClean="0"/>
              <a:t> </a:t>
            </a:r>
            <a:r>
              <a:rPr lang="en-US" dirty="0" err="1" smtClean="0"/>
              <a:t>layanan</a:t>
            </a:r>
            <a:r>
              <a:rPr lang="en-US" dirty="0" smtClean="0"/>
              <a:t> </a:t>
            </a:r>
            <a:r>
              <a:rPr lang="en-US" dirty="0" err="1" smtClean="0"/>
              <a:t>pelanggan</a:t>
            </a:r>
            <a:endParaRPr lang="en-US" dirty="0" smtClean="0"/>
          </a:p>
          <a:p>
            <a:r>
              <a:rPr lang="en-US" dirty="0" smtClean="0"/>
              <a:t>Collaborative:  </a:t>
            </a:r>
            <a:r>
              <a:rPr lang="en-US" dirty="0" err="1" smtClean="0"/>
              <a:t>Komunikasi</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pelanggan</a:t>
            </a:r>
            <a:r>
              <a:rPr lang="en-US" dirty="0" smtClean="0"/>
              <a:t> </a:t>
            </a:r>
            <a:r>
              <a:rPr lang="en-US" dirty="0" err="1" smtClean="0"/>
              <a:t>di</a:t>
            </a:r>
            <a:r>
              <a:rPr lang="en-US" dirty="0" smtClean="0"/>
              <a:t> </a:t>
            </a:r>
            <a:r>
              <a:rPr lang="en-US" dirty="0" err="1" smtClean="0"/>
              <a:t>luar</a:t>
            </a:r>
            <a:r>
              <a:rPr lang="en-US" dirty="0" smtClean="0"/>
              <a:t> </a:t>
            </a:r>
            <a:r>
              <a:rPr lang="en-US" dirty="0" err="1" smtClean="0"/>
              <a:t>penjualan</a:t>
            </a:r>
            <a:r>
              <a:rPr lang="en-US" dirty="0" smtClean="0"/>
              <a:t> </a:t>
            </a:r>
            <a:r>
              <a:rPr lang="en-US" dirty="0" err="1" smtClean="0"/>
              <a:t>dan</a:t>
            </a:r>
            <a:r>
              <a:rPr lang="en-US" dirty="0" smtClean="0"/>
              <a:t> </a:t>
            </a:r>
            <a:r>
              <a:rPr lang="en-US" dirty="0" err="1" smtClean="0"/>
              <a:t>perwakilan</a:t>
            </a:r>
            <a:r>
              <a:rPr lang="en-US" dirty="0" smtClean="0"/>
              <a:t> </a:t>
            </a:r>
            <a:r>
              <a:rPr lang="en-US" dirty="0" err="1" smtClean="0"/>
              <a:t>layanan</a:t>
            </a:r>
            <a:r>
              <a:rPr lang="en-US" dirty="0" smtClean="0"/>
              <a:t> </a:t>
            </a:r>
            <a:r>
              <a:rPr lang="en-US" dirty="0" err="1" smtClean="0"/>
              <a:t>pelanggan</a:t>
            </a:r>
            <a:endParaRPr lang="en-US" dirty="0" smtClean="0"/>
          </a:p>
          <a:p>
            <a:r>
              <a:rPr lang="en-US" dirty="0" smtClean="0"/>
              <a:t>Analytical	: </a:t>
            </a:r>
            <a:r>
              <a:rPr lang="en-US" dirty="0" err="1" smtClean="0"/>
              <a:t>Analisis</a:t>
            </a:r>
            <a:r>
              <a:rPr lang="en-US" dirty="0" smtClean="0"/>
              <a:t> data </a:t>
            </a:r>
            <a:r>
              <a:rPr lang="en-US" dirty="0" err="1" smtClean="0"/>
              <a:t>pelanggan</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CRM</a:t>
            </a:r>
            <a:endParaRPr lang="en-US" dirty="0"/>
          </a:p>
        </p:txBody>
      </p:sp>
      <p:sp>
        <p:nvSpPr>
          <p:cNvPr id="3" name="Content Placeholder 2"/>
          <p:cNvSpPr>
            <a:spLocks noGrp="1"/>
          </p:cNvSpPr>
          <p:nvPr>
            <p:ph idx="1"/>
          </p:nvPr>
        </p:nvSpPr>
        <p:spPr/>
        <p:txBody>
          <a:bodyPr>
            <a:normAutofit lnSpcReduction="10000"/>
          </a:bodyPr>
          <a:lstStyle/>
          <a:p>
            <a:r>
              <a:rPr lang="en-US" dirty="0" err="1" smtClean="0"/>
              <a:t>Penyimpanan</a:t>
            </a:r>
            <a:r>
              <a:rPr lang="en-US" dirty="0" smtClean="0"/>
              <a:t> Data </a:t>
            </a:r>
            <a:r>
              <a:rPr lang="en-US" dirty="0" err="1" smtClean="0"/>
              <a:t>Terpusat</a:t>
            </a:r>
            <a:endParaRPr lang="en-US" dirty="0" smtClean="0"/>
          </a:p>
          <a:p>
            <a:pPr lvl="1" algn="just"/>
            <a:r>
              <a:rPr lang="en-US" dirty="0" smtClean="0"/>
              <a:t>Info </a:t>
            </a:r>
            <a:r>
              <a:rPr lang="en-US" dirty="0" err="1" smtClean="0"/>
              <a:t>konsumen</a:t>
            </a:r>
            <a:r>
              <a:rPr lang="en-US" dirty="0" smtClean="0"/>
              <a:t> </a:t>
            </a:r>
            <a:r>
              <a:rPr lang="en-US" dirty="0" err="1" smtClean="0"/>
              <a:t>dan</a:t>
            </a:r>
            <a:r>
              <a:rPr lang="en-US" dirty="0" smtClean="0"/>
              <a:t> </a:t>
            </a:r>
            <a:r>
              <a:rPr lang="en-US" dirty="0" err="1" smtClean="0"/>
              <a:t>prospek</a:t>
            </a:r>
            <a:r>
              <a:rPr lang="en-US" dirty="0" smtClean="0"/>
              <a:t> </a:t>
            </a:r>
            <a:r>
              <a:rPr lang="en-US" dirty="0" err="1" smtClean="0"/>
              <a:t>bisnis</a:t>
            </a:r>
            <a:r>
              <a:rPr lang="en-US" dirty="0" smtClean="0"/>
              <a:t> </a:t>
            </a:r>
            <a:r>
              <a:rPr lang="en-US" dirty="0" err="1" smtClean="0"/>
              <a:t>tersimpan</a:t>
            </a:r>
            <a:r>
              <a:rPr lang="en-US" dirty="0" smtClean="0"/>
              <a:t> </a:t>
            </a:r>
            <a:r>
              <a:rPr lang="en-US" dirty="0" err="1" smtClean="0"/>
              <a:t>pada</a:t>
            </a:r>
            <a:r>
              <a:rPr lang="en-US" dirty="0" smtClean="0"/>
              <a:t> </a:t>
            </a:r>
            <a:r>
              <a:rPr lang="en-US" dirty="0" err="1" smtClean="0"/>
              <a:t>sistem</a:t>
            </a:r>
            <a:r>
              <a:rPr lang="en-US" dirty="0" smtClean="0"/>
              <a:t> </a:t>
            </a:r>
            <a:r>
              <a:rPr lang="en-US" dirty="0" err="1" smtClean="0"/>
              <a:t>tunggal</a:t>
            </a:r>
            <a:endParaRPr lang="en-US" dirty="0" smtClean="0"/>
          </a:p>
          <a:p>
            <a:pPr algn="just"/>
            <a:r>
              <a:rPr lang="en-US" dirty="0" err="1" smtClean="0"/>
              <a:t>Departemen</a:t>
            </a:r>
            <a:r>
              <a:rPr lang="en-US" dirty="0" smtClean="0"/>
              <a:t> IT </a:t>
            </a:r>
            <a:r>
              <a:rPr lang="en-US" dirty="0" err="1" smtClean="0"/>
              <a:t>membuat</a:t>
            </a:r>
            <a:r>
              <a:rPr lang="en-US" dirty="0" smtClean="0"/>
              <a:t> data account </a:t>
            </a:r>
            <a:r>
              <a:rPr lang="en-US" dirty="0" err="1" smtClean="0"/>
              <a:t>baru</a:t>
            </a:r>
            <a:r>
              <a:rPr lang="en-US" dirty="0" smtClean="0"/>
              <a:t> </a:t>
            </a:r>
            <a:r>
              <a:rPr lang="en-US" dirty="0" err="1" smtClean="0"/>
              <a:t>dan</a:t>
            </a:r>
            <a:r>
              <a:rPr lang="en-US" dirty="0" smtClean="0"/>
              <a:t> </a:t>
            </a:r>
            <a:r>
              <a:rPr lang="en-US" dirty="0" err="1" smtClean="0"/>
              <a:t>memelihara</a:t>
            </a:r>
            <a:r>
              <a:rPr lang="en-US" dirty="0" smtClean="0"/>
              <a:t> </a:t>
            </a:r>
            <a:r>
              <a:rPr lang="en-US" dirty="0" err="1" smtClean="0"/>
              <a:t>penyimpanan</a:t>
            </a:r>
            <a:r>
              <a:rPr lang="en-US" dirty="0" smtClean="0"/>
              <a:t> data</a:t>
            </a:r>
          </a:p>
          <a:p>
            <a:pPr algn="just"/>
            <a:r>
              <a:rPr lang="en-US" dirty="0" err="1" smtClean="0"/>
              <a:t>Penyimpanan</a:t>
            </a:r>
            <a:r>
              <a:rPr lang="en-US" dirty="0" smtClean="0"/>
              <a:t> data </a:t>
            </a:r>
            <a:r>
              <a:rPr lang="en-US" dirty="0" err="1" smtClean="0"/>
              <a:t>terpusat</a:t>
            </a:r>
            <a:r>
              <a:rPr lang="en-US" dirty="0" smtClean="0"/>
              <a:t> </a:t>
            </a:r>
            <a:r>
              <a:rPr lang="en-US" dirty="0" err="1" smtClean="0"/>
              <a:t>tunggal</a:t>
            </a:r>
            <a:r>
              <a:rPr lang="en-US" dirty="0" smtClean="0"/>
              <a:t> </a:t>
            </a:r>
            <a:r>
              <a:rPr lang="en-US" dirty="0" err="1" smtClean="0"/>
              <a:t>membantu</a:t>
            </a:r>
            <a:r>
              <a:rPr lang="en-US" dirty="0" smtClean="0"/>
              <a:t> </a:t>
            </a:r>
            <a:r>
              <a:rPr lang="en-US" dirty="0" err="1" smtClean="0"/>
              <a:t>dalam</a:t>
            </a:r>
            <a:r>
              <a:rPr lang="en-US" dirty="0" smtClean="0"/>
              <a:t> </a:t>
            </a:r>
            <a:r>
              <a:rPr lang="en-US" dirty="0" err="1" smtClean="0"/>
              <a:t>mengorganisir</a:t>
            </a:r>
            <a:r>
              <a:rPr lang="en-US" dirty="0" smtClean="0"/>
              <a:t> data </a:t>
            </a:r>
            <a:r>
              <a:rPr lang="en-US" dirty="0" err="1" smtClean="0"/>
              <a:t>lebih</a:t>
            </a:r>
            <a:r>
              <a:rPr lang="en-US" dirty="0" smtClean="0"/>
              <a:t> </a:t>
            </a:r>
            <a:r>
              <a:rPr lang="en-US" dirty="0" err="1" smtClean="0"/>
              <a:t>efisien</a:t>
            </a:r>
            <a:endParaRPr lang="en-US" dirty="0" smtClean="0"/>
          </a:p>
          <a:p>
            <a:r>
              <a:rPr lang="en-US" dirty="0" err="1" smtClean="0"/>
              <a:t>Kelebihan</a:t>
            </a:r>
            <a:r>
              <a:rPr lang="en-US" dirty="0" smtClean="0"/>
              <a:t> :</a:t>
            </a:r>
          </a:p>
          <a:p>
            <a:pPr lvl="1"/>
            <a:r>
              <a:rPr lang="en-US" dirty="0" err="1" smtClean="0"/>
              <a:t>Meningkatkan</a:t>
            </a:r>
            <a:r>
              <a:rPr lang="en-US" dirty="0" smtClean="0"/>
              <a:t> </a:t>
            </a:r>
            <a:r>
              <a:rPr lang="en-US" dirty="0" err="1" smtClean="0"/>
              <a:t>hubungan</a:t>
            </a:r>
            <a:r>
              <a:rPr lang="en-US" dirty="0" smtClean="0"/>
              <a:t> </a:t>
            </a:r>
            <a:r>
              <a:rPr lang="en-US" dirty="0" err="1" smtClean="0"/>
              <a:t>dengan</a:t>
            </a:r>
            <a:r>
              <a:rPr lang="en-US" dirty="0" smtClean="0"/>
              <a:t> </a:t>
            </a:r>
            <a:r>
              <a:rPr lang="en-US" dirty="0" err="1" smtClean="0"/>
              <a:t>pelanggan</a:t>
            </a:r>
            <a:endParaRPr lang="en-US" dirty="0" smtClean="0"/>
          </a:p>
          <a:p>
            <a:pPr lvl="1"/>
            <a:r>
              <a:rPr lang="en-US" dirty="0" err="1" smtClean="0"/>
              <a:t>Otomatisasi</a:t>
            </a:r>
            <a:r>
              <a:rPr lang="en-US" dirty="0" smtClean="0"/>
              <a:t> </a:t>
            </a:r>
            <a:r>
              <a:rPr lang="en-US" dirty="0" err="1" smtClean="0"/>
              <a:t>proses</a:t>
            </a:r>
            <a:r>
              <a:rPr lang="en-US" dirty="0" smtClean="0"/>
              <a:t> </a:t>
            </a:r>
            <a:r>
              <a:rPr lang="en-US" dirty="0" err="1" smtClean="0"/>
              <a:t>bisnis</a:t>
            </a:r>
            <a:endParaRPr lang="en-US" dirty="0" smtClean="0"/>
          </a:p>
          <a:p>
            <a:pPr lvl="1"/>
            <a:r>
              <a:rPr lang="en-US" dirty="0" err="1" smtClean="0"/>
              <a:t>Mempermudah</a:t>
            </a:r>
            <a:r>
              <a:rPr lang="en-US" dirty="0" smtClean="0"/>
              <a:t> </a:t>
            </a:r>
            <a:r>
              <a:rPr lang="en-US" dirty="0" err="1" smtClean="0"/>
              <a:t>penentuan</a:t>
            </a:r>
            <a:r>
              <a:rPr lang="en-US" dirty="0" smtClean="0"/>
              <a:t> </a:t>
            </a:r>
            <a:r>
              <a:rPr lang="en-US" dirty="0" err="1" smtClean="0"/>
              <a:t>sasaran</a:t>
            </a:r>
            <a:r>
              <a:rPr lang="en-US" dirty="0" smtClean="0"/>
              <a:t> </a:t>
            </a:r>
            <a:r>
              <a:rPr lang="en-US" dirty="0" err="1" smtClean="0"/>
              <a:t>pemasaran</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CRM</a:t>
            </a:r>
            <a:endParaRPr lang="en-US" dirty="0"/>
          </a:p>
        </p:txBody>
      </p:sp>
      <p:sp>
        <p:nvSpPr>
          <p:cNvPr id="3" name="Content Placeholder 2"/>
          <p:cNvSpPr>
            <a:spLocks noGrp="1"/>
          </p:cNvSpPr>
          <p:nvPr>
            <p:ph idx="1"/>
          </p:nvPr>
        </p:nvSpPr>
        <p:spPr/>
        <p:txBody>
          <a:bodyPr/>
          <a:lstStyle/>
          <a:p>
            <a:pPr algn="just"/>
            <a:r>
              <a:rPr lang="en-US" dirty="0" err="1" smtClean="0"/>
              <a:t>Mengacu</a:t>
            </a:r>
            <a:r>
              <a:rPr lang="en-US" dirty="0" smtClean="0"/>
              <a:t> </a:t>
            </a:r>
            <a:r>
              <a:rPr lang="en-US" dirty="0" err="1" smtClean="0"/>
              <a:t>pada</a:t>
            </a:r>
            <a:r>
              <a:rPr lang="en-US" dirty="0" smtClean="0"/>
              <a:t> </a:t>
            </a:r>
            <a:r>
              <a:rPr lang="en-US" dirty="0" err="1" smtClean="0"/>
              <a:t>produk</a:t>
            </a:r>
            <a:r>
              <a:rPr lang="en-US" dirty="0" smtClean="0"/>
              <a:t>, </a:t>
            </a:r>
            <a:r>
              <a:rPr lang="en-US" dirty="0" err="1" smtClean="0"/>
              <a:t>pelayanan</a:t>
            </a:r>
            <a:r>
              <a:rPr lang="en-US" dirty="0" smtClean="0"/>
              <a:t>, </a:t>
            </a:r>
            <a:r>
              <a:rPr lang="en-US" dirty="0" err="1" smtClean="0"/>
              <a:t>dan</a:t>
            </a:r>
            <a:r>
              <a:rPr lang="en-US" dirty="0" smtClean="0"/>
              <a:t> </a:t>
            </a:r>
            <a:r>
              <a:rPr lang="en-US" dirty="0" err="1" smtClean="0"/>
              <a:t>kemampuan</a:t>
            </a:r>
            <a:r>
              <a:rPr lang="en-US" dirty="0" smtClean="0"/>
              <a:t> </a:t>
            </a:r>
            <a:r>
              <a:rPr lang="en-US" dirty="0" err="1" smtClean="0"/>
              <a:t>operasional</a:t>
            </a:r>
            <a:r>
              <a:rPr lang="en-US" dirty="0" smtClean="0"/>
              <a:t> yang </a:t>
            </a:r>
            <a:r>
              <a:rPr lang="en-US" dirty="0" err="1" smtClean="0"/>
              <a:t>memungkinkan</a:t>
            </a:r>
            <a:r>
              <a:rPr lang="en-US" dirty="0" smtClean="0"/>
              <a:t> </a:t>
            </a:r>
            <a:r>
              <a:rPr lang="en-US" dirty="0" err="1" smtClean="0"/>
              <a:t>organisasi</a:t>
            </a:r>
            <a:r>
              <a:rPr lang="en-US" dirty="0" smtClean="0"/>
              <a:t> </a:t>
            </a:r>
            <a:r>
              <a:rPr lang="en-US" dirty="0" err="1" smtClean="0"/>
              <a:t>untuk</a:t>
            </a:r>
            <a:r>
              <a:rPr lang="en-US" dirty="0" smtClean="0"/>
              <a:t> </a:t>
            </a:r>
            <a:r>
              <a:rPr lang="en-US" dirty="0" err="1" smtClean="0"/>
              <a:t>mengurusi</a:t>
            </a:r>
            <a:r>
              <a:rPr lang="en-US" dirty="0" smtClean="0"/>
              <a:t> </a:t>
            </a:r>
            <a:r>
              <a:rPr lang="en-US" dirty="0" err="1" smtClean="0"/>
              <a:t>pelanggannnya</a:t>
            </a:r>
            <a:endParaRPr lang="en-US" dirty="0" smtClean="0"/>
          </a:p>
          <a:p>
            <a:pPr algn="just">
              <a:buNone/>
            </a:pPr>
            <a:endParaRPr lang="en-US" dirty="0"/>
          </a:p>
        </p:txBody>
      </p:sp>
      <p:pic>
        <p:nvPicPr>
          <p:cNvPr id="4" name="Picture 4" descr="table"/>
          <p:cNvPicPr>
            <a:picLocks noChangeAspect="1" noChangeArrowheads="1"/>
          </p:cNvPicPr>
          <p:nvPr/>
        </p:nvPicPr>
        <p:blipFill>
          <a:blip r:embed="rId2" cstate="print"/>
          <a:srcRect/>
          <a:stretch>
            <a:fillRect/>
          </a:stretch>
        </p:blipFill>
        <p:spPr>
          <a:xfrm>
            <a:off x="914400" y="3581400"/>
            <a:ext cx="7315200" cy="2438400"/>
          </a:xfrm>
          <a:prstGeom prst="rect">
            <a:avLst/>
          </a:prstGeom>
          <a:noFill/>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CRM</a:t>
            </a:r>
            <a:endParaRPr lang="en-US" dirty="0"/>
          </a:p>
        </p:txBody>
      </p:sp>
      <p:sp>
        <p:nvSpPr>
          <p:cNvPr id="3" name="Content Placeholder 2"/>
          <p:cNvSpPr>
            <a:spLocks noGrp="1"/>
          </p:cNvSpPr>
          <p:nvPr>
            <p:ph idx="1"/>
          </p:nvPr>
        </p:nvSpPr>
        <p:spPr/>
        <p:txBody>
          <a:bodyPr/>
          <a:lstStyle/>
          <a:p>
            <a:r>
              <a:rPr lang="en-US" dirty="0" err="1" smtClean="0"/>
              <a:t>Pentingnya</a:t>
            </a:r>
            <a:r>
              <a:rPr lang="en-US" dirty="0" smtClean="0"/>
              <a:t> </a:t>
            </a:r>
            <a:r>
              <a:rPr lang="en-US" i="1" dirty="0" smtClean="0"/>
              <a:t>Customer Care </a:t>
            </a:r>
            <a:r>
              <a:rPr lang="en-US" dirty="0" err="1" smtClean="0"/>
              <a:t>bagi</a:t>
            </a:r>
            <a:r>
              <a:rPr lang="en-US" dirty="0" smtClean="0"/>
              <a:t> </a:t>
            </a:r>
            <a:r>
              <a:rPr lang="en-US" dirty="0" err="1" smtClean="0"/>
              <a:t>perusahaan</a:t>
            </a:r>
            <a:endParaRPr lang="en-US" dirty="0" smtClean="0"/>
          </a:p>
          <a:p>
            <a:pPr algn="just"/>
            <a:r>
              <a:rPr lang="en-US" dirty="0" smtClean="0"/>
              <a:t>Perusahaan </a:t>
            </a:r>
            <a:r>
              <a:rPr lang="en-US" dirty="0" err="1" smtClean="0"/>
              <a:t>tidak</a:t>
            </a:r>
            <a:r>
              <a:rPr lang="en-US" dirty="0" smtClean="0"/>
              <a:t> </a:t>
            </a:r>
            <a:r>
              <a:rPr lang="en-US" dirty="0" err="1" smtClean="0"/>
              <a:t>memahami</a:t>
            </a:r>
            <a:r>
              <a:rPr lang="en-US" dirty="0" smtClean="0"/>
              <a:t> </a:t>
            </a:r>
            <a:r>
              <a:rPr lang="en-US" dirty="0" err="1" smtClean="0"/>
              <a:t>dengan</a:t>
            </a:r>
            <a:r>
              <a:rPr lang="en-US" dirty="0" smtClean="0"/>
              <a:t> </a:t>
            </a:r>
            <a:r>
              <a:rPr lang="en-US" dirty="0" err="1" smtClean="0"/>
              <a:t>benar</a:t>
            </a:r>
            <a:r>
              <a:rPr lang="en-US" dirty="0" smtClean="0"/>
              <a:t> </a:t>
            </a:r>
            <a:r>
              <a:rPr lang="en-US" dirty="0" err="1" smtClean="0"/>
              <a:t>tujuan</a:t>
            </a:r>
            <a:r>
              <a:rPr lang="en-US" dirty="0" smtClean="0"/>
              <a:t> </a:t>
            </a:r>
            <a:r>
              <a:rPr lang="en-US" dirty="0" err="1" smtClean="0"/>
              <a:t>mengimplementasikan</a:t>
            </a:r>
            <a:r>
              <a:rPr lang="en-US" dirty="0" smtClean="0"/>
              <a:t> CRM </a:t>
            </a:r>
            <a:r>
              <a:rPr lang="en-US" dirty="0" err="1" smtClean="0"/>
              <a:t>dan</a:t>
            </a:r>
            <a:r>
              <a:rPr lang="en-US" dirty="0" smtClean="0"/>
              <a:t> </a:t>
            </a:r>
            <a:r>
              <a:rPr lang="en-US" dirty="0" err="1" smtClean="0"/>
              <a:t>apa</a:t>
            </a:r>
            <a:r>
              <a:rPr lang="en-US" dirty="0" smtClean="0"/>
              <a:t> </a:t>
            </a:r>
            <a:r>
              <a:rPr lang="en-US" dirty="0" err="1" smtClean="0"/>
              <a:t>keuntungannya</a:t>
            </a:r>
            <a:r>
              <a:rPr lang="en-US" dirty="0" smtClean="0"/>
              <a:t> </a:t>
            </a:r>
            <a:r>
              <a:rPr lang="en-US" dirty="0" err="1" smtClean="0"/>
              <a:t>bagi</a:t>
            </a:r>
            <a:r>
              <a:rPr lang="en-US" dirty="0" smtClean="0"/>
              <a:t> </a:t>
            </a:r>
            <a:r>
              <a:rPr lang="en-US" dirty="0" err="1" smtClean="0"/>
              <a:t>perusahaan</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Operational CRM</a:t>
            </a:r>
            <a:endParaRPr lang="en-US" dirty="0"/>
          </a:p>
        </p:txBody>
      </p:sp>
      <p:sp>
        <p:nvSpPr>
          <p:cNvPr id="3" name="Content Placeholder 2"/>
          <p:cNvSpPr>
            <a:spLocks noGrp="1"/>
          </p:cNvSpPr>
          <p:nvPr>
            <p:ph idx="1"/>
          </p:nvPr>
        </p:nvSpPr>
        <p:spPr/>
        <p:txBody>
          <a:bodyPr/>
          <a:lstStyle/>
          <a:p>
            <a:pPr algn="just"/>
            <a:r>
              <a:rPr lang="en-US" dirty="0" err="1" smtClean="0"/>
              <a:t>Pentingnya</a:t>
            </a:r>
            <a:r>
              <a:rPr lang="en-US" dirty="0" smtClean="0"/>
              <a:t> </a:t>
            </a:r>
            <a:r>
              <a:rPr lang="en-US" dirty="0" err="1" smtClean="0"/>
              <a:t>untuk</a:t>
            </a:r>
            <a:r>
              <a:rPr lang="en-US" dirty="0" smtClean="0"/>
              <a:t> </a:t>
            </a:r>
            <a:r>
              <a:rPr lang="en-US" dirty="0" err="1" smtClean="0"/>
              <a:t>mengintegrasikan</a:t>
            </a:r>
            <a:r>
              <a:rPr lang="en-US" dirty="0" smtClean="0"/>
              <a:t> </a:t>
            </a:r>
            <a:r>
              <a:rPr lang="en-US" dirty="0" err="1" smtClean="0"/>
              <a:t>orang</a:t>
            </a:r>
            <a:r>
              <a:rPr lang="en-US" dirty="0" smtClean="0"/>
              <a:t>, </a:t>
            </a:r>
            <a:r>
              <a:rPr lang="en-US" dirty="0" err="1" smtClean="0"/>
              <a:t>proses</a:t>
            </a:r>
            <a:r>
              <a:rPr lang="en-US" dirty="0" smtClean="0"/>
              <a:t> </a:t>
            </a:r>
            <a:r>
              <a:rPr lang="en-US" dirty="0" err="1" smtClean="0"/>
              <a:t>dan</a:t>
            </a:r>
            <a:r>
              <a:rPr lang="en-US" dirty="0" smtClean="0"/>
              <a:t> </a:t>
            </a:r>
            <a:r>
              <a:rPr lang="en-US" dirty="0" err="1" smtClean="0"/>
              <a:t>teknologi</a:t>
            </a:r>
            <a:r>
              <a:rPr lang="en-US" dirty="0" smtClean="0"/>
              <a:t> </a:t>
            </a:r>
            <a:r>
              <a:rPr lang="en-US" dirty="0" err="1" smtClean="0"/>
              <a:t>dari</a:t>
            </a:r>
            <a:r>
              <a:rPr lang="en-US" dirty="0" smtClean="0"/>
              <a:t> </a:t>
            </a:r>
            <a:r>
              <a:rPr lang="en-US" dirty="0" err="1" smtClean="0"/>
              <a:t>perspektif</a:t>
            </a:r>
            <a:r>
              <a:rPr lang="en-US" dirty="0" smtClean="0"/>
              <a:t> </a:t>
            </a:r>
            <a:r>
              <a:rPr lang="en-US" dirty="0" err="1" smtClean="0"/>
              <a:t>pelanggan</a:t>
            </a:r>
            <a:r>
              <a:rPr lang="en-US" dirty="0" smtClean="0"/>
              <a:t> </a:t>
            </a:r>
            <a:r>
              <a:rPr lang="en-US" dirty="0" err="1" smtClean="0"/>
              <a:t>dan</a:t>
            </a:r>
            <a:r>
              <a:rPr lang="en-US" dirty="0" smtClean="0"/>
              <a:t> </a:t>
            </a:r>
            <a:r>
              <a:rPr lang="en-US" dirty="0" err="1" smtClean="0"/>
              <a:t>keinginan</a:t>
            </a:r>
            <a:r>
              <a:rPr lang="en-US" dirty="0" smtClean="0"/>
              <a:t> </a:t>
            </a:r>
            <a:r>
              <a:rPr lang="en-US" dirty="0" err="1" smtClean="0"/>
              <a:t>pelanggan</a:t>
            </a:r>
            <a:r>
              <a:rPr lang="en-US" dirty="0" smtClean="0"/>
              <a:t> </a:t>
            </a:r>
            <a:r>
              <a:rPr lang="en-US" dirty="0" err="1" smtClean="0"/>
              <a:t>sebagai</a:t>
            </a:r>
            <a:r>
              <a:rPr lang="en-US" dirty="0" smtClean="0"/>
              <a:t> </a:t>
            </a:r>
            <a:r>
              <a:rPr lang="en-US" dirty="0" err="1" smtClean="0"/>
              <a:t>kunci</a:t>
            </a:r>
            <a:r>
              <a:rPr lang="en-US" dirty="0" smtClean="0"/>
              <a:t> </a:t>
            </a:r>
            <a:r>
              <a:rPr lang="en-US" dirty="0" err="1" smtClean="0"/>
              <a:t>utama</a:t>
            </a:r>
            <a:endParaRPr lang="en-US" dirty="0" smtClean="0"/>
          </a:p>
          <a:p>
            <a:pPr algn="just"/>
            <a:r>
              <a:rPr lang="en-US" dirty="0" err="1" smtClean="0"/>
              <a:t>Pada</a:t>
            </a:r>
            <a:r>
              <a:rPr lang="en-US" dirty="0" smtClean="0"/>
              <a:t> </a:t>
            </a:r>
            <a:r>
              <a:rPr lang="en-US" dirty="0" err="1" smtClean="0"/>
              <a:t>umumnya</a:t>
            </a:r>
            <a:r>
              <a:rPr lang="en-US" dirty="0" smtClean="0"/>
              <a:t> </a:t>
            </a:r>
            <a:r>
              <a:rPr lang="en-US" dirty="0" err="1" smtClean="0"/>
              <a:t>dilakukan</a:t>
            </a:r>
            <a:r>
              <a:rPr lang="en-US" dirty="0" smtClean="0"/>
              <a:t> </a:t>
            </a:r>
            <a:r>
              <a:rPr lang="en-US" dirty="0" err="1" smtClean="0"/>
              <a:t>melintasi</a:t>
            </a:r>
            <a:r>
              <a:rPr lang="en-US" dirty="0" smtClean="0"/>
              <a:t> </a:t>
            </a:r>
            <a:r>
              <a:rPr lang="en-US" dirty="0" err="1" smtClean="0"/>
              <a:t>batas</a:t>
            </a:r>
            <a:r>
              <a:rPr lang="en-US" dirty="0" smtClean="0"/>
              <a:t> – </a:t>
            </a:r>
            <a:r>
              <a:rPr lang="en-US" dirty="0" err="1" smtClean="0"/>
              <a:t>batas</a:t>
            </a:r>
            <a:r>
              <a:rPr lang="en-US" dirty="0" smtClean="0"/>
              <a:t> </a:t>
            </a:r>
            <a:r>
              <a:rPr lang="en-US" dirty="0" err="1" smtClean="0"/>
              <a:t>organisasi</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Keuntungan</a:t>
            </a:r>
            <a:r>
              <a:rPr lang="en-US" dirty="0" smtClean="0"/>
              <a:t> Operational CRM</a:t>
            </a:r>
            <a:endParaRPr lang="en-US" dirty="0"/>
          </a:p>
        </p:txBody>
      </p:sp>
      <p:sp>
        <p:nvSpPr>
          <p:cNvPr id="3" name="Content Placeholder 2"/>
          <p:cNvSpPr>
            <a:spLocks noGrp="1"/>
          </p:cNvSpPr>
          <p:nvPr>
            <p:ph idx="1"/>
          </p:nvPr>
        </p:nvSpPr>
        <p:spPr/>
        <p:txBody>
          <a:bodyPr/>
          <a:lstStyle/>
          <a:p>
            <a:r>
              <a:rPr lang="en-US" dirty="0" err="1" smtClean="0"/>
              <a:t>Meningkatkan</a:t>
            </a:r>
            <a:r>
              <a:rPr lang="en-US" dirty="0" smtClean="0"/>
              <a:t> </a:t>
            </a:r>
            <a:r>
              <a:rPr lang="en-US" dirty="0" err="1" smtClean="0"/>
              <a:t>pertumbuhan</a:t>
            </a:r>
            <a:r>
              <a:rPr lang="en-US" dirty="0" smtClean="0"/>
              <a:t> </a:t>
            </a:r>
            <a:r>
              <a:rPr lang="en-US" dirty="0" err="1" smtClean="0"/>
              <a:t>penerimaan</a:t>
            </a:r>
            <a:endParaRPr lang="en-US" dirty="0" smtClean="0"/>
          </a:p>
          <a:p>
            <a:r>
              <a:rPr lang="en-US" dirty="0" err="1" smtClean="0"/>
              <a:t>Mengurangi</a:t>
            </a:r>
            <a:r>
              <a:rPr lang="en-US" dirty="0" smtClean="0"/>
              <a:t> </a:t>
            </a:r>
            <a:r>
              <a:rPr lang="en-US" dirty="0" err="1" smtClean="0"/>
              <a:t>biaya</a:t>
            </a:r>
            <a:endParaRPr lang="en-US" dirty="0" smtClean="0"/>
          </a:p>
          <a:p>
            <a:r>
              <a:rPr lang="en-US" dirty="0" err="1" smtClean="0"/>
              <a:t>Mempercepat</a:t>
            </a:r>
            <a:r>
              <a:rPr lang="en-US" dirty="0" smtClean="0"/>
              <a:t> </a:t>
            </a:r>
            <a:r>
              <a:rPr lang="en-US" dirty="0" err="1" smtClean="0"/>
              <a:t>penyelesaian</a:t>
            </a:r>
            <a:r>
              <a:rPr lang="en-US" dirty="0" smtClean="0"/>
              <a:t> </a:t>
            </a:r>
            <a:r>
              <a:rPr lang="en-US" dirty="0" err="1" smtClean="0"/>
              <a:t>masalah</a:t>
            </a:r>
            <a:endParaRPr lang="en-US" dirty="0" smtClean="0"/>
          </a:p>
          <a:p>
            <a:r>
              <a:rPr lang="en-US" dirty="0" err="1" smtClean="0"/>
              <a:t>Memperoleh</a:t>
            </a:r>
            <a:r>
              <a:rPr lang="en-US" dirty="0" smtClean="0"/>
              <a:t> </a:t>
            </a:r>
            <a:r>
              <a:rPr lang="en-US" dirty="0" err="1" smtClean="0"/>
              <a:t>pandangan</a:t>
            </a:r>
            <a:r>
              <a:rPr lang="en-US" dirty="0" smtClean="0"/>
              <a:t> </a:t>
            </a:r>
            <a:r>
              <a:rPr lang="en-US" dirty="0" err="1" smtClean="0"/>
              <a:t>menyeluruh</a:t>
            </a:r>
            <a:r>
              <a:rPr lang="en-US" dirty="0" smtClean="0"/>
              <a:t> </a:t>
            </a:r>
            <a:r>
              <a:rPr lang="en-US" dirty="0" err="1" smtClean="0"/>
              <a:t>pelanggan</a:t>
            </a:r>
            <a:r>
              <a:rPr lang="en-US" dirty="0" smtClean="0"/>
              <a:t> </a:t>
            </a:r>
            <a:r>
              <a:rPr lang="en-US" dirty="0" err="1" smtClean="0"/>
              <a:t>saat</a:t>
            </a:r>
            <a:r>
              <a:rPr lang="en-US" dirty="0" smtClean="0"/>
              <a:t> </a:t>
            </a:r>
            <a:r>
              <a:rPr lang="en-US" dirty="0" err="1" smtClean="0"/>
              <a:t>berinteraksi</a:t>
            </a:r>
            <a:r>
              <a:rPr lang="en-US" dirty="0" smtClean="0"/>
              <a:t> </a:t>
            </a:r>
            <a:r>
              <a:rPr lang="en-US" dirty="0" err="1" smtClean="0"/>
              <a:t>dengan</a:t>
            </a:r>
            <a:r>
              <a:rPr lang="en-US" dirty="0" smtClean="0"/>
              <a:t> </a:t>
            </a:r>
            <a:r>
              <a:rPr lang="en-US" dirty="0" err="1" smtClean="0"/>
              <a:t>pelanggan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CRM</a:t>
            </a:r>
            <a:endParaRPr lang="en-US" dirty="0"/>
          </a:p>
        </p:txBody>
      </p:sp>
      <p:sp>
        <p:nvSpPr>
          <p:cNvPr id="3" name="Content Placeholder 2"/>
          <p:cNvSpPr>
            <a:spLocks noGrp="1"/>
          </p:cNvSpPr>
          <p:nvPr>
            <p:ph idx="1"/>
          </p:nvPr>
        </p:nvSpPr>
        <p:spPr/>
        <p:txBody>
          <a:bodyPr>
            <a:normAutofit lnSpcReduction="10000"/>
          </a:bodyPr>
          <a:lstStyle/>
          <a:p>
            <a:r>
              <a:rPr lang="en-US" dirty="0" err="1" smtClean="0"/>
              <a:t>Penekanan</a:t>
            </a:r>
            <a:r>
              <a:rPr lang="en-US" dirty="0" smtClean="0"/>
              <a:t> </a:t>
            </a:r>
            <a:r>
              <a:rPr lang="en-US" dirty="0" err="1" smtClean="0"/>
              <a:t>pada</a:t>
            </a:r>
            <a:r>
              <a:rPr lang="en-US" dirty="0" smtClean="0"/>
              <a:t> </a:t>
            </a:r>
            <a:r>
              <a:rPr lang="en-US" dirty="0" err="1" smtClean="0"/>
              <a:t>interaksi</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konsumen</a:t>
            </a:r>
            <a:endParaRPr lang="en-US" dirty="0" smtClean="0"/>
          </a:p>
          <a:p>
            <a:pPr lvl="1"/>
            <a:r>
              <a:rPr lang="en-US" dirty="0" smtClean="0"/>
              <a:t>Internet</a:t>
            </a:r>
          </a:p>
          <a:p>
            <a:pPr lvl="1"/>
            <a:r>
              <a:rPr lang="en-US" dirty="0" smtClean="0"/>
              <a:t>Email</a:t>
            </a:r>
          </a:p>
          <a:p>
            <a:pPr lvl="1"/>
            <a:r>
              <a:rPr lang="en-US" dirty="0" err="1" smtClean="0"/>
              <a:t>Telepon</a:t>
            </a:r>
            <a:endParaRPr lang="en-US" dirty="0" smtClean="0"/>
          </a:p>
          <a:p>
            <a:r>
              <a:rPr lang="en-US" dirty="0" err="1" smtClean="0"/>
              <a:t>Hubungan</a:t>
            </a:r>
            <a:r>
              <a:rPr lang="en-US" dirty="0" smtClean="0"/>
              <a:t> </a:t>
            </a:r>
            <a:r>
              <a:rPr lang="en-US" dirty="0" err="1" smtClean="0"/>
              <a:t>otomatis</a:t>
            </a:r>
            <a:r>
              <a:rPr lang="en-US" dirty="0" smtClean="0"/>
              <a:t> </a:t>
            </a:r>
            <a:r>
              <a:rPr lang="en-US" dirty="0" err="1" smtClean="0"/>
              <a:t>dengan</a:t>
            </a:r>
            <a:r>
              <a:rPr lang="en-US" dirty="0" smtClean="0"/>
              <a:t> </a:t>
            </a:r>
            <a:r>
              <a:rPr lang="en-US" dirty="0" err="1" smtClean="0"/>
              <a:t>layanan</a:t>
            </a:r>
            <a:r>
              <a:rPr lang="en-US" dirty="0" smtClean="0"/>
              <a:t> “self service”  </a:t>
            </a:r>
            <a:r>
              <a:rPr lang="en-US" dirty="0" err="1" smtClean="0"/>
              <a:t>dengan</a:t>
            </a:r>
            <a:r>
              <a:rPr lang="en-US" dirty="0" smtClean="0"/>
              <a:t> </a:t>
            </a:r>
            <a:r>
              <a:rPr lang="en-US" dirty="0" err="1" smtClean="0"/>
              <a:t>konsumen</a:t>
            </a:r>
            <a:endParaRPr lang="en-US" dirty="0" smtClean="0"/>
          </a:p>
          <a:p>
            <a:pPr lvl="1"/>
            <a:r>
              <a:rPr lang="en-US" dirty="0" err="1" smtClean="0"/>
              <a:t>Interaksi</a:t>
            </a:r>
            <a:r>
              <a:rPr lang="en-US" dirty="0" smtClean="0"/>
              <a:t> </a:t>
            </a:r>
            <a:r>
              <a:rPr lang="en-US" dirty="0" err="1" smtClean="0"/>
              <a:t>dengan</a:t>
            </a:r>
            <a:r>
              <a:rPr lang="en-US" dirty="0" smtClean="0"/>
              <a:t> </a:t>
            </a:r>
            <a:r>
              <a:rPr lang="en-US" dirty="0" err="1" smtClean="0"/>
              <a:t>konsumen</a:t>
            </a:r>
            <a:r>
              <a:rPr lang="en-US" dirty="0" smtClean="0"/>
              <a:t> </a:t>
            </a:r>
            <a:r>
              <a:rPr lang="en-US" dirty="0" err="1" smtClean="0"/>
              <a:t>umumnya</a:t>
            </a:r>
            <a:r>
              <a:rPr lang="en-US" dirty="0" smtClean="0"/>
              <a:t> </a:t>
            </a:r>
            <a:r>
              <a:rPr lang="en-US" dirty="0" err="1" smtClean="0"/>
              <a:t>otomatis</a:t>
            </a:r>
            <a:endParaRPr lang="en-US" dirty="0" smtClean="0"/>
          </a:p>
          <a:p>
            <a:pPr lvl="1"/>
            <a:r>
              <a:rPr lang="en-US" dirty="0" err="1" smtClean="0"/>
              <a:t>Informasi</a:t>
            </a:r>
            <a:r>
              <a:rPr lang="en-US" dirty="0" smtClean="0"/>
              <a:t> </a:t>
            </a:r>
            <a:r>
              <a:rPr lang="en-US" dirty="0" err="1" smtClean="0"/>
              <a:t>langsung</a:t>
            </a:r>
            <a:r>
              <a:rPr lang="en-US" dirty="0" smtClean="0"/>
              <a:t> </a:t>
            </a:r>
            <a:r>
              <a:rPr lang="en-US" dirty="0" err="1" smtClean="0"/>
              <a:t>di</a:t>
            </a:r>
            <a:r>
              <a:rPr lang="en-US" dirty="0" smtClean="0"/>
              <a:t> </a:t>
            </a:r>
            <a:r>
              <a:rPr lang="en-US" dirty="0" err="1" smtClean="0"/>
              <a:t>tangkap</a:t>
            </a:r>
            <a:r>
              <a:rPr lang="en-US" dirty="0" smtClean="0"/>
              <a:t> </a:t>
            </a:r>
            <a:r>
              <a:rPr lang="en-US" dirty="0" err="1" smtClean="0"/>
              <a:t>oleh</a:t>
            </a:r>
            <a:r>
              <a:rPr lang="en-US" dirty="0" smtClean="0"/>
              <a:t> system CRM </a:t>
            </a:r>
            <a:r>
              <a:rPr lang="en-US" dirty="0" err="1" smtClean="0"/>
              <a:t>secara</a:t>
            </a:r>
            <a:r>
              <a:rPr lang="en-US" dirty="0" smtClean="0"/>
              <a:t> </a:t>
            </a:r>
            <a:r>
              <a:rPr lang="en-US" dirty="0" err="1" smtClean="0"/>
              <a:t>otomatis</a:t>
            </a:r>
            <a:r>
              <a:rPr lang="en-US" dirty="0" smtClean="0"/>
              <a:t> </a:t>
            </a:r>
            <a:r>
              <a:rPr lang="en-US" dirty="0" err="1" smtClean="0"/>
              <a:t>tanpa</a:t>
            </a:r>
            <a:r>
              <a:rPr lang="en-US" dirty="0" smtClean="0"/>
              <a:t> format </a:t>
            </a:r>
            <a:r>
              <a:rPr lang="en-US" dirty="0" err="1" smtClean="0"/>
              <a:t>khusus</a:t>
            </a:r>
            <a:r>
              <a:rPr lang="en-US" dirty="0" smtClean="0"/>
              <a:t> </a:t>
            </a:r>
            <a:r>
              <a:rPr lang="en-US" dirty="0" err="1" smtClean="0"/>
              <a:t>pada</a:t>
            </a:r>
            <a:r>
              <a:rPr lang="en-US" dirty="0" smtClean="0"/>
              <a:t> </a:t>
            </a:r>
            <a:r>
              <a:rPr lang="en-US" dirty="0" err="1" smtClean="0"/>
              <a:t>pertengahan</a:t>
            </a:r>
            <a:r>
              <a:rPr lang="en-US" dirty="0" smtClean="0"/>
              <a:t> </a:t>
            </a:r>
            <a:r>
              <a:rPr lang="en-US" dirty="0" err="1" smtClean="0"/>
              <a:t>tahun</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CRM</a:t>
            </a:r>
            <a:endParaRPr lang="en-US" dirty="0"/>
          </a:p>
        </p:txBody>
      </p:sp>
      <p:sp>
        <p:nvSpPr>
          <p:cNvPr id="3" name="Content Placeholder 2"/>
          <p:cNvSpPr>
            <a:spLocks noGrp="1"/>
          </p:cNvSpPr>
          <p:nvPr>
            <p:ph idx="1"/>
          </p:nvPr>
        </p:nvSpPr>
        <p:spPr/>
        <p:txBody>
          <a:bodyPr/>
          <a:lstStyle/>
          <a:p>
            <a:pPr algn="just"/>
            <a:r>
              <a:rPr lang="en-US" dirty="0" err="1" smtClean="0"/>
              <a:t>Departemen</a:t>
            </a:r>
            <a:r>
              <a:rPr lang="en-US" dirty="0" smtClean="0"/>
              <a:t> IT </a:t>
            </a:r>
            <a:r>
              <a:rPr lang="en-US" dirty="0" err="1" smtClean="0"/>
              <a:t>membantu</a:t>
            </a:r>
            <a:r>
              <a:rPr lang="en-US" dirty="0" smtClean="0"/>
              <a:t> </a:t>
            </a:r>
            <a:r>
              <a:rPr lang="en-US" dirty="0" err="1" smtClean="0"/>
              <a:t>merancang</a:t>
            </a:r>
            <a:r>
              <a:rPr lang="en-US" dirty="0" smtClean="0"/>
              <a:t> </a:t>
            </a:r>
            <a:r>
              <a:rPr lang="en-US" dirty="0" err="1" smtClean="0"/>
              <a:t>metode</a:t>
            </a:r>
            <a:r>
              <a:rPr lang="en-US" dirty="0" smtClean="0"/>
              <a:t> </a:t>
            </a:r>
            <a:r>
              <a:rPr lang="en-US" dirty="0" err="1" smtClean="0"/>
              <a:t>interaksi</a:t>
            </a:r>
            <a:r>
              <a:rPr lang="en-US" dirty="0" smtClean="0"/>
              <a:t> </a:t>
            </a:r>
            <a:r>
              <a:rPr lang="en-US" dirty="0" err="1" smtClean="0"/>
              <a:t>dengan</a:t>
            </a:r>
            <a:r>
              <a:rPr lang="en-US" dirty="0" smtClean="0"/>
              <a:t> </a:t>
            </a:r>
            <a:r>
              <a:rPr lang="en-US" dirty="0" err="1" smtClean="0"/>
              <a:t>konsumen</a:t>
            </a:r>
            <a:endParaRPr lang="en-US" dirty="0" smtClean="0"/>
          </a:p>
          <a:p>
            <a:pPr algn="just"/>
            <a:r>
              <a:rPr lang="en-US" dirty="0" err="1" smtClean="0"/>
              <a:t>Meliputi</a:t>
            </a:r>
            <a:r>
              <a:rPr lang="en-US" dirty="0" smtClean="0"/>
              <a:t> PRM (Partnership Relationship Management) </a:t>
            </a:r>
          </a:p>
          <a:p>
            <a:r>
              <a:rPr lang="en-US" dirty="0" err="1" smtClean="0"/>
              <a:t>Sasaran</a:t>
            </a:r>
            <a:endParaRPr lang="en-US" dirty="0" smtClean="0"/>
          </a:p>
          <a:p>
            <a:pPr lvl="1"/>
            <a:r>
              <a:rPr lang="en-US" dirty="0" err="1" smtClean="0"/>
              <a:t>Mengurangi</a:t>
            </a:r>
            <a:r>
              <a:rPr lang="en-US" dirty="0" smtClean="0"/>
              <a:t> </a:t>
            </a:r>
            <a:r>
              <a:rPr lang="en-US" dirty="0" err="1" smtClean="0"/>
              <a:t>biaya</a:t>
            </a:r>
            <a:endParaRPr lang="en-US" dirty="0" smtClean="0"/>
          </a:p>
          <a:p>
            <a:pPr lvl="1"/>
            <a:r>
              <a:rPr lang="en-US" dirty="0" err="1" smtClean="0"/>
              <a:t>Perbaikan</a:t>
            </a:r>
            <a:r>
              <a:rPr lang="en-US" dirty="0" smtClean="0"/>
              <a:t> </a:t>
            </a:r>
            <a:r>
              <a:rPr lang="en-US" dirty="0" err="1" smtClean="0"/>
              <a:t>pelayanan</a:t>
            </a:r>
            <a:endParaRPr lang="en-US" dirty="0" smtClean="0"/>
          </a:p>
          <a:p>
            <a:pPr lvl="1"/>
            <a:r>
              <a:rPr lang="en-US" dirty="0" err="1" smtClean="0"/>
              <a:t>Pemahaman</a:t>
            </a:r>
            <a:r>
              <a:rPr lang="en-US" dirty="0" smtClean="0"/>
              <a:t> </a:t>
            </a:r>
            <a:r>
              <a:rPr lang="en-US" dirty="0" err="1" smtClean="0"/>
              <a:t>lebih</a:t>
            </a:r>
            <a:r>
              <a:rPr lang="en-US" dirty="0" smtClean="0"/>
              <a:t> </a:t>
            </a:r>
            <a:r>
              <a:rPr lang="en-US" dirty="0" err="1" smtClean="0"/>
              <a:t>baik</a:t>
            </a:r>
            <a:r>
              <a:rPr lang="en-US" dirty="0" smtClean="0"/>
              <a:t> </a:t>
            </a:r>
            <a:r>
              <a:rPr lang="en-US" dirty="0" err="1" smtClean="0"/>
              <a:t>akan</a:t>
            </a:r>
            <a:r>
              <a:rPr lang="en-US" dirty="0" smtClean="0"/>
              <a:t> </a:t>
            </a:r>
            <a:r>
              <a:rPr lang="en-US" dirty="0" err="1" smtClean="0"/>
              <a:t>kebutuhan</a:t>
            </a:r>
            <a:r>
              <a:rPr lang="en-US" dirty="0" smtClean="0"/>
              <a:t> </a:t>
            </a:r>
            <a:r>
              <a:rPr lang="en-US" dirty="0" err="1" smtClean="0"/>
              <a:t>konsumen</a:t>
            </a: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Analytical CRM</a:t>
            </a:r>
            <a:endParaRPr lang="en-US" dirty="0"/>
          </a:p>
        </p:txBody>
      </p:sp>
      <p:sp>
        <p:nvSpPr>
          <p:cNvPr id="3" name="Content Placeholder 2"/>
          <p:cNvSpPr>
            <a:spLocks noGrp="1"/>
          </p:cNvSpPr>
          <p:nvPr>
            <p:ph idx="1"/>
          </p:nvPr>
        </p:nvSpPr>
        <p:spPr/>
        <p:txBody>
          <a:bodyPr/>
          <a:lstStyle/>
          <a:p>
            <a:pPr algn="just"/>
            <a:r>
              <a:rPr lang="en-US" dirty="0" err="1" smtClean="0"/>
              <a:t>Menganalisis</a:t>
            </a:r>
            <a:r>
              <a:rPr lang="en-US" dirty="0" smtClean="0"/>
              <a:t> </a:t>
            </a:r>
            <a:r>
              <a:rPr lang="en-US" dirty="0" err="1" smtClean="0"/>
              <a:t>kebiasaan</a:t>
            </a:r>
            <a:r>
              <a:rPr lang="en-US" dirty="0" smtClean="0"/>
              <a:t> </a:t>
            </a:r>
            <a:r>
              <a:rPr lang="en-US" dirty="0" err="1" smtClean="0"/>
              <a:t>konsumen</a:t>
            </a:r>
            <a:r>
              <a:rPr lang="en-US" dirty="0" smtClean="0"/>
              <a:t> </a:t>
            </a:r>
            <a:r>
              <a:rPr lang="en-US" dirty="0" err="1" smtClean="0"/>
              <a:t>untuk</a:t>
            </a:r>
            <a:r>
              <a:rPr lang="en-US" dirty="0" smtClean="0"/>
              <a:t> </a:t>
            </a:r>
            <a:r>
              <a:rPr lang="en-US" dirty="0" err="1" smtClean="0"/>
              <a:t>pengambilan</a:t>
            </a:r>
            <a:r>
              <a:rPr lang="en-US" dirty="0" smtClean="0"/>
              <a:t> </a:t>
            </a:r>
            <a:r>
              <a:rPr lang="en-US" dirty="0" err="1" smtClean="0"/>
              <a:t>keputusan</a:t>
            </a:r>
            <a:r>
              <a:rPr lang="en-US" dirty="0" smtClean="0"/>
              <a:t> </a:t>
            </a:r>
            <a:r>
              <a:rPr lang="en-US" dirty="0" err="1" smtClean="0"/>
              <a:t>terhadap</a:t>
            </a:r>
            <a:r>
              <a:rPr lang="en-US" dirty="0" smtClean="0"/>
              <a:t> </a:t>
            </a:r>
            <a:r>
              <a:rPr lang="en-US" dirty="0" err="1" smtClean="0"/>
              <a:t>produk</a:t>
            </a:r>
            <a:r>
              <a:rPr lang="en-US" dirty="0" smtClean="0"/>
              <a:t> </a:t>
            </a:r>
            <a:r>
              <a:rPr lang="en-US" dirty="0" err="1" smtClean="0"/>
              <a:t>dan</a:t>
            </a:r>
            <a:r>
              <a:rPr lang="en-US" dirty="0" smtClean="0"/>
              <a:t> </a:t>
            </a:r>
            <a:r>
              <a:rPr lang="en-US" dirty="0" err="1" smtClean="0"/>
              <a:t>layanan</a:t>
            </a:r>
            <a:r>
              <a:rPr lang="en-US" dirty="0" smtClean="0"/>
              <a:t> ( </a:t>
            </a:r>
            <a:r>
              <a:rPr lang="en-US" dirty="0" err="1" smtClean="0"/>
              <a:t>harga</a:t>
            </a:r>
            <a:r>
              <a:rPr lang="en-US" dirty="0" smtClean="0"/>
              <a:t>, </a:t>
            </a:r>
            <a:r>
              <a:rPr lang="en-US" dirty="0" err="1" smtClean="0"/>
              <a:t>pengembangan</a:t>
            </a:r>
            <a:r>
              <a:rPr lang="en-US" dirty="0" smtClean="0"/>
              <a:t> </a:t>
            </a:r>
            <a:r>
              <a:rPr lang="en-US" dirty="0" err="1" smtClean="0"/>
              <a:t>produk</a:t>
            </a:r>
            <a:r>
              <a:rPr lang="en-US" dirty="0" smtClean="0"/>
              <a:t> </a:t>
            </a:r>
            <a:r>
              <a:rPr lang="en-US" dirty="0" err="1" smtClean="0"/>
              <a:t>baru</a:t>
            </a:r>
            <a:r>
              <a:rPr lang="en-US" dirty="0" smtClean="0"/>
              <a:t>)</a:t>
            </a:r>
          </a:p>
          <a:p>
            <a:pPr algn="just"/>
            <a:r>
              <a:rPr lang="en-US" dirty="0" err="1" smtClean="0"/>
              <a:t>Manajemen</a:t>
            </a:r>
            <a:r>
              <a:rPr lang="en-US" dirty="0" smtClean="0"/>
              <a:t> </a:t>
            </a:r>
            <a:r>
              <a:rPr lang="en-US" dirty="0" err="1" smtClean="0"/>
              <a:t>keputusan</a:t>
            </a:r>
            <a:r>
              <a:rPr lang="en-US" dirty="0" smtClean="0"/>
              <a:t> ( </a:t>
            </a:r>
            <a:r>
              <a:rPr lang="en-US" dirty="0" err="1" smtClean="0"/>
              <a:t>berbentuk</a:t>
            </a:r>
            <a:r>
              <a:rPr lang="en-US" dirty="0" smtClean="0"/>
              <a:t> financial forecasting, </a:t>
            </a:r>
            <a:r>
              <a:rPr lang="en-US" dirty="0" err="1" smtClean="0"/>
              <a:t>analisis</a:t>
            </a:r>
            <a:r>
              <a:rPr lang="en-US" dirty="0" smtClean="0"/>
              <a:t> profitability </a:t>
            </a:r>
            <a:r>
              <a:rPr lang="en-US" dirty="0" err="1" smtClean="0"/>
              <a:t>konsumen</a:t>
            </a:r>
            <a:r>
              <a:rPr lang="en-US" dirty="0" smtClean="0"/>
              <a:t>)</a:t>
            </a:r>
          </a:p>
          <a:p>
            <a:pPr algn="just"/>
            <a:r>
              <a:rPr lang="en-US" dirty="0" err="1" smtClean="0"/>
              <a:t>Perancangan</a:t>
            </a:r>
            <a:r>
              <a:rPr lang="en-US" dirty="0" smtClean="0"/>
              <a:t> </a:t>
            </a:r>
            <a:r>
              <a:rPr lang="en-US" dirty="0" err="1" smtClean="0"/>
              <a:t>dan</a:t>
            </a:r>
            <a:r>
              <a:rPr lang="en-US" dirty="0" smtClean="0"/>
              <a:t> </a:t>
            </a:r>
            <a:r>
              <a:rPr lang="en-US" dirty="0" err="1" smtClean="0"/>
              <a:t>eksekusi</a:t>
            </a:r>
            <a:r>
              <a:rPr lang="en-US" dirty="0" smtClean="0"/>
              <a:t> </a:t>
            </a:r>
            <a:r>
              <a:rPr lang="en-US" dirty="0" err="1" smtClean="0"/>
              <a:t>kampanye</a:t>
            </a:r>
            <a:r>
              <a:rPr lang="en-US" dirty="0" smtClean="0"/>
              <a:t> target </a:t>
            </a:r>
            <a:r>
              <a:rPr lang="en-US" dirty="0" err="1" smtClean="0"/>
              <a:t>pemasaran</a:t>
            </a:r>
            <a:r>
              <a:rPr lang="en-US" dirty="0" smtClean="0"/>
              <a:t> </a:t>
            </a:r>
            <a:r>
              <a:rPr lang="en-US" dirty="0" err="1" smtClean="0"/>
              <a:t>untuk</a:t>
            </a:r>
            <a:r>
              <a:rPr lang="en-US" dirty="0" smtClean="0"/>
              <a:t> </a:t>
            </a:r>
            <a:r>
              <a:rPr lang="en-US" dirty="0" err="1" smtClean="0"/>
              <a:t>mengoptimalkan</a:t>
            </a:r>
            <a:r>
              <a:rPr lang="en-US" dirty="0" smtClean="0"/>
              <a:t> </a:t>
            </a:r>
            <a:r>
              <a:rPr lang="en-US" dirty="0" err="1" smtClean="0"/>
              <a:t>efektivitas</a:t>
            </a:r>
            <a:r>
              <a:rPr lang="en-US" dirty="0" smtClean="0"/>
              <a:t> </a:t>
            </a:r>
            <a:r>
              <a:rPr lang="en-US" dirty="0" err="1" smtClean="0"/>
              <a:t>pemasaran</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705225" y="1795463"/>
            <a:ext cx="3133725" cy="565150"/>
            <a:chOff x="2331" y="897"/>
            <a:chExt cx="1974" cy="356"/>
          </a:xfrm>
        </p:grpSpPr>
        <p:sp>
          <p:nvSpPr>
            <p:cNvPr id="3109" name="Oval 3"/>
            <p:cNvSpPr>
              <a:spLocks noChangeArrowheads="1"/>
            </p:cNvSpPr>
            <p:nvPr/>
          </p:nvSpPr>
          <p:spPr bwMode="auto">
            <a:xfrm>
              <a:off x="2331" y="897"/>
              <a:ext cx="1974" cy="356"/>
            </a:xfrm>
            <a:prstGeom prst="ellipse">
              <a:avLst/>
            </a:prstGeom>
            <a:gradFill rotWithShape="0">
              <a:gsLst>
                <a:gs pos="0">
                  <a:schemeClr val="accent1"/>
                </a:gs>
                <a:gs pos="100000">
                  <a:srgbClr val="9999FF"/>
                </a:gs>
              </a:gsLst>
              <a:lin ang="5400000" scaled="1"/>
            </a:gradFill>
            <a:ln w="9525">
              <a:solidFill>
                <a:schemeClr val="tx1"/>
              </a:solidFill>
              <a:round/>
              <a:headEnd/>
              <a:tailEnd/>
            </a:ln>
          </p:spPr>
          <p:txBody>
            <a:bodyPr wrap="none" anchor="ctr"/>
            <a:lstStyle/>
            <a:p>
              <a:endParaRPr lang="en-US"/>
            </a:p>
          </p:txBody>
        </p:sp>
        <p:sp>
          <p:nvSpPr>
            <p:cNvPr id="3110" name="Text Box 4"/>
            <p:cNvSpPr txBox="1">
              <a:spLocks noChangeArrowheads="1"/>
            </p:cNvSpPr>
            <p:nvPr/>
          </p:nvSpPr>
          <p:spPr bwMode="auto">
            <a:xfrm>
              <a:off x="2931" y="956"/>
              <a:ext cx="772" cy="231"/>
            </a:xfrm>
            <a:prstGeom prst="rect">
              <a:avLst/>
            </a:prstGeom>
            <a:noFill/>
            <a:ln w="9525">
              <a:noFill/>
              <a:miter lim="800000"/>
              <a:headEnd/>
              <a:tailEnd/>
            </a:ln>
          </p:spPr>
          <p:txBody>
            <a:bodyPr wrap="none">
              <a:spAutoFit/>
            </a:bodyPr>
            <a:lstStyle/>
            <a:p>
              <a:r>
                <a:rPr lang="en-US" b="1"/>
                <a:t>Suppliers</a:t>
              </a:r>
            </a:p>
          </p:txBody>
        </p:sp>
      </p:grpSp>
      <p:grpSp>
        <p:nvGrpSpPr>
          <p:cNvPr id="3" name="Group 5"/>
          <p:cNvGrpSpPr>
            <a:grpSpLocks/>
          </p:cNvGrpSpPr>
          <p:nvPr/>
        </p:nvGrpSpPr>
        <p:grpSpPr bwMode="auto">
          <a:xfrm>
            <a:off x="3705225" y="5876925"/>
            <a:ext cx="3133725" cy="565150"/>
            <a:chOff x="2330" y="3468"/>
            <a:chExt cx="1974" cy="356"/>
          </a:xfrm>
        </p:grpSpPr>
        <p:sp>
          <p:nvSpPr>
            <p:cNvPr id="3107" name="Oval 6"/>
            <p:cNvSpPr>
              <a:spLocks noChangeArrowheads="1"/>
            </p:cNvSpPr>
            <p:nvPr/>
          </p:nvSpPr>
          <p:spPr bwMode="auto">
            <a:xfrm>
              <a:off x="2330" y="3468"/>
              <a:ext cx="1974" cy="356"/>
            </a:xfrm>
            <a:prstGeom prst="ellipse">
              <a:avLst/>
            </a:prstGeom>
            <a:gradFill rotWithShape="0">
              <a:gsLst>
                <a:gs pos="0">
                  <a:schemeClr val="accent1"/>
                </a:gs>
                <a:gs pos="100000">
                  <a:srgbClr val="9999FF"/>
                </a:gs>
              </a:gsLst>
              <a:lin ang="5400000" scaled="1"/>
            </a:gradFill>
            <a:ln w="9525">
              <a:solidFill>
                <a:schemeClr val="tx1"/>
              </a:solidFill>
              <a:round/>
              <a:headEnd/>
              <a:tailEnd/>
            </a:ln>
          </p:spPr>
          <p:txBody>
            <a:bodyPr wrap="none" anchor="ctr"/>
            <a:lstStyle/>
            <a:p>
              <a:endParaRPr lang="en-US"/>
            </a:p>
          </p:txBody>
        </p:sp>
        <p:sp>
          <p:nvSpPr>
            <p:cNvPr id="3108" name="Text Box 7"/>
            <p:cNvSpPr txBox="1">
              <a:spLocks noChangeArrowheads="1"/>
            </p:cNvSpPr>
            <p:nvPr/>
          </p:nvSpPr>
          <p:spPr bwMode="auto">
            <a:xfrm>
              <a:off x="2862" y="3528"/>
              <a:ext cx="868" cy="231"/>
            </a:xfrm>
            <a:prstGeom prst="rect">
              <a:avLst/>
            </a:prstGeom>
            <a:noFill/>
            <a:ln w="9525">
              <a:noFill/>
              <a:miter lim="800000"/>
              <a:headEnd/>
              <a:tailEnd/>
            </a:ln>
          </p:spPr>
          <p:txBody>
            <a:bodyPr wrap="none">
              <a:spAutoFit/>
            </a:bodyPr>
            <a:lstStyle/>
            <a:p>
              <a:r>
                <a:rPr lang="en-US" b="1"/>
                <a:t>Customers</a:t>
              </a:r>
            </a:p>
          </p:txBody>
        </p:sp>
      </p:grpSp>
      <p:grpSp>
        <p:nvGrpSpPr>
          <p:cNvPr id="4" name="Group 8"/>
          <p:cNvGrpSpPr>
            <a:grpSpLocks/>
          </p:cNvGrpSpPr>
          <p:nvPr/>
        </p:nvGrpSpPr>
        <p:grpSpPr bwMode="auto">
          <a:xfrm>
            <a:off x="1816100" y="2557463"/>
            <a:ext cx="565150" cy="3133725"/>
            <a:chOff x="1153" y="1377"/>
            <a:chExt cx="356" cy="1974"/>
          </a:xfrm>
        </p:grpSpPr>
        <p:sp>
          <p:nvSpPr>
            <p:cNvPr id="3105" name="Oval 9"/>
            <p:cNvSpPr>
              <a:spLocks noChangeArrowheads="1"/>
            </p:cNvSpPr>
            <p:nvPr/>
          </p:nvSpPr>
          <p:spPr bwMode="auto">
            <a:xfrm rot="-5400000">
              <a:off x="344" y="2186"/>
              <a:ext cx="1974" cy="356"/>
            </a:xfrm>
            <a:prstGeom prst="ellipse">
              <a:avLst/>
            </a:prstGeom>
            <a:gradFill rotWithShape="0">
              <a:gsLst>
                <a:gs pos="0">
                  <a:schemeClr val="accent1"/>
                </a:gs>
                <a:gs pos="100000">
                  <a:srgbClr val="FFCC66"/>
                </a:gs>
              </a:gsLst>
              <a:lin ang="5400000" scaled="1"/>
            </a:gradFill>
            <a:ln w="9525">
              <a:solidFill>
                <a:schemeClr val="tx1"/>
              </a:solidFill>
              <a:round/>
              <a:headEnd/>
              <a:tailEnd/>
            </a:ln>
          </p:spPr>
          <p:txBody>
            <a:bodyPr wrap="none" anchor="ctr"/>
            <a:lstStyle/>
            <a:p>
              <a:endParaRPr lang="en-US"/>
            </a:p>
          </p:txBody>
        </p:sp>
        <p:sp>
          <p:nvSpPr>
            <p:cNvPr id="3106" name="Text Box 10"/>
            <p:cNvSpPr txBox="1">
              <a:spLocks noChangeArrowheads="1"/>
            </p:cNvSpPr>
            <p:nvPr/>
          </p:nvSpPr>
          <p:spPr bwMode="auto">
            <a:xfrm rot="-5400000">
              <a:off x="897" y="2248"/>
              <a:ext cx="876" cy="231"/>
            </a:xfrm>
            <a:prstGeom prst="rect">
              <a:avLst/>
            </a:prstGeom>
            <a:noFill/>
            <a:ln w="9525">
              <a:noFill/>
              <a:miter lim="800000"/>
              <a:headEnd/>
              <a:tailEnd/>
            </a:ln>
          </p:spPr>
          <p:txBody>
            <a:bodyPr wrap="none">
              <a:spAutoFit/>
            </a:bodyPr>
            <a:lstStyle/>
            <a:p>
              <a:r>
                <a:rPr lang="en-US" b="1"/>
                <a:t>Employees</a:t>
              </a:r>
            </a:p>
          </p:txBody>
        </p:sp>
      </p:grpSp>
      <p:grpSp>
        <p:nvGrpSpPr>
          <p:cNvPr id="5" name="Group 11"/>
          <p:cNvGrpSpPr>
            <a:grpSpLocks/>
          </p:cNvGrpSpPr>
          <p:nvPr/>
        </p:nvGrpSpPr>
        <p:grpSpPr bwMode="auto">
          <a:xfrm>
            <a:off x="8154988" y="2557463"/>
            <a:ext cx="565150" cy="3133725"/>
            <a:chOff x="5128" y="1377"/>
            <a:chExt cx="356" cy="1974"/>
          </a:xfrm>
        </p:grpSpPr>
        <p:sp>
          <p:nvSpPr>
            <p:cNvPr id="3103" name="Oval 12"/>
            <p:cNvSpPr>
              <a:spLocks noChangeArrowheads="1"/>
            </p:cNvSpPr>
            <p:nvPr/>
          </p:nvSpPr>
          <p:spPr bwMode="auto">
            <a:xfrm rot="-5400000">
              <a:off x="4319" y="2186"/>
              <a:ext cx="1974" cy="356"/>
            </a:xfrm>
            <a:prstGeom prst="ellipse">
              <a:avLst/>
            </a:prstGeom>
            <a:gradFill rotWithShape="0">
              <a:gsLst>
                <a:gs pos="0">
                  <a:schemeClr val="accent1"/>
                </a:gs>
                <a:gs pos="100000">
                  <a:srgbClr val="FFCC66"/>
                </a:gs>
              </a:gsLst>
              <a:lin ang="5400000" scaled="1"/>
            </a:gradFill>
            <a:ln w="9525">
              <a:solidFill>
                <a:schemeClr val="tx1"/>
              </a:solidFill>
              <a:round/>
              <a:headEnd/>
              <a:tailEnd/>
            </a:ln>
          </p:spPr>
          <p:txBody>
            <a:bodyPr wrap="none" anchor="ctr"/>
            <a:lstStyle/>
            <a:p>
              <a:endParaRPr lang="en-US"/>
            </a:p>
          </p:txBody>
        </p:sp>
        <p:sp>
          <p:nvSpPr>
            <p:cNvPr id="3104" name="Text Box 13"/>
            <p:cNvSpPr txBox="1">
              <a:spLocks noChangeArrowheads="1"/>
            </p:cNvSpPr>
            <p:nvPr/>
          </p:nvSpPr>
          <p:spPr bwMode="auto">
            <a:xfrm rot="-5400000">
              <a:off x="4941" y="2248"/>
              <a:ext cx="700" cy="231"/>
            </a:xfrm>
            <a:prstGeom prst="rect">
              <a:avLst/>
            </a:prstGeom>
            <a:noFill/>
            <a:ln w="9525">
              <a:noFill/>
              <a:miter lim="800000"/>
              <a:headEnd/>
              <a:tailEnd/>
            </a:ln>
          </p:spPr>
          <p:txBody>
            <a:bodyPr wrap="none">
              <a:spAutoFit/>
            </a:bodyPr>
            <a:lstStyle/>
            <a:p>
              <a:r>
                <a:rPr lang="en-US" b="1"/>
                <a:t>Partners</a:t>
              </a:r>
            </a:p>
          </p:txBody>
        </p:sp>
      </p:grpSp>
      <p:grpSp>
        <p:nvGrpSpPr>
          <p:cNvPr id="6" name="Group 14"/>
          <p:cNvGrpSpPr>
            <a:grpSpLocks/>
          </p:cNvGrpSpPr>
          <p:nvPr/>
        </p:nvGrpSpPr>
        <p:grpSpPr bwMode="auto">
          <a:xfrm>
            <a:off x="3690938" y="2635250"/>
            <a:ext cx="3162300" cy="654050"/>
            <a:chOff x="2321" y="1426"/>
            <a:chExt cx="1992" cy="412"/>
          </a:xfrm>
        </p:grpSpPr>
        <p:sp>
          <p:nvSpPr>
            <p:cNvPr id="3101" name="Rectangle 15"/>
            <p:cNvSpPr>
              <a:spLocks noChangeArrowheads="1"/>
            </p:cNvSpPr>
            <p:nvPr/>
          </p:nvSpPr>
          <p:spPr bwMode="auto">
            <a:xfrm>
              <a:off x="2321" y="1426"/>
              <a:ext cx="1992" cy="412"/>
            </a:xfrm>
            <a:prstGeom prst="rect">
              <a:avLst/>
            </a:prstGeom>
            <a:solidFill>
              <a:srgbClr val="FFCC66"/>
            </a:solidFill>
            <a:ln w="9525">
              <a:solidFill>
                <a:schemeClr val="tx1"/>
              </a:solidFill>
              <a:miter lim="800000"/>
              <a:headEnd/>
              <a:tailEnd/>
            </a:ln>
          </p:spPr>
          <p:txBody>
            <a:bodyPr wrap="none" anchor="ctr"/>
            <a:lstStyle/>
            <a:p>
              <a:endParaRPr lang="en-US"/>
            </a:p>
          </p:txBody>
        </p:sp>
        <p:sp>
          <p:nvSpPr>
            <p:cNvPr id="3102" name="Text Box 16"/>
            <p:cNvSpPr txBox="1">
              <a:spLocks noChangeArrowheads="1"/>
            </p:cNvSpPr>
            <p:nvPr/>
          </p:nvSpPr>
          <p:spPr bwMode="auto">
            <a:xfrm>
              <a:off x="2443" y="1499"/>
              <a:ext cx="1751" cy="304"/>
            </a:xfrm>
            <a:prstGeom prst="rect">
              <a:avLst/>
            </a:prstGeom>
            <a:noFill/>
            <a:ln w="9525">
              <a:noFill/>
              <a:miter lim="800000"/>
              <a:headEnd/>
              <a:tailEnd/>
            </a:ln>
          </p:spPr>
          <p:txBody>
            <a:bodyPr wrap="none">
              <a:spAutoFit/>
            </a:bodyPr>
            <a:lstStyle/>
            <a:p>
              <a:pPr algn="ctr">
                <a:lnSpc>
                  <a:spcPct val="80000"/>
                </a:lnSpc>
              </a:pPr>
              <a:r>
                <a:rPr lang="en-US" sz="2000" b="1" dirty="0"/>
                <a:t>Supply Chain Management</a:t>
              </a:r>
            </a:p>
            <a:p>
              <a:pPr algn="ctr">
                <a:lnSpc>
                  <a:spcPct val="80000"/>
                </a:lnSpc>
              </a:pPr>
              <a:r>
                <a:rPr lang="en-US" sz="2000" b="1" dirty="0"/>
                <a:t>Sourcing - Procurement</a:t>
              </a:r>
            </a:p>
          </p:txBody>
        </p:sp>
      </p:grpSp>
      <p:grpSp>
        <p:nvGrpSpPr>
          <p:cNvPr id="7" name="Group 17"/>
          <p:cNvGrpSpPr>
            <a:grpSpLocks/>
          </p:cNvGrpSpPr>
          <p:nvPr/>
        </p:nvGrpSpPr>
        <p:grpSpPr bwMode="auto">
          <a:xfrm>
            <a:off x="3690938" y="3797300"/>
            <a:ext cx="3162300" cy="654050"/>
            <a:chOff x="2321" y="2158"/>
            <a:chExt cx="1992" cy="412"/>
          </a:xfrm>
        </p:grpSpPr>
        <p:sp>
          <p:nvSpPr>
            <p:cNvPr id="3099" name="Rectangle 18"/>
            <p:cNvSpPr>
              <a:spLocks noChangeArrowheads="1"/>
            </p:cNvSpPr>
            <p:nvPr/>
          </p:nvSpPr>
          <p:spPr bwMode="auto">
            <a:xfrm>
              <a:off x="2321" y="2158"/>
              <a:ext cx="1992" cy="412"/>
            </a:xfrm>
            <a:prstGeom prst="rect">
              <a:avLst/>
            </a:prstGeom>
            <a:solidFill>
              <a:srgbClr val="9999FF"/>
            </a:solidFill>
            <a:ln w="9525">
              <a:solidFill>
                <a:schemeClr val="tx1"/>
              </a:solidFill>
              <a:miter lim="800000"/>
              <a:headEnd/>
              <a:tailEnd/>
            </a:ln>
          </p:spPr>
          <p:txBody>
            <a:bodyPr wrap="none" anchor="ctr"/>
            <a:lstStyle/>
            <a:p>
              <a:endParaRPr lang="en-US"/>
            </a:p>
          </p:txBody>
        </p:sp>
        <p:sp>
          <p:nvSpPr>
            <p:cNvPr id="3100" name="Text Box 19"/>
            <p:cNvSpPr txBox="1">
              <a:spLocks noChangeArrowheads="1"/>
            </p:cNvSpPr>
            <p:nvPr/>
          </p:nvSpPr>
          <p:spPr bwMode="auto">
            <a:xfrm>
              <a:off x="2397" y="2220"/>
              <a:ext cx="1829" cy="288"/>
            </a:xfrm>
            <a:prstGeom prst="rect">
              <a:avLst/>
            </a:prstGeom>
            <a:noFill/>
            <a:ln w="9525">
              <a:noFill/>
              <a:miter lim="800000"/>
              <a:headEnd/>
              <a:tailEnd/>
            </a:ln>
          </p:spPr>
          <p:txBody>
            <a:bodyPr wrap="none">
              <a:spAutoFit/>
            </a:bodyPr>
            <a:lstStyle/>
            <a:p>
              <a:pPr algn="ctr">
                <a:lnSpc>
                  <a:spcPct val="80000"/>
                </a:lnSpc>
              </a:pPr>
              <a:r>
                <a:rPr lang="en-US" sz="1900" b="1"/>
                <a:t>Enterprise Resource Planning</a:t>
              </a:r>
            </a:p>
            <a:p>
              <a:pPr algn="ctr">
                <a:lnSpc>
                  <a:spcPct val="80000"/>
                </a:lnSpc>
              </a:pPr>
              <a:r>
                <a:rPr lang="en-US" sz="1900" b="1"/>
                <a:t>Internal Business Processes</a:t>
              </a:r>
            </a:p>
          </p:txBody>
        </p:sp>
      </p:grpSp>
      <p:grpSp>
        <p:nvGrpSpPr>
          <p:cNvPr id="8" name="Group 20"/>
          <p:cNvGrpSpPr>
            <a:grpSpLocks/>
          </p:cNvGrpSpPr>
          <p:nvPr/>
        </p:nvGrpSpPr>
        <p:grpSpPr bwMode="auto">
          <a:xfrm>
            <a:off x="3644900" y="4930775"/>
            <a:ext cx="3255963" cy="654050"/>
            <a:chOff x="2305" y="2872"/>
            <a:chExt cx="2051" cy="412"/>
          </a:xfrm>
        </p:grpSpPr>
        <p:sp>
          <p:nvSpPr>
            <p:cNvPr id="3097" name="Rectangle 21"/>
            <p:cNvSpPr>
              <a:spLocks noChangeArrowheads="1"/>
            </p:cNvSpPr>
            <p:nvPr/>
          </p:nvSpPr>
          <p:spPr bwMode="auto">
            <a:xfrm>
              <a:off x="2321" y="2872"/>
              <a:ext cx="1992" cy="412"/>
            </a:xfrm>
            <a:prstGeom prst="rect">
              <a:avLst/>
            </a:prstGeom>
            <a:solidFill>
              <a:srgbClr val="FFCC66"/>
            </a:solidFill>
            <a:ln w="9525">
              <a:solidFill>
                <a:schemeClr val="tx1"/>
              </a:solidFill>
              <a:miter lim="800000"/>
              <a:headEnd/>
              <a:tailEnd/>
            </a:ln>
          </p:spPr>
          <p:txBody>
            <a:bodyPr wrap="none" anchor="ctr"/>
            <a:lstStyle/>
            <a:p>
              <a:endParaRPr lang="en-US"/>
            </a:p>
          </p:txBody>
        </p:sp>
        <p:sp>
          <p:nvSpPr>
            <p:cNvPr id="3098" name="Text Box 22"/>
            <p:cNvSpPr txBox="1">
              <a:spLocks noChangeArrowheads="1"/>
            </p:cNvSpPr>
            <p:nvPr/>
          </p:nvSpPr>
          <p:spPr bwMode="auto">
            <a:xfrm>
              <a:off x="2305" y="2938"/>
              <a:ext cx="2051" cy="272"/>
            </a:xfrm>
            <a:prstGeom prst="rect">
              <a:avLst/>
            </a:prstGeom>
            <a:noFill/>
            <a:ln w="9525">
              <a:noFill/>
              <a:miter lim="800000"/>
              <a:headEnd/>
              <a:tailEnd/>
            </a:ln>
          </p:spPr>
          <p:txBody>
            <a:bodyPr wrap="none">
              <a:spAutoFit/>
            </a:bodyPr>
            <a:lstStyle/>
            <a:p>
              <a:pPr algn="ctr">
                <a:lnSpc>
                  <a:spcPct val="80000"/>
                </a:lnSpc>
              </a:pPr>
              <a:r>
                <a:rPr lang="en-US" sz="1800" b="1"/>
                <a:t>Customer Relationship Management</a:t>
              </a:r>
            </a:p>
            <a:p>
              <a:pPr algn="ctr">
                <a:lnSpc>
                  <a:spcPct val="80000"/>
                </a:lnSpc>
              </a:pPr>
              <a:r>
                <a:rPr lang="en-US" sz="1800" b="1"/>
                <a:t>Marketing – Sales - Service</a:t>
              </a:r>
            </a:p>
          </p:txBody>
        </p:sp>
      </p:grpSp>
      <p:grpSp>
        <p:nvGrpSpPr>
          <p:cNvPr id="9" name="Group 23"/>
          <p:cNvGrpSpPr>
            <a:grpSpLocks/>
          </p:cNvGrpSpPr>
          <p:nvPr/>
        </p:nvGrpSpPr>
        <p:grpSpPr bwMode="auto">
          <a:xfrm>
            <a:off x="2711450" y="2259013"/>
            <a:ext cx="654050" cy="3730626"/>
            <a:chOff x="1708" y="1189"/>
            <a:chExt cx="412" cy="2350"/>
          </a:xfrm>
        </p:grpSpPr>
        <p:sp>
          <p:nvSpPr>
            <p:cNvPr id="3095" name="Rectangle 24"/>
            <p:cNvSpPr>
              <a:spLocks noChangeArrowheads="1"/>
            </p:cNvSpPr>
            <p:nvPr/>
          </p:nvSpPr>
          <p:spPr bwMode="auto">
            <a:xfrm rot="-5400000">
              <a:off x="990" y="2159"/>
              <a:ext cx="1847" cy="412"/>
            </a:xfrm>
            <a:prstGeom prst="rect">
              <a:avLst/>
            </a:prstGeom>
            <a:gradFill rotWithShape="0">
              <a:gsLst>
                <a:gs pos="0">
                  <a:srgbClr val="FFFFFF"/>
                </a:gs>
                <a:gs pos="100000">
                  <a:srgbClr val="9999FF"/>
                </a:gs>
              </a:gsLst>
              <a:lin ang="5400000" scaled="1"/>
            </a:gradFill>
            <a:ln w="9525">
              <a:solidFill>
                <a:schemeClr val="tx1"/>
              </a:solidFill>
              <a:miter lim="800000"/>
              <a:headEnd/>
              <a:tailEnd/>
            </a:ln>
          </p:spPr>
          <p:txBody>
            <a:bodyPr wrap="none" anchor="ctr"/>
            <a:lstStyle/>
            <a:p>
              <a:endParaRPr lang="en-US"/>
            </a:p>
          </p:txBody>
        </p:sp>
        <p:sp>
          <p:nvSpPr>
            <p:cNvPr id="3096" name="Text Box 25"/>
            <p:cNvSpPr txBox="1">
              <a:spLocks noChangeArrowheads="1"/>
            </p:cNvSpPr>
            <p:nvPr/>
          </p:nvSpPr>
          <p:spPr bwMode="auto">
            <a:xfrm rot="16200000">
              <a:off x="726" y="2193"/>
              <a:ext cx="2350" cy="341"/>
            </a:xfrm>
            <a:prstGeom prst="rect">
              <a:avLst/>
            </a:prstGeom>
            <a:noFill/>
            <a:ln w="9525">
              <a:noFill/>
              <a:miter lim="800000"/>
              <a:headEnd/>
              <a:tailEnd/>
            </a:ln>
          </p:spPr>
          <p:txBody>
            <a:bodyPr wrap="none">
              <a:spAutoFit/>
            </a:bodyPr>
            <a:lstStyle/>
            <a:p>
              <a:pPr algn="ctr">
                <a:lnSpc>
                  <a:spcPct val="80000"/>
                </a:lnSpc>
              </a:pPr>
              <a:r>
                <a:rPr lang="en-US" sz="1800" b="1" dirty="0">
                  <a:solidFill>
                    <a:schemeClr val="accent5">
                      <a:lumMod val="75000"/>
                    </a:schemeClr>
                  </a:solidFill>
                </a:rPr>
                <a:t>Knowledge Management</a:t>
              </a:r>
            </a:p>
            <a:p>
              <a:pPr algn="ctr">
                <a:lnSpc>
                  <a:spcPct val="80000"/>
                </a:lnSpc>
              </a:pPr>
              <a:r>
                <a:rPr lang="en-US" sz="1800" b="1" dirty="0">
                  <a:solidFill>
                    <a:schemeClr val="accent5">
                      <a:lumMod val="75000"/>
                    </a:schemeClr>
                  </a:solidFill>
                </a:rPr>
                <a:t>Collaboration – Decision Support</a:t>
              </a:r>
            </a:p>
          </p:txBody>
        </p:sp>
      </p:grpSp>
      <p:grpSp>
        <p:nvGrpSpPr>
          <p:cNvPr id="10" name="Group 26"/>
          <p:cNvGrpSpPr>
            <a:grpSpLocks/>
          </p:cNvGrpSpPr>
          <p:nvPr/>
        </p:nvGrpSpPr>
        <p:grpSpPr bwMode="auto">
          <a:xfrm>
            <a:off x="7180263" y="2217738"/>
            <a:ext cx="654050" cy="3813174"/>
            <a:chOff x="4523" y="1154"/>
            <a:chExt cx="412" cy="2402"/>
          </a:xfrm>
        </p:grpSpPr>
        <p:sp>
          <p:nvSpPr>
            <p:cNvPr id="3093" name="Rectangle 27"/>
            <p:cNvSpPr>
              <a:spLocks noChangeArrowheads="1"/>
            </p:cNvSpPr>
            <p:nvPr/>
          </p:nvSpPr>
          <p:spPr bwMode="auto">
            <a:xfrm rot="-5400000">
              <a:off x="3805" y="2159"/>
              <a:ext cx="1847" cy="412"/>
            </a:xfrm>
            <a:prstGeom prst="rect">
              <a:avLst/>
            </a:prstGeom>
            <a:gradFill rotWithShape="0">
              <a:gsLst>
                <a:gs pos="0">
                  <a:srgbClr val="FFFFFF"/>
                </a:gs>
                <a:gs pos="100000">
                  <a:srgbClr val="9999FF"/>
                </a:gs>
              </a:gsLst>
              <a:lin ang="5400000" scaled="1"/>
            </a:gradFill>
            <a:ln w="9525">
              <a:solidFill>
                <a:schemeClr val="tx1"/>
              </a:solidFill>
              <a:miter lim="800000"/>
              <a:headEnd/>
              <a:tailEnd/>
            </a:ln>
          </p:spPr>
          <p:txBody>
            <a:bodyPr wrap="none" anchor="ctr"/>
            <a:lstStyle/>
            <a:p>
              <a:endParaRPr lang="en-US"/>
            </a:p>
          </p:txBody>
        </p:sp>
        <p:sp>
          <p:nvSpPr>
            <p:cNvPr id="3094" name="Text Box 28"/>
            <p:cNvSpPr txBox="1">
              <a:spLocks noChangeArrowheads="1"/>
            </p:cNvSpPr>
            <p:nvPr/>
          </p:nvSpPr>
          <p:spPr bwMode="auto">
            <a:xfrm rot="16200000">
              <a:off x="3532" y="2184"/>
              <a:ext cx="2402" cy="341"/>
            </a:xfrm>
            <a:prstGeom prst="rect">
              <a:avLst/>
            </a:prstGeom>
            <a:noFill/>
            <a:ln w="9525">
              <a:noFill/>
              <a:miter lim="800000"/>
              <a:headEnd/>
              <a:tailEnd/>
            </a:ln>
          </p:spPr>
          <p:txBody>
            <a:bodyPr wrap="none">
              <a:spAutoFit/>
            </a:bodyPr>
            <a:lstStyle/>
            <a:p>
              <a:pPr algn="ctr">
                <a:lnSpc>
                  <a:spcPct val="80000"/>
                </a:lnSpc>
              </a:pPr>
              <a:r>
                <a:rPr lang="en-US" sz="1800" b="1" dirty="0">
                  <a:solidFill>
                    <a:schemeClr val="accent5">
                      <a:lumMod val="75000"/>
                    </a:schemeClr>
                  </a:solidFill>
                </a:rPr>
                <a:t>Partner Relationship Management</a:t>
              </a:r>
            </a:p>
            <a:p>
              <a:pPr algn="ctr">
                <a:lnSpc>
                  <a:spcPct val="80000"/>
                </a:lnSpc>
              </a:pPr>
              <a:r>
                <a:rPr lang="en-US" sz="1800" b="1" dirty="0">
                  <a:solidFill>
                    <a:schemeClr val="accent5">
                      <a:lumMod val="75000"/>
                    </a:schemeClr>
                  </a:solidFill>
                </a:rPr>
                <a:t>Selling – Distribution</a:t>
              </a:r>
            </a:p>
          </p:txBody>
        </p:sp>
      </p:grpSp>
      <p:sp>
        <p:nvSpPr>
          <p:cNvPr id="8221" name="Line 29"/>
          <p:cNvSpPr>
            <a:spLocks noChangeShapeType="1"/>
          </p:cNvSpPr>
          <p:nvPr/>
        </p:nvSpPr>
        <p:spPr bwMode="auto">
          <a:xfrm>
            <a:off x="2379663" y="4124325"/>
            <a:ext cx="334962"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2" name="Line 30"/>
          <p:cNvSpPr>
            <a:spLocks noChangeShapeType="1"/>
          </p:cNvSpPr>
          <p:nvPr/>
        </p:nvSpPr>
        <p:spPr bwMode="auto">
          <a:xfrm>
            <a:off x="3360738" y="4124325"/>
            <a:ext cx="334962"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3" name="Line 31"/>
          <p:cNvSpPr>
            <a:spLocks noChangeShapeType="1"/>
          </p:cNvSpPr>
          <p:nvPr/>
        </p:nvSpPr>
        <p:spPr bwMode="auto">
          <a:xfrm>
            <a:off x="6846888" y="4124325"/>
            <a:ext cx="334962"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4" name="Line 32"/>
          <p:cNvSpPr>
            <a:spLocks noChangeShapeType="1"/>
          </p:cNvSpPr>
          <p:nvPr/>
        </p:nvSpPr>
        <p:spPr bwMode="auto">
          <a:xfrm>
            <a:off x="7827963" y="4124325"/>
            <a:ext cx="334962"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5" name="Line 33"/>
          <p:cNvSpPr>
            <a:spLocks noChangeShapeType="1"/>
          </p:cNvSpPr>
          <p:nvPr/>
        </p:nvSpPr>
        <p:spPr bwMode="auto">
          <a:xfrm rot="16200000" flipH="1">
            <a:off x="5031582" y="4693444"/>
            <a:ext cx="481012"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6" name="Line 34"/>
          <p:cNvSpPr>
            <a:spLocks noChangeShapeType="1"/>
          </p:cNvSpPr>
          <p:nvPr/>
        </p:nvSpPr>
        <p:spPr bwMode="auto">
          <a:xfrm rot="16200000" flipH="1">
            <a:off x="5031581" y="3532982"/>
            <a:ext cx="481013"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7" name="Line 35"/>
          <p:cNvSpPr>
            <a:spLocks noChangeShapeType="1"/>
          </p:cNvSpPr>
          <p:nvPr/>
        </p:nvSpPr>
        <p:spPr bwMode="auto">
          <a:xfrm rot="16200000" flipH="1">
            <a:off x="5141119" y="2497932"/>
            <a:ext cx="261937"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8" name="Line 36"/>
          <p:cNvSpPr>
            <a:spLocks noChangeShapeType="1"/>
          </p:cNvSpPr>
          <p:nvPr/>
        </p:nvSpPr>
        <p:spPr bwMode="auto">
          <a:xfrm rot="16200000" flipH="1">
            <a:off x="5126038" y="5721350"/>
            <a:ext cx="292100" cy="0"/>
          </a:xfrm>
          <a:prstGeom prst="line">
            <a:avLst/>
          </a:prstGeom>
          <a:noFill/>
          <a:ln w="28575">
            <a:solidFill>
              <a:schemeClr val="tx1"/>
            </a:solidFill>
            <a:round/>
            <a:headEnd type="triangle" w="med" len="med"/>
            <a:tailEnd type="triangle" w="med" len="med"/>
          </a:ln>
        </p:spPr>
        <p:txBody>
          <a:bodyPr/>
          <a:lstStyle/>
          <a:p>
            <a:endParaRPr lang="en-US"/>
          </a:p>
        </p:txBody>
      </p:sp>
      <p:sp>
        <p:nvSpPr>
          <p:cNvPr id="8229" name="Text Box 37"/>
          <p:cNvSpPr txBox="1">
            <a:spLocks noChangeArrowheads="1"/>
          </p:cNvSpPr>
          <p:nvPr/>
        </p:nvSpPr>
        <p:spPr bwMode="auto">
          <a:xfrm>
            <a:off x="1752600" y="1219200"/>
            <a:ext cx="6762750" cy="641350"/>
          </a:xfrm>
          <a:prstGeom prst="rect">
            <a:avLst/>
          </a:prstGeom>
          <a:noFill/>
          <a:ln w="9525">
            <a:noFill/>
            <a:miter lim="800000"/>
            <a:headEnd/>
            <a:tailEnd/>
          </a:ln>
          <a:effectLst/>
        </p:spPr>
        <p:txBody>
          <a:bodyPr wrap="none">
            <a:spAutoFit/>
          </a:bodyPr>
          <a:lstStyle/>
          <a:p>
            <a:pPr>
              <a:defRPr/>
            </a:pPr>
            <a:r>
              <a:rPr lang="en-US" sz="3600" i="1">
                <a:solidFill>
                  <a:srgbClr val="CC0000"/>
                </a:solidFill>
                <a:effectLst>
                  <a:outerShdw blurRad="38100" dist="38100" dir="2700000" algn="tl">
                    <a:srgbClr val="C0C0C0"/>
                  </a:outerShdw>
                </a:effectLst>
              </a:rPr>
              <a:t>Enterprise Application Architecture</a:t>
            </a:r>
            <a:endParaRPr lang="en-US" sz="3600" b="1" i="1">
              <a:solidFill>
                <a:srgbClr val="CC0000"/>
              </a:solidFill>
              <a:effectLst>
                <a:outerShdw blurRad="38100" dist="38100" dir="2700000" algn="tl">
                  <a:srgbClr val="C0C0C0"/>
                </a:outerShdw>
              </a:effectLst>
            </a:endParaRPr>
          </a:p>
        </p:txBody>
      </p:sp>
      <p:sp>
        <p:nvSpPr>
          <p:cNvPr id="3092" name="Rectangle 38"/>
          <p:cNvSpPr>
            <a:spLocks noGrp="1" noChangeArrowheads="1"/>
          </p:cNvSpPr>
          <p:nvPr>
            <p:ph type="title"/>
          </p:nvPr>
        </p:nvSpPr>
        <p:spPr>
          <a:xfrm>
            <a:off x="1811338" y="90488"/>
            <a:ext cx="7051675" cy="1233487"/>
          </a:xfrm>
          <a:noFill/>
        </p:spPr>
        <p:txBody>
          <a:bodyPr/>
          <a:lstStyle/>
          <a:p>
            <a:pPr>
              <a:lnSpc>
                <a:spcPct val="80000"/>
              </a:lnSpc>
            </a:pPr>
            <a:r>
              <a:rPr lang="en-US" smtClean="0"/>
              <a:t>Enterprise </a:t>
            </a:r>
            <a:br>
              <a:rPr lang="en-US" smtClean="0"/>
            </a:br>
            <a:r>
              <a:rPr lang="en-US" smtClean="0"/>
              <a:t>Business Systems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29"/>
                                        </p:tgtEl>
                                        <p:attrNameLst>
                                          <p:attrName>style.visibility</p:attrName>
                                        </p:attrNameLst>
                                      </p:cBhvr>
                                      <p:to>
                                        <p:strVal val="visible"/>
                                      </p:to>
                                    </p:set>
                                    <p:animEffect transition="in" filter="wipe(left)">
                                      <p:cBhvr>
                                        <p:cTn id="7" dur="500"/>
                                        <p:tgtEl>
                                          <p:spTgt spid="8229"/>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16" presetClass="entr" presetSubtype="42" fill="hold" grpId="0" nodeType="afterEffect">
                                  <p:stCondLst>
                                    <p:cond delay="0"/>
                                  </p:stCondLst>
                                  <p:childTnLst>
                                    <p:set>
                                      <p:cBhvr>
                                        <p:cTn id="21" dur="1" fill="hold">
                                          <p:stCondLst>
                                            <p:cond delay="0"/>
                                          </p:stCondLst>
                                        </p:cTn>
                                        <p:tgtEl>
                                          <p:spTgt spid="8226"/>
                                        </p:tgtEl>
                                        <p:attrNameLst>
                                          <p:attrName>style.visibility</p:attrName>
                                        </p:attrNameLst>
                                      </p:cBhvr>
                                      <p:to>
                                        <p:strVal val="visible"/>
                                      </p:to>
                                    </p:set>
                                    <p:animEffect transition="in" filter="barn(outHorizontal)">
                                      <p:cBhvr>
                                        <p:cTn id="22" dur="500"/>
                                        <p:tgtEl>
                                          <p:spTgt spid="8226"/>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16" presetClass="entr" presetSubtype="42" fill="hold" grpId="0" nodeType="afterEffect">
                                  <p:stCondLst>
                                    <p:cond delay="0"/>
                                  </p:stCondLst>
                                  <p:childTnLst>
                                    <p:set>
                                      <p:cBhvr>
                                        <p:cTn id="31" dur="1" fill="hold">
                                          <p:stCondLst>
                                            <p:cond delay="0"/>
                                          </p:stCondLst>
                                        </p:cTn>
                                        <p:tgtEl>
                                          <p:spTgt spid="8227"/>
                                        </p:tgtEl>
                                        <p:attrNameLst>
                                          <p:attrName>style.visibility</p:attrName>
                                        </p:attrNameLst>
                                      </p:cBhvr>
                                      <p:to>
                                        <p:strVal val="visible"/>
                                      </p:to>
                                    </p:set>
                                    <p:animEffect transition="in" filter="barn(outHorizontal)">
                                      <p:cBhvr>
                                        <p:cTn id="32" dur="500"/>
                                        <p:tgtEl>
                                          <p:spTgt spid="8227"/>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childTnLst>
                                </p:cTn>
                              </p:par>
                            </p:childTnLst>
                          </p:cTn>
                        </p:par>
                        <p:par>
                          <p:cTn id="39" fill="hold">
                            <p:stCondLst>
                              <p:cond delay="500"/>
                            </p:stCondLst>
                            <p:childTnLst>
                              <p:par>
                                <p:cTn id="40" presetID="16" presetClass="entr" presetSubtype="42" fill="hold" grpId="0" nodeType="afterEffect">
                                  <p:stCondLst>
                                    <p:cond delay="0"/>
                                  </p:stCondLst>
                                  <p:childTnLst>
                                    <p:set>
                                      <p:cBhvr>
                                        <p:cTn id="41" dur="1" fill="hold">
                                          <p:stCondLst>
                                            <p:cond delay="0"/>
                                          </p:stCondLst>
                                        </p:cTn>
                                        <p:tgtEl>
                                          <p:spTgt spid="8225"/>
                                        </p:tgtEl>
                                        <p:attrNameLst>
                                          <p:attrName>style.visibility</p:attrName>
                                        </p:attrNameLst>
                                      </p:cBhvr>
                                      <p:to>
                                        <p:strVal val="visible"/>
                                      </p:to>
                                    </p:set>
                                    <p:animEffect transition="in" filter="barn(outHorizontal)">
                                      <p:cBhvr>
                                        <p:cTn id="42" dur="500"/>
                                        <p:tgtEl>
                                          <p:spTgt spid="8225"/>
                                        </p:tgtEl>
                                      </p:cBhvr>
                                    </p:animEffect>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p:cTn id="47" dur="500" fill="hold"/>
                                        <p:tgtEl>
                                          <p:spTgt spid="3"/>
                                        </p:tgtEl>
                                        <p:attrNameLst>
                                          <p:attrName>ppt_w</p:attrName>
                                        </p:attrNameLst>
                                      </p:cBhvr>
                                      <p:tavLst>
                                        <p:tav tm="0">
                                          <p:val>
                                            <p:fltVal val="0"/>
                                          </p:val>
                                        </p:tav>
                                        <p:tav tm="100000">
                                          <p:val>
                                            <p:strVal val="#ppt_w"/>
                                          </p:val>
                                        </p:tav>
                                      </p:tavLst>
                                    </p:anim>
                                    <p:anim calcmode="lin" valueType="num">
                                      <p:cBhvr>
                                        <p:cTn id="48" dur="500" fill="hold"/>
                                        <p:tgtEl>
                                          <p:spTgt spid="3"/>
                                        </p:tgtEl>
                                        <p:attrNameLst>
                                          <p:attrName>ppt_h</p:attrName>
                                        </p:attrNameLst>
                                      </p:cBhvr>
                                      <p:tavLst>
                                        <p:tav tm="0">
                                          <p:val>
                                            <p:fltVal val="0"/>
                                          </p:val>
                                        </p:tav>
                                        <p:tav tm="100000">
                                          <p:val>
                                            <p:strVal val="#ppt_h"/>
                                          </p:val>
                                        </p:tav>
                                      </p:tavLst>
                                    </p:anim>
                                  </p:childTnLst>
                                </p:cTn>
                              </p:par>
                            </p:childTnLst>
                          </p:cTn>
                        </p:par>
                        <p:par>
                          <p:cTn id="49" fill="hold">
                            <p:stCondLst>
                              <p:cond delay="500"/>
                            </p:stCondLst>
                            <p:childTnLst>
                              <p:par>
                                <p:cTn id="50" presetID="16" presetClass="entr" presetSubtype="42" fill="hold" grpId="0" nodeType="afterEffect">
                                  <p:stCondLst>
                                    <p:cond delay="0"/>
                                  </p:stCondLst>
                                  <p:childTnLst>
                                    <p:set>
                                      <p:cBhvr>
                                        <p:cTn id="51" dur="1" fill="hold">
                                          <p:stCondLst>
                                            <p:cond delay="0"/>
                                          </p:stCondLst>
                                        </p:cTn>
                                        <p:tgtEl>
                                          <p:spTgt spid="8228"/>
                                        </p:tgtEl>
                                        <p:attrNameLst>
                                          <p:attrName>style.visibility</p:attrName>
                                        </p:attrNameLst>
                                      </p:cBhvr>
                                      <p:to>
                                        <p:strVal val="visible"/>
                                      </p:to>
                                    </p:set>
                                    <p:animEffect transition="in" filter="barn(outHorizontal)">
                                      <p:cBhvr>
                                        <p:cTn id="52" dur="500"/>
                                        <p:tgtEl>
                                          <p:spTgt spid="8228"/>
                                        </p:tgtEl>
                                      </p:cBhvr>
                                    </p:animEffect>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500" fill="hold"/>
                                        <p:tgtEl>
                                          <p:spTgt spid="9"/>
                                        </p:tgtEl>
                                        <p:attrNameLst>
                                          <p:attrName>ppt_w</p:attrName>
                                        </p:attrNameLst>
                                      </p:cBhvr>
                                      <p:tavLst>
                                        <p:tav tm="0">
                                          <p:val>
                                            <p:fltVal val="0"/>
                                          </p:val>
                                        </p:tav>
                                        <p:tav tm="100000">
                                          <p:val>
                                            <p:strVal val="#ppt_w"/>
                                          </p:val>
                                        </p:tav>
                                      </p:tavLst>
                                    </p:anim>
                                    <p:anim calcmode="lin" valueType="num">
                                      <p:cBhvr>
                                        <p:cTn id="58" dur="500" fill="hold"/>
                                        <p:tgtEl>
                                          <p:spTgt spid="9"/>
                                        </p:tgtEl>
                                        <p:attrNameLst>
                                          <p:attrName>ppt_h</p:attrName>
                                        </p:attrNameLst>
                                      </p:cBhvr>
                                      <p:tavLst>
                                        <p:tav tm="0">
                                          <p:val>
                                            <p:fltVal val="0"/>
                                          </p:val>
                                        </p:tav>
                                        <p:tav tm="100000">
                                          <p:val>
                                            <p:strVal val="#ppt_h"/>
                                          </p:val>
                                        </p:tav>
                                      </p:tavLst>
                                    </p:anim>
                                  </p:childTnLst>
                                </p:cTn>
                              </p:par>
                            </p:childTnLst>
                          </p:cTn>
                        </p:par>
                        <p:par>
                          <p:cTn id="59" fill="hold">
                            <p:stCondLst>
                              <p:cond delay="500"/>
                            </p:stCondLst>
                            <p:childTnLst>
                              <p:par>
                                <p:cTn id="60" presetID="16" presetClass="entr" presetSubtype="37" fill="hold" grpId="0" nodeType="afterEffect">
                                  <p:stCondLst>
                                    <p:cond delay="0"/>
                                  </p:stCondLst>
                                  <p:childTnLst>
                                    <p:set>
                                      <p:cBhvr>
                                        <p:cTn id="61" dur="1" fill="hold">
                                          <p:stCondLst>
                                            <p:cond delay="0"/>
                                          </p:stCondLst>
                                        </p:cTn>
                                        <p:tgtEl>
                                          <p:spTgt spid="8222"/>
                                        </p:tgtEl>
                                        <p:attrNameLst>
                                          <p:attrName>style.visibility</p:attrName>
                                        </p:attrNameLst>
                                      </p:cBhvr>
                                      <p:to>
                                        <p:strVal val="visible"/>
                                      </p:to>
                                    </p:set>
                                    <p:animEffect transition="in" filter="barn(outVertical)">
                                      <p:cBhvr>
                                        <p:cTn id="62" dur="500"/>
                                        <p:tgtEl>
                                          <p:spTgt spid="8222"/>
                                        </p:tgtEl>
                                      </p:cBhvr>
                                    </p:animEffect>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nodeType="click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childTnLst>
                                </p:cTn>
                              </p:par>
                            </p:childTnLst>
                          </p:cTn>
                        </p:par>
                        <p:par>
                          <p:cTn id="69" fill="hold">
                            <p:stCondLst>
                              <p:cond delay="500"/>
                            </p:stCondLst>
                            <p:childTnLst>
                              <p:par>
                                <p:cTn id="70" presetID="16" presetClass="entr" presetSubtype="37" fill="hold" grpId="0" nodeType="afterEffect">
                                  <p:stCondLst>
                                    <p:cond delay="0"/>
                                  </p:stCondLst>
                                  <p:childTnLst>
                                    <p:set>
                                      <p:cBhvr>
                                        <p:cTn id="71" dur="1" fill="hold">
                                          <p:stCondLst>
                                            <p:cond delay="0"/>
                                          </p:stCondLst>
                                        </p:cTn>
                                        <p:tgtEl>
                                          <p:spTgt spid="8221"/>
                                        </p:tgtEl>
                                        <p:attrNameLst>
                                          <p:attrName>style.visibility</p:attrName>
                                        </p:attrNameLst>
                                      </p:cBhvr>
                                      <p:to>
                                        <p:strVal val="visible"/>
                                      </p:to>
                                    </p:set>
                                    <p:animEffect transition="in" filter="barn(outVertical)">
                                      <p:cBhvr>
                                        <p:cTn id="72" dur="500"/>
                                        <p:tgtEl>
                                          <p:spTgt spid="8221"/>
                                        </p:tgtEl>
                                      </p:cBhvr>
                                    </p:animEffect>
                                  </p:childTnLst>
                                </p:cTn>
                              </p:par>
                            </p:childTnLst>
                          </p:cTn>
                        </p:par>
                      </p:childTnLst>
                    </p:cTn>
                  </p:par>
                  <p:par>
                    <p:cTn id="73" fill="hold">
                      <p:stCondLst>
                        <p:cond delay="indefinite"/>
                      </p:stCondLst>
                      <p:childTnLst>
                        <p:par>
                          <p:cTn id="74" fill="hold">
                            <p:stCondLst>
                              <p:cond delay="0"/>
                            </p:stCondLst>
                            <p:childTnLst>
                              <p:par>
                                <p:cTn id="75" presetID="23" presetClass="entr" presetSubtype="16" fill="hold" nodeType="clickEffect">
                                  <p:stCondLst>
                                    <p:cond delay="0"/>
                                  </p:stCondLst>
                                  <p:childTnLst>
                                    <p:set>
                                      <p:cBhvr>
                                        <p:cTn id="76" dur="1" fill="hold">
                                          <p:stCondLst>
                                            <p:cond delay="0"/>
                                          </p:stCondLst>
                                        </p:cTn>
                                        <p:tgtEl>
                                          <p:spTgt spid="10"/>
                                        </p:tgtEl>
                                        <p:attrNameLst>
                                          <p:attrName>style.visibility</p:attrName>
                                        </p:attrNameLst>
                                      </p:cBhvr>
                                      <p:to>
                                        <p:strVal val="visible"/>
                                      </p:to>
                                    </p:set>
                                    <p:anim calcmode="lin" valueType="num">
                                      <p:cBhvr>
                                        <p:cTn id="77" dur="500" fill="hold"/>
                                        <p:tgtEl>
                                          <p:spTgt spid="10"/>
                                        </p:tgtEl>
                                        <p:attrNameLst>
                                          <p:attrName>ppt_w</p:attrName>
                                        </p:attrNameLst>
                                      </p:cBhvr>
                                      <p:tavLst>
                                        <p:tav tm="0">
                                          <p:val>
                                            <p:fltVal val="0"/>
                                          </p:val>
                                        </p:tav>
                                        <p:tav tm="100000">
                                          <p:val>
                                            <p:strVal val="#ppt_w"/>
                                          </p:val>
                                        </p:tav>
                                      </p:tavLst>
                                    </p:anim>
                                    <p:anim calcmode="lin" valueType="num">
                                      <p:cBhvr>
                                        <p:cTn id="78" dur="500" fill="hold"/>
                                        <p:tgtEl>
                                          <p:spTgt spid="10"/>
                                        </p:tgtEl>
                                        <p:attrNameLst>
                                          <p:attrName>ppt_h</p:attrName>
                                        </p:attrNameLst>
                                      </p:cBhvr>
                                      <p:tavLst>
                                        <p:tav tm="0">
                                          <p:val>
                                            <p:fltVal val="0"/>
                                          </p:val>
                                        </p:tav>
                                        <p:tav tm="100000">
                                          <p:val>
                                            <p:strVal val="#ppt_h"/>
                                          </p:val>
                                        </p:tav>
                                      </p:tavLst>
                                    </p:anim>
                                  </p:childTnLst>
                                </p:cTn>
                              </p:par>
                            </p:childTnLst>
                          </p:cTn>
                        </p:par>
                        <p:par>
                          <p:cTn id="79" fill="hold">
                            <p:stCondLst>
                              <p:cond delay="500"/>
                            </p:stCondLst>
                            <p:childTnLst>
                              <p:par>
                                <p:cTn id="80" presetID="16" presetClass="entr" presetSubtype="37" fill="hold" grpId="0" nodeType="afterEffect">
                                  <p:stCondLst>
                                    <p:cond delay="0"/>
                                  </p:stCondLst>
                                  <p:childTnLst>
                                    <p:set>
                                      <p:cBhvr>
                                        <p:cTn id="81" dur="1" fill="hold">
                                          <p:stCondLst>
                                            <p:cond delay="0"/>
                                          </p:stCondLst>
                                        </p:cTn>
                                        <p:tgtEl>
                                          <p:spTgt spid="8223"/>
                                        </p:tgtEl>
                                        <p:attrNameLst>
                                          <p:attrName>style.visibility</p:attrName>
                                        </p:attrNameLst>
                                      </p:cBhvr>
                                      <p:to>
                                        <p:strVal val="visible"/>
                                      </p:to>
                                    </p:set>
                                    <p:animEffect transition="in" filter="barn(outVertical)">
                                      <p:cBhvr>
                                        <p:cTn id="82" dur="500"/>
                                        <p:tgtEl>
                                          <p:spTgt spid="8223"/>
                                        </p:tgtEl>
                                      </p:cBhvr>
                                    </p:animEffect>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childTnLst>
                                </p:cTn>
                              </p:par>
                            </p:childTnLst>
                          </p:cTn>
                        </p:par>
                        <p:par>
                          <p:cTn id="89" fill="hold">
                            <p:stCondLst>
                              <p:cond delay="500"/>
                            </p:stCondLst>
                            <p:childTnLst>
                              <p:par>
                                <p:cTn id="90" presetID="16" presetClass="entr" presetSubtype="37" fill="hold" grpId="0" nodeType="afterEffect">
                                  <p:stCondLst>
                                    <p:cond delay="0"/>
                                  </p:stCondLst>
                                  <p:childTnLst>
                                    <p:set>
                                      <p:cBhvr>
                                        <p:cTn id="91" dur="1" fill="hold">
                                          <p:stCondLst>
                                            <p:cond delay="0"/>
                                          </p:stCondLst>
                                        </p:cTn>
                                        <p:tgtEl>
                                          <p:spTgt spid="8224"/>
                                        </p:tgtEl>
                                        <p:attrNameLst>
                                          <p:attrName>style.visibility</p:attrName>
                                        </p:attrNameLst>
                                      </p:cBhvr>
                                      <p:to>
                                        <p:strVal val="visible"/>
                                      </p:to>
                                    </p:set>
                                    <p:animEffect transition="in" filter="barn(outVertical)">
                                      <p:cBhvr>
                                        <p:cTn id="92" dur="500"/>
                                        <p:tgtEl>
                                          <p:spTgt spid="8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1" grpId="0" animBg="1"/>
      <p:bldP spid="8222" grpId="0" animBg="1"/>
      <p:bldP spid="8223" grpId="0" animBg="1"/>
      <p:bldP spid="8224" grpId="0" animBg="1"/>
      <p:bldP spid="8225" grpId="0" animBg="1"/>
      <p:bldP spid="8226" grpId="0" animBg="1"/>
      <p:bldP spid="8227" grpId="0" animBg="1"/>
      <p:bldP spid="8228" grpId="0" animBg="1"/>
      <p:bldP spid="8229"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Keuntungan</a:t>
            </a:r>
            <a:r>
              <a:rPr lang="en-US" dirty="0" smtClean="0"/>
              <a:t> Analytical CRM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Staff </a:t>
            </a:r>
            <a:r>
              <a:rPr lang="en-US" dirty="0" err="1" smtClean="0"/>
              <a:t>dapat</a:t>
            </a:r>
            <a:r>
              <a:rPr lang="en-US" dirty="0" smtClean="0"/>
              <a:t> </a:t>
            </a:r>
            <a:r>
              <a:rPr lang="en-US" dirty="0" err="1" smtClean="0"/>
              <a:t>dengan</a:t>
            </a:r>
            <a:r>
              <a:rPr lang="en-US" dirty="0" smtClean="0"/>
              <a:t> </a:t>
            </a:r>
            <a:r>
              <a:rPr lang="en-US" dirty="0" err="1" smtClean="0"/>
              <a:t>mudah</a:t>
            </a:r>
            <a:r>
              <a:rPr lang="en-US" dirty="0" smtClean="0"/>
              <a:t> </a:t>
            </a:r>
            <a:r>
              <a:rPr lang="en-US" dirty="0" err="1" smtClean="0"/>
              <a:t>mengenali</a:t>
            </a:r>
            <a:r>
              <a:rPr lang="en-US" dirty="0" smtClean="0"/>
              <a:t>, </a:t>
            </a:r>
            <a:r>
              <a:rPr lang="en-US" dirty="0" err="1" smtClean="0"/>
              <a:t>mengatur</a:t>
            </a:r>
            <a:r>
              <a:rPr lang="en-US" dirty="0" smtClean="0"/>
              <a:t> </a:t>
            </a:r>
            <a:r>
              <a:rPr lang="en-US" dirty="0" err="1" smtClean="0"/>
              <a:t>dan</a:t>
            </a:r>
            <a:r>
              <a:rPr lang="en-US" dirty="0" smtClean="0"/>
              <a:t> </a:t>
            </a:r>
            <a:r>
              <a:rPr lang="en-US" dirty="0" err="1" smtClean="0"/>
              <a:t>memecahkan</a:t>
            </a:r>
            <a:r>
              <a:rPr lang="en-US" dirty="0" smtClean="0"/>
              <a:t> </a:t>
            </a:r>
            <a:r>
              <a:rPr lang="en-US" dirty="0" err="1" smtClean="0"/>
              <a:t>masalah</a:t>
            </a:r>
            <a:r>
              <a:rPr lang="en-US" dirty="0" smtClean="0"/>
              <a:t> </a:t>
            </a:r>
            <a:r>
              <a:rPr lang="en-US" dirty="0" err="1" smtClean="0"/>
              <a:t>dengan</a:t>
            </a:r>
            <a:r>
              <a:rPr lang="en-US" dirty="0" smtClean="0"/>
              <a:t> </a:t>
            </a:r>
            <a:r>
              <a:rPr lang="en-US" dirty="0" err="1" smtClean="0"/>
              <a:t>pelacakan</a:t>
            </a:r>
            <a:r>
              <a:rPr lang="en-US" dirty="0" smtClean="0"/>
              <a:t> </a:t>
            </a:r>
            <a:r>
              <a:rPr lang="en-US" dirty="0" err="1" smtClean="0"/>
              <a:t>otomatis</a:t>
            </a:r>
            <a:r>
              <a:rPr lang="en-US" dirty="0" smtClean="0"/>
              <a:t>, </a:t>
            </a:r>
            <a:r>
              <a:rPr lang="en-US" dirty="0" err="1" smtClean="0"/>
              <a:t>antrian</a:t>
            </a:r>
            <a:r>
              <a:rPr lang="en-US" dirty="0" smtClean="0"/>
              <a:t> </a:t>
            </a:r>
            <a:r>
              <a:rPr lang="en-US" dirty="0" err="1" smtClean="0"/>
              <a:t>dan</a:t>
            </a:r>
            <a:r>
              <a:rPr lang="en-US" dirty="0" smtClean="0"/>
              <a:t> </a:t>
            </a:r>
            <a:r>
              <a:rPr lang="en-US" dirty="0" err="1" smtClean="0"/>
              <a:t>eskalasi</a:t>
            </a:r>
            <a:r>
              <a:rPr lang="en-US" dirty="0" smtClean="0"/>
              <a:t> </a:t>
            </a:r>
            <a:r>
              <a:rPr lang="en-US" dirty="0" err="1" smtClean="0"/>
              <a:t>otomatis</a:t>
            </a:r>
            <a:r>
              <a:rPr lang="en-US" dirty="0" smtClean="0"/>
              <a:t> </a:t>
            </a:r>
            <a:r>
              <a:rPr lang="en-US" dirty="0" err="1" smtClean="0"/>
              <a:t>permintaan</a:t>
            </a:r>
            <a:r>
              <a:rPr lang="en-US" dirty="0" smtClean="0"/>
              <a:t> </a:t>
            </a:r>
            <a:r>
              <a:rPr lang="en-US" dirty="0" err="1" smtClean="0"/>
              <a:t>layanan</a:t>
            </a:r>
            <a:endParaRPr lang="en-US" dirty="0" smtClean="0"/>
          </a:p>
          <a:p>
            <a:pPr algn="just"/>
            <a:r>
              <a:rPr lang="en-US" dirty="0" err="1" smtClean="0"/>
              <a:t>Laporan</a:t>
            </a:r>
            <a:r>
              <a:rPr lang="en-US" dirty="0" smtClean="0"/>
              <a:t> </a:t>
            </a:r>
            <a:r>
              <a:rPr lang="en-US" dirty="0" err="1" smtClean="0"/>
              <a:t>dapat</a:t>
            </a:r>
            <a:r>
              <a:rPr lang="en-US" dirty="0" smtClean="0"/>
              <a:t> </a:t>
            </a:r>
            <a:r>
              <a:rPr lang="en-US" dirty="0" err="1" smtClean="0"/>
              <a:t>membantu</a:t>
            </a:r>
            <a:r>
              <a:rPr lang="en-US" dirty="0" smtClean="0"/>
              <a:t> </a:t>
            </a:r>
            <a:r>
              <a:rPr lang="en-US" dirty="0" err="1" smtClean="0"/>
              <a:t>mengidentifikasi</a:t>
            </a:r>
            <a:r>
              <a:rPr lang="en-US" dirty="0" smtClean="0"/>
              <a:t> </a:t>
            </a:r>
            <a:r>
              <a:rPr lang="en-US" dirty="0" err="1" smtClean="0"/>
              <a:t>isu</a:t>
            </a:r>
            <a:r>
              <a:rPr lang="en-US" dirty="0" smtClean="0"/>
              <a:t> – </a:t>
            </a:r>
            <a:r>
              <a:rPr lang="en-US" dirty="0" err="1" smtClean="0"/>
              <a:t>isu</a:t>
            </a:r>
            <a:r>
              <a:rPr lang="en-US" dirty="0" smtClean="0"/>
              <a:t> </a:t>
            </a:r>
            <a:r>
              <a:rPr lang="en-US" dirty="0" err="1" smtClean="0"/>
              <a:t>umum</a:t>
            </a:r>
            <a:r>
              <a:rPr lang="en-US" dirty="0" smtClean="0"/>
              <a:t>, </a:t>
            </a:r>
            <a:r>
              <a:rPr lang="en-US" dirty="0" err="1" smtClean="0"/>
              <a:t>evaluasi</a:t>
            </a:r>
            <a:r>
              <a:rPr lang="en-US" dirty="0" smtClean="0"/>
              <a:t> </a:t>
            </a:r>
            <a:r>
              <a:rPr lang="en-US" dirty="0" err="1" smtClean="0"/>
              <a:t>kebutuhan</a:t>
            </a:r>
            <a:r>
              <a:rPr lang="en-US" dirty="0" smtClean="0"/>
              <a:t> </a:t>
            </a:r>
            <a:r>
              <a:rPr lang="en-US" dirty="0" err="1" smtClean="0"/>
              <a:t>konsumen</a:t>
            </a:r>
            <a:r>
              <a:rPr lang="en-US" dirty="0" smtClean="0"/>
              <a:t>, </a:t>
            </a:r>
            <a:r>
              <a:rPr lang="en-US" dirty="0" err="1" smtClean="0"/>
              <a:t>pelacakan</a:t>
            </a:r>
            <a:r>
              <a:rPr lang="en-US" dirty="0" smtClean="0"/>
              <a:t> </a:t>
            </a:r>
            <a:r>
              <a:rPr lang="en-US" dirty="0" err="1" smtClean="0"/>
              <a:t>proses</a:t>
            </a:r>
            <a:r>
              <a:rPr lang="en-US" dirty="0" smtClean="0"/>
              <a:t> </a:t>
            </a:r>
            <a:r>
              <a:rPr lang="en-US" dirty="0" err="1" smtClean="0"/>
              <a:t>dan</a:t>
            </a:r>
            <a:r>
              <a:rPr lang="en-US" dirty="0" smtClean="0"/>
              <a:t> </a:t>
            </a:r>
            <a:r>
              <a:rPr lang="en-US" dirty="0" err="1" smtClean="0"/>
              <a:t>mengukur</a:t>
            </a:r>
            <a:r>
              <a:rPr lang="en-US" dirty="0" smtClean="0"/>
              <a:t> </a:t>
            </a:r>
            <a:r>
              <a:rPr lang="en-US" dirty="0" err="1" smtClean="0"/>
              <a:t>performa</a:t>
            </a:r>
            <a:r>
              <a:rPr lang="en-US" dirty="0" smtClean="0"/>
              <a:t> </a:t>
            </a:r>
            <a:r>
              <a:rPr lang="en-US" dirty="0" err="1" smtClean="0"/>
              <a:t>layanan</a:t>
            </a:r>
            <a:endParaRPr lang="en-US" dirty="0" smtClean="0"/>
          </a:p>
          <a:p>
            <a:pPr algn="just"/>
            <a:r>
              <a:rPr lang="en-US" dirty="0" err="1" smtClean="0"/>
              <a:t>Pegawai</a:t>
            </a:r>
            <a:r>
              <a:rPr lang="en-US" dirty="0" smtClean="0"/>
              <a:t> </a:t>
            </a:r>
            <a:r>
              <a:rPr lang="en-US" dirty="0" err="1" smtClean="0"/>
              <a:t>dapat</a:t>
            </a:r>
            <a:r>
              <a:rPr lang="en-US" dirty="0" smtClean="0"/>
              <a:t>  </a:t>
            </a:r>
            <a:r>
              <a:rPr lang="en-US" dirty="0" err="1" smtClean="0"/>
              <a:t>dengan</a:t>
            </a:r>
            <a:r>
              <a:rPr lang="en-US" dirty="0" smtClean="0"/>
              <a:t> </a:t>
            </a:r>
            <a:r>
              <a:rPr lang="en-US" dirty="0" err="1" smtClean="0"/>
              <a:t>mudah</a:t>
            </a:r>
            <a:r>
              <a:rPr lang="en-US" dirty="0" smtClean="0"/>
              <a:t> </a:t>
            </a:r>
            <a:r>
              <a:rPr lang="en-US" dirty="0" err="1" smtClean="0"/>
              <a:t>berbagi</a:t>
            </a:r>
            <a:r>
              <a:rPr lang="en-US" dirty="0" smtClean="0"/>
              <a:t> </a:t>
            </a:r>
            <a:r>
              <a:rPr lang="en-US" dirty="0" err="1" smtClean="0"/>
              <a:t>informasi</a:t>
            </a:r>
            <a:r>
              <a:rPr lang="en-US" dirty="0" smtClean="0"/>
              <a:t> </a:t>
            </a:r>
            <a:r>
              <a:rPr lang="en-US" dirty="0" err="1" smtClean="0"/>
              <a:t>pemesanan</a:t>
            </a:r>
            <a:r>
              <a:rPr lang="en-US" dirty="0" smtClean="0"/>
              <a:t> </a:t>
            </a:r>
            <a:r>
              <a:rPr lang="en-US" dirty="0" err="1" smtClean="0"/>
              <a:t>dan</a:t>
            </a:r>
            <a:r>
              <a:rPr lang="en-US" dirty="0" smtClean="0"/>
              <a:t> </a:t>
            </a:r>
            <a:r>
              <a:rPr lang="en-US" dirty="0" err="1" smtClean="0"/>
              <a:t>penjualan</a:t>
            </a:r>
            <a:r>
              <a:rPr lang="en-US" dirty="0" smtClean="0"/>
              <a:t> </a:t>
            </a:r>
            <a:r>
              <a:rPr lang="en-US" dirty="0" err="1" smtClean="0"/>
              <a:t>sebagai</a:t>
            </a:r>
            <a:r>
              <a:rPr lang="en-US" dirty="0" smtClean="0"/>
              <a:t> </a:t>
            </a:r>
            <a:r>
              <a:rPr lang="en-US" dirty="0" err="1" smtClean="0"/>
              <a:t>informasi</a:t>
            </a:r>
            <a:r>
              <a:rPr lang="en-US" dirty="0" smtClean="0"/>
              <a:t> </a:t>
            </a:r>
            <a:r>
              <a:rPr lang="en-US" dirty="0" err="1" smtClean="0"/>
              <a:t>pendukung</a:t>
            </a:r>
            <a:r>
              <a:rPr lang="en-US" dirty="0" smtClean="0"/>
              <a:t> </a:t>
            </a:r>
            <a:r>
              <a:rPr lang="en-US" dirty="0" err="1" smtClean="0"/>
              <a:t>dan</a:t>
            </a:r>
            <a:r>
              <a:rPr lang="en-US" dirty="0" smtClean="0"/>
              <a:t> </a:t>
            </a:r>
            <a:r>
              <a:rPr lang="en-US" dirty="0" err="1" smtClean="0"/>
              <a:t>memanfaatkannya</a:t>
            </a:r>
            <a:r>
              <a:rPr lang="en-US" dirty="0" smtClean="0"/>
              <a:t> </a:t>
            </a:r>
            <a:r>
              <a:rPr lang="en-US" dirty="0" err="1" smtClean="0"/>
              <a:t>untuk</a:t>
            </a:r>
            <a:r>
              <a:rPr lang="en-US" dirty="0" smtClean="0"/>
              <a:t> </a:t>
            </a:r>
            <a:r>
              <a:rPr lang="en-US" dirty="0" err="1" smtClean="0"/>
              <a:t>mengidentifikasi</a:t>
            </a:r>
            <a:r>
              <a:rPr lang="en-US" dirty="0" smtClean="0"/>
              <a:t> </a:t>
            </a:r>
            <a:r>
              <a:rPr lang="en-US" dirty="0" err="1" smtClean="0"/>
              <a:t>konsumen</a:t>
            </a:r>
            <a:r>
              <a:rPr lang="en-US" dirty="0" smtClean="0"/>
              <a:t> </a:t>
            </a:r>
            <a:r>
              <a:rPr lang="en-US" dirty="0" err="1" smtClean="0"/>
              <a:t>utama</a:t>
            </a:r>
            <a:r>
              <a:rPr lang="en-US" dirty="0" smtClean="0"/>
              <a:t> </a:t>
            </a:r>
            <a:r>
              <a:rPr lang="en-US" dirty="0" err="1" smtClean="0"/>
              <a:t>dan</a:t>
            </a:r>
            <a:r>
              <a:rPr lang="en-US" dirty="0" smtClean="0"/>
              <a:t> </a:t>
            </a:r>
            <a:r>
              <a:rPr lang="en-US" dirty="0" err="1" smtClean="0"/>
              <a:t>mengetahui</a:t>
            </a:r>
            <a:r>
              <a:rPr lang="en-US" dirty="0" smtClean="0"/>
              <a:t> </a:t>
            </a:r>
            <a:r>
              <a:rPr lang="en-US" dirty="0" err="1" smtClean="0"/>
              <a:t>prioritas</a:t>
            </a:r>
            <a:r>
              <a:rPr lang="en-US" dirty="0" smtClean="0"/>
              <a:t> </a:t>
            </a:r>
            <a:r>
              <a:rPr lang="en-US" dirty="0" err="1" smtClean="0"/>
              <a:t>kebutuhan</a:t>
            </a:r>
            <a:r>
              <a:rPr lang="en-US" dirty="0" smtClean="0"/>
              <a:t> </a:t>
            </a:r>
            <a:r>
              <a:rPr lang="en-US" dirty="0" err="1" smtClean="0"/>
              <a:t>konsumen</a:t>
            </a:r>
            <a:r>
              <a:rPr lang="en-US" dirty="0" smtClean="0"/>
              <a:t> </a:t>
            </a:r>
            <a:r>
              <a:rPr lang="en-US" dirty="0" err="1" smtClean="0"/>
              <a:t>tersebut</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Keuntungan</a:t>
            </a:r>
            <a:r>
              <a:rPr lang="en-US" dirty="0" smtClean="0"/>
              <a:t> Analytical CRM</a:t>
            </a:r>
            <a:endParaRPr lang="en-US" dirty="0"/>
          </a:p>
        </p:txBody>
      </p:sp>
      <p:sp>
        <p:nvSpPr>
          <p:cNvPr id="3" name="Content Placeholder 2"/>
          <p:cNvSpPr>
            <a:spLocks noGrp="1"/>
          </p:cNvSpPr>
          <p:nvPr>
            <p:ph idx="1"/>
          </p:nvPr>
        </p:nvSpPr>
        <p:spPr/>
        <p:txBody>
          <a:bodyPr/>
          <a:lstStyle/>
          <a:p>
            <a:pPr algn="just"/>
            <a:r>
              <a:rPr lang="en-US" dirty="0" err="1" smtClean="0"/>
              <a:t>Akses</a:t>
            </a:r>
            <a:r>
              <a:rPr lang="en-US" dirty="0" smtClean="0"/>
              <a:t> </a:t>
            </a:r>
            <a:r>
              <a:rPr lang="en-US" dirty="0" err="1" smtClean="0"/>
              <a:t>terhadap</a:t>
            </a:r>
            <a:r>
              <a:rPr lang="en-US" dirty="0" smtClean="0"/>
              <a:t> </a:t>
            </a:r>
            <a:r>
              <a:rPr lang="en-US" dirty="0" err="1" smtClean="0"/>
              <a:t>aktivitas</a:t>
            </a:r>
            <a:r>
              <a:rPr lang="en-US" dirty="0" smtClean="0"/>
              <a:t> </a:t>
            </a:r>
            <a:r>
              <a:rPr lang="en-US" dirty="0" err="1" smtClean="0"/>
              <a:t>penjualan</a:t>
            </a:r>
            <a:r>
              <a:rPr lang="en-US" dirty="0" smtClean="0"/>
              <a:t> </a:t>
            </a:r>
            <a:r>
              <a:rPr lang="en-US" dirty="0" err="1" smtClean="0"/>
              <a:t>dan</a:t>
            </a:r>
            <a:r>
              <a:rPr lang="en-US" dirty="0" smtClean="0"/>
              <a:t> </a:t>
            </a:r>
            <a:r>
              <a:rPr lang="en-US" dirty="0" err="1" smtClean="0"/>
              <a:t>pendukungnya</a:t>
            </a:r>
            <a:r>
              <a:rPr lang="en-US" dirty="0" smtClean="0"/>
              <a:t> </a:t>
            </a:r>
            <a:r>
              <a:rPr lang="en-US" dirty="0" err="1" smtClean="0"/>
              <a:t>dari</a:t>
            </a:r>
            <a:r>
              <a:rPr lang="en-US" dirty="0" smtClean="0"/>
              <a:t> </a:t>
            </a:r>
            <a:r>
              <a:rPr lang="en-US" dirty="0" err="1" smtClean="0"/>
              <a:t>mana</a:t>
            </a:r>
            <a:r>
              <a:rPr lang="en-US" dirty="0" smtClean="0"/>
              <a:t> </a:t>
            </a:r>
            <a:r>
              <a:rPr lang="en-US" dirty="0" err="1" smtClean="0"/>
              <a:t>saja</a:t>
            </a:r>
            <a:endParaRPr lang="en-US" dirty="0" smtClean="0"/>
          </a:p>
          <a:p>
            <a:pPr algn="just"/>
            <a:r>
              <a:rPr lang="en-US" dirty="0" err="1" smtClean="0"/>
              <a:t>Memperpendek</a:t>
            </a:r>
            <a:r>
              <a:rPr lang="en-US" dirty="0" smtClean="0"/>
              <a:t> </a:t>
            </a:r>
            <a:r>
              <a:rPr lang="en-US" dirty="0" err="1" smtClean="0"/>
              <a:t>siklus</a:t>
            </a:r>
            <a:r>
              <a:rPr lang="en-US" dirty="0" smtClean="0"/>
              <a:t> </a:t>
            </a:r>
            <a:r>
              <a:rPr lang="en-US" dirty="0" err="1" smtClean="0"/>
              <a:t>penjualan</a:t>
            </a:r>
            <a:endParaRPr lang="en-US" dirty="0" smtClean="0"/>
          </a:p>
          <a:p>
            <a:pPr algn="just"/>
            <a:r>
              <a:rPr lang="en-US" dirty="0" err="1" smtClean="0"/>
              <a:t>Menghasilkan</a:t>
            </a:r>
            <a:r>
              <a:rPr lang="en-US" dirty="0" smtClean="0"/>
              <a:t> </a:t>
            </a:r>
            <a:r>
              <a:rPr lang="en-US" dirty="0" err="1" smtClean="0"/>
              <a:t>laporan</a:t>
            </a:r>
            <a:r>
              <a:rPr lang="en-US" dirty="0" smtClean="0"/>
              <a:t> </a:t>
            </a:r>
            <a:r>
              <a:rPr lang="en-US" dirty="0" err="1" smtClean="0"/>
              <a:t>komprenhensif</a:t>
            </a:r>
            <a:r>
              <a:rPr lang="en-US" dirty="0" smtClean="0"/>
              <a:t> yang </a:t>
            </a:r>
            <a:r>
              <a:rPr lang="en-US" dirty="0" err="1" smtClean="0"/>
              <a:t>memberikan</a:t>
            </a:r>
            <a:r>
              <a:rPr lang="en-US" dirty="0" smtClean="0"/>
              <a:t> </a:t>
            </a:r>
            <a:r>
              <a:rPr lang="en-US" dirty="0" err="1" smtClean="0"/>
              <a:t>prediksi</a:t>
            </a:r>
            <a:r>
              <a:rPr lang="en-US" dirty="0" smtClean="0"/>
              <a:t> </a:t>
            </a:r>
            <a:r>
              <a:rPr lang="en-US" dirty="0" err="1" smtClean="0"/>
              <a:t>penjualan</a:t>
            </a:r>
            <a:r>
              <a:rPr lang="en-US" dirty="0" smtClean="0"/>
              <a:t>, </a:t>
            </a:r>
            <a:r>
              <a:rPr lang="en-US" dirty="0" err="1" smtClean="0"/>
              <a:t>performa</a:t>
            </a:r>
            <a:r>
              <a:rPr lang="en-US" dirty="0" smtClean="0"/>
              <a:t> </a:t>
            </a:r>
            <a:r>
              <a:rPr lang="en-US" dirty="0" err="1" smtClean="0"/>
              <a:t>bisnis</a:t>
            </a:r>
            <a:r>
              <a:rPr lang="en-US" dirty="0" smtClean="0"/>
              <a:t>, </a:t>
            </a:r>
            <a:r>
              <a:rPr lang="en-US" dirty="0" err="1" smtClean="0"/>
              <a:t>keberhasilan</a:t>
            </a:r>
            <a:r>
              <a:rPr lang="en-US" dirty="0" smtClean="0"/>
              <a:t> </a:t>
            </a:r>
            <a:r>
              <a:rPr lang="en-US" dirty="0" err="1" smtClean="0"/>
              <a:t>penjualan</a:t>
            </a:r>
            <a:r>
              <a:rPr lang="en-US" dirty="0" smtClean="0"/>
              <a:t>, </a:t>
            </a:r>
            <a:r>
              <a:rPr lang="en-US" dirty="0" err="1" smtClean="0"/>
              <a:t>mengidentifikasi</a:t>
            </a:r>
            <a:r>
              <a:rPr lang="en-US" dirty="0" smtClean="0"/>
              <a:t> trend </a:t>
            </a:r>
            <a:r>
              <a:rPr lang="en-US" dirty="0" err="1" smtClean="0"/>
              <a:t>dan</a:t>
            </a:r>
            <a:r>
              <a:rPr lang="en-US" dirty="0" smtClean="0"/>
              <a:t> </a:t>
            </a:r>
            <a:r>
              <a:rPr lang="en-US" dirty="0" err="1" smtClean="0"/>
              <a:t>masalah</a:t>
            </a:r>
            <a:r>
              <a:rPr lang="en-US" dirty="0" smtClean="0"/>
              <a:t> </a:t>
            </a:r>
            <a:r>
              <a:rPr lang="en-US" dirty="0" err="1" smtClean="0"/>
              <a:t>dan</a:t>
            </a:r>
            <a:r>
              <a:rPr lang="en-US" dirty="0" smtClean="0"/>
              <a:t> </a:t>
            </a:r>
            <a:r>
              <a:rPr lang="en-US" dirty="0" err="1" smtClean="0"/>
              <a:t>peluang</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CRM</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err="1" smtClean="0"/>
              <a:t>Menggali</a:t>
            </a:r>
            <a:r>
              <a:rPr lang="en-US" dirty="0" smtClean="0"/>
              <a:t> </a:t>
            </a:r>
            <a:r>
              <a:rPr lang="en-US" dirty="0" err="1" smtClean="0"/>
              <a:t>kebiasaan</a:t>
            </a:r>
            <a:r>
              <a:rPr lang="en-US" dirty="0" smtClean="0"/>
              <a:t> </a:t>
            </a:r>
            <a:r>
              <a:rPr lang="en-US" dirty="0" err="1" smtClean="0"/>
              <a:t>dan</a:t>
            </a:r>
            <a:r>
              <a:rPr lang="en-US" dirty="0" smtClean="0"/>
              <a:t> </a:t>
            </a:r>
            <a:r>
              <a:rPr lang="en-US" dirty="0" err="1" smtClean="0"/>
              <a:t>nilai</a:t>
            </a:r>
            <a:r>
              <a:rPr lang="en-US" dirty="0" smtClean="0"/>
              <a:t> </a:t>
            </a:r>
            <a:r>
              <a:rPr lang="en-US" dirty="0" err="1" smtClean="0"/>
              <a:t>dari</a:t>
            </a:r>
            <a:r>
              <a:rPr lang="en-US" dirty="0" smtClean="0"/>
              <a:t> </a:t>
            </a:r>
            <a:r>
              <a:rPr lang="en-US" dirty="0" err="1" smtClean="0"/>
              <a:t>seorang</a:t>
            </a:r>
            <a:r>
              <a:rPr lang="en-US" dirty="0" smtClean="0"/>
              <a:t> </a:t>
            </a:r>
            <a:r>
              <a:rPr lang="en-US" dirty="0" err="1" smtClean="0"/>
              <a:t>konsumen</a:t>
            </a:r>
            <a:endParaRPr lang="en-US" dirty="0" smtClean="0"/>
          </a:p>
          <a:p>
            <a:pPr algn="just"/>
            <a:r>
              <a:rPr lang="en-US" dirty="0" err="1" smtClean="0"/>
              <a:t>Memberikan</a:t>
            </a:r>
            <a:r>
              <a:rPr lang="en-US" dirty="0" smtClean="0"/>
              <a:t> </a:t>
            </a:r>
            <a:r>
              <a:rPr lang="en-US" dirty="0" err="1" smtClean="0"/>
              <a:t>pelayanan</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bagi</a:t>
            </a:r>
            <a:r>
              <a:rPr lang="en-US" dirty="0" smtClean="0"/>
              <a:t> </a:t>
            </a:r>
            <a:r>
              <a:rPr lang="en-US" dirty="0" err="1" smtClean="0"/>
              <a:t>konsumen</a:t>
            </a:r>
            <a:endParaRPr lang="en-US" dirty="0" smtClean="0"/>
          </a:p>
          <a:p>
            <a:pPr algn="just"/>
            <a:r>
              <a:rPr lang="en-US" dirty="0" err="1" smtClean="0"/>
              <a:t>Meningkatkan</a:t>
            </a:r>
            <a:r>
              <a:rPr lang="en-US" dirty="0" smtClean="0"/>
              <a:t> </a:t>
            </a:r>
            <a:r>
              <a:rPr lang="en-US" dirty="0" err="1" smtClean="0"/>
              <a:t>penerimaan</a:t>
            </a:r>
            <a:r>
              <a:rPr lang="en-US" dirty="0" smtClean="0"/>
              <a:t> </a:t>
            </a:r>
            <a:r>
              <a:rPr lang="en-US" dirty="0" err="1" smtClean="0"/>
              <a:t>bisnis</a:t>
            </a:r>
            <a:endParaRPr lang="en-US" dirty="0" smtClean="0"/>
          </a:p>
          <a:p>
            <a:pPr algn="just"/>
            <a:r>
              <a:rPr lang="en-US" dirty="0" err="1" smtClean="0"/>
              <a:t>Menambah</a:t>
            </a:r>
            <a:r>
              <a:rPr lang="en-US" dirty="0" smtClean="0"/>
              <a:t> </a:t>
            </a:r>
            <a:r>
              <a:rPr lang="en-US" dirty="0" err="1" smtClean="0"/>
              <a:t>konsumen</a:t>
            </a:r>
            <a:r>
              <a:rPr lang="en-US" dirty="0" smtClean="0"/>
              <a:t> </a:t>
            </a:r>
            <a:r>
              <a:rPr lang="en-US" dirty="0" err="1" smtClean="0"/>
              <a:t>baru</a:t>
            </a:r>
            <a:endParaRPr lang="en-US" dirty="0" smtClean="0"/>
          </a:p>
          <a:p>
            <a:pPr algn="just"/>
            <a:r>
              <a:rPr lang="en-US" dirty="0" err="1" smtClean="0"/>
              <a:t>Menyederhanakan</a:t>
            </a:r>
            <a:r>
              <a:rPr lang="en-US" dirty="0" smtClean="0"/>
              <a:t> </a:t>
            </a:r>
            <a:r>
              <a:rPr lang="en-US" dirty="0" err="1" smtClean="0"/>
              <a:t>proses</a:t>
            </a:r>
            <a:r>
              <a:rPr lang="en-US" dirty="0" smtClean="0"/>
              <a:t> </a:t>
            </a:r>
            <a:r>
              <a:rPr lang="en-US" dirty="0" err="1" smtClean="0"/>
              <a:t>pemasaran</a:t>
            </a:r>
            <a:r>
              <a:rPr lang="en-US" dirty="0" smtClean="0"/>
              <a:t> </a:t>
            </a:r>
            <a:r>
              <a:rPr lang="en-US" dirty="0" err="1" smtClean="0"/>
              <a:t>dan</a:t>
            </a:r>
            <a:r>
              <a:rPr lang="en-US" dirty="0" smtClean="0"/>
              <a:t> </a:t>
            </a:r>
            <a:r>
              <a:rPr lang="en-US" dirty="0" err="1" smtClean="0"/>
              <a:t>penjualan</a:t>
            </a:r>
            <a:endParaRPr lang="en-US" dirty="0" smtClean="0"/>
          </a:p>
          <a:p>
            <a:pPr algn="just"/>
            <a:r>
              <a:rPr lang="en-US" dirty="0" err="1" smtClean="0"/>
              <a:t>Membantu</a:t>
            </a:r>
            <a:r>
              <a:rPr lang="en-US" dirty="0" smtClean="0"/>
              <a:t> staff </a:t>
            </a:r>
            <a:r>
              <a:rPr lang="en-US" dirty="0" err="1" smtClean="0"/>
              <a:t>penjualan</a:t>
            </a:r>
            <a:r>
              <a:rPr lang="en-US" dirty="0" smtClean="0"/>
              <a:t> </a:t>
            </a:r>
            <a:r>
              <a:rPr lang="en-US" dirty="0" err="1" smtClean="0"/>
              <a:t>mencapai</a:t>
            </a:r>
            <a:r>
              <a:rPr lang="en-US" dirty="0" smtClean="0"/>
              <a:t> </a:t>
            </a:r>
            <a:r>
              <a:rPr lang="en-US" dirty="0" err="1" smtClean="0"/>
              <a:t>kesepakatan</a:t>
            </a:r>
            <a:r>
              <a:rPr lang="en-US" dirty="0" smtClean="0"/>
              <a:t> </a:t>
            </a:r>
            <a:r>
              <a:rPr lang="en-US" dirty="0" err="1" smtClean="0"/>
              <a:t>lebih</a:t>
            </a:r>
            <a:r>
              <a:rPr lang="en-US" dirty="0" smtClean="0"/>
              <a:t> </a:t>
            </a:r>
            <a:r>
              <a:rPr lang="en-US" dirty="0" err="1" smtClean="0"/>
              <a:t>cepat</a:t>
            </a:r>
            <a:endParaRPr lang="en-US" dirty="0" smtClean="0"/>
          </a:p>
          <a:p>
            <a:pPr algn="just"/>
            <a:r>
              <a:rPr lang="en-US" dirty="0" err="1" smtClean="0"/>
              <a:t>Membuat</a:t>
            </a:r>
            <a:r>
              <a:rPr lang="en-US" dirty="0" smtClean="0"/>
              <a:t> call center </a:t>
            </a:r>
            <a:r>
              <a:rPr lang="en-US" dirty="0" err="1" smtClean="0"/>
              <a:t>lebih</a:t>
            </a:r>
            <a:r>
              <a:rPr lang="en-US" dirty="0" smtClean="0"/>
              <a:t> </a:t>
            </a:r>
            <a:r>
              <a:rPr lang="en-US" dirty="0" err="1" smtClean="0"/>
              <a:t>efisien</a:t>
            </a:r>
            <a:endParaRPr lang="en-US" dirty="0" smtClean="0"/>
          </a:p>
          <a:p>
            <a:pPr algn="just"/>
            <a:r>
              <a:rPr lang="en-US" dirty="0" smtClean="0"/>
              <a:t>Perusahaan </a:t>
            </a:r>
            <a:r>
              <a:rPr lang="en-US" dirty="0" err="1" smtClean="0"/>
              <a:t>mendapatkan</a:t>
            </a:r>
            <a:r>
              <a:rPr lang="en-US" dirty="0" smtClean="0"/>
              <a:t> </a:t>
            </a:r>
            <a:r>
              <a:rPr lang="en-US" dirty="0" err="1" smtClean="0"/>
              <a:t>umpan</a:t>
            </a:r>
            <a:r>
              <a:rPr lang="en-US" dirty="0" smtClean="0"/>
              <a:t> </a:t>
            </a:r>
            <a:r>
              <a:rPr lang="en-US" dirty="0" err="1" smtClean="0"/>
              <a:t>balik</a:t>
            </a:r>
            <a:r>
              <a:rPr lang="en-US" dirty="0" smtClean="0"/>
              <a:t> </a:t>
            </a:r>
            <a:r>
              <a:rPr lang="en-US" dirty="0" err="1" smtClean="0"/>
              <a:t>berkesinambungan</a:t>
            </a:r>
            <a:endParaRPr lang="en-US" dirty="0" smtClean="0"/>
          </a:p>
          <a:p>
            <a:pPr algn="just"/>
            <a:r>
              <a:rPr lang="en-US" dirty="0" smtClean="0"/>
              <a:t> </a:t>
            </a:r>
            <a:r>
              <a:rPr lang="en-US" dirty="0" err="1" smtClean="0"/>
              <a:t>Penjualan</a:t>
            </a:r>
            <a:r>
              <a:rPr lang="en-US" dirty="0" smtClean="0"/>
              <a:t> </a:t>
            </a:r>
            <a:r>
              <a:rPr lang="en-US" dirty="0" err="1" smtClean="0"/>
              <a:t>lintas</a:t>
            </a:r>
            <a:r>
              <a:rPr lang="en-US" dirty="0" smtClean="0"/>
              <a:t> </a:t>
            </a:r>
            <a:r>
              <a:rPr lang="en-US" dirty="0" err="1" smtClean="0"/>
              <a:t>produk</a:t>
            </a:r>
            <a:r>
              <a:rPr lang="en-US" dirty="0" smtClean="0"/>
              <a:t> </a:t>
            </a:r>
            <a:r>
              <a:rPr lang="en-US" dirty="0" err="1" smtClean="0"/>
              <a:t>lebih</a:t>
            </a:r>
            <a:r>
              <a:rPr lang="en-US" dirty="0" smtClean="0"/>
              <a:t> </a:t>
            </a:r>
            <a:r>
              <a:rPr lang="en-US" dirty="0" err="1" smtClean="0"/>
              <a:t>efektif</a:t>
            </a:r>
            <a:endParaRPr lang="en-US" dirty="0" smtClean="0"/>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Pentingnya</a:t>
            </a:r>
            <a:r>
              <a:rPr lang="en-US" dirty="0" smtClean="0"/>
              <a:t> CRM</a:t>
            </a:r>
            <a:endParaRPr lang="en-US" dirty="0"/>
          </a:p>
        </p:txBody>
      </p:sp>
      <p:sp>
        <p:nvSpPr>
          <p:cNvPr id="3" name="Content Placeholder 2"/>
          <p:cNvSpPr>
            <a:spLocks noGrp="1"/>
          </p:cNvSpPr>
          <p:nvPr>
            <p:ph idx="1"/>
          </p:nvPr>
        </p:nvSpPr>
        <p:spPr/>
        <p:txBody>
          <a:bodyPr/>
          <a:lstStyle/>
          <a:p>
            <a:pPr algn="just"/>
            <a:r>
              <a:rPr lang="en-US" dirty="0" err="1" smtClean="0"/>
              <a:t>Tidak</a:t>
            </a:r>
            <a:r>
              <a:rPr lang="en-US" dirty="0" smtClean="0"/>
              <a:t> </a:t>
            </a:r>
            <a:r>
              <a:rPr lang="en-US" dirty="0" err="1" smtClean="0"/>
              <a:t>informasi</a:t>
            </a:r>
            <a:r>
              <a:rPr lang="en-US" dirty="0" smtClean="0"/>
              <a:t> yang </a:t>
            </a:r>
            <a:r>
              <a:rPr lang="en-US" dirty="0" err="1" smtClean="0"/>
              <a:t>tepat</a:t>
            </a:r>
            <a:r>
              <a:rPr lang="en-US" dirty="0" smtClean="0"/>
              <a:t> </a:t>
            </a:r>
            <a:r>
              <a:rPr lang="en-US" dirty="0" err="1" smtClean="0"/>
              <a:t>mengenai</a:t>
            </a:r>
            <a:r>
              <a:rPr lang="en-US" dirty="0" smtClean="0"/>
              <a:t> </a:t>
            </a:r>
            <a:r>
              <a:rPr lang="en-US" dirty="0" err="1" smtClean="0"/>
              <a:t>konsumen</a:t>
            </a:r>
            <a:r>
              <a:rPr lang="en-US" dirty="0" smtClean="0"/>
              <a:t> </a:t>
            </a:r>
            <a:r>
              <a:rPr lang="en-US" dirty="0" err="1" smtClean="0"/>
              <a:t>perusahaan</a:t>
            </a:r>
            <a:endParaRPr lang="en-US" dirty="0" smtClean="0"/>
          </a:p>
          <a:p>
            <a:pPr algn="just"/>
            <a:r>
              <a:rPr lang="en-US" dirty="0" err="1" smtClean="0"/>
              <a:t>Kurang</a:t>
            </a:r>
            <a:r>
              <a:rPr lang="en-US" dirty="0" smtClean="0"/>
              <a:t> </a:t>
            </a:r>
            <a:r>
              <a:rPr lang="en-US" dirty="0" err="1" smtClean="0"/>
              <a:t>mengenali</a:t>
            </a:r>
            <a:r>
              <a:rPr lang="en-US" dirty="0" smtClean="0"/>
              <a:t> </a:t>
            </a:r>
            <a:r>
              <a:rPr lang="en-US" dirty="0" err="1" smtClean="0"/>
              <a:t>konsumen</a:t>
            </a:r>
            <a:r>
              <a:rPr lang="en-US" dirty="0" smtClean="0"/>
              <a:t> </a:t>
            </a:r>
            <a:r>
              <a:rPr lang="en-US" dirty="0" err="1" smtClean="0"/>
              <a:t>dapat</a:t>
            </a:r>
            <a:r>
              <a:rPr lang="en-US" dirty="0" smtClean="0"/>
              <a:t> </a:t>
            </a:r>
            <a:r>
              <a:rPr lang="en-US" dirty="0" err="1" smtClean="0"/>
              <a:t>menyebabkan</a:t>
            </a:r>
            <a:r>
              <a:rPr lang="en-US" dirty="0" smtClean="0"/>
              <a:t> </a:t>
            </a:r>
            <a:r>
              <a:rPr lang="en-US" dirty="0" err="1" smtClean="0"/>
              <a:t>hilangnya</a:t>
            </a:r>
            <a:r>
              <a:rPr lang="en-US" dirty="0" smtClean="0"/>
              <a:t> </a:t>
            </a:r>
            <a:r>
              <a:rPr lang="en-US" dirty="0" err="1" smtClean="0"/>
              <a:t>konsumen</a:t>
            </a:r>
            <a:r>
              <a:rPr lang="en-US" dirty="0" smtClean="0"/>
              <a:t> </a:t>
            </a:r>
          </a:p>
          <a:p>
            <a:pPr algn="just"/>
            <a:r>
              <a:rPr lang="en-US" dirty="0" err="1" smtClean="0"/>
              <a:t>Konsumen</a:t>
            </a:r>
            <a:r>
              <a:rPr lang="en-US" dirty="0" smtClean="0"/>
              <a:t> </a:t>
            </a:r>
            <a:r>
              <a:rPr lang="en-US" dirty="0" err="1" smtClean="0"/>
              <a:t>memiliki</a:t>
            </a:r>
            <a:r>
              <a:rPr lang="en-US" dirty="0" smtClean="0"/>
              <a:t> </a:t>
            </a:r>
            <a:r>
              <a:rPr lang="en-US" dirty="0" err="1" smtClean="0"/>
              <a:t>karakteristik</a:t>
            </a:r>
            <a:r>
              <a:rPr lang="en-US" dirty="0" smtClean="0"/>
              <a:t> yang </a:t>
            </a:r>
            <a:r>
              <a:rPr lang="en-US" dirty="0" err="1" smtClean="0"/>
              <a:t>berbeda</a:t>
            </a:r>
            <a:r>
              <a:rPr lang="en-US" dirty="0" smtClean="0"/>
              <a:t> – </a:t>
            </a:r>
            <a:r>
              <a:rPr lang="en-US" dirty="0" err="1" smtClean="0"/>
              <a:t>beda</a:t>
            </a:r>
            <a:endParaRPr lang="en-US" dirty="0" smtClean="0"/>
          </a:p>
          <a:p>
            <a:pPr algn="just"/>
            <a:r>
              <a:rPr lang="en-US" dirty="0" err="1" smtClean="0"/>
              <a:t>Informasi</a:t>
            </a:r>
            <a:r>
              <a:rPr lang="en-US" dirty="0" smtClean="0"/>
              <a:t> </a:t>
            </a:r>
            <a:r>
              <a:rPr lang="en-US" dirty="0" err="1" smtClean="0"/>
              <a:t>konsumen</a:t>
            </a:r>
            <a:r>
              <a:rPr lang="en-US" dirty="0" smtClean="0"/>
              <a:t> </a:t>
            </a:r>
            <a:r>
              <a:rPr lang="en-US" dirty="0" err="1" smtClean="0"/>
              <a:t>harus</a:t>
            </a:r>
            <a:r>
              <a:rPr lang="en-US" dirty="0" smtClean="0"/>
              <a:t> </a:t>
            </a:r>
            <a:r>
              <a:rPr lang="en-US" dirty="0" err="1" smtClean="0"/>
              <a:t>di</a:t>
            </a:r>
            <a:r>
              <a:rPr lang="en-US" dirty="0" smtClean="0"/>
              <a:t> </a:t>
            </a:r>
            <a:r>
              <a:rPr lang="en-US" dirty="0" err="1" smtClean="0"/>
              <a:t>dapatkan</a:t>
            </a:r>
            <a:r>
              <a:rPr lang="en-US" dirty="0" smtClean="0"/>
              <a:t> </a:t>
            </a:r>
            <a:r>
              <a:rPr lang="en-US" dirty="0" err="1" smtClean="0"/>
              <a:t>dari</a:t>
            </a:r>
            <a:r>
              <a:rPr lang="en-US" dirty="0" smtClean="0"/>
              <a:t> </a:t>
            </a:r>
            <a:r>
              <a:rPr lang="en-US" dirty="0" err="1" smtClean="0"/>
              <a:t>mana</a:t>
            </a:r>
            <a:r>
              <a:rPr lang="en-US" dirty="0" smtClean="0"/>
              <a:t> </a:t>
            </a:r>
            <a:r>
              <a:rPr lang="en-US" dirty="0" err="1" smtClean="0"/>
              <a:t>saja</a:t>
            </a:r>
            <a:r>
              <a:rPr lang="en-US" dirty="0" smtClean="0"/>
              <a:t> </a:t>
            </a:r>
            <a:r>
              <a:rPr lang="en-US" dirty="0" err="1" smtClean="0"/>
              <a:t>dan</a:t>
            </a:r>
            <a:r>
              <a:rPr lang="en-US" dirty="0" smtClean="0"/>
              <a:t> </a:t>
            </a:r>
            <a:r>
              <a:rPr lang="en-US" dirty="0" err="1" smtClean="0"/>
              <a:t>kapan</a:t>
            </a:r>
            <a:r>
              <a:rPr lang="en-US" dirty="0" smtClean="0"/>
              <a:t> </a:t>
            </a:r>
            <a:r>
              <a:rPr lang="en-US" smtClean="0"/>
              <a:t>saja</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Pertanyaan</a:t>
            </a:r>
            <a:r>
              <a:rPr lang="en-US" dirty="0" smtClean="0"/>
              <a:t> </a:t>
            </a:r>
            <a:r>
              <a:rPr lang="en-US" dirty="0" err="1" smtClean="0"/>
              <a:t>Diskusi</a:t>
            </a:r>
            <a:endParaRPr lang="en-US" dirty="0"/>
          </a:p>
        </p:txBody>
      </p:sp>
      <p:sp>
        <p:nvSpPr>
          <p:cNvPr id="3" name="Content Placeholder 2"/>
          <p:cNvSpPr>
            <a:spLocks noGrp="1"/>
          </p:cNvSpPr>
          <p:nvPr>
            <p:ph idx="1"/>
          </p:nvPr>
        </p:nvSpPr>
        <p:spPr/>
        <p:txBody>
          <a:bodyPr/>
          <a:lstStyle/>
          <a:p>
            <a:pPr marL="651510" indent="-514350">
              <a:buFont typeface="+mj-lt"/>
              <a:buAutoNum type="arabicPeriod"/>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E – </a:t>
            </a:r>
            <a:r>
              <a:rPr lang="en-US" dirty="0" err="1" smtClean="0"/>
              <a:t>Bisnis</a:t>
            </a:r>
            <a:endParaRPr lang="en-US" dirty="0" smtClean="0"/>
          </a:p>
          <a:p>
            <a:pPr marL="651510" indent="-514350" algn="just">
              <a:buFont typeface="+mj-lt"/>
              <a:buAutoNum type="arabicPeriod"/>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ERP (Enterprise Resource Planning)</a:t>
            </a:r>
          </a:p>
          <a:p>
            <a:pPr marL="651510" indent="-514350" algn="just">
              <a:buFont typeface="+mj-lt"/>
              <a:buAutoNum type="arabicPeriod"/>
            </a:pPr>
            <a:r>
              <a:rPr lang="en-US" dirty="0" err="1" smtClean="0"/>
              <a:t>Bagaimana</a:t>
            </a:r>
            <a:r>
              <a:rPr lang="en-US" dirty="0" smtClean="0"/>
              <a:t> </a:t>
            </a:r>
            <a:r>
              <a:rPr lang="en-US" dirty="0" err="1" smtClean="0"/>
              <a:t>keterkaitan</a:t>
            </a:r>
            <a:r>
              <a:rPr lang="en-US" dirty="0" smtClean="0"/>
              <a:t> </a:t>
            </a:r>
            <a:r>
              <a:rPr lang="en-US" dirty="0" err="1" smtClean="0"/>
              <a:t>antara</a:t>
            </a:r>
            <a:r>
              <a:rPr lang="en-US" dirty="0" smtClean="0"/>
              <a:t> ERP, CRM </a:t>
            </a:r>
            <a:r>
              <a:rPr lang="en-US" dirty="0" err="1" smtClean="0"/>
              <a:t>dan</a:t>
            </a:r>
            <a:r>
              <a:rPr lang="en-US" dirty="0" smtClean="0"/>
              <a:t> SCM</a:t>
            </a:r>
          </a:p>
          <a:p>
            <a:pPr marL="651510" indent="-514350" algn="just">
              <a:buFont typeface="+mj-lt"/>
              <a:buAutoNum type="arabicPeriod"/>
            </a:pPr>
            <a:r>
              <a:rPr lang="en-US" dirty="0" err="1" smtClean="0"/>
              <a:t>Sebagai</a:t>
            </a:r>
            <a:r>
              <a:rPr lang="en-US" dirty="0" smtClean="0"/>
              <a:t> </a:t>
            </a:r>
            <a:r>
              <a:rPr lang="en-US" dirty="0" err="1" smtClean="0"/>
              <a:t>konsumen</a:t>
            </a:r>
            <a:r>
              <a:rPr lang="en-US" dirty="0" smtClean="0"/>
              <a:t>, </a:t>
            </a:r>
            <a:r>
              <a:rPr lang="en-US" dirty="0" err="1" smtClean="0"/>
              <a:t>dari</a:t>
            </a:r>
            <a:r>
              <a:rPr lang="en-US" dirty="0" smtClean="0"/>
              <a:t> </a:t>
            </a:r>
            <a:r>
              <a:rPr lang="en-US" dirty="0" err="1" smtClean="0"/>
              <a:t>apa</a:t>
            </a:r>
            <a:r>
              <a:rPr lang="en-US" dirty="0" smtClean="0"/>
              <a:t> yang </a:t>
            </a:r>
            <a:r>
              <a:rPr lang="en-US" dirty="0" err="1" smtClean="0"/>
              <a:t>Anda</a:t>
            </a:r>
            <a:r>
              <a:rPr lang="en-US" dirty="0" smtClean="0"/>
              <a:t> </a:t>
            </a:r>
            <a:r>
              <a:rPr lang="en-US" dirty="0" err="1" smtClean="0"/>
              <a:t>pelajari</a:t>
            </a:r>
            <a:r>
              <a:rPr lang="en-US" dirty="0" smtClean="0"/>
              <a:t> </a:t>
            </a:r>
            <a:r>
              <a:rPr lang="en-US" dirty="0" err="1" smtClean="0"/>
              <a:t>pada</a:t>
            </a:r>
            <a:r>
              <a:rPr lang="en-US" dirty="0" smtClean="0"/>
              <a:t> </a:t>
            </a:r>
            <a:r>
              <a:rPr lang="en-US" dirty="0" err="1" smtClean="0"/>
              <a:t>pertemuan</a:t>
            </a:r>
            <a:r>
              <a:rPr lang="en-US" dirty="0" smtClean="0"/>
              <a:t> </a:t>
            </a:r>
            <a:r>
              <a:rPr lang="en-US" dirty="0" err="1" smtClean="0"/>
              <a:t>ini</a:t>
            </a:r>
            <a:r>
              <a:rPr lang="en-US" dirty="0" smtClean="0"/>
              <a:t>, </a:t>
            </a:r>
            <a:r>
              <a:rPr lang="en-US" dirty="0" err="1" smtClean="0"/>
              <a:t>seberapa</a:t>
            </a:r>
            <a:r>
              <a:rPr lang="en-US" dirty="0" smtClean="0"/>
              <a:t> </a:t>
            </a:r>
            <a:r>
              <a:rPr lang="en-US" dirty="0" err="1" smtClean="0"/>
              <a:t>pentingkah</a:t>
            </a:r>
            <a:r>
              <a:rPr lang="en-US" dirty="0" smtClean="0"/>
              <a:t> CRM  </a:t>
            </a:r>
            <a:r>
              <a:rPr lang="en-US" dirty="0" err="1" smtClean="0"/>
              <a:t>diterapkan</a:t>
            </a:r>
            <a:r>
              <a:rPr lang="en-US" dirty="0" smtClean="0"/>
              <a:t> </a:t>
            </a:r>
            <a:r>
              <a:rPr lang="en-US" dirty="0" err="1" smtClean="0"/>
              <a:t>oleh</a:t>
            </a:r>
            <a:r>
              <a:rPr lang="en-US" dirty="0" smtClean="0"/>
              <a:t> </a:t>
            </a:r>
            <a:r>
              <a:rPr lang="en-US" dirty="0" err="1" smtClean="0"/>
              <a:t>perusahaan</a:t>
            </a:r>
            <a:r>
              <a:rPr lang="en-US" dirty="0" smtClean="0"/>
              <a:t> </a:t>
            </a:r>
            <a:r>
              <a:rPr lang="en-US" dirty="0" err="1" smtClean="0"/>
              <a:t>dari</a:t>
            </a:r>
            <a:r>
              <a:rPr lang="en-US" dirty="0" smtClean="0"/>
              <a:t> </a:t>
            </a:r>
            <a:r>
              <a:rPr lang="en-US" dirty="0" err="1" smtClean="0"/>
              <a:t>sisi</a:t>
            </a:r>
            <a:r>
              <a:rPr lang="en-US" dirty="0" smtClean="0"/>
              <a:t> </a:t>
            </a:r>
            <a:r>
              <a:rPr lang="en-US" dirty="0" err="1" smtClean="0"/>
              <a:t>konsumen</a:t>
            </a:r>
            <a:r>
              <a:rPr lang="en-US" dirty="0" smtClean="0"/>
              <a:t>?</a:t>
            </a:r>
          </a:p>
          <a:p>
            <a:pPr marL="651510" indent="-514350">
              <a:buFont typeface="+mj-lt"/>
              <a:buAutoNum type="arabicPeriod"/>
            </a:pPr>
            <a:endParaRPr lang="en-US" dirty="0" smtClean="0"/>
          </a:p>
          <a:p>
            <a:pPr marL="651510" indent="-514350">
              <a:buFont typeface="+mj-lt"/>
              <a:buAutoNum type="arabicPeriod"/>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Struktur</a:t>
            </a:r>
            <a:r>
              <a:rPr lang="en-US" dirty="0" smtClean="0"/>
              <a:t> E - Commerce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524000"/>
            <a:ext cx="8305799"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533400" y="609600"/>
            <a:ext cx="80772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Pengertian</a:t>
            </a:r>
            <a:r>
              <a:rPr lang="en-US" dirty="0" smtClean="0"/>
              <a:t> CRM</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90000"/>
              </a:lnSpc>
              <a:buClr>
                <a:srgbClr val="0000FF"/>
              </a:buClr>
              <a:buFont typeface="Wingdings" pitchFamily="2" charset="2"/>
              <a:buChar char="Ø"/>
            </a:pPr>
            <a:r>
              <a:rPr lang="en-US" dirty="0" err="1" smtClean="0"/>
              <a:t>Merupakan</a:t>
            </a:r>
            <a:r>
              <a:rPr lang="en-US" dirty="0" smtClean="0"/>
              <a:t> </a:t>
            </a:r>
            <a:r>
              <a:rPr lang="en-US" dirty="0" err="1" smtClean="0"/>
              <a:t>strategi</a:t>
            </a:r>
            <a:r>
              <a:rPr lang="en-US" dirty="0" smtClean="0"/>
              <a:t> </a:t>
            </a:r>
            <a:r>
              <a:rPr lang="en-US" dirty="0" err="1" smtClean="0"/>
              <a:t>pemasaran</a:t>
            </a:r>
            <a:r>
              <a:rPr lang="en-US" dirty="0" smtClean="0"/>
              <a:t> yang </a:t>
            </a:r>
            <a:r>
              <a:rPr lang="en-US" dirty="0" err="1" smtClean="0"/>
              <a:t>saat</a:t>
            </a:r>
            <a:r>
              <a:rPr lang="en-US" dirty="0" smtClean="0"/>
              <a:t> </a:t>
            </a:r>
            <a:r>
              <a:rPr lang="en-US" dirty="0" err="1" smtClean="0"/>
              <a:t>ini</a:t>
            </a:r>
            <a:r>
              <a:rPr lang="en-US" dirty="0" smtClean="0"/>
              <a:t> </a:t>
            </a:r>
            <a:r>
              <a:rPr lang="en-US" dirty="0" err="1" smtClean="0"/>
              <a:t>marak</a:t>
            </a:r>
            <a:r>
              <a:rPr lang="en-US" dirty="0" smtClean="0"/>
              <a:t> </a:t>
            </a:r>
            <a:r>
              <a:rPr lang="en-US" dirty="0" err="1" smtClean="0"/>
              <a:t>dilakukan</a:t>
            </a:r>
            <a:r>
              <a:rPr lang="en-US" dirty="0" smtClean="0"/>
              <a:t> </a:t>
            </a:r>
            <a:r>
              <a:rPr lang="en-US" dirty="0" err="1" smtClean="0"/>
              <a:t>oleh</a:t>
            </a:r>
            <a:r>
              <a:rPr lang="en-US" dirty="0" smtClean="0"/>
              <a:t> </a:t>
            </a:r>
            <a:r>
              <a:rPr lang="en-US" dirty="0" err="1" smtClean="0"/>
              <a:t>perusahaan-perusahaan</a:t>
            </a:r>
            <a:r>
              <a:rPr lang="en-US" dirty="0" smtClean="0"/>
              <a:t> yang </a:t>
            </a:r>
            <a:r>
              <a:rPr lang="en-US" dirty="0" err="1" smtClean="0"/>
              <a:t>menginginkan</a:t>
            </a:r>
            <a:r>
              <a:rPr lang="en-US" dirty="0" smtClean="0"/>
              <a:t> </a:t>
            </a:r>
            <a:r>
              <a:rPr lang="en-US" dirty="0" err="1" smtClean="0"/>
              <a:t>pelanggan</a:t>
            </a:r>
            <a:r>
              <a:rPr lang="en-US" dirty="0" smtClean="0"/>
              <a:t> / </a:t>
            </a:r>
            <a:r>
              <a:rPr lang="en-US" dirty="0" err="1" smtClean="0"/>
              <a:t>konsumen</a:t>
            </a:r>
            <a:r>
              <a:rPr lang="en-US" dirty="0" smtClean="0"/>
              <a:t> </a:t>
            </a:r>
            <a:r>
              <a:rPr lang="en-US" dirty="0" err="1" smtClean="0"/>
              <a:t>mereka</a:t>
            </a:r>
            <a:r>
              <a:rPr lang="en-US" dirty="0" smtClean="0"/>
              <a:t> </a:t>
            </a:r>
            <a:r>
              <a:rPr lang="en-US" dirty="0" err="1" smtClean="0"/>
              <a:t>tetap</a:t>
            </a:r>
            <a:r>
              <a:rPr lang="en-US" dirty="0" smtClean="0"/>
              <a:t> </a:t>
            </a:r>
            <a:r>
              <a:rPr lang="en-US" dirty="0" err="1" smtClean="0"/>
              <a:t>mem</a:t>
            </a:r>
            <a:r>
              <a:rPr lang="en-US" altLang="ja-JP" dirty="0" err="1" smtClean="0">
                <a:ea typeface="ＭＳ Ｐゴシック" pitchFamily="4" charset="-128"/>
              </a:rPr>
              <a:t>beli</a:t>
            </a:r>
            <a:r>
              <a:rPr lang="en-US" altLang="ja-JP" dirty="0" smtClean="0">
                <a:ea typeface="ＭＳ Ｐゴシック" pitchFamily="4" charset="-128"/>
              </a:rPr>
              <a:t> </a:t>
            </a:r>
            <a:r>
              <a:rPr lang="en-US" altLang="ja-JP" dirty="0" err="1" smtClean="0">
                <a:ea typeface="ＭＳ Ｐゴシック" pitchFamily="4" charset="-128"/>
              </a:rPr>
              <a:t>produk</a:t>
            </a:r>
            <a:r>
              <a:rPr lang="en-US" altLang="ja-JP" dirty="0" smtClean="0">
                <a:ea typeface="ＭＳ Ｐゴシック" pitchFamily="4" charset="-128"/>
              </a:rPr>
              <a:t> </a:t>
            </a:r>
            <a:r>
              <a:rPr lang="en-US" altLang="ja-JP" dirty="0" err="1" smtClean="0">
                <a:ea typeface="ＭＳ Ｐゴシック" pitchFamily="4" charset="-128"/>
              </a:rPr>
              <a:t>atau</a:t>
            </a:r>
            <a:r>
              <a:rPr lang="en-US" altLang="ja-JP" dirty="0" smtClean="0">
                <a:ea typeface="ＭＳ Ｐゴシック" pitchFamily="4" charset="-128"/>
              </a:rPr>
              <a:t> </a:t>
            </a:r>
            <a:r>
              <a:rPr lang="en-US" altLang="ja-JP" dirty="0" err="1" smtClean="0">
                <a:ea typeface="ＭＳ Ｐゴシック" pitchFamily="4" charset="-128"/>
              </a:rPr>
              <a:t>memakai</a:t>
            </a:r>
            <a:r>
              <a:rPr lang="en-US" altLang="ja-JP" dirty="0" smtClean="0">
                <a:ea typeface="ＭＳ Ｐゴシック" pitchFamily="4" charset="-128"/>
              </a:rPr>
              <a:t> </a:t>
            </a:r>
            <a:r>
              <a:rPr lang="en-US" altLang="ja-JP" dirty="0" err="1" smtClean="0">
                <a:ea typeface="ＭＳ Ｐゴシック" pitchFamily="4" charset="-128"/>
              </a:rPr>
              <a:t>jasa</a:t>
            </a:r>
            <a:r>
              <a:rPr lang="en-US" altLang="ja-JP" dirty="0" smtClean="0">
                <a:ea typeface="ＭＳ Ｐゴシック" pitchFamily="4" charset="-128"/>
              </a:rPr>
              <a:t> </a:t>
            </a:r>
            <a:r>
              <a:rPr lang="en-US" altLang="ja-JP" dirty="0" err="1" smtClean="0">
                <a:ea typeface="ＭＳ Ｐゴシック" pitchFamily="4" charset="-128"/>
              </a:rPr>
              <a:t>mereka</a:t>
            </a:r>
            <a:r>
              <a:rPr lang="en-US" altLang="ja-JP" dirty="0" smtClean="0">
                <a:ea typeface="ＭＳ Ｐゴシック" pitchFamily="4" charset="-128"/>
              </a:rPr>
              <a:t>. </a:t>
            </a:r>
          </a:p>
          <a:p>
            <a:pPr algn="just">
              <a:lnSpc>
                <a:spcPct val="90000"/>
              </a:lnSpc>
              <a:buClr>
                <a:srgbClr val="0000FF"/>
              </a:buClr>
              <a:buFont typeface="Wingdings" pitchFamily="2" charset="2"/>
              <a:buChar char="Ø"/>
            </a:pPr>
            <a:r>
              <a:rPr lang="en-US" altLang="ja-JP" dirty="0" err="1" smtClean="0">
                <a:ea typeface="ＭＳ Ｐゴシック" pitchFamily="4" charset="-128"/>
              </a:rPr>
              <a:t>adalah</a:t>
            </a:r>
            <a:r>
              <a:rPr lang="en-US" altLang="ja-JP" dirty="0" smtClean="0">
                <a:ea typeface="ＭＳ Ｐゴシック" pitchFamily="4" charset="-128"/>
              </a:rPr>
              <a:t> </a:t>
            </a:r>
            <a:r>
              <a:rPr lang="en-US" altLang="ja-JP" dirty="0" err="1" smtClean="0">
                <a:ea typeface="ＭＳ Ｐゴシック" pitchFamily="4" charset="-128"/>
              </a:rPr>
              <a:t>usaha</a:t>
            </a:r>
            <a:r>
              <a:rPr lang="en-US" altLang="ja-JP" dirty="0" smtClean="0">
                <a:ea typeface="ＭＳ Ｐゴシック" pitchFamily="4" charset="-128"/>
              </a:rPr>
              <a:t> </a:t>
            </a:r>
            <a:r>
              <a:rPr lang="en-US" altLang="ja-JP" dirty="0" err="1" smtClean="0">
                <a:ea typeface="ＭＳ Ｐゴシック" pitchFamily="4" charset="-128"/>
              </a:rPr>
              <a:t>suatu</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 </a:t>
            </a:r>
            <a:r>
              <a:rPr lang="en-US" altLang="ja-JP" dirty="0" err="1" smtClean="0">
                <a:ea typeface="ＭＳ Ｐゴシック" pitchFamily="4" charset="-128"/>
              </a:rPr>
              <a:t>untuk</a:t>
            </a:r>
            <a:r>
              <a:rPr lang="en-US" altLang="ja-JP" dirty="0" smtClean="0">
                <a:ea typeface="ＭＳ Ｐゴシック" pitchFamily="4" charset="-128"/>
              </a:rPr>
              <a:t> </a:t>
            </a:r>
            <a:r>
              <a:rPr lang="en-US" altLang="ja-JP" dirty="0" err="1" smtClean="0">
                <a:ea typeface="ＭＳ Ｐゴシック" pitchFamily="4" charset="-128"/>
              </a:rPr>
              <a:t>berkonsentrasi</a:t>
            </a:r>
            <a:r>
              <a:rPr lang="en-US" altLang="ja-JP" dirty="0" smtClean="0">
                <a:ea typeface="ＭＳ Ｐゴシック" pitchFamily="4" charset="-128"/>
              </a:rPr>
              <a:t> </a:t>
            </a:r>
            <a:r>
              <a:rPr lang="en-US" altLang="ja-JP" dirty="0" err="1" smtClean="0">
                <a:ea typeface="ＭＳ Ｐゴシック" pitchFamily="4" charset="-128"/>
              </a:rPr>
              <a:t>menjaga</a:t>
            </a:r>
            <a:r>
              <a:rPr lang="en-US" altLang="ja-JP" dirty="0" smtClean="0">
                <a:ea typeface="ＭＳ Ｐゴシック" pitchFamily="4" charset="-128"/>
              </a:rPr>
              <a:t> </a:t>
            </a:r>
            <a:r>
              <a:rPr lang="en-US" altLang="ja-JP" dirty="0" err="1" smtClean="0">
                <a:ea typeface="ＭＳ Ｐゴシック" pitchFamily="4" charset="-128"/>
              </a:rPr>
              <a:t>pelanggan</a:t>
            </a:r>
            <a:r>
              <a:rPr lang="en-US" altLang="ja-JP" dirty="0" smtClean="0">
                <a:ea typeface="ＭＳ Ｐゴシック" pitchFamily="4" charset="-128"/>
              </a:rPr>
              <a:t> </a:t>
            </a:r>
            <a:r>
              <a:rPr lang="en-US" altLang="ja-JP" dirty="0" err="1" smtClean="0">
                <a:ea typeface="ＭＳ Ｐゴシック" pitchFamily="4" charset="-128"/>
              </a:rPr>
              <a:t>dengan</a:t>
            </a:r>
            <a:r>
              <a:rPr lang="en-US" altLang="ja-JP" dirty="0" smtClean="0">
                <a:ea typeface="ＭＳ Ｐゴシック" pitchFamily="4" charset="-128"/>
              </a:rPr>
              <a:t> </a:t>
            </a:r>
            <a:r>
              <a:rPr lang="en-US" altLang="ja-JP" dirty="0" err="1" smtClean="0">
                <a:ea typeface="ＭＳ Ｐゴシック" pitchFamily="4" charset="-128"/>
              </a:rPr>
              <a:t>mengumpulkan</a:t>
            </a:r>
            <a:r>
              <a:rPr lang="en-US" altLang="ja-JP" dirty="0" smtClean="0">
                <a:ea typeface="ＭＳ Ｐゴシック" pitchFamily="4" charset="-128"/>
              </a:rPr>
              <a:t> </a:t>
            </a:r>
            <a:r>
              <a:rPr lang="en-US" altLang="ja-JP" dirty="0" err="1" smtClean="0">
                <a:ea typeface="ＭＳ Ｐゴシック" pitchFamily="4" charset="-128"/>
              </a:rPr>
              <a:t>segala</a:t>
            </a:r>
            <a:r>
              <a:rPr lang="en-US" altLang="ja-JP" dirty="0" smtClean="0">
                <a:ea typeface="ＭＳ Ｐゴシック" pitchFamily="4" charset="-128"/>
              </a:rPr>
              <a:t> </a:t>
            </a:r>
            <a:r>
              <a:rPr lang="en-US" altLang="ja-JP" dirty="0" err="1" smtClean="0">
                <a:ea typeface="ＭＳ Ｐゴシック" pitchFamily="4" charset="-128"/>
              </a:rPr>
              <a:t>bentuk</a:t>
            </a:r>
            <a:r>
              <a:rPr lang="en-US" altLang="ja-JP" dirty="0" smtClean="0">
                <a:ea typeface="ＭＳ Ｐゴシック" pitchFamily="4" charset="-128"/>
              </a:rPr>
              <a:t> </a:t>
            </a:r>
            <a:r>
              <a:rPr lang="en-US" altLang="ja-JP" dirty="0" err="1" smtClean="0">
                <a:ea typeface="ＭＳ Ｐゴシック" pitchFamily="4" charset="-128"/>
              </a:rPr>
              <a:t>interaksi</a:t>
            </a:r>
            <a:r>
              <a:rPr lang="en-US" altLang="ja-JP" dirty="0" smtClean="0">
                <a:ea typeface="ＭＳ Ｐゴシック" pitchFamily="4" charset="-128"/>
              </a:rPr>
              <a:t> </a:t>
            </a:r>
            <a:r>
              <a:rPr lang="en-US" altLang="ja-JP" dirty="0" err="1" smtClean="0">
                <a:ea typeface="ＭＳ Ｐゴシック" pitchFamily="4" charset="-128"/>
              </a:rPr>
              <a:t>pelanggan</a:t>
            </a:r>
            <a:r>
              <a:rPr lang="en-US" altLang="ja-JP" dirty="0" smtClean="0">
                <a:ea typeface="ＭＳ Ｐゴシック" pitchFamily="4" charset="-128"/>
              </a:rPr>
              <a:t>, </a:t>
            </a:r>
            <a:r>
              <a:rPr lang="en-US" altLang="ja-JP" dirty="0" err="1" smtClean="0">
                <a:ea typeface="ＭＳ Ｐゴシック" pitchFamily="4" charset="-128"/>
              </a:rPr>
              <a:t>baik</a:t>
            </a:r>
            <a:r>
              <a:rPr lang="en-US" altLang="ja-JP" dirty="0" smtClean="0">
                <a:ea typeface="ＭＳ Ｐゴシック" pitchFamily="4" charset="-128"/>
              </a:rPr>
              <a:t> </a:t>
            </a:r>
            <a:r>
              <a:rPr lang="en-US" altLang="ja-JP" dirty="0" err="1" smtClean="0">
                <a:ea typeface="ＭＳ Ｐゴシック" pitchFamily="4" charset="-128"/>
              </a:rPr>
              <a:t>melalui</a:t>
            </a:r>
            <a:r>
              <a:rPr lang="en-US" altLang="ja-JP" dirty="0" smtClean="0">
                <a:ea typeface="ＭＳ Ｐゴシック" pitchFamily="4" charset="-128"/>
              </a:rPr>
              <a:t> </a:t>
            </a:r>
            <a:r>
              <a:rPr lang="en-US" altLang="ja-JP" dirty="0" err="1" smtClean="0">
                <a:ea typeface="ＭＳ Ｐゴシック" pitchFamily="4" charset="-128"/>
              </a:rPr>
              <a:t>telepon</a:t>
            </a:r>
            <a:r>
              <a:rPr lang="en-US" altLang="ja-JP" dirty="0" smtClean="0">
                <a:ea typeface="ＭＳ Ｐゴシック" pitchFamily="4" charset="-128"/>
              </a:rPr>
              <a:t>, e-mail, </a:t>
            </a:r>
            <a:r>
              <a:rPr lang="en-US" altLang="ja-JP" dirty="0" err="1" smtClean="0">
                <a:ea typeface="ＭＳ Ｐゴシック" pitchFamily="4" charset="-128"/>
              </a:rPr>
              <a:t>masukan</a:t>
            </a:r>
            <a:r>
              <a:rPr lang="en-US" altLang="ja-JP" dirty="0" smtClean="0">
                <a:ea typeface="ＭＳ Ｐゴシック" pitchFamily="4" charset="-128"/>
              </a:rPr>
              <a:t> </a:t>
            </a:r>
            <a:r>
              <a:rPr lang="en-US" altLang="ja-JP" dirty="0" err="1" smtClean="0">
                <a:ea typeface="ＭＳ Ｐゴシック" pitchFamily="4" charset="-128"/>
              </a:rPr>
              <a:t>di</a:t>
            </a:r>
            <a:r>
              <a:rPr lang="en-US" altLang="ja-JP" dirty="0" smtClean="0">
                <a:ea typeface="ＭＳ Ｐゴシック" pitchFamily="4" charset="-128"/>
              </a:rPr>
              <a:t> </a:t>
            </a:r>
            <a:r>
              <a:rPr lang="en-US" altLang="ja-JP" dirty="0" err="1" smtClean="0">
                <a:ea typeface="ＭＳ Ｐゴシック" pitchFamily="4" charset="-128"/>
              </a:rPr>
              <a:t>situs</a:t>
            </a:r>
            <a:r>
              <a:rPr lang="en-US" altLang="ja-JP" dirty="0" smtClean="0">
                <a:ea typeface="ＭＳ Ｐゴシック" pitchFamily="4" charset="-128"/>
              </a:rPr>
              <a:t>, </a:t>
            </a:r>
            <a:r>
              <a:rPr lang="en-US" altLang="ja-JP" dirty="0" err="1" smtClean="0">
                <a:ea typeface="ＭＳ Ｐゴシック" pitchFamily="4" charset="-128"/>
              </a:rPr>
              <a:t>atau</a:t>
            </a:r>
            <a:r>
              <a:rPr lang="en-US" altLang="ja-JP" dirty="0" smtClean="0">
                <a:ea typeface="ＭＳ Ｐゴシック" pitchFamily="4" charset="-128"/>
              </a:rPr>
              <a:t> </a:t>
            </a:r>
            <a:r>
              <a:rPr lang="en-US" altLang="ja-JP" dirty="0" err="1" smtClean="0">
                <a:ea typeface="ＭＳ Ｐゴシック" pitchFamily="4" charset="-128"/>
              </a:rPr>
              <a:t>hasil</a:t>
            </a:r>
            <a:r>
              <a:rPr lang="en-US" altLang="ja-JP" dirty="0" smtClean="0">
                <a:ea typeface="ＭＳ Ｐゴシック" pitchFamily="4" charset="-128"/>
              </a:rPr>
              <a:t> </a:t>
            </a:r>
            <a:r>
              <a:rPr lang="en-US" altLang="ja-JP" dirty="0" err="1" smtClean="0">
                <a:ea typeface="ＭＳ Ｐゴシック" pitchFamily="4" charset="-128"/>
              </a:rPr>
              <a:t>pembicaraan</a:t>
            </a:r>
            <a:r>
              <a:rPr lang="en-US" altLang="ja-JP" dirty="0" smtClean="0">
                <a:ea typeface="ＭＳ Ｐゴシック" pitchFamily="4" charset="-128"/>
              </a:rPr>
              <a:t> </a:t>
            </a:r>
            <a:r>
              <a:rPr lang="en-US" altLang="ja-JP" dirty="0" err="1" smtClean="0">
                <a:ea typeface="ＭＳ Ｐゴシック" pitchFamily="4" charset="-128"/>
              </a:rPr>
              <a:t>dengan</a:t>
            </a:r>
            <a:r>
              <a:rPr lang="en-US" altLang="ja-JP" dirty="0" smtClean="0">
                <a:ea typeface="ＭＳ Ｐゴシック" pitchFamily="4" charset="-128"/>
              </a:rPr>
              <a:t> </a:t>
            </a:r>
            <a:r>
              <a:rPr lang="en-US" altLang="ja-JP" dirty="0" err="1" smtClean="0">
                <a:ea typeface="ＭＳ Ｐゴシック" pitchFamily="4" charset="-128"/>
              </a:rPr>
              <a:t>staf</a:t>
            </a:r>
            <a:r>
              <a:rPr lang="en-US" altLang="ja-JP" dirty="0" smtClean="0">
                <a:ea typeface="ＭＳ Ｐゴシック" pitchFamily="4" charset="-128"/>
              </a:rPr>
              <a:t> sales </a:t>
            </a:r>
            <a:r>
              <a:rPr lang="en-US" altLang="ja-JP" dirty="0" err="1" smtClean="0">
                <a:ea typeface="ＭＳ Ｐゴシック" pitchFamily="4" charset="-128"/>
              </a:rPr>
              <a:t>dan</a:t>
            </a:r>
            <a:r>
              <a:rPr lang="en-US" altLang="ja-JP" dirty="0" smtClean="0">
                <a:ea typeface="ＭＳ Ｐゴシック" pitchFamily="4" charset="-128"/>
              </a:rPr>
              <a:t> marketing.</a:t>
            </a:r>
          </a:p>
          <a:p>
            <a:pPr algn="just">
              <a:lnSpc>
                <a:spcPct val="90000"/>
              </a:lnSpc>
              <a:buClr>
                <a:srgbClr val="0000FF"/>
              </a:buClr>
              <a:buFont typeface="Wingdings" pitchFamily="2" charset="2"/>
              <a:buChar char="Ø"/>
            </a:pPr>
            <a:r>
              <a:rPr lang="en-US" altLang="ja-JP" dirty="0" err="1" smtClean="0">
                <a:ea typeface="ＭＳ Ｐゴシック" pitchFamily="4" charset="-128"/>
              </a:rPr>
              <a:t>adalah</a:t>
            </a:r>
            <a:r>
              <a:rPr lang="en-US" altLang="ja-JP" dirty="0" smtClean="0">
                <a:ea typeface="ＭＳ Ｐゴシック" pitchFamily="4" charset="-128"/>
              </a:rPr>
              <a:t> </a:t>
            </a:r>
            <a:r>
              <a:rPr lang="en-US" altLang="ja-JP" dirty="0" err="1" smtClean="0">
                <a:ea typeface="ＭＳ Ｐゴシック" pitchFamily="4" charset="-128"/>
              </a:rPr>
              <a:t>strategi</a:t>
            </a:r>
            <a:r>
              <a:rPr lang="en-US" altLang="ja-JP" dirty="0" smtClean="0">
                <a:ea typeface="ＭＳ Ｐゴシック" pitchFamily="4" charset="-128"/>
              </a:rPr>
              <a:t> </a:t>
            </a:r>
            <a:r>
              <a:rPr lang="en-US" altLang="ja-JP" dirty="0" err="1" smtClean="0">
                <a:ea typeface="ＭＳ Ｐゴシック" pitchFamily="4" charset="-128"/>
              </a:rPr>
              <a:t>bisnis</a:t>
            </a:r>
            <a:r>
              <a:rPr lang="en-US" altLang="ja-JP" dirty="0" smtClean="0">
                <a:ea typeface="ＭＳ Ｐゴシック" pitchFamily="4" charset="-128"/>
              </a:rPr>
              <a:t> </a:t>
            </a:r>
            <a:r>
              <a:rPr lang="en-US" altLang="ja-JP" dirty="0" err="1" smtClean="0">
                <a:ea typeface="ＭＳ Ｐゴシック" pitchFamily="4" charset="-128"/>
              </a:rPr>
              <a:t>menyeluruh</a:t>
            </a:r>
            <a:r>
              <a:rPr lang="en-US" altLang="ja-JP" dirty="0" smtClean="0">
                <a:ea typeface="ＭＳ Ｐゴシック" pitchFamily="4" charset="-128"/>
              </a:rPr>
              <a:t> </a:t>
            </a:r>
            <a:r>
              <a:rPr lang="en-US" altLang="ja-JP" dirty="0" err="1" smtClean="0">
                <a:ea typeface="ＭＳ Ｐゴシック" pitchFamily="4" charset="-128"/>
              </a:rPr>
              <a:t>dalam</a:t>
            </a:r>
            <a:r>
              <a:rPr lang="en-US" altLang="ja-JP" dirty="0" smtClean="0">
                <a:ea typeface="ＭＳ Ｐゴシック" pitchFamily="4" charset="-128"/>
              </a:rPr>
              <a:t> </a:t>
            </a:r>
            <a:r>
              <a:rPr lang="en-US" altLang="ja-JP" dirty="0" err="1" smtClean="0">
                <a:ea typeface="ＭＳ Ｐゴシック" pitchFamily="4" charset="-128"/>
              </a:rPr>
              <a:t>suatu</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 yang </a:t>
            </a:r>
            <a:r>
              <a:rPr lang="en-US" altLang="ja-JP" dirty="0" err="1" smtClean="0">
                <a:ea typeface="ＭＳ Ｐゴシック" pitchFamily="4" charset="-128"/>
              </a:rPr>
              <a:t>memungkinkan</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 </a:t>
            </a:r>
            <a:r>
              <a:rPr lang="en-US" altLang="ja-JP" dirty="0" err="1" smtClean="0">
                <a:ea typeface="ＭＳ Ｐゴシック" pitchFamily="4" charset="-128"/>
              </a:rPr>
              <a:t>tersebut</a:t>
            </a:r>
            <a:r>
              <a:rPr lang="en-US" altLang="ja-JP" dirty="0" smtClean="0">
                <a:ea typeface="ＭＳ Ｐゴシック" pitchFamily="4" charset="-128"/>
              </a:rPr>
              <a:t> </a:t>
            </a:r>
            <a:r>
              <a:rPr lang="en-US" altLang="ja-JP" dirty="0" err="1" smtClean="0">
                <a:ea typeface="ＭＳ Ｐゴシック" pitchFamily="4" charset="-128"/>
              </a:rPr>
              <a:t>secara</a:t>
            </a:r>
            <a:r>
              <a:rPr lang="en-US" altLang="ja-JP" dirty="0" smtClean="0">
                <a:ea typeface="ＭＳ Ｐゴシック" pitchFamily="4" charset="-128"/>
              </a:rPr>
              <a:t> </a:t>
            </a:r>
            <a:r>
              <a:rPr lang="en-US" altLang="ja-JP" dirty="0" err="1" smtClean="0">
                <a:ea typeface="ＭＳ Ｐゴシック" pitchFamily="4" charset="-128"/>
              </a:rPr>
              <a:t>efektif</a:t>
            </a:r>
            <a:r>
              <a:rPr lang="en-US" altLang="ja-JP" dirty="0" smtClean="0">
                <a:ea typeface="ＭＳ Ｐゴシック" pitchFamily="4" charset="-128"/>
              </a:rPr>
              <a:t> </a:t>
            </a:r>
            <a:r>
              <a:rPr lang="en-US" altLang="ja-JP" dirty="0" err="1" smtClean="0">
                <a:ea typeface="ＭＳ Ｐゴシック" pitchFamily="4" charset="-128"/>
              </a:rPr>
              <a:t>bisa</a:t>
            </a:r>
            <a:r>
              <a:rPr lang="en-US" altLang="ja-JP" dirty="0" smtClean="0">
                <a:ea typeface="ＭＳ Ｐゴシック" pitchFamily="4" charset="-128"/>
              </a:rPr>
              <a:t> </a:t>
            </a:r>
            <a:r>
              <a:rPr lang="en-US" altLang="ja-JP" dirty="0" err="1" smtClean="0">
                <a:ea typeface="ＭＳ Ｐゴシック" pitchFamily="4" charset="-128"/>
              </a:rPr>
              <a:t>mengelola</a:t>
            </a:r>
            <a:r>
              <a:rPr lang="en-US" altLang="ja-JP" dirty="0" smtClean="0">
                <a:ea typeface="ＭＳ Ｐゴシック" pitchFamily="4" charset="-128"/>
              </a:rPr>
              <a:t> </a:t>
            </a:r>
            <a:r>
              <a:rPr lang="en-US" altLang="ja-JP" dirty="0" err="1" smtClean="0">
                <a:ea typeface="ＭＳ Ｐゴシック" pitchFamily="4" charset="-128"/>
              </a:rPr>
              <a:t>hubungan</a:t>
            </a:r>
            <a:r>
              <a:rPr lang="en-US" altLang="ja-JP" dirty="0" smtClean="0">
                <a:ea typeface="ＭＳ Ｐゴシック" pitchFamily="4" charset="-128"/>
              </a:rPr>
              <a:t> </a:t>
            </a:r>
            <a:r>
              <a:rPr lang="en-US" altLang="ja-JP" dirty="0" err="1" smtClean="0">
                <a:ea typeface="ＭＳ Ｐゴシック" pitchFamily="4" charset="-128"/>
              </a:rPr>
              <a:t>dengan</a:t>
            </a:r>
            <a:r>
              <a:rPr lang="en-US" altLang="ja-JP" dirty="0" smtClean="0">
                <a:ea typeface="ＭＳ Ｐゴシック" pitchFamily="4" charset="-128"/>
              </a:rPr>
              <a:t> </a:t>
            </a:r>
            <a:r>
              <a:rPr lang="en-US" altLang="ja-JP" dirty="0" err="1" smtClean="0">
                <a:ea typeface="ＭＳ Ｐゴシック" pitchFamily="4" charset="-128"/>
              </a:rPr>
              <a:t>para</a:t>
            </a:r>
            <a:r>
              <a:rPr lang="en-US" altLang="ja-JP" dirty="0" smtClean="0">
                <a:ea typeface="ＭＳ Ｐゴシック" pitchFamily="4" charset="-128"/>
              </a:rPr>
              <a:t> </a:t>
            </a:r>
            <a:r>
              <a:rPr lang="en-US" altLang="ja-JP" dirty="0" err="1" smtClean="0">
                <a:ea typeface="ＭＳ Ｐゴシック" pitchFamily="4" charset="-128"/>
              </a:rPr>
              <a:t>pelanggannya</a:t>
            </a:r>
            <a:r>
              <a:rPr lang="en-US" altLang="ja-JP" dirty="0" smtClean="0">
                <a:ea typeface="ＭＳ Ｐゴシック" pitchFamily="4" charset="-128"/>
              </a:rPr>
              <a: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Pengertian</a:t>
            </a:r>
            <a:r>
              <a:rPr lang="en-US" dirty="0" smtClean="0"/>
              <a:t> CRM (2)</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90000"/>
              </a:lnSpc>
              <a:buSzPct val="100000"/>
              <a:buFont typeface="Wingdings" pitchFamily="2" charset="2"/>
              <a:buBlip>
                <a:blip r:embed="rId2"/>
              </a:buBlip>
            </a:pPr>
            <a:r>
              <a:rPr lang="en-US" altLang="ko-KR" dirty="0" smtClean="0">
                <a:ea typeface="굴림" charset="-127"/>
              </a:rPr>
              <a:t>CRM is a collective term for processes and strategies regarding individualized relationships between enterprises and customers, prospects, and business partners for marketing, sales and service with the goal of winning new customers, extending existing customer relationships across the entire customer life cycle, and improving competitiveness and business success by optimizing the profitability of individualized customer relationships. </a:t>
            </a:r>
          </a:p>
          <a:p>
            <a:pPr algn="just">
              <a:lnSpc>
                <a:spcPct val="90000"/>
              </a:lnSpc>
              <a:buSzPct val="100000"/>
              <a:buFont typeface="Wingdings" pitchFamily="2" charset="2"/>
              <a:buBlip>
                <a:blip r:embed="rId2"/>
              </a:buBlip>
            </a:pPr>
            <a:r>
              <a:rPr lang="en-US" altLang="ko-KR" dirty="0" smtClean="0">
                <a:ea typeface="굴림" charset="-127"/>
              </a:rPr>
              <a:t>CRM is the integration of sales, marketing, service and support strategy, process, people and technology to maximize customer acquisition, value, relationships, retention and loyalty.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75" descr="square01-b"/>
          <p:cNvPicPr>
            <a:picLocks noChangeAspect="1" noChangeArrowheads="1"/>
          </p:cNvPicPr>
          <p:nvPr/>
        </p:nvPicPr>
        <p:blipFill>
          <a:blip r:embed="rId2" cstate="print"/>
          <a:srcRect/>
          <a:stretch>
            <a:fillRect/>
          </a:stretch>
        </p:blipFill>
        <p:spPr bwMode="auto">
          <a:xfrm>
            <a:off x="2133600" y="5867400"/>
            <a:ext cx="1703388" cy="661987"/>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CRM</a:t>
            </a:r>
            <a:endParaRPr lang="en-US" dirty="0"/>
          </a:p>
        </p:txBody>
      </p:sp>
      <p:pic>
        <p:nvPicPr>
          <p:cNvPr id="4" name="Picture 75" descr="square01-b"/>
          <p:cNvPicPr>
            <a:picLocks noChangeAspect="1" noChangeArrowheads="1"/>
          </p:cNvPicPr>
          <p:nvPr/>
        </p:nvPicPr>
        <p:blipFill>
          <a:blip r:embed="rId2" cstate="print"/>
          <a:srcRect/>
          <a:stretch>
            <a:fillRect/>
          </a:stretch>
        </p:blipFill>
        <p:spPr bwMode="auto">
          <a:xfrm>
            <a:off x="7207250" y="3717925"/>
            <a:ext cx="1703388" cy="661988"/>
          </a:xfrm>
          <a:prstGeom prst="rect">
            <a:avLst/>
          </a:prstGeom>
          <a:noFill/>
          <a:ln w="9525">
            <a:noFill/>
            <a:miter lim="800000"/>
            <a:headEnd/>
            <a:tailEnd/>
          </a:ln>
        </p:spPr>
      </p:pic>
      <p:sp>
        <p:nvSpPr>
          <p:cNvPr id="5" name="Text Box 72"/>
          <p:cNvSpPr txBox="1">
            <a:spLocks noChangeArrowheads="1"/>
          </p:cNvSpPr>
          <p:nvPr/>
        </p:nvSpPr>
        <p:spPr bwMode="auto">
          <a:xfrm>
            <a:off x="7308850" y="3897313"/>
            <a:ext cx="1454150" cy="368300"/>
          </a:xfrm>
          <a:prstGeom prst="rect">
            <a:avLst/>
          </a:prstGeom>
          <a:noFill/>
          <a:ln w="9525">
            <a:noFill/>
            <a:miter lim="800000"/>
            <a:headEnd/>
            <a:tailEnd/>
          </a:ln>
        </p:spPr>
        <p:txBody>
          <a:bodyPr>
            <a:spAutoFit/>
          </a:bodyPr>
          <a:lstStyle/>
          <a:p>
            <a:pPr>
              <a:spcBef>
                <a:spcPct val="50000"/>
              </a:spcBef>
            </a:pPr>
            <a:r>
              <a:rPr lang="en-US" altLang="ko-KR" sz="1800" b="1">
                <a:solidFill>
                  <a:srgbClr val="FFFFFF"/>
                </a:solidFill>
                <a:latin typeface="Tahoma" pitchFamily="34" charset="0"/>
                <a:ea typeface="굴림" charset="-127"/>
              </a:rPr>
              <a:t>BackOffice</a:t>
            </a:r>
            <a:endParaRPr lang="en-US" altLang="ko-KR" sz="1800">
              <a:solidFill>
                <a:srgbClr val="FFFFFF"/>
              </a:solidFill>
              <a:latin typeface="Tahoma" pitchFamily="34" charset="0"/>
              <a:ea typeface="굴림" charset="-127"/>
            </a:endParaRPr>
          </a:p>
        </p:txBody>
      </p:sp>
      <p:sp>
        <p:nvSpPr>
          <p:cNvPr id="6" name="Rectangle 87"/>
          <p:cNvSpPr>
            <a:spLocks noChangeArrowheads="1"/>
          </p:cNvSpPr>
          <p:nvPr/>
        </p:nvSpPr>
        <p:spPr bwMode="auto">
          <a:xfrm>
            <a:off x="4267200" y="3352800"/>
            <a:ext cx="1676400" cy="1717675"/>
          </a:xfrm>
          <a:prstGeom prst="rect">
            <a:avLst/>
          </a:prstGeom>
          <a:noFill/>
          <a:ln w="38100">
            <a:solidFill>
              <a:schemeClr val="tx1"/>
            </a:solidFill>
            <a:prstDash val="sysDot"/>
            <a:miter lim="800000"/>
            <a:headEnd/>
            <a:tailEnd/>
          </a:ln>
        </p:spPr>
        <p:txBody>
          <a:bodyPr wrap="none" anchor="ctr"/>
          <a:lstStyle/>
          <a:p>
            <a:pPr algn="ctr"/>
            <a:endParaRPr lang="ko-KR" altLang="ko-KR">
              <a:ea typeface="굴림" charset="-127"/>
            </a:endParaRPr>
          </a:p>
        </p:txBody>
      </p:sp>
      <p:cxnSp>
        <p:nvCxnSpPr>
          <p:cNvPr id="7" name="AutoShape 120"/>
          <p:cNvCxnSpPr>
            <a:cxnSpLocks noChangeShapeType="1"/>
          </p:cNvCxnSpPr>
          <p:nvPr/>
        </p:nvCxnSpPr>
        <p:spPr bwMode="auto">
          <a:xfrm rot="10800000" flipV="1">
            <a:off x="1008063" y="2335213"/>
            <a:ext cx="1125537" cy="1563687"/>
          </a:xfrm>
          <a:prstGeom prst="bentConnector2">
            <a:avLst/>
          </a:prstGeom>
          <a:noFill/>
          <a:ln w="38100">
            <a:solidFill>
              <a:srgbClr val="FF9900"/>
            </a:solidFill>
            <a:prstDash val="sysDot"/>
            <a:miter lim="800000"/>
            <a:headEnd/>
            <a:tailEnd type="triangle" w="med" len="med"/>
          </a:ln>
        </p:spPr>
      </p:cxnSp>
      <p:pic>
        <p:nvPicPr>
          <p:cNvPr id="8" name="Picture 83" descr="Untitled-1000"/>
          <p:cNvPicPr>
            <a:picLocks noChangeAspect="1" noChangeArrowheads="1"/>
          </p:cNvPicPr>
          <p:nvPr/>
        </p:nvPicPr>
        <p:blipFill>
          <a:blip r:embed="rId3" cstate="print"/>
          <a:srcRect/>
          <a:stretch>
            <a:fillRect/>
          </a:stretch>
        </p:blipFill>
        <p:spPr bwMode="auto">
          <a:xfrm>
            <a:off x="4343400" y="2667000"/>
            <a:ext cx="866775" cy="955675"/>
          </a:xfrm>
          <a:prstGeom prst="rect">
            <a:avLst/>
          </a:prstGeom>
          <a:noFill/>
          <a:ln w="9525">
            <a:noFill/>
            <a:miter lim="800000"/>
            <a:headEnd/>
            <a:tailEnd/>
          </a:ln>
        </p:spPr>
      </p:pic>
      <p:sp>
        <p:nvSpPr>
          <p:cNvPr id="9" name="Text Box 72"/>
          <p:cNvSpPr txBox="1">
            <a:spLocks noChangeArrowheads="1"/>
          </p:cNvSpPr>
          <p:nvPr/>
        </p:nvSpPr>
        <p:spPr bwMode="auto">
          <a:xfrm>
            <a:off x="4419600" y="4114800"/>
            <a:ext cx="1752600" cy="708025"/>
          </a:xfrm>
          <a:prstGeom prst="rect">
            <a:avLst/>
          </a:prstGeom>
          <a:noFill/>
          <a:ln w="9525">
            <a:noFill/>
            <a:miter lim="800000"/>
            <a:headEnd/>
            <a:tailEnd/>
          </a:ln>
        </p:spPr>
        <p:txBody>
          <a:bodyPr>
            <a:spAutoFit/>
          </a:bodyPr>
          <a:lstStyle/>
          <a:p>
            <a:pPr>
              <a:spcBef>
                <a:spcPct val="50000"/>
              </a:spcBef>
            </a:pPr>
            <a:r>
              <a:rPr lang="en-US" altLang="ko-KR" sz="1600" b="1">
                <a:solidFill>
                  <a:srgbClr val="FFFFFF"/>
                </a:solidFill>
                <a:latin typeface="Tahoma" pitchFamily="34" charset="0"/>
                <a:ea typeface="굴림" charset="-127"/>
              </a:rPr>
              <a:t>Customer</a:t>
            </a:r>
          </a:p>
          <a:p>
            <a:pPr>
              <a:spcBef>
                <a:spcPct val="50000"/>
              </a:spcBef>
            </a:pPr>
            <a:r>
              <a:rPr lang="en-US" altLang="ko-KR" sz="1600" b="1">
                <a:solidFill>
                  <a:srgbClr val="FFFFFF"/>
                </a:solidFill>
                <a:latin typeface="Tahoma" pitchFamily="34" charset="0"/>
                <a:ea typeface="굴림" charset="-127"/>
              </a:rPr>
              <a:t>Information</a:t>
            </a:r>
            <a:endParaRPr lang="en-US" altLang="ko-KR" sz="1600">
              <a:solidFill>
                <a:srgbClr val="FFFFFF"/>
              </a:solidFill>
              <a:latin typeface="Tahoma" pitchFamily="34" charset="0"/>
              <a:ea typeface="굴림" charset="-127"/>
            </a:endParaRPr>
          </a:p>
        </p:txBody>
      </p:sp>
      <p:pic>
        <p:nvPicPr>
          <p:cNvPr id="10" name="Picture 83" descr="Untitled-1000"/>
          <p:cNvPicPr>
            <a:picLocks noChangeAspect="1" noChangeArrowheads="1"/>
          </p:cNvPicPr>
          <p:nvPr/>
        </p:nvPicPr>
        <p:blipFill>
          <a:blip r:embed="rId3" cstate="print"/>
          <a:srcRect/>
          <a:stretch>
            <a:fillRect/>
          </a:stretch>
        </p:blipFill>
        <p:spPr bwMode="auto">
          <a:xfrm>
            <a:off x="4495800" y="2819400"/>
            <a:ext cx="866775" cy="955675"/>
          </a:xfrm>
          <a:prstGeom prst="rect">
            <a:avLst/>
          </a:prstGeom>
          <a:noFill/>
          <a:ln w="9525">
            <a:noFill/>
            <a:miter lim="800000"/>
            <a:headEnd/>
            <a:tailEnd/>
          </a:ln>
        </p:spPr>
      </p:pic>
      <p:pic>
        <p:nvPicPr>
          <p:cNvPr id="11" name="Picture 83" descr="Untitled-1000"/>
          <p:cNvPicPr>
            <a:picLocks noChangeAspect="1" noChangeArrowheads="1"/>
          </p:cNvPicPr>
          <p:nvPr/>
        </p:nvPicPr>
        <p:blipFill>
          <a:blip r:embed="rId3" cstate="print"/>
          <a:srcRect/>
          <a:stretch>
            <a:fillRect/>
          </a:stretch>
        </p:blipFill>
        <p:spPr bwMode="auto">
          <a:xfrm>
            <a:off x="4724400" y="2971800"/>
            <a:ext cx="866775" cy="955675"/>
          </a:xfrm>
          <a:prstGeom prst="rect">
            <a:avLst/>
          </a:prstGeom>
          <a:noFill/>
          <a:ln w="9525">
            <a:noFill/>
            <a:miter lim="800000"/>
            <a:headEnd/>
            <a:tailEnd/>
          </a:ln>
        </p:spPr>
      </p:pic>
      <p:pic>
        <p:nvPicPr>
          <p:cNvPr id="12" name="Picture 83" descr="Untitled-1000"/>
          <p:cNvPicPr>
            <a:picLocks noChangeAspect="1" noChangeArrowheads="1"/>
          </p:cNvPicPr>
          <p:nvPr/>
        </p:nvPicPr>
        <p:blipFill>
          <a:blip r:embed="rId3" cstate="print"/>
          <a:srcRect/>
          <a:stretch>
            <a:fillRect/>
          </a:stretch>
        </p:blipFill>
        <p:spPr bwMode="auto">
          <a:xfrm>
            <a:off x="4953000" y="3159125"/>
            <a:ext cx="866775" cy="955675"/>
          </a:xfrm>
          <a:prstGeom prst="rect">
            <a:avLst/>
          </a:prstGeom>
          <a:noFill/>
          <a:ln w="9525">
            <a:noFill/>
            <a:miter lim="800000"/>
            <a:headEnd/>
            <a:tailEnd/>
          </a:ln>
        </p:spPr>
      </p:pic>
      <p:pic>
        <p:nvPicPr>
          <p:cNvPr id="13" name="Picture 75" descr="square01-b"/>
          <p:cNvPicPr>
            <a:picLocks noChangeAspect="1" noChangeArrowheads="1"/>
          </p:cNvPicPr>
          <p:nvPr/>
        </p:nvPicPr>
        <p:blipFill>
          <a:blip r:embed="rId2" cstate="print"/>
          <a:srcRect/>
          <a:stretch>
            <a:fillRect/>
          </a:stretch>
        </p:blipFill>
        <p:spPr bwMode="auto">
          <a:xfrm>
            <a:off x="6172200" y="2005013"/>
            <a:ext cx="1703388" cy="661987"/>
          </a:xfrm>
          <a:prstGeom prst="rect">
            <a:avLst/>
          </a:prstGeom>
          <a:noFill/>
          <a:ln w="9525">
            <a:noFill/>
            <a:miter lim="800000"/>
            <a:headEnd/>
            <a:tailEnd/>
          </a:ln>
        </p:spPr>
      </p:pic>
      <p:pic>
        <p:nvPicPr>
          <p:cNvPr id="14" name="Picture 75" descr="square01-b"/>
          <p:cNvPicPr>
            <a:picLocks noChangeAspect="1" noChangeArrowheads="1"/>
          </p:cNvPicPr>
          <p:nvPr/>
        </p:nvPicPr>
        <p:blipFill>
          <a:blip r:embed="rId2" cstate="print"/>
          <a:srcRect/>
          <a:stretch>
            <a:fillRect/>
          </a:stretch>
        </p:blipFill>
        <p:spPr bwMode="auto">
          <a:xfrm>
            <a:off x="6172200" y="5410200"/>
            <a:ext cx="1703388" cy="661988"/>
          </a:xfrm>
          <a:prstGeom prst="rect">
            <a:avLst/>
          </a:prstGeom>
          <a:noFill/>
          <a:ln w="9525">
            <a:noFill/>
            <a:miter lim="800000"/>
            <a:headEnd/>
            <a:tailEnd/>
          </a:ln>
        </p:spPr>
      </p:pic>
      <p:pic>
        <p:nvPicPr>
          <p:cNvPr id="15" name="Picture 75" descr="square01-b"/>
          <p:cNvPicPr>
            <a:picLocks noChangeAspect="1" noChangeArrowheads="1"/>
          </p:cNvPicPr>
          <p:nvPr/>
        </p:nvPicPr>
        <p:blipFill>
          <a:blip r:embed="rId2" cstate="print"/>
          <a:srcRect/>
          <a:stretch>
            <a:fillRect/>
          </a:stretch>
        </p:blipFill>
        <p:spPr bwMode="auto">
          <a:xfrm>
            <a:off x="2133600" y="2905125"/>
            <a:ext cx="1703388" cy="663575"/>
          </a:xfrm>
          <a:prstGeom prst="rect">
            <a:avLst/>
          </a:prstGeom>
          <a:noFill/>
          <a:ln w="9525">
            <a:noFill/>
            <a:miter lim="800000"/>
            <a:headEnd/>
            <a:tailEnd/>
          </a:ln>
        </p:spPr>
      </p:pic>
      <p:pic>
        <p:nvPicPr>
          <p:cNvPr id="16" name="Picture 75" descr="square01-b"/>
          <p:cNvPicPr>
            <a:picLocks noChangeAspect="1" noChangeArrowheads="1"/>
          </p:cNvPicPr>
          <p:nvPr/>
        </p:nvPicPr>
        <p:blipFill>
          <a:blip r:embed="rId2" cstate="print"/>
          <a:srcRect/>
          <a:stretch>
            <a:fillRect/>
          </a:stretch>
        </p:blipFill>
        <p:spPr bwMode="auto">
          <a:xfrm>
            <a:off x="2106613" y="3883025"/>
            <a:ext cx="1703387" cy="663575"/>
          </a:xfrm>
          <a:prstGeom prst="rect">
            <a:avLst/>
          </a:prstGeom>
          <a:noFill/>
          <a:ln w="9525">
            <a:noFill/>
            <a:miter lim="800000"/>
            <a:headEnd/>
            <a:tailEnd/>
          </a:ln>
        </p:spPr>
      </p:pic>
      <p:pic>
        <p:nvPicPr>
          <p:cNvPr id="17" name="Picture 75" descr="square01-b"/>
          <p:cNvPicPr>
            <a:picLocks noChangeAspect="1" noChangeArrowheads="1"/>
          </p:cNvPicPr>
          <p:nvPr/>
        </p:nvPicPr>
        <p:blipFill>
          <a:blip r:embed="rId2" cstate="print"/>
          <a:srcRect/>
          <a:stretch>
            <a:fillRect/>
          </a:stretch>
        </p:blipFill>
        <p:spPr bwMode="auto">
          <a:xfrm>
            <a:off x="2133600" y="4900613"/>
            <a:ext cx="1703388" cy="661987"/>
          </a:xfrm>
          <a:prstGeom prst="rect">
            <a:avLst/>
          </a:prstGeom>
          <a:noFill/>
          <a:ln w="9525">
            <a:noFill/>
            <a:miter lim="800000"/>
            <a:headEnd/>
            <a:tailEnd/>
          </a:ln>
        </p:spPr>
      </p:pic>
      <p:pic>
        <p:nvPicPr>
          <p:cNvPr id="18" name="Picture 10" descr="square01-r"/>
          <p:cNvPicPr>
            <a:picLocks noChangeArrowheads="1"/>
          </p:cNvPicPr>
          <p:nvPr/>
        </p:nvPicPr>
        <p:blipFill>
          <a:blip r:embed="rId4" cstate="print"/>
          <a:srcRect/>
          <a:stretch>
            <a:fillRect/>
          </a:stretch>
        </p:blipFill>
        <p:spPr bwMode="auto">
          <a:xfrm>
            <a:off x="152400" y="3898900"/>
            <a:ext cx="1711325" cy="673100"/>
          </a:xfrm>
          <a:prstGeom prst="rect">
            <a:avLst/>
          </a:prstGeom>
          <a:noFill/>
          <a:ln w="9525">
            <a:noFill/>
            <a:miter lim="800000"/>
            <a:headEnd/>
            <a:tailEnd/>
          </a:ln>
        </p:spPr>
      </p:pic>
      <p:sp>
        <p:nvSpPr>
          <p:cNvPr id="19" name="Text Box 72"/>
          <p:cNvSpPr txBox="1">
            <a:spLocks noChangeArrowheads="1"/>
          </p:cNvSpPr>
          <p:nvPr/>
        </p:nvSpPr>
        <p:spPr bwMode="auto">
          <a:xfrm>
            <a:off x="6318250" y="2130425"/>
            <a:ext cx="1454150" cy="369888"/>
          </a:xfrm>
          <a:prstGeom prst="rect">
            <a:avLst/>
          </a:prstGeom>
          <a:noFill/>
          <a:ln w="9525">
            <a:noFill/>
            <a:miter lim="800000"/>
            <a:headEnd/>
            <a:tailEnd/>
          </a:ln>
        </p:spPr>
        <p:txBody>
          <a:bodyPr>
            <a:spAutoFit/>
          </a:bodyPr>
          <a:lstStyle/>
          <a:p>
            <a:pPr>
              <a:spcBef>
                <a:spcPct val="50000"/>
              </a:spcBef>
            </a:pPr>
            <a:r>
              <a:rPr lang="en-US" altLang="ko-KR" sz="1800" b="1">
                <a:solidFill>
                  <a:srgbClr val="FFFF00"/>
                </a:solidFill>
                <a:latin typeface="Tahoma" pitchFamily="34" charset="0"/>
                <a:ea typeface="굴림" charset="-127"/>
              </a:rPr>
              <a:t>Analytics</a:t>
            </a:r>
            <a:endParaRPr lang="en-US" altLang="ko-KR" sz="1800">
              <a:solidFill>
                <a:srgbClr val="FFFF00"/>
              </a:solidFill>
              <a:latin typeface="Tahoma" pitchFamily="34" charset="0"/>
              <a:ea typeface="굴림" charset="-127"/>
            </a:endParaRPr>
          </a:p>
        </p:txBody>
      </p:sp>
      <p:sp>
        <p:nvSpPr>
          <p:cNvPr id="20" name="Text Box 72"/>
          <p:cNvSpPr txBox="1">
            <a:spLocks noChangeArrowheads="1"/>
          </p:cNvSpPr>
          <p:nvPr/>
        </p:nvSpPr>
        <p:spPr bwMode="auto">
          <a:xfrm>
            <a:off x="6326188" y="5524500"/>
            <a:ext cx="1454150" cy="369888"/>
          </a:xfrm>
          <a:prstGeom prst="rect">
            <a:avLst/>
          </a:prstGeom>
          <a:noFill/>
          <a:ln w="9525">
            <a:noFill/>
            <a:miter lim="800000"/>
            <a:headEnd/>
            <a:tailEnd/>
          </a:ln>
        </p:spPr>
        <p:txBody>
          <a:bodyPr>
            <a:spAutoFit/>
          </a:bodyPr>
          <a:lstStyle/>
          <a:p>
            <a:pPr>
              <a:spcBef>
                <a:spcPct val="50000"/>
              </a:spcBef>
            </a:pPr>
            <a:r>
              <a:rPr lang="en-US" altLang="ko-KR" sz="1800" b="1" dirty="0">
                <a:solidFill>
                  <a:srgbClr val="FFFF00"/>
                </a:solidFill>
                <a:latin typeface="Tahoma" pitchFamily="34" charset="0"/>
                <a:ea typeface="굴림" charset="-127"/>
              </a:rPr>
              <a:t>Marketing</a:t>
            </a:r>
            <a:endParaRPr lang="en-US" altLang="ko-KR" sz="1800" dirty="0">
              <a:solidFill>
                <a:srgbClr val="FFFF00"/>
              </a:solidFill>
              <a:latin typeface="Tahoma" pitchFamily="34" charset="0"/>
              <a:ea typeface="굴림" charset="-127"/>
            </a:endParaRPr>
          </a:p>
        </p:txBody>
      </p:sp>
      <p:sp>
        <p:nvSpPr>
          <p:cNvPr id="21" name="Text Box 72"/>
          <p:cNvSpPr txBox="1">
            <a:spLocks noChangeArrowheads="1"/>
          </p:cNvSpPr>
          <p:nvPr/>
        </p:nvSpPr>
        <p:spPr bwMode="auto">
          <a:xfrm>
            <a:off x="2222500" y="3021013"/>
            <a:ext cx="1454150" cy="369887"/>
          </a:xfrm>
          <a:prstGeom prst="rect">
            <a:avLst/>
          </a:prstGeom>
          <a:noFill/>
          <a:ln w="9525">
            <a:noFill/>
            <a:miter lim="800000"/>
            <a:headEnd/>
            <a:tailEnd/>
          </a:ln>
        </p:spPr>
        <p:txBody>
          <a:bodyPr>
            <a:spAutoFit/>
          </a:bodyPr>
          <a:lstStyle/>
          <a:p>
            <a:pPr>
              <a:spcBef>
                <a:spcPct val="50000"/>
              </a:spcBef>
            </a:pPr>
            <a:r>
              <a:rPr lang="en-US" altLang="ko-KR" sz="1800" b="1">
                <a:solidFill>
                  <a:srgbClr val="FFFFFF"/>
                </a:solidFill>
                <a:latin typeface="Tahoma" pitchFamily="34" charset="0"/>
                <a:ea typeface="굴림" charset="-127"/>
              </a:rPr>
              <a:t>Web</a:t>
            </a:r>
            <a:endParaRPr lang="en-US" altLang="ko-KR" sz="1800">
              <a:solidFill>
                <a:srgbClr val="FFFFFF"/>
              </a:solidFill>
              <a:latin typeface="Tahoma" pitchFamily="34" charset="0"/>
              <a:ea typeface="굴림" charset="-127"/>
            </a:endParaRPr>
          </a:p>
        </p:txBody>
      </p:sp>
      <p:sp>
        <p:nvSpPr>
          <p:cNvPr id="22" name="Text Box 72"/>
          <p:cNvSpPr txBox="1">
            <a:spLocks noChangeArrowheads="1"/>
          </p:cNvSpPr>
          <p:nvPr/>
        </p:nvSpPr>
        <p:spPr bwMode="auto">
          <a:xfrm>
            <a:off x="2209800" y="4038600"/>
            <a:ext cx="1454150" cy="369888"/>
          </a:xfrm>
          <a:prstGeom prst="rect">
            <a:avLst/>
          </a:prstGeom>
          <a:noFill/>
          <a:ln w="9525">
            <a:noFill/>
            <a:miter lim="800000"/>
            <a:headEnd/>
            <a:tailEnd/>
          </a:ln>
        </p:spPr>
        <p:txBody>
          <a:bodyPr>
            <a:spAutoFit/>
          </a:bodyPr>
          <a:lstStyle/>
          <a:p>
            <a:pPr>
              <a:spcBef>
                <a:spcPct val="50000"/>
              </a:spcBef>
            </a:pPr>
            <a:r>
              <a:rPr lang="en-US" altLang="ko-KR" sz="1800" b="1">
                <a:solidFill>
                  <a:srgbClr val="FFFFFF"/>
                </a:solidFill>
                <a:latin typeface="Tahoma" pitchFamily="34" charset="0"/>
                <a:ea typeface="굴림" charset="-127"/>
              </a:rPr>
              <a:t>Call Center</a:t>
            </a:r>
            <a:endParaRPr lang="en-US" altLang="ko-KR" sz="1800">
              <a:solidFill>
                <a:srgbClr val="FFFFFF"/>
              </a:solidFill>
              <a:latin typeface="Tahoma" pitchFamily="34" charset="0"/>
              <a:ea typeface="굴림" charset="-127"/>
            </a:endParaRPr>
          </a:p>
        </p:txBody>
      </p:sp>
      <p:sp>
        <p:nvSpPr>
          <p:cNvPr id="23" name="Text Box 72"/>
          <p:cNvSpPr txBox="1">
            <a:spLocks noChangeArrowheads="1"/>
          </p:cNvSpPr>
          <p:nvPr/>
        </p:nvSpPr>
        <p:spPr bwMode="auto">
          <a:xfrm>
            <a:off x="2209800" y="5029200"/>
            <a:ext cx="1454150" cy="369888"/>
          </a:xfrm>
          <a:prstGeom prst="rect">
            <a:avLst/>
          </a:prstGeom>
          <a:noFill/>
          <a:ln w="9525">
            <a:noFill/>
            <a:miter lim="800000"/>
            <a:headEnd/>
            <a:tailEnd/>
          </a:ln>
        </p:spPr>
        <p:txBody>
          <a:bodyPr>
            <a:spAutoFit/>
          </a:bodyPr>
          <a:lstStyle/>
          <a:p>
            <a:pPr>
              <a:spcBef>
                <a:spcPct val="50000"/>
              </a:spcBef>
            </a:pPr>
            <a:r>
              <a:rPr lang="en-US" altLang="ko-KR" sz="1800" b="1" dirty="0">
                <a:solidFill>
                  <a:srgbClr val="FFFFFF"/>
                </a:solidFill>
                <a:latin typeface="Tahoma" pitchFamily="34" charset="0"/>
                <a:ea typeface="굴림" charset="-127"/>
              </a:rPr>
              <a:t>Field</a:t>
            </a:r>
            <a:endParaRPr lang="en-US" altLang="ko-KR" sz="1800" dirty="0">
              <a:solidFill>
                <a:srgbClr val="FFFFFF"/>
              </a:solidFill>
              <a:latin typeface="Tahoma" pitchFamily="34" charset="0"/>
              <a:ea typeface="굴림" charset="-127"/>
            </a:endParaRPr>
          </a:p>
        </p:txBody>
      </p:sp>
      <p:sp>
        <p:nvSpPr>
          <p:cNvPr id="24" name="Text Box 72"/>
          <p:cNvSpPr txBox="1">
            <a:spLocks noChangeArrowheads="1"/>
          </p:cNvSpPr>
          <p:nvPr/>
        </p:nvSpPr>
        <p:spPr bwMode="auto">
          <a:xfrm>
            <a:off x="2209800" y="6019800"/>
            <a:ext cx="1454150" cy="368300"/>
          </a:xfrm>
          <a:prstGeom prst="rect">
            <a:avLst/>
          </a:prstGeom>
          <a:noFill/>
          <a:ln w="9525">
            <a:noFill/>
            <a:miter lim="800000"/>
            <a:headEnd/>
            <a:tailEnd/>
          </a:ln>
        </p:spPr>
        <p:txBody>
          <a:bodyPr>
            <a:spAutoFit/>
          </a:bodyPr>
          <a:lstStyle/>
          <a:p>
            <a:pPr>
              <a:spcBef>
                <a:spcPct val="50000"/>
              </a:spcBef>
            </a:pPr>
            <a:r>
              <a:rPr lang="en-US" altLang="ko-KR" sz="1800" b="1" dirty="0">
                <a:solidFill>
                  <a:srgbClr val="FFFFFF"/>
                </a:solidFill>
                <a:latin typeface="Tahoma" pitchFamily="34" charset="0"/>
                <a:ea typeface="굴림" charset="-127"/>
              </a:rPr>
              <a:t>Partner</a:t>
            </a:r>
            <a:endParaRPr lang="en-US" altLang="ko-KR" sz="1800" dirty="0">
              <a:solidFill>
                <a:srgbClr val="FFFFFF"/>
              </a:solidFill>
              <a:latin typeface="Tahoma" pitchFamily="34" charset="0"/>
              <a:ea typeface="굴림" charset="-127"/>
            </a:endParaRPr>
          </a:p>
        </p:txBody>
      </p:sp>
      <p:sp>
        <p:nvSpPr>
          <p:cNvPr id="25" name="Text Box 72"/>
          <p:cNvSpPr txBox="1">
            <a:spLocks noChangeArrowheads="1"/>
          </p:cNvSpPr>
          <p:nvPr/>
        </p:nvSpPr>
        <p:spPr bwMode="auto">
          <a:xfrm>
            <a:off x="254000" y="4025900"/>
            <a:ext cx="1454150" cy="368300"/>
          </a:xfrm>
          <a:prstGeom prst="rect">
            <a:avLst/>
          </a:prstGeom>
          <a:noFill/>
          <a:ln w="9525">
            <a:noFill/>
            <a:miter lim="800000"/>
            <a:headEnd/>
            <a:tailEnd/>
          </a:ln>
        </p:spPr>
        <p:txBody>
          <a:bodyPr>
            <a:spAutoFit/>
          </a:bodyPr>
          <a:lstStyle/>
          <a:p>
            <a:pPr>
              <a:spcBef>
                <a:spcPct val="50000"/>
              </a:spcBef>
            </a:pPr>
            <a:r>
              <a:rPr lang="en-US" altLang="ko-KR" sz="1800" b="1">
                <a:solidFill>
                  <a:srgbClr val="FFFFFF"/>
                </a:solidFill>
                <a:latin typeface="Tahoma" pitchFamily="34" charset="0"/>
                <a:ea typeface="굴림" charset="-127"/>
              </a:rPr>
              <a:t>Customers</a:t>
            </a:r>
            <a:endParaRPr lang="en-US" altLang="ko-KR" sz="1800">
              <a:solidFill>
                <a:srgbClr val="FFFFFF"/>
              </a:solidFill>
              <a:latin typeface="Tahoma" pitchFamily="34" charset="0"/>
              <a:ea typeface="굴림" charset="-127"/>
            </a:endParaRPr>
          </a:p>
        </p:txBody>
      </p:sp>
      <p:pic>
        <p:nvPicPr>
          <p:cNvPr id="26" name="Picture 75" descr="square01-b"/>
          <p:cNvPicPr>
            <a:picLocks noChangeAspect="1" noChangeArrowheads="1"/>
          </p:cNvPicPr>
          <p:nvPr/>
        </p:nvPicPr>
        <p:blipFill>
          <a:blip r:embed="rId2" cstate="print"/>
          <a:srcRect/>
          <a:stretch>
            <a:fillRect/>
          </a:stretch>
        </p:blipFill>
        <p:spPr bwMode="auto">
          <a:xfrm>
            <a:off x="2133600" y="2005013"/>
            <a:ext cx="1703388" cy="661987"/>
          </a:xfrm>
          <a:prstGeom prst="rect">
            <a:avLst/>
          </a:prstGeom>
          <a:noFill/>
          <a:ln w="9525">
            <a:noFill/>
            <a:miter lim="800000"/>
            <a:headEnd/>
            <a:tailEnd/>
          </a:ln>
        </p:spPr>
      </p:pic>
      <p:sp>
        <p:nvSpPr>
          <p:cNvPr id="27" name="Text Box 72"/>
          <p:cNvSpPr txBox="1">
            <a:spLocks noChangeArrowheads="1"/>
          </p:cNvSpPr>
          <p:nvPr/>
        </p:nvSpPr>
        <p:spPr bwMode="auto">
          <a:xfrm>
            <a:off x="2222500" y="2120900"/>
            <a:ext cx="1454150" cy="368300"/>
          </a:xfrm>
          <a:prstGeom prst="rect">
            <a:avLst/>
          </a:prstGeom>
          <a:noFill/>
          <a:ln w="9525">
            <a:noFill/>
            <a:miter lim="800000"/>
            <a:headEnd/>
            <a:tailEnd/>
          </a:ln>
        </p:spPr>
        <p:txBody>
          <a:bodyPr>
            <a:spAutoFit/>
          </a:bodyPr>
          <a:lstStyle/>
          <a:p>
            <a:pPr>
              <a:spcBef>
                <a:spcPct val="50000"/>
              </a:spcBef>
            </a:pPr>
            <a:r>
              <a:rPr lang="en-US" altLang="ko-KR" sz="1800" b="1">
                <a:solidFill>
                  <a:srgbClr val="FFFFFF"/>
                </a:solidFill>
                <a:latin typeface="Tahoma" pitchFamily="34" charset="0"/>
                <a:ea typeface="굴림" charset="-127"/>
              </a:rPr>
              <a:t>Email</a:t>
            </a:r>
            <a:endParaRPr lang="en-US" altLang="ko-KR" sz="1800">
              <a:solidFill>
                <a:srgbClr val="FFFFFF"/>
              </a:solidFill>
              <a:latin typeface="Tahoma" pitchFamily="34" charset="0"/>
              <a:ea typeface="굴림" charset="-127"/>
            </a:endParaRPr>
          </a:p>
        </p:txBody>
      </p:sp>
      <p:cxnSp>
        <p:nvCxnSpPr>
          <p:cNvPr id="28" name="AutoShape 120"/>
          <p:cNvCxnSpPr>
            <a:cxnSpLocks noChangeShapeType="1"/>
          </p:cNvCxnSpPr>
          <p:nvPr/>
        </p:nvCxnSpPr>
        <p:spPr bwMode="auto">
          <a:xfrm rot="10800000">
            <a:off x="1008063" y="4572000"/>
            <a:ext cx="1125537" cy="1624013"/>
          </a:xfrm>
          <a:prstGeom prst="bentConnector2">
            <a:avLst/>
          </a:prstGeom>
          <a:noFill/>
          <a:ln w="38100">
            <a:solidFill>
              <a:srgbClr val="FF9900"/>
            </a:solidFill>
            <a:prstDash val="sysDot"/>
            <a:miter lim="800000"/>
            <a:headEnd/>
            <a:tailEnd type="triangle" w="med" len="med"/>
          </a:ln>
        </p:spPr>
      </p:cxnSp>
      <p:cxnSp>
        <p:nvCxnSpPr>
          <p:cNvPr id="29" name="AutoShape 120"/>
          <p:cNvCxnSpPr>
            <a:cxnSpLocks noChangeShapeType="1"/>
          </p:cNvCxnSpPr>
          <p:nvPr/>
        </p:nvCxnSpPr>
        <p:spPr bwMode="auto">
          <a:xfrm rot="10800000" flipV="1">
            <a:off x="1600200" y="3236913"/>
            <a:ext cx="533400" cy="649287"/>
          </a:xfrm>
          <a:prstGeom prst="bentConnector2">
            <a:avLst/>
          </a:prstGeom>
          <a:noFill/>
          <a:ln w="38100">
            <a:solidFill>
              <a:srgbClr val="FF9900"/>
            </a:solidFill>
            <a:prstDash val="sysDot"/>
            <a:miter lim="800000"/>
            <a:headEnd/>
            <a:tailEnd type="triangle" w="med" len="med"/>
          </a:ln>
        </p:spPr>
      </p:cxnSp>
      <p:cxnSp>
        <p:nvCxnSpPr>
          <p:cNvPr id="30" name="AutoShape 120"/>
          <p:cNvCxnSpPr>
            <a:cxnSpLocks noChangeShapeType="1"/>
            <a:stCxn id="23" idx="1"/>
          </p:cNvCxnSpPr>
          <p:nvPr/>
        </p:nvCxnSpPr>
        <p:spPr bwMode="auto">
          <a:xfrm rot="10800000">
            <a:off x="1600200" y="4572000"/>
            <a:ext cx="609600" cy="641350"/>
          </a:xfrm>
          <a:prstGeom prst="bentConnector2">
            <a:avLst/>
          </a:prstGeom>
          <a:noFill/>
          <a:ln w="38100">
            <a:solidFill>
              <a:srgbClr val="FF9900"/>
            </a:solidFill>
            <a:prstDash val="sysDot"/>
            <a:miter lim="800000"/>
            <a:headEnd/>
            <a:tailEnd type="triangle" w="med" len="med"/>
          </a:ln>
        </p:spPr>
      </p:cxnSp>
      <p:cxnSp>
        <p:nvCxnSpPr>
          <p:cNvPr id="31" name="AutoShape 120"/>
          <p:cNvCxnSpPr>
            <a:cxnSpLocks noChangeShapeType="1"/>
            <a:endCxn id="25" idx="3"/>
          </p:cNvCxnSpPr>
          <p:nvPr/>
        </p:nvCxnSpPr>
        <p:spPr bwMode="auto">
          <a:xfrm rot="10800000">
            <a:off x="1708150" y="4210050"/>
            <a:ext cx="398463" cy="4763"/>
          </a:xfrm>
          <a:prstGeom prst="bentConnector3">
            <a:avLst>
              <a:gd name="adj1" fmla="val 50000"/>
            </a:avLst>
          </a:prstGeom>
          <a:noFill/>
          <a:ln w="38100">
            <a:solidFill>
              <a:srgbClr val="FF9900"/>
            </a:solidFill>
            <a:prstDash val="sysDot"/>
            <a:miter lim="800000"/>
            <a:headEnd/>
            <a:tailEnd type="triangle" w="med" len="med"/>
          </a:ln>
        </p:spPr>
      </p:cxnSp>
      <p:cxnSp>
        <p:nvCxnSpPr>
          <p:cNvPr id="32" name="AutoShape 120"/>
          <p:cNvCxnSpPr>
            <a:cxnSpLocks noChangeShapeType="1"/>
            <a:endCxn id="6" idx="1"/>
          </p:cNvCxnSpPr>
          <p:nvPr/>
        </p:nvCxnSpPr>
        <p:spPr bwMode="auto">
          <a:xfrm flipV="1">
            <a:off x="3810000" y="4211638"/>
            <a:ext cx="457200" cy="3175"/>
          </a:xfrm>
          <a:prstGeom prst="bentConnector3">
            <a:avLst>
              <a:gd name="adj1" fmla="val 50000"/>
            </a:avLst>
          </a:prstGeom>
          <a:noFill/>
          <a:ln w="38100">
            <a:solidFill>
              <a:srgbClr val="FF9900"/>
            </a:solidFill>
            <a:prstDash val="sysDot"/>
            <a:miter lim="800000"/>
            <a:headEnd/>
            <a:tailEnd type="triangle" w="med" len="med"/>
          </a:ln>
        </p:spPr>
      </p:cxnSp>
      <p:cxnSp>
        <p:nvCxnSpPr>
          <p:cNvPr id="33" name="AutoShape 120"/>
          <p:cNvCxnSpPr>
            <a:cxnSpLocks noChangeShapeType="1"/>
          </p:cNvCxnSpPr>
          <p:nvPr/>
        </p:nvCxnSpPr>
        <p:spPr bwMode="auto">
          <a:xfrm rot="10800000" flipV="1">
            <a:off x="5157788" y="2335213"/>
            <a:ext cx="1014412" cy="636587"/>
          </a:xfrm>
          <a:prstGeom prst="bentConnector2">
            <a:avLst/>
          </a:prstGeom>
          <a:noFill/>
          <a:ln w="38100">
            <a:solidFill>
              <a:srgbClr val="FF9900"/>
            </a:solidFill>
            <a:prstDash val="sysDot"/>
            <a:miter lim="800000"/>
            <a:headEnd/>
            <a:tailEnd type="triangle" w="med" len="med"/>
          </a:ln>
        </p:spPr>
      </p:cxnSp>
      <p:cxnSp>
        <p:nvCxnSpPr>
          <p:cNvPr id="34" name="AutoShape 120"/>
          <p:cNvCxnSpPr>
            <a:cxnSpLocks noChangeShapeType="1"/>
            <a:endCxn id="6" idx="2"/>
          </p:cNvCxnSpPr>
          <p:nvPr/>
        </p:nvCxnSpPr>
        <p:spPr bwMode="auto">
          <a:xfrm rot="10800000">
            <a:off x="5105400" y="5070475"/>
            <a:ext cx="1066800" cy="671513"/>
          </a:xfrm>
          <a:prstGeom prst="bentConnector2">
            <a:avLst/>
          </a:prstGeom>
          <a:noFill/>
          <a:ln w="38100">
            <a:solidFill>
              <a:srgbClr val="FF9900"/>
            </a:solidFill>
            <a:prstDash val="sysDot"/>
            <a:miter lim="800000"/>
            <a:headEnd/>
            <a:tailEnd type="triangle" w="med" len="med"/>
          </a:ln>
        </p:spPr>
      </p:cxnSp>
      <p:cxnSp>
        <p:nvCxnSpPr>
          <p:cNvPr id="35" name="AutoShape 120"/>
          <p:cNvCxnSpPr>
            <a:cxnSpLocks noChangeShapeType="1"/>
          </p:cNvCxnSpPr>
          <p:nvPr/>
        </p:nvCxnSpPr>
        <p:spPr bwMode="auto">
          <a:xfrm rot="10800000">
            <a:off x="5943600" y="4038600"/>
            <a:ext cx="1263650" cy="11113"/>
          </a:xfrm>
          <a:prstGeom prst="bentConnector3">
            <a:avLst>
              <a:gd name="adj1" fmla="val 50000"/>
            </a:avLst>
          </a:prstGeom>
          <a:noFill/>
          <a:ln w="38100">
            <a:solidFill>
              <a:srgbClr val="FF9900"/>
            </a:solidFill>
            <a:prstDash val="sysDot"/>
            <a:miter lim="800000"/>
            <a:headEnd/>
            <a:tailEnd type="triangle" w="med" len="med"/>
          </a:ln>
        </p:spPr>
      </p:cxnSp>
      <p:cxnSp>
        <p:nvCxnSpPr>
          <p:cNvPr id="36" name="AutoShape 120"/>
          <p:cNvCxnSpPr>
            <a:cxnSpLocks noChangeShapeType="1"/>
            <a:stCxn id="19" idx="3"/>
          </p:cNvCxnSpPr>
          <p:nvPr/>
        </p:nvCxnSpPr>
        <p:spPr bwMode="auto">
          <a:xfrm>
            <a:off x="7772400" y="2316163"/>
            <a:ext cx="285750" cy="1401762"/>
          </a:xfrm>
          <a:prstGeom prst="bentConnector2">
            <a:avLst/>
          </a:prstGeom>
          <a:noFill/>
          <a:ln w="38100">
            <a:solidFill>
              <a:srgbClr val="FF9900"/>
            </a:solidFill>
            <a:prstDash val="sysDot"/>
            <a:miter lim="800000"/>
            <a:headEnd/>
            <a:tailEnd type="triangle" w="med" len="med"/>
          </a:ln>
        </p:spPr>
      </p:cxnSp>
      <p:cxnSp>
        <p:nvCxnSpPr>
          <p:cNvPr id="37" name="AutoShape 120"/>
          <p:cNvCxnSpPr>
            <a:cxnSpLocks noChangeShapeType="1"/>
            <a:stCxn id="20" idx="3"/>
          </p:cNvCxnSpPr>
          <p:nvPr/>
        </p:nvCxnSpPr>
        <p:spPr bwMode="auto">
          <a:xfrm flipV="1">
            <a:off x="7780338" y="4379913"/>
            <a:ext cx="277812" cy="1328737"/>
          </a:xfrm>
          <a:prstGeom prst="bentConnector2">
            <a:avLst/>
          </a:prstGeom>
          <a:noFill/>
          <a:ln w="38100">
            <a:solidFill>
              <a:srgbClr val="FF9900"/>
            </a:solidFill>
            <a:prstDash val="sysDot"/>
            <a:miter lim="800000"/>
            <a:headEnd/>
            <a:tailEnd type="triangle" w="med" len="med"/>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Sejarah</a:t>
            </a:r>
            <a:r>
              <a:rPr lang="en-US" dirty="0" smtClean="0"/>
              <a:t> CRM</a:t>
            </a:r>
            <a:endParaRPr lang="en-US" dirty="0"/>
          </a:p>
        </p:txBody>
      </p:sp>
      <p:sp>
        <p:nvSpPr>
          <p:cNvPr id="3" name="Content Placeholder 2"/>
          <p:cNvSpPr>
            <a:spLocks noGrp="1"/>
          </p:cNvSpPr>
          <p:nvPr>
            <p:ph idx="1"/>
          </p:nvPr>
        </p:nvSpPr>
        <p:spPr/>
        <p:txBody>
          <a:bodyPr>
            <a:normAutofit fontScale="77500" lnSpcReduction="20000"/>
          </a:bodyPr>
          <a:lstStyle/>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1980s: Database marketing emerges.</a:t>
            </a:r>
            <a:r>
              <a:rPr lang="en-GB" sz="3200" dirty="0" smtClean="0"/>
              <a:t> </a:t>
            </a:r>
            <a:r>
              <a:rPr lang="en-GB" sz="1600" dirty="0" smtClean="0"/>
              <a:t>ezinearticles.com</a:t>
            </a:r>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endParaRPr lang="en-GB" sz="1600" dirty="0" smtClean="0"/>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1980s: Database helped larger organizations rather then small who only got survey type info.</a:t>
            </a:r>
            <a:r>
              <a:rPr lang="en-GB" sz="3200" dirty="0" smtClean="0"/>
              <a:t> </a:t>
            </a:r>
            <a:r>
              <a:rPr lang="en-GB" sz="1600" dirty="0" smtClean="0"/>
              <a:t>ezinearticles.com</a:t>
            </a:r>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endParaRPr lang="en-GB" sz="1600" dirty="0" smtClean="0"/>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1990s: CRM appears as a two-way communication device.</a:t>
            </a:r>
            <a:r>
              <a:rPr lang="en-GB" sz="3200" dirty="0" smtClean="0"/>
              <a:t> </a:t>
            </a:r>
            <a:r>
              <a:rPr lang="en-GB" sz="1600" dirty="0" smtClean="0"/>
              <a:t>ezinearticles.com</a:t>
            </a:r>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endParaRPr lang="en-GB" sz="1600" dirty="0" smtClean="0"/>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1990s: CRM leads to programs such as frequent flyer miles and bonus points on credit cards.</a:t>
            </a:r>
            <a:r>
              <a:rPr lang="en-GB" sz="3200" dirty="0" smtClean="0"/>
              <a:t> </a:t>
            </a:r>
            <a:r>
              <a:rPr lang="en-GB" sz="1600" dirty="0" smtClean="0"/>
              <a:t>ezinearticles.com</a:t>
            </a:r>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endParaRPr lang="en-GB" sz="1600" dirty="0" smtClean="0"/>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2000s: Internet has helped expand from stagnant database and allows off-site information storage.</a:t>
            </a:r>
            <a:r>
              <a:rPr lang="en-GB" sz="3200" dirty="0" smtClean="0"/>
              <a:t> </a:t>
            </a:r>
            <a:r>
              <a:rPr lang="en-GB" sz="1600" dirty="0" smtClean="0"/>
              <a:t>ezinearticles.com</a:t>
            </a:r>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endParaRPr lang="en-GB" sz="1600" dirty="0" smtClean="0"/>
          </a:p>
          <a:p>
            <a:pPr marL="500063" indent="-428625">
              <a:lnSpc>
                <a:spcPct val="90000"/>
              </a:lnSpc>
              <a:buFont typeface="Wingdings" pitchFamily="2" charset="2"/>
              <a:buChar char="v"/>
              <a:tabLst>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 pos="9596438" algn="l"/>
              </a:tabLst>
            </a:pPr>
            <a:r>
              <a:rPr lang="en-GB" dirty="0" smtClean="0"/>
              <a:t>2000s: Used most frequently in financial services, high tech corporations and the telecommunications industry.</a:t>
            </a:r>
            <a:r>
              <a:rPr lang="en-GB" sz="3200" dirty="0" smtClean="0"/>
              <a:t> </a:t>
            </a:r>
            <a:r>
              <a:rPr lang="en-GB" sz="1600" dirty="0" smtClean="0"/>
              <a:t>ezinearticles.com</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Pentingnya</a:t>
            </a:r>
            <a:r>
              <a:rPr lang="en-US" dirty="0" smtClean="0"/>
              <a:t> CRM</a:t>
            </a:r>
            <a:endParaRPr lang="en-US" dirty="0"/>
          </a:p>
        </p:txBody>
      </p:sp>
      <p:sp>
        <p:nvSpPr>
          <p:cNvPr id="3" name="Content Placeholder 2"/>
          <p:cNvSpPr>
            <a:spLocks noGrp="1"/>
          </p:cNvSpPr>
          <p:nvPr>
            <p:ph idx="1"/>
          </p:nvPr>
        </p:nvSpPr>
        <p:spPr/>
        <p:txBody>
          <a:bodyPr>
            <a:normAutofit fontScale="92500" lnSpcReduction="10000"/>
          </a:bodyPr>
          <a:lstStyle/>
          <a:p>
            <a:pPr marL="342900" indent="-342900">
              <a:lnSpc>
                <a:spcPct val="80000"/>
              </a:lnSpc>
            </a:pPr>
            <a:r>
              <a:rPr lang="en-US" sz="3200" b="1" dirty="0" err="1" smtClean="0"/>
              <a:t>Pentingnya</a:t>
            </a:r>
            <a:r>
              <a:rPr lang="en-US" sz="3200" b="1" dirty="0" smtClean="0"/>
              <a:t> CRM</a:t>
            </a:r>
            <a:r>
              <a:rPr lang="en-US" dirty="0" smtClean="0"/>
              <a:t> :</a:t>
            </a:r>
            <a:endParaRPr lang="en-US" altLang="ja-JP" dirty="0" smtClean="0">
              <a:ea typeface="ＭＳ Ｐゴシック" pitchFamily="4" charset="-128"/>
            </a:endParaRPr>
          </a:p>
          <a:p>
            <a:pPr marL="342900" indent="-342900" algn="just">
              <a:lnSpc>
                <a:spcPct val="80000"/>
              </a:lnSpc>
              <a:buFont typeface="Wingdings" pitchFamily="2" charset="2"/>
              <a:buChar char="§"/>
            </a:pPr>
            <a:r>
              <a:rPr lang="en-US" altLang="ja-JP" dirty="0" err="1" smtClean="0">
                <a:ea typeface="ＭＳ Ｐゴシック" pitchFamily="4" charset="-128"/>
              </a:rPr>
              <a:t>Karena</a:t>
            </a:r>
            <a:r>
              <a:rPr lang="en-US" altLang="ja-JP" dirty="0" smtClean="0">
                <a:ea typeface="ＭＳ Ｐゴシック" pitchFamily="4" charset="-128"/>
              </a:rPr>
              <a:t> </a:t>
            </a:r>
            <a:r>
              <a:rPr lang="en-US" altLang="ja-JP" dirty="0" err="1" smtClean="0">
                <a:ea typeface="ＭＳ Ｐゴシック" pitchFamily="4" charset="-128"/>
              </a:rPr>
              <a:t>tingkat</a:t>
            </a:r>
            <a:r>
              <a:rPr lang="en-US" altLang="ja-JP" dirty="0" smtClean="0">
                <a:ea typeface="ＭＳ Ｐゴシック" pitchFamily="4" charset="-128"/>
              </a:rPr>
              <a:t> </a:t>
            </a:r>
            <a:r>
              <a:rPr lang="en-US" altLang="ja-JP" dirty="0" err="1" smtClean="0">
                <a:ea typeface="ＭＳ Ｐゴシック" pitchFamily="4" charset="-128"/>
              </a:rPr>
              <a:t>persaingan</a:t>
            </a:r>
            <a:r>
              <a:rPr lang="en-US" altLang="ja-JP" dirty="0" smtClean="0">
                <a:ea typeface="ＭＳ Ｐゴシック" pitchFamily="4" charset="-128"/>
              </a:rPr>
              <a:t> global </a:t>
            </a:r>
            <a:r>
              <a:rPr lang="en-US" altLang="ja-JP" dirty="0" err="1" smtClean="0">
                <a:ea typeface="ＭＳ Ｐゴシック" pitchFamily="4" charset="-128"/>
              </a:rPr>
              <a:t>antar</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 </a:t>
            </a:r>
            <a:r>
              <a:rPr lang="en-US" altLang="ja-JP" dirty="0" err="1" smtClean="0">
                <a:ea typeface="ＭＳ Ｐゴシック" pitchFamily="4" charset="-128"/>
              </a:rPr>
              <a:t>kian</a:t>
            </a:r>
            <a:r>
              <a:rPr lang="en-US" altLang="ja-JP" dirty="0" smtClean="0">
                <a:ea typeface="ＭＳ Ｐゴシック" pitchFamily="4" charset="-128"/>
              </a:rPr>
              <a:t> </a:t>
            </a:r>
            <a:r>
              <a:rPr lang="en-US" altLang="ja-JP" dirty="0" err="1" smtClean="0">
                <a:ea typeface="ＭＳ Ｐゴシック" pitchFamily="4" charset="-128"/>
              </a:rPr>
              <a:t>besar</a:t>
            </a:r>
            <a:r>
              <a:rPr lang="en-US" altLang="ja-JP" dirty="0" smtClean="0">
                <a:ea typeface="ＭＳ Ｐゴシック" pitchFamily="4" charset="-128"/>
              </a:rPr>
              <a:t>.</a:t>
            </a:r>
          </a:p>
          <a:p>
            <a:pPr marL="342900" indent="-342900" algn="just">
              <a:lnSpc>
                <a:spcPct val="80000"/>
              </a:lnSpc>
              <a:buFont typeface="Wingdings" pitchFamily="2" charset="2"/>
              <a:buChar char="§"/>
            </a:pPr>
            <a:r>
              <a:rPr lang="en-US" altLang="ja-JP" dirty="0" err="1" smtClean="0">
                <a:ea typeface="ＭＳ Ｐゴシック" pitchFamily="4" charset="-128"/>
              </a:rPr>
              <a:t>Fakta</a:t>
            </a:r>
            <a:r>
              <a:rPr lang="en-US" altLang="ja-JP" dirty="0" smtClean="0">
                <a:ea typeface="ＭＳ Ｐゴシック" pitchFamily="4" charset="-128"/>
              </a:rPr>
              <a:t> </a:t>
            </a:r>
            <a:r>
              <a:rPr lang="en-US" altLang="ja-JP" dirty="0" err="1" smtClean="0">
                <a:ea typeface="ＭＳ Ｐゴシック" pitchFamily="4" charset="-128"/>
              </a:rPr>
              <a:t>bahwa</a:t>
            </a:r>
            <a:r>
              <a:rPr lang="en-US" altLang="ja-JP" dirty="0" smtClean="0">
                <a:ea typeface="ＭＳ Ｐゴシック" pitchFamily="4" charset="-128"/>
              </a:rPr>
              <a:t> </a:t>
            </a:r>
            <a:r>
              <a:rPr lang="en-US" altLang="ja-JP" dirty="0" err="1" smtClean="0">
                <a:ea typeface="ＭＳ Ｐゴシック" pitchFamily="4" charset="-128"/>
              </a:rPr>
              <a:t>untuk</a:t>
            </a:r>
            <a:r>
              <a:rPr lang="en-US" altLang="ja-JP" dirty="0" smtClean="0">
                <a:ea typeface="ＭＳ Ｐゴシック" pitchFamily="4" charset="-128"/>
              </a:rPr>
              <a:t> </a:t>
            </a:r>
            <a:r>
              <a:rPr lang="en-US" altLang="ja-JP" dirty="0" err="1" smtClean="0">
                <a:ea typeface="ＭＳ Ｐゴシック" pitchFamily="4" charset="-128"/>
              </a:rPr>
              <a:t>mendapatkan</a:t>
            </a:r>
            <a:r>
              <a:rPr lang="en-US" altLang="ja-JP" dirty="0" smtClean="0">
                <a:ea typeface="ＭＳ Ｐゴシック" pitchFamily="4" charset="-128"/>
              </a:rPr>
              <a:t> </a:t>
            </a:r>
            <a:r>
              <a:rPr lang="en-US" altLang="ja-JP" dirty="0" err="1" smtClean="0">
                <a:ea typeface="ＭＳ Ｐゴシック" pitchFamily="4" charset="-128"/>
              </a:rPr>
              <a:t>pelanggan</a:t>
            </a:r>
            <a:r>
              <a:rPr lang="en-US" altLang="ja-JP" dirty="0" smtClean="0">
                <a:ea typeface="ＭＳ Ｐゴシック" pitchFamily="4" charset="-128"/>
              </a:rPr>
              <a:t> </a:t>
            </a:r>
            <a:r>
              <a:rPr lang="en-US" altLang="ja-JP" dirty="0" err="1" smtClean="0">
                <a:ea typeface="ＭＳ Ｐゴシック" pitchFamily="4" charset="-128"/>
              </a:rPr>
              <a:t>baru</a:t>
            </a:r>
            <a:r>
              <a:rPr lang="en-US" altLang="ja-JP" dirty="0" smtClean="0">
                <a:ea typeface="ＭＳ Ｐゴシック" pitchFamily="4" charset="-128"/>
              </a:rPr>
              <a:t> </a:t>
            </a:r>
            <a:r>
              <a:rPr lang="en-US" altLang="ja-JP" dirty="0" err="1" smtClean="0">
                <a:ea typeface="ＭＳ Ｐゴシック" pitchFamily="4" charset="-128"/>
              </a:rPr>
              <a:t>bisa</a:t>
            </a:r>
            <a:r>
              <a:rPr lang="en-US" altLang="ja-JP" dirty="0" smtClean="0">
                <a:ea typeface="ＭＳ Ｐゴシック" pitchFamily="4" charset="-128"/>
              </a:rPr>
              <a:t> 5-10 kali </a:t>
            </a:r>
            <a:r>
              <a:rPr lang="en-US" altLang="ja-JP" dirty="0" err="1" smtClean="0">
                <a:ea typeface="ＭＳ Ｐゴシック" pitchFamily="4" charset="-128"/>
              </a:rPr>
              <a:t>biaya</a:t>
            </a:r>
            <a:r>
              <a:rPr lang="en-US" altLang="ja-JP" dirty="0" smtClean="0">
                <a:ea typeface="ＭＳ Ｐゴシック" pitchFamily="4" charset="-128"/>
              </a:rPr>
              <a:t> </a:t>
            </a:r>
            <a:r>
              <a:rPr lang="en-US" altLang="ja-JP" dirty="0" err="1" smtClean="0">
                <a:ea typeface="ＭＳ Ｐゴシック" pitchFamily="4" charset="-128"/>
              </a:rPr>
              <a:t>untuk</a:t>
            </a:r>
            <a:r>
              <a:rPr lang="en-US" altLang="ja-JP" dirty="0" smtClean="0">
                <a:ea typeface="ＭＳ Ｐゴシック" pitchFamily="4" charset="-128"/>
              </a:rPr>
              <a:t> </a:t>
            </a:r>
            <a:r>
              <a:rPr lang="en-US" altLang="ja-JP" dirty="0" err="1" smtClean="0">
                <a:ea typeface="ＭＳ Ｐゴシック" pitchFamily="4" charset="-128"/>
              </a:rPr>
              <a:t>menjaga</a:t>
            </a:r>
            <a:r>
              <a:rPr lang="en-US" altLang="ja-JP" dirty="0" smtClean="0">
                <a:ea typeface="ＭＳ Ｐゴシック" pitchFamily="4" charset="-128"/>
              </a:rPr>
              <a:t> </a:t>
            </a:r>
            <a:r>
              <a:rPr lang="en-US" altLang="ja-JP" dirty="0" err="1" smtClean="0">
                <a:ea typeface="ＭＳ Ｐゴシック" pitchFamily="4" charset="-128"/>
              </a:rPr>
              <a:t>pelanggan</a:t>
            </a:r>
            <a:r>
              <a:rPr lang="en-US" altLang="ja-JP" dirty="0" smtClean="0">
                <a:ea typeface="ＭＳ Ｐゴシック" pitchFamily="4" charset="-128"/>
              </a:rPr>
              <a:t> yang </a:t>
            </a:r>
            <a:r>
              <a:rPr lang="en-US" altLang="ja-JP" dirty="0" err="1" smtClean="0">
                <a:ea typeface="ＭＳ Ｐゴシック" pitchFamily="4" charset="-128"/>
              </a:rPr>
              <a:t>sudah</a:t>
            </a:r>
            <a:r>
              <a:rPr lang="en-US" altLang="ja-JP" dirty="0" smtClean="0">
                <a:ea typeface="ＭＳ Ｐゴシック" pitchFamily="4" charset="-128"/>
              </a:rPr>
              <a:t> </a:t>
            </a:r>
            <a:r>
              <a:rPr lang="en-US" altLang="ja-JP" dirty="0" err="1" smtClean="0">
                <a:ea typeface="ＭＳ Ｐゴシック" pitchFamily="4" charset="-128"/>
              </a:rPr>
              <a:t>ada</a:t>
            </a:r>
            <a:r>
              <a:rPr lang="en-US" altLang="ja-JP" dirty="0" smtClean="0">
                <a:ea typeface="ＭＳ Ｐゴシック" pitchFamily="4" charset="-128"/>
              </a:rPr>
              <a:t>.</a:t>
            </a:r>
          </a:p>
          <a:p>
            <a:pPr marL="342900" indent="-342900" algn="just">
              <a:lnSpc>
                <a:spcPct val="80000"/>
              </a:lnSpc>
              <a:buFont typeface="Wingdings" pitchFamily="2" charset="2"/>
              <a:buChar char="§"/>
            </a:pPr>
            <a:r>
              <a:rPr lang="en-US" altLang="ja-JP" dirty="0" err="1" smtClean="0">
                <a:ea typeface="ＭＳ Ｐゴシック" pitchFamily="4" charset="-128"/>
              </a:rPr>
              <a:t>Tren</a:t>
            </a:r>
            <a:r>
              <a:rPr lang="en-US" altLang="ja-JP" dirty="0" smtClean="0">
                <a:ea typeface="ＭＳ Ｐゴシック" pitchFamily="4" charset="-128"/>
              </a:rPr>
              <a:t> </a:t>
            </a:r>
            <a:r>
              <a:rPr lang="en-US" altLang="ja-JP" dirty="0" err="1" smtClean="0">
                <a:ea typeface="ＭＳ Ｐゴシック" pitchFamily="4" charset="-128"/>
              </a:rPr>
              <a:t>bisnis</a:t>
            </a:r>
            <a:r>
              <a:rPr lang="en-US" altLang="ja-JP" dirty="0" smtClean="0">
                <a:ea typeface="ＭＳ Ｐゴシック" pitchFamily="4" charset="-128"/>
              </a:rPr>
              <a:t> </a:t>
            </a:r>
            <a:r>
              <a:rPr lang="en-US" altLang="ja-JP" dirty="0" err="1" smtClean="0">
                <a:ea typeface="ＭＳ Ｐゴシック" pitchFamily="4" charset="-128"/>
              </a:rPr>
              <a:t>saat</a:t>
            </a:r>
            <a:r>
              <a:rPr lang="en-US" altLang="ja-JP" dirty="0" smtClean="0">
                <a:ea typeface="ＭＳ Ｐゴシック" pitchFamily="4" charset="-128"/>
              </a:rPr>
              <a:t> </a:t>
            </a:r>
            <a:r>
              <a:rPr lang="en-US" altLang="ja-JP" dirty="0" err="1" smtClean="0">
                <a:ea typeface="ＭＳ Ｐゴシック" pitchFamily="4" charset="-128"/>
              </a:rPr>
              <a:t>ini</a:t>
            </a:r>
            <a:r>
              <a:rPr lang="en-US" altLang="ja-JP" dirty="0" smtClean="0">
                <a:ea typeface="ＭＳ Ｐゴシック" pitchFamily="4" charset="-128"/>
              </a:rPr>
              <a:t> </a:t>
            </a:r>
            <a:r>
              <a:rPr lang="en-US" altLang="ja-JP" dirty="0" err="1" smtClean="0">
                <a:ea typeface="ＭＳ Ｐゴシック" pitchFamily="4" charset="-128"/>
              </a:rPr>
              <a:t>tujuan</a:t>
            </a:r>
            <a:r>
              <a:rPr lang="en-US" altLang="ja-JP" dirty="0" smtClean="0">
                <a:ea typeface="ＭＳ Ｐゴシック" pitchFamily="4" charset="-128"/>
              </a:rPr>
              <a:t> </a:t>
            </a:r>
            <a:r>
              <a:rPr lang="en-US" altLang="ja-JP" dirty="0" err="1" smtClean="0">
                <a:ea typeface="ＭＳ Ｐゴシック" pitchFamily="4" charset="-128"/>
              </a:rPr>
              <a:t>utamanya</a:t>
            </a:r>
            <a:r>
              <a:rPr lang="en-US" altLang="ja-JP" dirty="0" smtClean="0">
                <a:ea typeface="ＭＳ Ｐゴシック" pitchFamily="4" charset="-128"/>
              </a:rPr>
              <a:t> </a:t>
            </a:r>
            <a:r>
              <a:rPr lang="en-US" altLang="ja-JP" dirty="0" err="1" smtClean="0">
                <a:ea typeface="ＭＳ Ｐゴシック" pitchFamily="4" charset="-128"/>
              </a:rPr>
              <a:t>adalah</a:t>
            </a:r>
            <a:r>
              <a:rPr lang="en-US" altLang="ja-JP" dirty="0" smtClean="0">
                <a:ea typeface="ＭＳ Ｐゴシック" pitchFamily="4" charset="-128"/>
              </a:rPr>
              <a:t> </a:t>
            </a:r>
            <a:r>
              <a:rPr lang="en-US" altLang="ja-JP" dirty="0" err="1" smtClean="0">
                <a:ea typeface="ＭＳ Ｐゴシック" pitchFamily="4" charset="-128"/>
              </a:rPr>
              <a:t>untuk</a:t>
            </a:r>
            <a:r>
              <a:rPr lang="en-US" altLang="ja-JP" dirty="0" smtClean="0">
                <a:ea typeface="ＭＳ Ｐゴシック" pitchFamily="4" charset="-128"/>
              </a:rPr>
              <a:t> </a:t>
            </a:r>
            <a:r>
              <a:rPr lang="en-US" altLang="ja-JP" dirty="0" err="1" smtClean="0">
                <a:ea typeface="ＭＳ Ｐゴシック" pitchFamily="4" charset="-128"/>
              </a:rPr>
              <a:t>meningkatkan</a:t>
            </a:r>
            <a:r>
              <a:rPr lang="en-US" altLang="ja-JP" dirty="0" smtClean="0">
                <a:ea typeface="ＭＳ Ｐゴシック" pitchFamily="4" charset="-128"/>
              </a:rPr>
              <a:t> </a:t>
            </a:r>
            <a:r>
              <a:rPr lang="en-US" altLang="ja-JP" dirty="0" err="1" smtClean="0">
                <a:ea typeface="ＭＳ Ｐゴシック" pitchFamily="4" charset="-128"/>
              </a:rPr>
              <a:t>loyalitas</a:t>
            </a:r>
            <a:r>
              <a:rPr lang="en-US" altLang="ja-JP" dirty="0" smtClean="0">
                <a:ea typeface="ＭＳ Ｐゴシック" pitchFamily="4" charset="-128"/>
              </a:rPr>
              <a:t> </a:t>
            </a:r>
            <a:r>
              <a:rPr lang="en-US" altLang="ja-JP" dirty="0" err="1" smtClean="0">
                <a:ea typeface="ＭＳ Ｐゴシック" pitchFamily="4" charset="-128"/>
              </a:rPr>
              <a:t>pelanggan</a:t>
            </a:r>
            <a:r>
              <a:rPr lang="en-US" altLang="ja-JP" dirty="0" smtClean="0">
                <a:ea typeface="ＭＳ Ｐゴシック" pitchFamily="4" charset="-128"/>
              </a:rPr>
              <a:t>.</a:t>
            </a:r>
          </a:p>
          <a:p>
            <a:pPr marL="342900" indent="-342900" algn="just">
              <a:lnSpc>
                <a:spcPct val="80000"/>
              </a:lnSpc>
              <a:buFont typeface="Wingdings" pitchFamily="2" charset="2"/>
              <a:buChar char="§"/>
            </a:pPr>
            <a:r>
              <a:rPr lang="en-US" altLang="ja-JP" dirty="0" err="1" smtClean="0">
                <a:ea typeface="ＭＳ Ｐゴシック" pitchFamily="4" charset="-128"/>
              </a:rPr>
              <a:t>Banyaknya</a:t>
            </a:r>
            <a:r>
              <a:rPr lang="en-US" altLang="ja-JP" dirty="0" smtClean="0">
                <a:ea typeface="ＭＳ Ｐゴシック" pitchFamily="4" charset="-128"/>
              </a:rPr>
              <a:t> </a:t>
            </a:r>
            <a:r>
              <a:rPr lang="en-US" altLang="ja-JP" dirty="0" err="1" smtClean="0">
                <a:ea typeface="ＭＳ Ｐゴシック" pitchFamily="4" charset="-128"/>
              </a:rPr>
              <a:t>konsumen</a:t>
            </a:r>
            <a:r>
              <a:rPr lang="en-US" altLang="ja-JP" dirty="0" smtClean="0">
                <a:ea typeface="ＭＳ Ｐゴシック" pitchFamily="4" charset="-128"/>
              </a:rPr>
              <a:t> yang </a:t>
            </a:r>
            <a:r>
              <a:rPr lang="en-US" altLang="ja-JP" dirty="0" err="1" smtClean="0">
                <a:ea typeface="ＭＳ Ｐゴシック" pitchFamily="4" charset="-128"/>
              </a:rPr>
              <a:t>menginginkan</a:t>
            </a:r>
            <a:r>
              <a:rPr lang="en-US" altLang="ja-JP" dirty="0" smtClean="0">
                <a:ea typeface="ＭＳ Ｐゴシック" pitchFamily="4" charset="-128"/>
              </a:rPr>
              <a:t> </a:t>
            </a:r>
            <a:r>
              <a:rPr lang="en-US" altLang="ja-JP" dirty="0" err="1" smtClean="0">
                <a:ea typeface="ＭＳ Ｐゴシック" pitchFamily="4" charset="-128"/>
              </a:rPr>
              <a:t>pelayanan</a:t>
            </a:r>
            <a:r>
              <a:rPr lang="en-US" altLang="ja-JP" dirty="0" smtClean="0">
                <a:ea typeface="ＭＳ Ｐゴシック" pitchFamily="4" charset="-128"/>
              </a:rPr>
              <a:t> </a:t>
            </a:r>
            <a:r>
              <a:rPr lang="en-US" altLang="ja-JP" dirty="0" err="1" smtClean="0">
                <a:ea typeface="ＭＳ Ｐゴシック" pitchFamily="4" charset="-128"/>
              </a:rPr>
              <a:t>purna</a:t>
            </a:r>
            <a:r>
              <a:rPr lang="en-US" altLang="ja-JP" dirty="0" smtClean="0">
                <a:ea typeface="ＭＳ Ｐゴシック" pitchFamily="4" charset="-128"/>
              </a:rPr>
              <a:t> </a:t>
            </a:r>
            <a:r>
              <a:rPr lang="en-US" altLang="ja-JP" dirty="0" err="1" smtClean="0">
                <a:ea typeface="ＭＳ Ｐゴシック" pitchFamily="4" charset="-128"/>
              </a:rPr>
              <a:t>jual</a:t>
            </a:r>
            <a:r>
              <a:rPr lang="en-US" altLang="ja-JP" dirty="0" smtClean="0">
                <a:ea typeface="ＭＳ Ｐゴシック" pitchFamily="4" charset="-128"/>
              </a:rPr>
              <a:t>.</a:t>
            </a:r>
          </a:p>
          <a:p>
            <a:pPr marL="342900" indent="-342900">
              <a:lnSpc>
                <a:spcPct val="80000"/>
              </a:lnSpc>
              <a:buFontTx/>
              <a:buChar char="•"/>
            </a:pPr>
            <a:endParaRPr lang="en-US" altLang="ja-JP" dirty="0" smtClean="0">
              <a:ea typeface="ＭＳ Ｐゴシック" pitchFamily="4" charset="-128"/>
            </a:endParaRPr>
          </a:p>
          <a:p>
            <a:pPr marL="342900" indent="-342900">
              <a:lnSpc>
                <a:spcPct val="80000"/>
              </a:lnSpc>
            </a:pPr>
            <a:r>
              <a:rPr lang="en-US" altLang="ja-JP" sz="3200" b="1" dirty="0" err="1" smtClean="0">
                <a:ea typeface="ＭＳ Ｐゴシック" pitchFamily="4" charset="-128"/>
              </a:rPr>
              <a:t>Pengguna</a:t>
            </a:r>
            <a:r>
              <a:rPr lang="en-US" altLang="ja-JP" sz="3200" b="1" dirty="0" smtClean="0">
                <a:ea typeface="ＭＳ Ｐゴシック" pitchFamily="4" charset="-128"/>
              </a:rPr>
              <a:t> CRM</a:t>
            </a:r>
            <a:r>
              <a:rPr lang="en-US" altLang="ja-JP" dirty="0" smtClean="0">
                <a:ea typeface="ＭＳ Ｐゴシック" pitchFamily="4" charset="-128"/>
              </a:rPr>
              <a:t> :</a:t>
            </a:r>
          </a:p>
          <a:p>
            <a:pPr marL="342900" indent="-342900" algn="just">
              <a:lnSpc>
                <a:spcPct val="80000"/>
              </a:lnSpc>
              <a:buFontTx/>
              <a:buChar char="•"/>
            </a:pPr>
            <a:r>
              <a:rPr lang="en-US" altLang="ja-JP" dirty="0" err="1" smtClean="0">
                <a:ea typeface="ＭＳ Ｐゴシック" pitchFamily="4" charset="-128"/>
              </a:rPr>
              <a:t>Bisa</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a:t>
            </a:r>
            <a:r>
              <a:rPr lang="en-US" altLang="ja-JP" dirty="0" err="1" smtClean="0">
                <a:ea typeface="ＭＳ Ｐゴシック" pitchFamily="4" charset="-128"/>
              </a:rPr>
              <a:t>bidang</a:t>
            </a:r>
            <a:r>
              <a:rPr lang="en-US" altLang="ja-JP" dirty="0" smtClean="0">
                <a:ea typeface="ＭＳ Ｐゴシック" pitchFamily="4" charset="-128"/>
              </a:rPr>
              <a:t> </a:t>
            </a:r>
            <a:r>
              <a:rPr lang="en-US" altLang="ja-JP" dirty="0" err="1" smtClean="0">
                <a:ea typeface="ＭＳ Ｐゴシック" pitchFamily="4" charset="-128"/>
              </a:rPr>
              <a:t>usaha</a:t>
            </a:r>
            <a:r>
              <a:rPr lang="en-US" altLang="ja-JP" dirty="0" smtClean="0">
                <a:ea typeface="ＭＳ Ｐゴシック" pitchFamily="4" charset="-128"/>
              </a:rPr>
              <a:t> </a:t>
            </a:r>
            <a:r>
              <a:rPr lang="en-US" altLang="ja-JP" dirty="0" err="1" smtClean="0">
                <a:ea typeface="ＭＳ Ｐゴシック" pitchFamily="4" charset="-128"/>
              </a:rPr>
              <a:t>berskala</a:t>
            </a:r>
            <a:r>
              <a:rPr lang="en-US" altLang="ja-JP" dirty="0" smtClean="0">
                <a:ea typeface="ＭＳ Ｐゴシック" pitchFamily="4" charset="-128"/>
              </a:rPr>
              <a:t> </a:t>
            </a:r>
            <a:r>
              <a:rPr lang="en-US" altLang="ja-JP" dirty="0" err="1" smtClean="0">
                <a:ea typeface="ＭＳ Ｐゴシック" pitchFamily="4" charset="-128"/>
              </a:rPr>
              <a:t>kecil</a:t>
            </a:r>
            <a:r>
              <a:rPr lang="en-US" altLang="ja-JP" dirty="0" smtClean="0">
                <a:ea typeface="ＭＳ Ｐゴシック" pitchFamily="4" charset="-128"/>
              </a:rPr>
              <a:t> </a:t>
            </a:r>
            <a:r>
              <a:rPr lang="en-US" altLang="ja-JP" dirty="0" err="1" smtClean="0">
                <a:ea typeface="ＭＳ Ｐゴシック" pitchFamily="4" charset="-128"/>
              </a:rPr>
              <a:t>sampai</a:t>
            </a:r>
            <a:r>
              <a:rPr lang="en-US" altLang="ja-JP" dirty="0" smtClean="0">
                <a:ea typeface="ＭＳ Ｐゴシック" pitchFamily="4" charset="-128"/>
              </a:rPr>
              <a:t> </a:t>
            </a:r>
            <a:r>
              <a:rPr lang="en-US" altLang="ja-JP" dirty="0" err="1" smtClean="0">
                <a:ea typeface="ＭＳ Ｐゴシック" pitchFamily="4" charset="-128"/>
              </a:rPr>
              <a:t>ke</a:t>
            </a:r>
            <a:r>
              <a:rPr lang="en-US" altLang="ja-JP" dirty="0" smtClean="0">
                <a:ea typeface="ＭＳ Ｐゴシック" pitchFamily="4" charset="-128"/>
              </a:rPr>
              <a:t> </a:t>
            </a:r>
            <a:r>
              <a:rPr lang="en-US" altLang="ja-JP" dirty="0" err="1" smtClean="0">
                <a:ea typeface="ＭＳ Ｐゴシック" pitchFamily="4" charset="-128"/>
              </a:rPr>
              <a:t>perusahaan</a:t>
            </a:r>
            <a:r>
              <a:rPr lang="en-US" altLang="ja-JP" dirty="0" smtClean="0">
                <a:ea typeface="ＭＳ Ｐゴシック" pitchFamily="4" charset="-128"/>
              </a:rPr>
              <a:t> </a:t>
            </a:r>
            <a:r>
              <a:rPr lang="en-US" altLang="ja-JP" dirty="0" err="1" smtClean="0">
                <a:ea typeface="ＭＳ Ｐゴシック" pitchFamily="4" charset="-128"/>
              </a:rPr>
              <a:t>berskala</a:t>
            </a:r>
            <a:r>
              <a:rPr lang="en-US" altLang="ja-JP" dirty="0" smtClean="0">
                <a:ea typeface="ＭＳ Ｐゴシック" pitchFamily="4" charset="-128"/>
              </a:rPr>
              <a:t> </a:t>
            </a:r>
            <a:r>
              <a:rPr lang="en-US" altLang="ja-JP" dirty="0" err="1" smtClean="0">
                <a:ea typeface="ＭＳ Ｐゴシック" pitchFamily="4" charset="-128"/>
              </a:rPr>
              <a:t>besar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359</TotalTime>
  <Words>972</Words>
  <Application>Microsoft Office PowerPoint</Application>
  <PresentationFormat>On-screen Show (4:3)</PresentationFormat>
  <Paragraphs>146</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Pendahuluan</vt:lpstr>
      <vt:lpstr>Enterprise  Business Systems</vt:lpstr>
      <vt:lpstr>Struktur E - Commerce</vt:lpstr>
      <vt:lpstr>Slide 4</vt:lpstr>
      <vt:lpstr>Pengertian CRM</vt:lpstr>
      <vt:lpstr>Pengertian CRM (2)</vt:lpstr>
      <vt:lpstr>CRM</vt:lpstr>
      <vt:lpstr>Sejarah CRM</vt:lpstr>
      <vt:lpstr>Pentingnya CRM</vt:lpstr>
      <vt:lpstr>Prinsip Dasar CRM</vt:lpstr>
      <vt:lpstr>Aspek CRM</vt:lpstr>
      <vt:lpstr>Active CRM</vt:lpstr>
      <vt:lpstr>Operational CRM</vt:lpstr>
      <vt:lpstr>Operational CRM</vt:lpstr>
      <vt:lpstr>Tujuan Operational CRM</vt:lpstr>
      <vt:lpstr>Keuntungan Operational CRM</vt:lpstr>
      <vt:lpstr>Collaborative CRM</vt:lpstr>
      <vt:lpstr>Collaborative CRM</vt:lpstr>
      <vt:lpstr>Goal Analytical CRM</vt:lpstr>
      <vt:lpstr>Keuntungan Analytical CRM</vt:lpstr>
      <vt:lpstr>Keuntungan Analytical CRM</vt:lpstr>
      <vt:lpstr>Goal CRM</vt:lpstr>
      <vt:lpstr>Pentingnya CRM</vt:lpstr>
      <vt:lpstr>Pertanyaan Diskusi</vt:lpstr>
    </vt:vector>
  </TitlesOfParts>
  <Company>the punks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melz</dc:creator>
  <cp:lastModifiedBy>MELZZ</cp:lastModifiedBy>
  <cp:revision>36</cp:revision>
  <dcterms:created xsi:type="dcterms:W3CDTF">2010-10-03T02:22:36Z</dcterms:created>
  <dcterms:modified xsi:type="dcterms:W3CDTF">2011-10-09T12:40:43Z</dcterms:modified>
</cp:coreProperties>
</file>