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3"/>
  </p:notesMasterIdLst>
  <p:sldIdLst>
    <p:sldId id="259" r:id="rId2"/>
    <p:sldId id="265" r:id="rId3"/>
    <p:sldId id="266" r:id="rId4"/>
    <p:sldId id="267" r:id="rId5"/>
    <p:sldId id="268" r:id="rId6"/>
    <p:sldId id="274" r:id="rId7"/>
    <p:sldId id="269" r:id="rId8"/>
    <p:sldId id="273" r:id="rId9"/>
    <p:sldId id="272" r:id="rId10"/>
    <p:sldId id="275" r:id="rId11"/>
    <p:sldId id="271" r:id="rId12"/>
  </p:sldIdLst>
  <p:sldSz cx="9144000" cy="6858000" type="screen4x3"/>
  <p:notesSz cx="7099300" cy="102346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060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3084" autoAdjust="0"/>
    <p:restoredTop sz="94639" autoAdjust="0"/>
  </p:normalViewPr>
  <p:slideViewPr>
    <p:cSldViewPr>
      <p:cViewPr>
        <p:scale>
          <a:sx n="50" d="100"/>
          <a:sy n="50" d="100"/>
        </p:scale>
        <p:origin x="-774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5772" cy="511554"/>
          </a:xfrm>
          <a:prstGeom prst="rect">
            <a:avLst/>
          </a:prstGeom>
        </p:spPr>
        <p:txBody>
          <a:bodyPr vert="horz" lIns="97887" tIns="48943" rIns="97887" bIns="48943" rtlCol="0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915" y="1"/>
            <a:ext cx="3075771" cy="511554"/>
          </a:xfrm>
          <a:prstGeom prst="rect">
            <a:avLst/>
          </a:prstGeom>
        </p:spPr>
        <p:txBody>
          <a:bodyPr vert="horz" lIns="97887" tIns="48943" rIns="97887" bIns="48943" rtlCol="0"/>
          <a:lstStyle>
            <a:lvl1pPr algn="r">
              <a:defRPr sz="1300"/>
            </a:lvl1pPr>
          </a:lstStyle>
          <a:p>
            <a:fld id="{239D5A55-78DF-4114-9629-9483C398D3E3}" type="datetimeFigureOut">
              <a:rPr lang="id-ID" smtClean="0"/>
              <a:pPr/>
              <a:t>12/09/2012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7887" tIns="48943" rIns="97887" bIns="48943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15" y="4861530"/>
            <a:ext cx="5678471" cy="4605753"/>
          </a:xfrm>
          <a:prstGeom prst="rect">
            <a:avLst/>
          </a:prstGeom>
        </p:spPr>
        <p:txBody>
          <a:bodyPr vert="horz" lIns="97887" tIns="48943" rIns="97887" bIns="4894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296"/>
            <a:ext cx="3075772" cy="511554"/>
          </a:xfrm>
          <a:prstGeom prst="rect">
            <a:avLst/>
          </a:prstGeom>
        </p:spPr>
        <p:txBody>
          <a:bodyPr vert="horz" lIns="97887" tIns="48943" rIns="97887" bIns="48943" rtlCol="0" anchor="b"/>
          <a:lstStyle>
            <a:lvl1pPr algn="l">
              <a:defRPr sz="13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915" y="9721296"/>
            <a:ext cx="3075771" cy="511554"/>
          </a:xfrm>
          <a:prstGeom prst="rect">
            <a:avLst/>
          </a:prstGeom>
        </p:spPr>
        <p:txBody>
          <a:bodyPr vert="horz" lIns="97887" tIns="48943" rIns="97887" bIns="48943" rtlCol="0" anchor="b"/>
          <a:lstStyle>
            <a:lvl1pPr algn="r">
              <a:defRPr sz="1300"/>
            </a:lvl1pPr>
          </a:lstStyle>
          <a:p>
            <a:fld id="{6B3C412A-58DD-4196-9349-8BFD013E6D86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52227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28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29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30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31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32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33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34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35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36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37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38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39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40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41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42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43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44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45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46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47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48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49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50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51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52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53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54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55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56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57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58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59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60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61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62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63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64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65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66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67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68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69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70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71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72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73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74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75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76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77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78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79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80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81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82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83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84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85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86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87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88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89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90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91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92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93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94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95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96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97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98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299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00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01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02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03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04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05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06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07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08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09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10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11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12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13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14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15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16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17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18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19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20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21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22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23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24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25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26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27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28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29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30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31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32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33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34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35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36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37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38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39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40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41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42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43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44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45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46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47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48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49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50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51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52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53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54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55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56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57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58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59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60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61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62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63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64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65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66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67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68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69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70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71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72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73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74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75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76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77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78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79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80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81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82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83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84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85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86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87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88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89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90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91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92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93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94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95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96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97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98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399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00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01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02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03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04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05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grpSp>
        <p:nvGrpSpPr>
          <p:cNvPr id="52406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52407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08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09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10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11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52412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2413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2414" name="Rectangle 19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2415" name="Rectangle 19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2416" name="Rectangle 19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3D48ECC-BE3D-4A4D-A31C-AC11F325C737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52417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52418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19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20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21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22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23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24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25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26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27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28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29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30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31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32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52433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pic>
        <p:nvPicPr>
          <p:cNvPr id="52434" name="Picture 210" descr="posbul1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896502-94DE-4985-B091-3983A505666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D31C52-D685-4C50-A1D8-CB23242BF14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B773D3F-C6BD-48DE-8E15-CA592410594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1A614A-6D5D-401A-BD84-02BC5FA11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97E8BE-2278-486C-9F65-63A897C533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196286-8A51-4EDA-B4DB-72CC0DC42CC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A50EEF-71EF-4882-8E25-43593F53190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2E0474-CBAC-47B5-A770-B15B9E96CD2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8A3DD-AE91-4F90-8E2F-77310446D4A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002CF-6289-4454-87B8-F4F29C7C33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577F3-94DE-456B-8717-27B02723A3C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706F8-18BF-48A1-A19A-1F60721F398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512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fld id="{BE7B0CDF-5BF8-4B45-9E5C-692EA5F11CDE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51207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51208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51209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51210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11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12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13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14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  <p:grpSp>
            <p:nvGrpSpPr>
              <p:cNvPr id="51215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51216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17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18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19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20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  <p:grpSp>
            <p:nvGrpSpPr>
              <p:cNvPr id="51221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51222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23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24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25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26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  <p:grpSp>
            <p:nvGrpSpPr>
              <p:cNvPr id="51227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51228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29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30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31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32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  <p:grpSp>
            <p:nvGrpSpPr>
              <p:cNvPr id="51233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51234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35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36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37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38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</p:grpSp>
        <p:grpSp>
          <p:nvGrpSpPr>
            <p:cNvPr id="51239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51240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51241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42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  <p:grpSp>
            <p:nvGrpSpPr>
              <p:cNvPr id="51243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51244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45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  <p:grpSp>
            <p:nvGrpSpPr>
              <p:cNvPr id="51246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51247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48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  <p:grpSp>
            <p:nvGrpSpPr>
              <p:cNvPr id="51249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51250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51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  <p:grpSp>
            <p:nvGrpSpPr>
              <p:cNvPr id="51252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51253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54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  <p:grpSp>
            <p:nvGrpSpPr>
              <p:cNvPr id="51255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51256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57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  <p:grpSp>
            <p:nvGrpSpPr>
              <p:cNvPr id="51258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51259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60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  <p:grpSp>
            <p:nvGrpSpPr>
              <p:cNvPr id="51261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51262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  <p:sp>
              <p:nvSpPr>
                <p:cNvPr id="51263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id-ID"/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sz="2800" dirty="0" smtClean="0"/>
              <a:t>Kontrak Perkuliahan</a:t>
            </a:r>
            <a:r>
              <a:rPr lang="id-ID" sz="2800" smtClean="0"/>
              <a:t/>
            </a:r>
            <a:br>
              <a:rPr lang="id-ID" sz="2800" smtClean="0"/>
            </a:br>
            <a:r>
              <a:rPr lang="id-ID" sz="3600" smtClean="0"/>
              <a:t>METODOLOGI PENELITIAN</a:t>
            </a:r>
            <a:endParaRPr lang="id-ID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sz="2400" dirty="0" smtClean="0">
                <a:solidFill>
                  <a:srgbClr val="06060A"/>
                </a:solidFill>
              </a:rPr>
              <a:t>Jurusan Teknik Informatika</a:t>
            </a:r>
          </a:p>
          <a:p>
            <a:r>
              <a:rPr lang="id-ID" sz="2400" dirty="0" smtClean="0">
                <a:solidFill>
                  <a:srgbClr val="06060A"/>
                </a:solidFill>
              </a:rPr>
              <a:t>Universitas Komputer Indonesia</a:t>
            </a:r>
            <a:endParaRPr lang="id-ID" sz="2400" dirty="0">
              <a:solidFill>
                <a:srgbClr val="06060A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D3D48ECC-BE3D-4A4D-A31C-AC11F325C737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/>
          <a:p>
            <a:pPr eaLnBrk="1" hangingPunct="1"/>
            <a:r>
              <a:rPr lang="en-US" sz="3600" dirty="0" err="1" smtClean="0"/>
              <a:t>Materi</a:t>
            </a:r>
            <a:r>
              <a:rPr lang="id-ID" sz="3600" dirty="0" smtClean="0"/>
              <a:t> Perkuliahan (3)</a:t>
            </a:r>
            <a:endParaRPr lang="en-US" sz="3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E8BE-2278-486C-9F65-63A897C53368}" type="slidenum">
              <a:rPr lang="en-GB" smtClean="0"/>
              <a:pPr/>
              <a:t>10</a:t>
            </a:fld>
            <a:endParaRPr lang="en-GB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57158" y="1526552"/>
          <a:ext cx="8143932" cy="364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3887"/>
                <a:gridCol w="58600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6060A"/>
                          </a:solidFill>
                        </a:rPr>
                        <a:t>Pertemuan</a:t>
                      </a:r>
                      <a:endParaRPr lang="id-ID" dirty="0">
                        <a:solidFill>
                          <a:srgbClr val="06060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6060A"/>
                          </a:solidFill>
                        </a:rPr>
                        <a:t>Materi Kuliah</a:t>
                      </a:r>
                      <a:endParaRPr lang="id-ID" dirty="0">
                        <a:solidFill>
                          <a:srgbClr val="06060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X</a:t>
                      </a:r>
                      <a:r>
                        <a:rPr lang="id-ID" sz="2000" b="1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I</a:t>
                      </a:r>
                      <a:endParaRPr lang="id-ID" sz="2000" dirty="0">
                        <a:solidFill>
                          <a:srgbClr val="06060A"/>
                        </a:solidFill>
                        <a:latin typeface="Helvetica"/>
                        <a:ea typeface="Times New Roman"/>
                        <a:cs typeface="Helvetic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Pengolahan</a:t>
                      </a:r>
                      <a:r>
                        <a:rPr lang="en-US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Data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dirty="0" err="1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Perlakuan</a:t>
                      </a:r>
                      <a:r>
                        <a:rPr lang="en-US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Data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en-US" sz="2000" dirty="0" err="1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Metode</a:t>
                      </a:r>
                      <a:r>
                        <a:rPr lang="en-US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Pengolahan</a:t>
                      </a:r>
                      <a:r>
                        <a:rPr lang="en-US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Statistik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X</a:t>
                      </a:r>
                      <a:r>
                        <a:rPr lang="id-ID" sz="2000" b="1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II</a:t>
                      </a:r>
                      <a:endParaRPr lang="id-ID" sz="2000" dirty="0">
                        <a:solidFill>
                          <a:srgbClr val="06060A"/>
                        </a:solidFill>
                        <a:latin typeface="Helvetica"/>
                        <a:ea typeface="Times New Roman"/>
                        <a:cs typeface="Helvetic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Pembuatan Laporan</a:t>
                      </a:r>
                      <a:endParaRPr lang="id-ID" sz="200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id-ID" sz="200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Pembuatan Laporan Akhir Penelitian</a:t>
                      </a:r>
                      <a:endParaRPr lang="id-ID" sz="200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id-ID" sz="200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Pembuatan Artikel dari Hasil Penelitian</a:t>
                      </a:r>
                      <a:endParaRPr lang="id-ID" sz="200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id-ID" sz="200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Pembuatan Abtraksi Penelitian</a:t>
                      </a:r>
                      <a:endParaRPr lang="id-ID" sz="200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XI</a:t>
                      </a:r>
                      <a:r>
                        <a:rPr lang="id-ID" sz="2000" b="1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II</a:t>
                      </a:r>
                      <a:endParaRPr lang="id-ID" sz="2000">
                        <a:solidFill>
                          <a:srgbClr val="06060A"/>
                        </a:solidFill>
                        <a:latin typeface="Helvetica"/>
                        <a:ea typeface="Times New Roman"/>
                        <a:cs typeface="Helvetic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Teknik Penyajian</a:t>
                      </a:r>
                      <a:endParaRPr lang="id-ID" sz="200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X</a:t>
                      </a:r>
                      <a:r>
                        <a:rPr lang="id-ID" sz="2000" b="1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IV - XV</a:t>
                      </a:r>
                      <a:endParaRPr lang="id-ID" sz="2000">
                        <a:solidFill>
                          <a:srgbClr val="06060A"/>
                        </a:solidFill>
                        <a:latin typeface="Helvetica"/>
                        <a:ea typeface="Times New Roman"/>
                        <a:cs typeface="Helvetic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Presentasi Tugas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6060A"/>
                          </a:solidFill>
                        </a:rPr>
                        <a:t>XVI</a:t>
                      </a:r>
                      <a:endParaRPr lang="id-ID" sz="2000" b="1" dirty="0">
                        <a:solidFill>
                          <a:srgbClr val="06060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6060A"/>
                          </a:solidFill>
                        </a:rPr>
                        <a:t>UAS</a:t>
                      </a:r>
                      <a:endParaRPr lang="id-ID" sz="2000" dirty="0">
                        <a:solidFill>
                          <a:srgbClr val="06060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52475"/>
          </a:xfrm>
        </p:spPr>
        <p:txBody>
          <a:bodyPr/>
          <a:lstStyle/>
          <a:p>
            <a:pPr eaLnBrk="1" hangingPunct="1"/>
            <a:r>
              <a:rPr lang="en-US" sz="3600" dirty="0" smtClean="0"/>
              <a:t>LITERATUR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28596" y="1357299"/>
            <a:ext cx="8358246" cy="4738702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id-ID" sz="2400" dirty="0" smtClean="0">
                <a:solidFill>
                  <a:srgbClr val="06060A"/>
                </a:solidFill>
              </a:rPr>
              <a:t>Guritno, S., Theory and Application of  IT Research (Metodologi Penelitian Teknologi Informasi), Penerbit Andi Yogyakarta, 2011. 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400" dirty="0" smtClean="0">
                <a:solidFill>
                  <a:srgbClr val="06060A"/>
                </a:solidFill>
              </a:rPr>
              <a:t>Jogiyanto, Metodologi Penelitian Sistem Informasi, Penerbit  Andi Yogyakarta, 2008.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400" dirty="0" smtClean="0">
                <a:solidFill>
                  <a:srgbClr val="06060A"/>
                </a:solidFill>
              </a:rPr>
              <a:t>Kothari, C.R., Research Methodology : Methods and Techniques, </a:t>
            </a:r>
            <a:r>
              <a:rPr lang="en-US" sz="2400" dirty="0" err="1" smtClean="0">
                <a:solidFill>
                  <a:srgbClr val="06060A"/>
                </a:solidFill>
              </a:rPr>
              <a:t>Edisi</a:t>
            </a:r>
            <a:r>
              <a:rPr lang="en-US" sz="2400" dirty="0" smtClean="0">
                <a:solidFill>
                  <a:srgbClr val="06060A"/>
                </a:solidFill>
              </a:rPr>
              <a:t> </a:t>
            </a:r>
            <a:r>
              <a:rPr lang="en-US" sz="2400" dirty="0" err="1" smtClean="0">
                <a:solidFill>
                  <a:srgbClr val="06060A"/>
                </a:solidFill>
              </a:rPr>
              <a:t>kedua</a:t>
            </a:r>
            <a:r>
              <a:rPr lang="en-US" sz="2400" dirty="0" smtClean="0">
                <a:solidFill>
                  <a:srgbClr val="06060A"/>
                </a:solidFill>
              </a:rPr>
              <a:t>, New Age International Publishers, 2004. </a:t>
            </a:r>
            <a:endParaRPr lang="id-ID" sz="2400" dirty="0" smtClean="0">
              <a:solidFill>
                <a:srgbClr val="06060A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id-ID" sz="2400" dirty="0" smtClean="0">
                <a:solidFill>
                  <a:srgbClr val="06060A"/>
                </a:solidFill>
              </a:rPr>
              <a:t>Nazir, M., Metode Penelitian, Penerbit Ghalia Indonesia, 2005.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2400" dirty="0" smtClean="0">
                <a:solidFill>
                  <a:srgbClr val="06060A"/>
                </a:solidFill>
              </a:rPr>
              <a:t>Noor, Dr. Juliansyah, Metodologi Penelitian : Skripsi, Tesis, Disertasi, dan Karya Ilmiah, Penerbit Kencana Prenada Media Group, 2011.</a:t>
            </a:r>
          </a:p>
          <a:p>
            <a:pPr marL="457200" indent="-457200" eaLnBrk="1" hangingPunct="1">
              <a:buFont typeface="+mj-lt"/>
              <a:buAutoNum type="arabicPeriod"/>
            </a:pPr>
            <a:endParaRPr lang="en-US" sz="2400" dirty="0" smtClean="0">
              <a:solidFill>
                <a:srgbClr val="06060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E8BE-2278-486C-9F65-63A897C53368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err="1" smtClean="0"/>
              <a:t>Deskripsi</a:t>
            </a:r>
            <a:r>
              <a:rPr lang="en-US" sz="3600" dirty="0" smtClean="0"/>
              <a:t> Mata </a:t>
            </a:r>
            <a:r>
              <a:rPr lang="en-US" sz="3600" dirty="0" err="1" smtClean="0"/>
              <a:t>Kuliah</a:t>
            </a:r>
            <a:endParaRPr lang="en-US" sz="36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fi-FI" sz="2800" dirty="0" smtClean="0">
                <a:solidFill>
                  <a:srgbClr val="06060A"/>
                </a:solidFill>
              </a:rPr>
              <a:t>Matakuliah ini menguraikan tentang pengetahuan dasar  ilmu pengetahuan, perumusan atau identifikasi masalah, metode pengumpulan data untuk penelitian, mengolah data untuk penelitian, pembuatan laporan penelitian dan teknik penyajian hasil penelitian.</a:t>
            </a:r>
            <a:endParaRPr lang="id-ID" sz="2800" dirty="0" smtClean="0">
              <a:solidFill>
                <a:srgbClr val="06060A"/>
              </a:solidFill>
            </a:endParaRPr>
          </a:p>
          <a:p>
            <a:pPr algn="ctr" eaLnBrk="1" hangingPunct="1">
              <a:buNone/>
            </a:pPr>
            <a:endParaRPr lang="en-US" sz="2800" dirty="0" smtClean="0">
              <a:solidFill>
                <a:srgbClr val="06060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E8BE-2278-486C-9F65-63A897C53368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Tujuan Instruksional Mata Kuliah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25"/>
            <a:ext cx="8229600" cy="4752975"/>
          </a:xfrm>
        </p:spPr>
        <p:txBody>
          <a:bodyPr/>
          <a:lstStyle/>
          <a:p>
            <a:pPr eaLnBrk="1" hangingPunct="1">
              <a:defRPr/>
            </a:pPr>
            <a:r>
              <a:rPr lang="id-ID" sz="2800" dirty="0" smtClean="0">
                <a:solidFill>
                  <a:srgbClr val="06060A"/>
                </a:solidFill>
              </a:rPr>
              <a:t>UMUM </a:t>
            </a:r>
            <a:r>
              <a:rPr lang="en-US" sz="2800" dirty="0" smtClean="0">
                <a:solidFill>
                  <a:srgbClr val="06060A"/>
                </a:solidFill>
              </a:rPr>
              <a:t>:</a:t>
            </a:r>
          </a:p>
          <a:p>
            <a:pPr marL="361950" lvl="1" indent="0" algn="just">
              <a:buNone/>
              <a:defRPr/>
            </a:pPr>
            <a:r>
              <a:rPr lang="id-ID" dirty="0" smtClean="0">
                <a:solidFill>
                  <a:srgbClr val="06060A"/>
                </a:solidFill>
              </a:rPr>
              <a:t>Mahasiswa dapat mengetahui langkah-langkah dan metode dalam melaksanakan penelitian.</a:t>
            </a:r>
            <a:endParaRPr lang="en-US" dirty="0" smtClean="0">
              <a:solidFill>
                <a:srgbClr val="06060A"/>
              </a:solidFill>
            </a:endParaRPr>
          </a:p>
          <a:p>
            <a:pPr eaLnBrk="1" hangingPunct="1">
              <a:defRPr/>
            </a:pPr>
            <a:endParaRPr lang="id-ID" sz="2800" dirty="0" smtClean="0">
              <a:solidFill>
                <a:srgbClr val="06060A"/>
              </a:solidFill>
            </a:endParaRPr>
          </a:p>
          <a:p>
            <a:pPr eaLnBrk="1" hangingPunct="1">
              <a:defRPr/>
            </a:pPr>
            <a:r>
              <a:rPr lang="id-ID" sz="2800" dirty="0" smtClean="0">
                <a:solidFill>
                  <a:srgbClr val="06060A"/>
                </a:solidFill>
              </a:rPr>
              <a:t>KHUSUS</a:t>
            </a:r>
            <a:r>
              <a:rPr lang="en-US" sz="2800" dirty="0" smtClean="0">
                <a:solidFill>
                  <a:srgbClr val="06060A"/>
                </a:solidFill>
              </a:rPr>
              <a:t>:</a:t>
            </a:r>
          </a:p>
          <a:p>
            <a:pPr marL="361950" indent="-361950" algn="just" eaLnBrk="1" hangingPunct="1">
              <a:buFontTx/>
              <a:buNone/>
              <a:defRPr/>
            </a:pPr>
            <a:r>
              <a:rPr lang="en-US" sz="2800" dirty="0" smtClean="0">
                <a:solidFill>
                  <a:srgbClr val="06060A"/>
                </a:solidFill>
              </a:rPr>
              <a:t>  </a:t>
            </a:r>
            <a:r>
              <a:rPr lang="id-ID" sz="2800" dirty="0" smtClean="0">
                <a:solidFill>
                  <a:srgbClr val="06060A"/>
                </a:solidFill>
              </a:rPr>
              <a:t>	Mahasiswa dapat membuat laporan penelitian khususnya dalam pembuatan proposal penelitian</a:t>
            </a:r>
          </a:p>
          <a:p>
            <a:pPr eaLnBrk="1" hangingPunct="1">
              <a:buFontTx/>
              <a:buNone/>
              <a:defRPr/>
            </a:pPr>
            <a:endParaRPr lang="en-US" sz="2800" dirty="0" smtClean="0">
              <a:solidFill>
                <a:srgbClr val="06060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E8BE-2278-486C-9F65-63A897C53368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Metode Perkuliahan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err="1" smtClean="0">
                <a:solidFill>
                  <a:srgbClr val="06060A"/>
                </a:solidFill>
              </a:rPr>
              <a:t>Ceramah</a:t>
            </a:r>
            <a:endParaRPr lang="id-ID" sz="2800" dirty="0" smtClean="0">
              <a:solidFill>
                <a:srgbClr val="06060A"/>
              </a:solidFill>
            </a:endParaRPr>
          </a:p>
          <a:p>
            <a:pPr eaLnBrk="1" hangingPunct="1"/>
            <a:r>
              <a:rPr lang="id-ID" sz="2800" dirty="0" smtClean="0">
                <a:solidFill>
                  <a:srgbClr val="06060A"/>
                </a:solidFill>
              </a:rPr>
              <a:t>Diskusi</a:t>
            </a:r>
            <a:endParaRPr lang="en-US" sz="2800" dirty="0" smtClean="0">
              <a:solidFill>
                <a:srgbClr val="06060A"/>
              </a:solidFill>
            </a:endParaRPr>
          </a:p>
          <a:p>
            <a:pPr eaLnBrk="1" hangingPunct="1"/>
            <a:r>
              <a:rPr lang="en-US" sz="2800" dirty="0" smtClean="0">
                <a:solidFill>
                  <a:srgbClr val="06060A"/>
                </a:solidFill>
              </a:rPr>
              <a:t>Quiz</a:t>
            </a:r>
          </a:p>
          <a:p>
            <a:pPr eaLnBrk="1" hangingPunct="1"/>
            <a:r>
              <a:rPr lang="en-US" sz="2800" dirty="0" err="1" smtClean="0">
                <a:solidFill>
                  <a:srgbClr val="06060A"/>
                </a:solidFill>
              </a:rPr>
              <a:t>Tugas</a:t>
            </a:r>
            <a:endParaRPr lang="en-US" sz="2800" dirty="0" smtClean="0">
              <a:solidFill>
                <a:srgbClr val="06060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E8BE-2278-486C-9F65-63A897C53368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76260"/>
          </a:xfrm>
        </p:spPr>
        <p:txBody>
          <a:bodyPr/>
          <a:lstStyle/>
          <a:p>
            <a:pPr eaLnBrk="1" hangingPunct="1"/>
            <a:r>
              <a:rPr lang="en-US" sz="3600" dirty="0" err="1" smtClean="0"/>
              <a:t>Aturan</a:t>
            </a:r>
            <a:r>
              <a:rPr lang="en-US" sz="3600" dirty="0" smtClean="0"/>
              <a:t> </a:t>
            </a:r>
            <a:r>
              <a:rPr lang="en-US" sz="3600" dirty="0" err="1" smtClean="0"/>
              <a:t>Perkuliahan</a:t>
            </a:r>
            <a:r>
              <a:rPr lang="id-ID" sz="3600" dirty="0" smtClean="0"/>
              <a:t> (1)</a:t>
            </a:r>
            <a:endParaRPr lang="en-US" sz="3600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357298"/>
            <a:ext cx="8286808" cy="5214974"/>
          </a:xfrm>
        </p:spPr>
        <p:txBody>
          <a:bodyPr/>
          <a:lstStyle/>
          <a:p>
            <a:pPr lvl="0" algn="just"/>
            <a:r>
              <a:rPr lang="en-US" sz="2600" dirty="0" err="1" smtClean="0">
                <a:solidFill>
                  <a:srgbClr val="06060A"/>
                </a:solidFill>
              </a:rPr>
              <a:t>Mahasiswa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berhak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mendapatkan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nilai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kehadiran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jika</a:t>
            </a:r>
            <a:r>
              <a:rPr lang="en-US" sz="2600" dirty="0" smtClean="0">
                <a:solidFill>
                  <a:srgbClr val="06060A"/>
                </a:solidFill>
              </a:rPr>
              <a:t> total </a:t>
            </a:r>
            <a:r>
              <a:rPr lang="en-US" sz="2600" dirty="0" err="1" smtClean="0">
                <a:solidFill>
                  <a:srgbClr val="06060A"/>
                </a:solidFill>
              </a:rPr>
              <a:t>kehadiran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dalam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satu</a:t>
            </a:r>
            <a:r>
              <a:rPr lang="en-US" sz="2600" dirty="0" smtClean="0">
                <a:solidFill>
                  <a:srgbClr val="06060A"/>
                </a:solidFill>
              </a:rPr>
              <a:t> semester ≥ 75%.</a:t>
            </a:r>
            <a:endParaRPr lang="id-ID" sz="2600" dirty="0" smtClean="0">
              <a:solidFill>
                <a:srgbClr val="06060A"/>
              </a:solidFill>
            </a:endParaRPr>
          </a:p>
          <a:p>
            <a:pPr lvl="0" algn="just"/>
            <a:endParaRPr lang="id-ID" sz="2600" dirty="0" smtClean="0">
              <a:solidFill>
                <a:srgbClr val="06060A"/>
              </a:solidFill>
            </a:endParaRPr>
          </a:p>
          <a:p>
            <a:pPr lvl="0" algn="just"/>
            <a:r>
              <a:rPr lang="en-US" sz="2600" dirty="0" err="1" smtClean="0">
                <a:solidFill>
                  <a:srgbClr val="06060A"/>
                </a:solidFill>
              </a:rPr>
              <a:t>Mahasiswa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mengikuti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perkuliahan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sesuai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dengan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kelasnya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masing-masing</a:t>
            </a:r>
            <a:r>
              <a:rPr lang="en-US" sz="2600" dirty="0" smtClean="0">
                <a:solidFill>
                  <a:srgbClr val="06060A"/>
                </a:solidFill>
              </a:rPr>
              <a:t> (</a:t>
            </a:r>
            <a:r>
              <a:rPr lang="en-US" sz="2600" dirty="0" err="1" smtClean="0">
                <a:solidFill>
                  <a:srgbClr val="06060A"/>
                </a:solidFill>
              </a:rPr>
              <a:t>tidak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diperkenankan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pindah-pindah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kelas</a:t>
            </a:r>
            <a:r>
              <a:rPr lang="en-US" sz="2600" dirty="0" smtClean="0">
                <a:solidFill>
                  <a:srgbClr val="06060A"/>
                </a:solidFill>
              </a:rPr>
              <a:t>) &amp; </a:t>
            </a:r>
            <a:r>
              <a:rPr lang="en-US" sz="2600" dirty="0" err="1" smtClean="0">
                <a:solidFill>
                  <a:srgbClr val="06060A"/>
                </a:solidFill>
              </a:rPr>
              <a:t>melakukan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absensi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sesuai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dengan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kelas</a:t>
            </a:r>
            <a:r>
              <a:rPr lang="en-US" sz="2600" dirty="0" smtClean="0">
                <a:solidFill>
                  <a:srgbClr val="06060A"/>
                </a:solidFill>
              </a:rPr>
              <a:t> yang </a:t>
            </a:r>
            <a:r>
              <a:rPr lang="en-US" sz="2600" dirty="0" err="1" smtClean="0">
                <a:solidFill>
                  <a:srgbClr val="06060A"/>
                </a:solidFill>
              </a:rPr>
              <a:t>diikutinya</a:t>
            </a:r>
            <a:r>
              <a:rPr lang="en-US" sz="2600" dirty="0" smtClean="0">
                <a:solidFill>
                  <a:srgbClr val="06060A"/>
                </a:solidFill>
              </a:rPr>
              <a:t>.</a:t>
            </a:r>
            <a:endParaRPr lang="id-ID" sz="2600" dirty="0" smtClean="0">
              <a:solidFill>
                <a:srgbClr val="06060A"/>
              </a:solidFill>
            </a:endParaRPr>
          </a:p>
          <a:p>
            <a:pPr lvl="0" algn="just"/>
            <a:endParaRPr lang="id-ID" sz="2600" dirty="0" smtClean="0">
              <a:solidFill>
                <a:srgbClr val="06060A"/>
              </a:solidFill>
            </a:endParaRPr>
          </a:p>
          <a:p>
            <a:pPr lvl="0" algn="just"/>
            <a:r>
              <a:rPr lang="en-US" sz="2600" dirty="0" err="1" smtClean="0">
                <a:solidFill>
                  <a:srgbClr val="06060A"/>
                </a:solidFill>
              </a:rPr>
              <a:t>Mahasiswa</a:t>
            </a:r>
            <a:r>
              <a:rPr lang="en-US" sz="2600" dirty="0" smtClean="0">
                <a:solidFill>
                  <a:srgbClr val="06060A"/>
                </a:solidFill>
              </a:rPr>
              <a:t> yang </a:t>
            </a:r>
            <a:r>
              <a:rPr lang="en-US" sz="2600" dirty="0" err="1" smtClean="0">
                <a:solidFill>
                  <a:srgbClr val="06060A"/>
                </a:solidFill>
              </a:rPr>
              <a:t>terlambat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memasuki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ruang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kuliah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lebih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dari</a:t>
            </a:r>
            <a:r>
              <a:rPr lang="en-US" sz="2600" dirty="0" smtClean="0">
                <a:solidFill>
                  <a:srgbClr val="06060A"/>
                </a:solidFill>
              </a:rPr>
              <a:t> 15 </a:t>
            </a:r>
            <a:r>
              <a:rPr lang="en-US" sz="2600" dirty="0" err="1" smtClean="0">
                <a:solidFill>
                  <a:srgbClr val="06060A"/>
                </a:solidFill>
              </a:rPr>
              <a:t>menit</a:t>
            </a:r>
            <a:r>
              <a:rPr lang="en-US" sz="2600" dirty="0" smtClean="0">
                <a:solidFill>
                  <a:srgbClr val="06060A"/>
                </a:solidFill>
              </a:rPr>
              <a:t>, </a:t>
            </a:r>
            <a:r>
              <a:rPr lang="en-US" sz="2600" dirty="0" err="1" smtClean="0">
                <a:solidFill>
                  <a:srgbClr val="06060A"/>
                </a:solidFill>
              </a:rPr>
              <a:t>tidak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diperkenankan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mengikuti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perkuliahan</a:t>
            </a:r>
            <a:r>
              <a:rPr lang="en-US" sz="2600" dirty="0" smtClean="0">
                <a:solidFill>
                  <a:srgbClr val="06060A"/>
                </a:solidFill>
              </a:rPr>
              <a:t> &amp; </a:t>
            </a:r>
            <a:r>
              <a:rPr lang="en-US" sz="2600" dirty="0" err="1" smtClean="0">
                <a:solidFill>
                  <a:srgbClr val="06060A"/>
                </a:solidFill>
              </a:rPr>
              <a:t>absensi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dianggap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alpa</a:t>
            </a:r>
            <a:r>
              <a:rPr lang="en-US" sz="2600" dirty="0" smtClean="0">
                <a:solidFill>
                  <a:srgbClr val="06060A"/>
                </a:solidFill>
              </a:rPr>
              <a:t>. Hal </a:t>
            </a:r>
            <a:r>
              <a:rPr lang="en-US" sz="2600" dirty="0" err="1" smtClean="0">
                <a:solidFill>
                  <a:srgbClr val="06060A"/>
                </a:solidFill>
              </a:rPr>
              <a:t>tersebut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berlaku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tanpa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pengecualian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dan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demikian</a:t>
            </a:r>
            <a:r>
              <a:rPr lang="en-US" sz="2600" dirty="0" smtClean="0">
                <a:solidFill>
                  <a:srgbClr val="06060A"/>
                </a:solidFill>
              </a:rPr>
              <a:t> pula </a:t>
            </a:r>
            <a:r>
              <a:rPr lang="en-US" sz="2600" dirty="0" err="1" smtClean="0">
                <a:solidFill>
                  <a:srgbClr val="06060A"/>
                </a:solidFill>
              </a:rPr>
              <a:t>untuk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dosen</a:t>
            </a:r>
            <a:r>
              <a:rPr lang="en-US" sz="2600" dirty="0" smtClean="0">
                <a:solidFill>
                  <a:srgbClr val="06060A"/>
                </a:solidFill>
              </a:rPr>
              <a:t> yang </a:t>
            </a:r>
            <a:r>
              <a:rPr lang="en-US" sz="2600" dirty="0" err="1" smtClean="0">
                <a:solidFill>
                  <a:srgbClr val="06060A"/>
                </a:solidFill>
              </a:rPr>
              <a:t>mengajar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kecuali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telah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disepakati</a:t>
            </a:r>
            <a:r>
              <a:rPr lang="en-US" sz="2600" dirty="0" smtClean="0">
                <a:solidFill>
                  <a:srgbClr val="06060A"/>
                </a:solidFill>
              </a:rPr>
              <a:t> </a:t>
            </a:r>
            <a:r>
              <a:rPr lang="en-US" sz="2600" dirty="0" err="1" smtClean="0">
                <a:solidFill>
                  <a:srgbClr val="06060A"/>
                </a:solidFill>
              </a:rPr>
              <a:t>sebelumnya</a:t>
            </a:r>
            <a:r>
              <a:rPr lang="en-US" sz="2600" dirty="0" smtClean="0">
                <a:solidFill>
                  <a:srgbClr val="06060A"/>
                </a:solidFill>
              </a:rPr>
              <a:t>.</a:t>
            </a:r>
            <a:endParaRPr lang="id-ID" sz="2600" dirty="0" smtClean="0">
              <a:solidFill>
                <a:srgbClr val="06060A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E8BE-2278-486C-9F65-63A897C53368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47698"/>
          </a:xfrm>
        </p:spPr>
        <p:txBody>
          <a:bodyPr/>
          <a:lstStyle/>
          <a:p>
            <a:pPr eaLnBrk="1" hangingPunct="1"/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id-ID" dirty="0" smtClean="0"/>
              <a:t> (2)</a:t>
            </a:r>
            <a:endParaRPr lang="en-US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00034" y="1500174"/>
            <a:ext cx="8286808" cy="4595826"/>
          </a:xfrm>
        </p:spPr>
        <p:txBody>
          <a:bodyPr/>
          <a:lstStyle/>
          <a:p>
            <a:pPr lvl="0" algn="just"/>
            <a:r>
              <a:rPr lang="en-US" sz="2800" dirty="0" err="1" smtClean="0">
                <a:solidFill>
                  <a:srgbClr val="06060A"/>
                </a:solidFill>
              </a:rPr>
              <a:t>Ujian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susulan</a:t>
            </a:r>
            <a:r>
              <a:rPr lang="en-US" sz="2800" dirty="0" smtClean="0">
                <a:solidFill>
                  <a:srgbClr val="06060A"/>
                </a:solidFill>
              </a:rPr>
              <a:t> UTS </a:t>
            </a:r>
            <a:r>
              <a:rPr lang="en-US" sz="2800" dirty="0" err="1" smtClean="0">
                <a:solidFill>
                  <a:srgbClr val="06060A"/>
                </a:solidFill>
              </a:rPr>
              <a:t>diperbolehkan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jika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mahasiswa</a:t>
            </a:r>
            <a:r>
              <a:rPr lang="en-US" sz="2800" dirty="0" smtClean="0">
                <a:solidFill>
                  <a:srgbClr val="06060A"/>
                </a:solidFill>
              </a:rPr>
              <a:t> yang </a:t>
            </a:r>
            <a:r>
              <a:rPr lang="en-US" sz="2800" dirty="0" err="1" smtClean="0">
                <a:solidFill>
                  <a:srgbClr val="06060A"/>
                </a:solidFill>
              </a:rPr>
              <a:t>bersangkutan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dapat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menunjukkan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bukti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autentik</a:t>
            </a:r>
            <a:r>
              <a:rPr lang="en-US" sz="2800" dirty="0" smtClean="0">
                <a:solidFill>
                  <a:srgbClr val="06060A"/>
                </a:solidFill>
              </a:rPr>
              <a:t>.</a:t>
            </a:r>
            <a:endParaRPr lang="id-ID" sz="2800" dirty="0" smtClean="0">
              <a:solidFill>
                <a:srgbClr val="06060A"/>
              </a:solidFill>
            </a:endParaRPr>
          </a:p>
          <a:p>
            <a:pPr lvl="0" algn="just"/>
            <a:endParaRPr lang="id-ID" sz="2800" dirty="0" smtClean="0">
              <a:solidFill>
                <a:srgbClr val="06060A"/>
              </a:solidFill>
            </a:endParaRPr>
          </a:p>
          <a:p>
            <a:pPr lvl="0" algn="just"/>
            <a:r>
              <a:rPr lang="en-US" sz="2800" dirty="0" err="1" smtClean="0">
                <a:solidFill>
                  <a:srgbClr val="06060A"/>
                </a:solidFill>
              </a:rPr>
              <a:t>Semua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tugas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harus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diserahkan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pada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waktu</a:t>
            </a:r>
            <a:r>
              <a:rPr lang="en-US" sz="2800" dirty="0" smtClean="0">
                <a:solidFill>
                  <a:srgbClr val="06060A"/>
                </a:solidFill>
              </a:rPr>
              <a:t> yang </a:t>
            </a:r>
            <a:r>
              <a:rPr lang="en-US" sz="2800" dirty="0" err="1" smtClean="0">
                <a:solidFill>
                  <a:srgbClr val="06060A"/>
                </a:solidFill>
              </a:rPr>
              <a:t>telah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ditentukan</a:t>
            </a:r>
            <a:r>
              <a:rPr lang="en-US" sz="2800" dirty="0" smtClean="0">
                <a:solidFill>
                  <a:srgbClr val="06060A"/>
                </a:solidFill>
              </a:rPr>
              <a:t>. </a:t>
            </a:r>
            <a:r>
              <a:rPr lang="en-US" sz="2800" dirty="0" err="1" smtClean="0">
                <a:solidFill>
                  <a:srgbClr val="06060A"/>
                </a:solidFill>
              </a:rPr>
              <a:t>Jika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mahasiswa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terlambat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mengumpulkan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tugas</a:t>
            </a:r>
            <a:r>
              <a:rPr lang="en-US" sz="2800" dirty="0" smtClean="0">
                <a:solidFill>
                  <a:srgbClr val="06060A"/>
                </a:solidFill>
              </a:rPr>
              <a:t>, </a:t>
            </a:r>
            <a:r>
              <a:rPr lang="en-US" sz="2800" dirty="0" err="1" smtClean="0">
                <a:solidFill>
                  <a:srgbClr val="06060A"/>
                </a:solidFill>
              </a:rPr>
              <a:t>maka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nilai</a:t>
            </a:r>
            <a:r>
              <a:rPr lang="en-US" sz="2800" dirty="0" smtClean="0">
                <a:solidFill>
                  <a:srgbClr val="06060A"/>
                </a:solidFill>
              </a:rPr>
              <a:t> yang </a:t>
            </a:r>
            <a:r>
              <a:rPr lang="en-US" sz="2800" dirty="0" err="1" smtClean="0">
                <a:solidFill>
                  <a:srgbClr val="06060A"/>
                </a:solidFill>
              </a:rPr>
              <a:t>bersangkutan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sama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dengan</a:t>
            </a:r>
            <a:r>
              <a:rPr lang="en-US" sz="2800" dirty="0" smtClean="0">
                <a:solidFill>
                  <a:srgbClr val="06060A"/>
                </a:solidFill>
              </a:rPr>
              <a:t> nol.</a:t>
            </a:r>
            <a:endParaRPr lang="id-ID" sz="2800" dirty="0" smtClean="0">
              <a:solidFill>
                <a:srgbClr val="06060A"/>
              </a:solidFill>
            </a:endParaRPr>
          </a:p>
          <a:p>
            <a:pPr lvl="0" algn="just"/>
            <a:endParaRPr lang="id-ID" sz="2800" dirty="0" smtClean="0">
              <a:solidFill>
                <a:srgbClr val="06060A"/>
              </a:solidFill>
            </a:endParaRPr>
          </a:p>
          <a:p>
            <a:pPr algn="just"/>
            <a:r>
              <a:rPr lang="en-US" sz="2800" dirty="0" err="1" smtClean="0">
                <a:solidFill>
                  <a:srgbClr val="06060A"/>
                </a:solidFill>
              </a:rPr>
              <a:t>Tidak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ada</a:t>
            </a:r>
            <a:r>
              <a:rPr lang="en-US" sz="2800" dirty="0" smtClean="0">
                <a:solidFill>
                  <a:srgbClr val="06060A"/>
                </a:solidFill>
              </a:rPr>
              <a:t> Quiz </a:t>
            </a:r>
            <a:r>
              <a:rPr lang="en-US" sz="2800" dirty="0" err="1" smtClean="0">
                <a:solidFill>
                  <a:srgbClr val="06060A"/>
                </a:solidFill>
              </a:rPr>
              <a:t>susulan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ataupun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penggantian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dengan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tugas</a:t>
            </a:r>
            <a:r>
              <a:rPr lang="en-US" sz="2800" dirty="0" smtClean="0">
                <a:solidFill>
                  <a:srgbClr val="06060A"/>
                </a:solidFill>
              </a:rPr>
              <a:t>, </a:t>
            </a:r>
            <a:r>
              <a:rPr lang="en-US" sz="2800" dirty="0" err="1" smtClean="0">
                <a:solidFill>
                  <a:srgbClr val="06060A"/>
                </a:solidFill>
              </a:rPr>
              <a:t>bagi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mahasiswa</a:t>
            </a:r>
            <a:r>
              <a:rPr lang="en-US" sz="2800" dirty="0" smtClean="0">
                <a:solidFill>
                  <a:srgbClr val="06060A"/>
                </a:solidFill>
              </a:rPr>
              <a:t> yang </a:t>
            </a:r>
            <a:r>
              <a:rPr lang="en-US" sz="2800" dirty="0" err="1" smtClean="0">
                <a:solidFill>
                  <a:srgbClr val="06060A"/>
                </a:solidFill>
              </a:rPr>
              <a:t>tidak</a:t>
            </a:r>
            <a:r>
              <a:rPr lang="en-US" sz="2800" dirty="0" smtClean="0">
                <a:solidFill>
                  <a:srgbClr val="06060A"/>
                </a:solidFill>
              </a:rPr>
              <a:t> </a:t>
            </a:r>
            <a:r>
              <a:rPr lang="en-US" sz="2800" dirty="0" err="1" smtClean="0">
                <a:solidFill>
                  <a:srgbClr val="06060A"/>
                </a:solidFill>
              </a:rPr>
              <a:t>mengikuti</a:t>
            </a:r>
            <a:r>
              <a:rPr lang="en-US" sz="2800" dirty="0" smtClean="0">
                <a:solidFill>
                  <a:srgbClr val="06060A"/>
                </a:solidFill>
              </a:rPr>
              <a:t> Quiz.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E8BE-2278-486C-9F65-63A897C53368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58813"/>
          </a:xfrm>
        </p:spPr>
        <p:txBody>
          <a:bodyPr/>
          <a:lstStyle/>
          <a:p>
            <a:pPr eaLnBrk="1" hangingPunct="1"/>
            <a:r>
              <a:rPr lang="en-US" sz="3600" smtClean="0"/>
              <a:t>Penilaian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7158" y="1428737"/>
            <a:ext cx="8358246" cy="1428764"/>
          </a:xfrm>
        </p:spPr>
        <p:txBody>
          <a:bodyPr/>
          <a:lstStyle/>
          <a:p>
            <a:pPr eaLnBrk="1" hangingPunct="1"/>
            <a:r>
              <a:rPr lang="nb-NO" sz="2400" dirty="0" smtClean="0">
                <a:solidFill>
                  <a:srgbClr val="06060A"/>
                </a:solidFill>
              </a:rPr>
              <a:t>Nilai Akhir (NA) :</a:t>
            </a:r>
          </a:p>
          <a:p>
            <a:pPr eaLnBrk="1" hangingPunct="1">
              <a:buFontTx/>
              <a:buNone/>
            </a:pPr>
            <a:r>
              <a:rPr lang="nb-NO" sz="2400" dirty="0" smtClean="0">
                <a:solidFill>
                  <a:srgbClr val="06060A"/>
                </a:solidFill>
              </a:rPr>
              <a:t>	NA = 10% </a:t>
            </a:r>
            <a:r>
              <a:rPr lang="id-ID" sz="2400" dirty="0" smtClean="0">
                <a:solidFill>
                  <a:srgbClr val="06060A"/>
                </a:solidFill>
              </a:rPr>
              <a:t>KEHADIRAN</a:t>
            </a:r>
            <a:r>
              <a:rPr lang="nb-NO" sz="2400" dirty="0" smtClean="0">
                <a:solidFill>
                  <a:srgbClr val="06060A"/>
                </a:solidFill>
              </a:rPr>
              <a:t> + 20% TUGAS</a:t>
            </a:r>
            <a:r>
              <a:rPr lang="id-ID" sz="2400" dirty="0" smtClean="0">
                <a:solidFill>
                  <a:srgbClr val="06060A"/>
                </a:solidFill>
              </a:rPr>
              <a:t>/QUIZ</a:t>
            </a:r>
            <a:r>
              <a:rPr lang="nb-NO" sz="2400" dirty="0" smtClean="0">
                <a:solidFill>
                  <a:srgbClr val="06060A"/>
                </a:solidFill>
              </a:rPr>
              <a:t> + 3</a:t>
            </a:r>
            <a:r>
              <a:rPr lang="id-ID" sz="2400" dirty="0" smtClean="0">
                <a:solidFill>
                  <a:srgbClr val="06060A"/>
                </a:solidFill>
              </a:rPr>
              <a:t>5</a:t>
            </a:r>
            <a:r>
              <a:rPr lang="nb-NO" sz="2400" dirty="0" smtClean="0">
                <a:solidFill>
                  <a:srgbClr val="06060A"/>
                </a:solidFill>
              </a:rPr>
              <a:t>% UTS + </a:t>
            </a:r>
            <a:r>
              <a:rPr lang="id-ID" sz="2400" dirty="0" smtClean="0">
                <a:solidFill>
                  <a:srgbClr val="06060A"/>
                </a:solidFill>
              </a:rPr>
              <a:t>35</a:t>
            </a:r>
            <a:r>
              <a:rPr lang="nb-NO" sz="2400" dirty="0" smtClean="0">
                <a:solidFill>
                  <a:srgbClr val="06060A"/>
                </a:solidFill>
              </a:rPr>
              <a:t>% UAS</a:t>
            </a:r>
          </a:p>
          <a:p>
            <a:pPr eaLnBrk="1" hangingPunct="1"/>
            <a:r>
              <a:rPr lang="en-US" sz="2400" dirty="0" err="1" smtClean="0">
                <a:solidFill>
                  <a:srgbClr val="06060A"/>
                </a:solidFill>
              </a:rPr>
              <a:t>Skala</a:t>
            </a:r>
            <a:r>
              <a:rPr lang="en-US" sz="2400" dirty="0" smtClean="0">
                <a:solidFill>
                  <a:srgbClr val="06060A"/>
                </a:solidFill>
              </a:rPr>
              <a:t> </a:t>
            </a:r>
            <a:r>
              <a:rPr lang="en-US" sz="2400" dirty="0" err="1" smtClean="0">
                <a:solidFill>
                  <a:srgbClr val="06060A"/>
                </a:solidFill>
              </a:rPr>
              <a:t>Penilaian</a:t>
            </a:r>
            <a:r>
              <a:rPr lang="en-US" sz="2400" dirty="0" smtClean="0">
                <a:solidFill>
                  <a:srgbClr val="06060A"/>
                </a:solidFill>
              </a:rPr>
              <a:t> :</a:t>
            </a:r>
          </a:p>
          <a:p>
            <a:pPr eaLnBrk="1" hangingPunct="1">
              <a:buFontTx/>
              <a:buNone/>
            </a:pPr>
            <a:endParaRPr lang="en-US" sz="2400" dirty="0" smtClean="0">
              <a:solidFill>
                <a:srgbClr val="06060A"/>
              </a:solidFill>
            </a:endParaRPr>
          </a:p>
        </p:txBody>
      </p:sp>
      <p:graphicFrame>
        <p:nvGraphicFramePr>
          <p:cNvPr id="47197" name="Group 93"/>
          <p:cNvGraphicFramePr>
            <a:graphicFrameLocks noGrp="1"/>
          </p:cNvGraphicFramePr>
          <p:nvPr>
            <p:ph sz="half" idx="2"/>
          </p:nvPr>
        </p:nvGraphicFramePr>
        <p:xfrm>
          <a:off x="2408247" y="3391551"/>
          <a:ext cx="4306893" cy="2537779"/>
        </p:xfrm>
        <a:graphic>
          <a:graphicData uri="http://schemas.openxmlformats.org/drawingml/2006/table">
            <a:tbl>
              <a:tblPr/>
              <a:tblGrid>
                <a:gridCol w="1755738"/>
                <a:gridCol w="2551155"/>
              </a:tblGrid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INDEKS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6060A"/>
                        </a:solidFill>
                        <a:effectLst/>
                        <a:latin typeface="Swis721 Ex BT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NILAI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AKHIR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6060A"/>
                        </a:solidFill>
                        <a:effectLst/>
                        <a:latin typeface="Swis721 Ex B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NA </a:t>
                      </a: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  <a:sym typeface="Symbol" pitchFamily="18" charset="2"/>
                        </a:rPr>
                        <a:t></a:t>
                      </a: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 80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6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5</a:t>
                      </a: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 </a:t>
                      </a: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  <a:sym typeface="Symbol" pitchFamily="18" charset="2"/>
                        </a:rPr>
                        <a:t></a:t>
                      </a: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 NA </a:t>
                      </a: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  <a:sym typeface="Symbol" pitchFamily="18" charset="2"/>
                        </a:rPr>
                        <a:t></a:t>
                      </a: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 79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6060A"/>
                        </a:solidFill>
                        <a:effectLst/>
                        <a:latin typeface="Swis721 Ex BT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5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0</a:t>
                      </a: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 </a:t>
                      </a: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  <a:sym typeface="Symbol" pitchFamily="18" charset="2"/>
                        </a:rPr>
                        <a:t></a:t>
                      </a: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 NA </a:t>
                      </a: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  <a:sym typeface="Symbol" pitchFamily="18" charset="2"/>
                        </a:rPr>
                        <a:t></a:t>
                      </a: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 6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4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35</a:t>
                      </a: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 </a:t>
                      </a: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  <a:sym typeface="Symbol" pitchFamily="18" charset="2"/>
                        </a:rPr>
                        <a:t></a:t>
                      </a: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 NA </a:t>
                      </a: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  <a:sym typeface="Symbol" pitchFamily="18" charset="2"/>
                        </a:rPr>
                        <a:t></a:t>
                      </a: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 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49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NA </a:t>
                      </a: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  <a:sym typeface="Symbol" pitchFamily="18" charset="2"/>
                        </a:rPr>
                        <a:t></a:t>
                      </a:r>
                      <a:r>
                        <a:rPr kumimoji="0" lang="nb-NO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 </a:t>
                      </a:r>
                      <a:r>
                        <a:rPr kumimoji="0" lang="id-ID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34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6060A"/>
                          </a:solidFill>
                          <a:effectLst/>
                          <a:latin typeface="Swis721 Ex BT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A614A-6D5D-401A-BD84-02BC5FA1120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/>
          <a:p>
            <a:pPr eaLnBrk="1" hangingPunct="1"/>
            <a:r>
              <a:rPr lang="en-US" sz="3600" dirty="0" err="1" smtClean="0"/>
              <a:t>Materi</a:t>
            </a:r>
            <a:r>
              <a:rPr lang="id-ID" sz="3600" dirty="0" smtClean="0"/>
              <a:t> Perkuliahan (1)</a:t>
            </a:r>
            <a:endParaRPr lang="en-US" sz="3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E8BE-2278-486C-9F65-63A897C53368}" type="slidenum">
              <a:rPr lang="en-GB" smtClean="0"/>
              <a:pPr/>
              <a:t>8</a:t>
            </a:fld>
            <a:endParaRPr lang="en-GB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57158" y="1595136"/>
          <a:ext cx="8358246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98964"/>
                <a:gridCol w="595928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6060A"/>
                          </a:solidFill>
                        </a:rPr>
                        <a:t>Pertemuan</a:t>
                      </a:r>
                      <a:endParaRPr lang="id-ID" dirty="0">
                        <a:solidFill>
                          <a:srgbClr val="06060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6060A"/>
                          </a:solidFill>
                        </a:rPr>
                        <a:t>Materi Kuliah</a:t>
                      </a:r>
                      <a:endParaRPr lang="id-ID" dirty="0">
                        <a:solidFill>
                          <a:srgbClr val="06060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06060A"/>
                          </a:solidFill>
                        </a:rPr>
                        <a:t>I</a:t>
                      </a:r>
                      <a:endParaRPr lang="id-ID" sz="2000" dirty="0">
                        <a:solidFill>
                          <a:srgbClr val="06060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Perkenalan</a:t>
                      </a:r>
                      <a:r>
                        <a:rPr lang="en-US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Sistem</a:t>
                      </a:r>
                      <a:r>
                        <a:rPr lang="en-US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Perkuliahan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06060A"/>
                          </a:solidFill>
                        </a:rPr>
                        <a:t>II</a:t>
                      </a:r>
                      <a:endParaRPr lang="id-ID" sz="2000" dirty="0">
                        <a:solidFill>
                          <a:srgbClr val="06060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Pengenalan Metode Penelitian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Penelitian Ilmiah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Proses Berfikir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Metode dan Metodologi Penelitian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Proses Penelitian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Penelitian yang Baik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>
                          <a:solidFill>
                            <a:srgbClr val="06060A"/>
                          </a:solidFill>
                        </a:rPr>
                        <a:t>III</a:t>
                      </a:r>
                      <a:endParaRPr lang="id-ID" sz="2000" dirty="0">
                        <a:solidFill>
                          <a:srgbClr val="06060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i-FI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</a:t>
                      </a: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masalahan dan Judul</a:t>
                      </a:r>
                      <a:r>
                        <a:rPr lang="fi-FI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Masalah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585470" algn="l"/>
                          <a:tab pos="222250" algn="l"/>
                        </a:tabLst>
                      </a:pPr>
                      <a:r>
                        <a:rPr lang="fi-FI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Masalah</a:t>
                      </a: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Penelitian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585470" algn="l"/>
                          <a:tab pos="222250" algn="l"/>
                        </a:tabLst>
                      </a:pP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Teknik menentukan Masalah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585470" algn="l"/>
                          <a:tab pos="222250" algn="l"/>
                        </a:tabLst>
                      </a:pP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Perumusan/Identifikasi Masalah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-585470" algn="l"/>
                          <a:tab pos="222250" algn="l"/>
                        </a:tabLst>
                      </a:pP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Judul Penelitian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/>
          <a:lstStyle/>
          <a:p>
            <a:pPr eaLnBrk="1" hangingPunct="1"/>
            <a:r>
              <a:rPr lang="en-US" sz="3600" dirty="0" err="1" smtClean="0"/>
              <a:t>Materi</a:t>
            </a:r>
            <a:r>
              <a:rPr lang="id-ID" sz="3600" dirty="0" smtClean="0"/>
              <a:t> Perkuliahan (2)</a:t>
            </a:r>
            <a:endParaRPr lang="en-US" sz="3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E8BE-2278-486C-9F65-63A897C53368}" type="slidenum">
              <a:rPr lang="en-GB" smtClean="0"/>
              <a:pPr/>
              <a:t>9</a:t>
            </a:fld>
            <a:endParaRPr lang="en-GB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85720" y="1450360"/>
          <a:ext cx="8429684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4023"/>
                <a:gridCol w="606566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6060A"/>
                          </a:solidFill>
                        </a:rPr>
                        <a:t>Pertemuan</a:t>
                      </a:r>
                      <a:endParaRPr lang="id-ID" dirty="0">
                        <a:solidFill>
                          <a:srgbClr val="06060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rgbClr val="06060A"/>
                          </a:solidFill>
                        </a:rPr>
                        <a:t>Materi Kuliah</a:t>
                      </a:r>
                      <a:endParaRPr lang="id-ID" dirty="0">
                        <a:solidFill>
                          <a:srgbClr val="06060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IV</a:t>
                      </a:r>
                      <a:endParaRPr lang="id-ID" sz="2000" dirty="0">
                        <a:solidFill>
                          <a:srgbClr val="06060A"/>
                        </a:solidFill>
                        <a:latin typeface="Helvetica"/>
                        <a:ea typeface="Times New Roman"/>
                        <a:cs typeface="Helvetic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Teori dan Pengembangan Hipotesis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9425" algn="l"/>
                        </a:tabLst>
                      </a:pP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Variabel Penelitian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9425" algn="l"/>
                        </a:tabLst>
                      </a:pP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Kajian Teori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9425" algn="l"/>
                        </a:tabLst>
                      </a:pP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Hipotesis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79425" algn="l"/>
                        </a:tabLst>
                      </a:pP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Indikator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V</a:t>
                      </a:r>
                      <a:endParaRPr lang="id-ID" sz="2000">
                        <a:solidFill>
                          <a:srgbClr val="06060A"/>
                        </a:solidFill>
                        <a:latin typeface="Helvetica"/>
                        <a:ea typeface="Times New Roman"/>
                        <a:cs typeface="Helvetic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00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Rancangan Penelitian</a:t>
                      </a:r>
                      <a:endParaRPr lang="id-ID" sz="200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200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Jenis Metode Penelitian</a:t>
                      </a:r>
                      <a:endParaRPr lang="id-ID" sz="200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200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Teknik Pengumpulan Data</a:t>
                      </a:r>
                      <a:endParaRPr lang="id-ID" sz="200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VI</a:t>
                      </a:r>
                      <a:r>
                        <a:rPr lang="id-ID" sz="2000" b="1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 - VII</a:t>
                      </a:r>
                      <a:endParaRPr lang="id-ID" sz="2000">
                        <a:solidFill>
                          <a:srgbClr val="06060A"/>
                        </a:solidFill>
                        <a:latin typeface="Helvetica"/>
                        <a:ea typeface="Times New Roman"/>
                        <a:cs typeface="Helvetic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Pembuatan Proposal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000" b="1" dirty="0" smtClean="0">
                          <a:solidFill>
                            <a:srgbClr val="06060A"/>
                          </a:solidFill>
                        </a:rPr>
                        <a:t>VIII</a:t>
                      </a:r>
                      <a:endParaRPr lang="id-ID" sz="2000" b="1" dirty="0">
                        <a:solidFill>
                          <a:srgbClr val="06060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2000" dirty="0" smtClean="0">
                          <a:solidFill>
                            <a:srgbClr val="06060A"/>
                          </a:solidFill>
                        </a:rPr>
                        <a:t>UTS</a:t>
                      </a:r>
                      <a:endParaRPr lang="id-ID" sz="2000" dirty="0">
                        <a:solidFill>
                          <a:srgbClr val="06060A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IX</a:t>
                      </a:r>
                      <a:endParaRPr lang="id-ID" sz="2000" dirty="0">
                        <a:solidFill>
                          <a:srgbClr val="06060A"/>
                        </a:solidFill>
                        <a:latin typeface="Helvetica"/>
                        <a:ea typeface="Times New Roman"/>
                        <a:cs typeface="Helvetic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Teknik Sampling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2000" b="1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Helvetica"/>
                        </a:rPr>
                        <a:t>X</a:t>
                      </a:r>
                      <a:endParaRPr lang="id-ID" sz="2000" dirty="0">
                        <a:solidFill>
                          <a:srgbClr val="06060A"/>
                        </a:solidFill>
                        <a:latin typeface="Helvetica"/>
                        <a:ea typeface="Times New Roman"/>
                        <a:cs typeface="Helvetica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Perancangan Kuesioner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Elemen-Elemen Kuesioner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id-ID" sz="2000" dirty="0">
                          <a:solidFill>
                            <a:srgbClr val="06060A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Skala Pengukuran</a:t>
                      </a:r>
                      <a:endParaRPr lang="id-ID" sz="2000" dirty="0">
                        <a:solidFill>
                          <a:srgbClr val="06060A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606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 Modern">
  <a:themeElements>
    <a:clrScheme name="Post Modern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Post Moder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st Modern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st Modern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</Template>
  <TotalTime>797</TotalTime>
  <Words>487</Words>
  <Application>Microsoft Office PowerPoint</Application>
  <PresentationFormat>On-screen Show (4:3)</PresentationFormat>
  <Paragraphs>120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Post Modern</vt:lpstr>
      <vt:lpstr>Kontrak Perkuliahan METODOLOGI PENELITIAN</vt:lpstr>
      <vt:lpstr>Deskripsi Mata Kuliah</vt:lpstr>
      <vt:lpstr>Tujuan Instruksional Mata Kuliah</vt:lpstr>
      <vt:lpstr>Metode Perkuliahan</vt:lpstr>
      <vt:lpstr>Aturan Perkuliahan (1)</vt:lpstr>
      <vt:lpstr>Aturan Perkuliahan (2)</vt:lpstr>
      <vt:lpstr>Penilaian</vt:lpstr>
      <vt:lpstr>Materi Perkuliahan (1)</vt:lpstr>
      <vt:lpstr>Materi Perkuliahan (2)</vt:lpstr>
      <vt:lpstr>Materi Perkuliahan (3)</vt:lpstr>
      <vt:lpstr>LITERATUR</vt:lpstr>
    </vt:vector>
  </TitlesOfParts>
  <Company>Lab SI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III Organisational Applications bab 7 : Transaction processing, Innovative Functional System, CRM, and Integration</dc:title>
  <dc:creator>hervin</dc:creator>
  <cp:lastModifiedBy>riani</cp:lastModifiedBy>
  <cp:revision>199</cp:revision>
  <dcterms:created xsi:type="dcterms:W3CDTF">2004-10-29T06:59:36Z</dcterms:created>
  <dcterms:modified xsi:type="dcterms:W3CDTF">2012-09-12T07:27:47Z</dcterms:modified>
</cp:coreProperties>
</file>