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CB2E6-7207-41D1-BF1E-339675BD7186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B980E-C9EB-4DD8-BF5F-5C215D406C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035F-1D30-4148-921E-14D23D92274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00D1-091F-4B77-84B1-2CDF8A678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035F-1D30-4148-921E-14D23D92274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00D1-091F-4B77-84B1-2CDF8A678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035F-1D30-4148-921E-14D23D92274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00D1-091F-4B77-84B1-2CDF8A678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3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Teknik Industri Universitas Komputer Indonesia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F3360-A51D-434F-8212-C2A4CAEB8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035F-1D30-4148-921E-14D23D92274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00D1-091F-4B77-84B1-2CDF8A678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035F-1D30-4148-921E-14D23D92274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00D1-091F-4B77-84B1-2CDF8A678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035F-1D30-4148-921E-14D23D92274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00D1-091F-4B77-84B1-2CDF8A678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035F-1D30-4148-921E-14D23D92274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00D1-091F-4B77-84B1-2CDF8A678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035F-1D30-4148-921E-14D23D92274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00D1-091F-4B77-84B1-2CDF8A678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035F-1D30-4148-921E-14D23D92274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00D1-091F-4B77-84B1-2CDF8A678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035F-1D30-4148-921E-14D23D92274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00D1-091F-4B77-84B1-2CDF8A678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035F-1D30-4148-921E-14D23D92274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00D1-091F-4B77-84B1-2CDF8A678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5035F-1D30-4148-921E-14D23D92274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600D1-091F-4B77-84B1-2CDF8A6780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138" y="1557339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Perencanaan Dan Pengembangan Produk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838" y="3573463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Waktu Pengembangan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Seberapa cepat tim pengembangan produk menyelesaikan tugasnya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Waktu pengembangan menentukan: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- seberapa responsif perusahaan terhadap tekanan kompetisi dan perkembangan teknologi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- seberapa cepat perusahaan mendapatkan keuntungan ekonomi dari usaha yang dilakukan tim pengembangan produk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Biaya Pengembangan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Berapa banyak yang harus dikeluarkan perusahaan untuk mengembangkan produk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Biaya pengembangan merupakan bagian yang signifikan dari investasi untuk memperoleh profit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Kapabilitas Pengembangan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Apakah tim dan perusahaan dapat lebih baik mengembangkan produk di masa depan sebagai hasil dari pengalaman mereka dalam mengembangkan produk selama ini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Kapabilitas pengembangan adalah suatu aset perusahaan yang dapat digunakan untuk mengembangkan produk yang lebih efektif dan ekonomis di masa depan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Siapa Yang Merancang Dan Mengembangkan Produk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Pengembangan Produk: suatu kegiatan interdisiplin yang melibatkan hampir semua fungsi dari suatu perusahaan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3 fungsi sentral di perusahaan dalam pengembangan produk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1. Marketing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2. Desain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3. Manufaktur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Marketing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Fungsi marketing sebagai mediator interaksi antara perusahaan dengan customers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Mengidentifikasi peluang produk 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Mendefinisikan segmen pasar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Mengidentifikasi kebutuhan pelanggan 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Menetapkan harga jual (</a:t>
            </a:r>
            <a:r>
              <a:rPr lang="en-US" sz="2400" i="1" smtClean="0"/>
              <a:t>target prices</a:t>
            </a:r>
            <a:r>
              <a:rPr lang="en-US" sz="24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Meluncurkan dan mempromosikan produk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Desain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Mendefinisikan bentuk fisik produk terbaik  yang sesuai dengan kebutuhan customer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Fungsi desain termasuk :</a:t>
            </a:r>
          </a:p>
          <a:p>
            <a:pPr lvl="1" eaLnBrk="1" hangingPunct="1"/>
            <a:r>
              <a:rPr lang="en-US" smtClean="0"/>
              <a:t>Engineering design (</a:t>
            </a:r>
            <a:r>
              <a:rPr lang="en-US" i="1" smtClean="0"/>
              <a:t>mechanical, electrical, software</a:t>
            </a:r>
            <a:r>
              <a:rPr lang="en-US" smtClean="0"/>
              <a:t>, dll)</a:t>
            </a:r>
          </a:p>
          <a:p>
            <a:pPr lvl="1" eaLnBrk="1" hangingPunct="1"/>
            <a:r>
              <a:rPr lang="en-US" smtClean="0"/>
              <a:t>Industrial design (</a:t>
            </a:r>
            <a:r>
              <a:rPr lang="en-US" i="1" smtClean="0"/>
              <a:t>aesthetics, ergonomics, user interfaces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Manufaktur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Bertanggung jawab dalam mendesain dan mengoperasikan sistem produksi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Fungsi lainnya:</a:t>
            </a:r>
          </a:p>
          <a:p>
            <a:pPr lvl="1" eaLnBrk="1" hangingPunct="1"/>
            <a:r>
              <a:rPr lang="en-US" smtClean="0"/>
              <a:t>Pembelian (Purchasing)</a:t>
            </a:r>
          </a:p>
          <a:p>
            <a:pPr lvl="1" eaLnBrk="1" hangingPunct="1"/>
            <a:r>
              <a:rPr lang="en-US" smtClean="0"/>
              <a:t>Distribusi</a:t>
            </a:r>
          </a:p>
          <a:p>
            <a:pPr lvl="1" eaLnBrk="1" hangingPunct="1"/>
            <a:r>
              <a:rPr lang="en-US" smtClean="0"/>
              <a:t>Instalasi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 Pengembangan Produk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team</a:t>
            </a:r>
          </a:p>
          <a:p>
            <a:pPr lvl="1" eaLnBrk="1" hangingPunct="1"/>
            <a:r>
              <a:rPr lang="en-US" smtClean="0"/>
              <a:t>Team leader</a:t>
            </a:r>
          </a:p>
          <a:p>
            <a:pPr lvl="1" eaLnBrk="1" hangingPunct="1"/>
            <a:r>
              <a:rPr lang="en-US" smtClean="0"/>
              <a:t>Core team</a:t>
            </a:r>
          </a:p>
          <a:p>
            <a:pPr lvl="1" eaLnBrk="1" hangingPunct="1"/>
            <a:r>
              <a:rPr lang="en-US" smtClean="0"/>
              <a:t>Extended team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826477" y="304801"/>
            <a:ext cx="8066943" cy="143192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</a:rPr>
              <a:t>Tim Pengembangan Produk</a:t>
            </a:r>
            <a:endParaRPr lang="id-ID" sz="3600" b="1" smtClean="0">
              <a:solidFill>
                <a:schemeClr val="tx1"/>
              </a:solidFill>
            </a:endParaRP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1764323" y="2205038"/>
            <a:ext cx="6408127" cy="3529012"/>
          </a:xfrm>
          <a:prstGeom prst="ellipse">
            <a:avLst/>
          </a:prstGeom>
          <a:noFill/>
          <a:ln w="28575">
            <a:solidFill>
              <a:srgbClr val="6699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2627435" y="2847975"/>
            <a:ext cx="4218842" cy="2143125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5435113" y="4365626"/>
            <a:ext cx="911469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1265" tIns="30632" rIns="61265" bIns="30632"/>
          <a:lstStyle/>
          <a:p>
            <a:r>
              <a:rPr lang="en-US" sz="1400" b="1">
                <a:latin typeface="Tahoma" pitchFamily="34" charset="0"/>
              </a:rPr>
              <a:t>Core team</a:t>
            </a:r>
            <a:endParaRPr lang="id-ID" sz="1400" b="1">
              <a:latin typeface="Tahoma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22836" y="4338638"/>
            <a:ext cx="1632438" cy="419100"/>
            <a:chOff x="2109" y="2931"/>
            <a:chExt cx="1545" cy="408"/>
          </a:xfrm>
        </p:grpSpPr>
        <p:sp>
          <p:nvSpPr>
            <p:cNvPr id="23626" name="Oval 11"/>
            <p:cNvSpPr>
              <a:spLocks noChangeArrowheads="1"/>
            </p:cNvSpPr>
            <p:nvPr/>
          </p:nvSpPr>
          <p:spPr bwMode="auto">
            <a:xfrm>
              <a:off x="2291" y="2931"/>
              <a:ext cx="1134" cy="408"/>
            </a:xfrm>
            <a:prstGeom prst="ellips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27" name="Rectangle 12"/>
            <p:cNvSpPr>
              <a:spLocks noChangeArrowheads="1"/>
            </p:cNvSpPr>
            <p:nvPr/>
          </p:nvSpPr>
          <p:spPr bwMode="auto">
            <a:xfrm>
              <a:off x="2109" y="3022"/>
              <a:ext cx="154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1265" tIns="30632" rIns="61265" bIns="30632"/>
            <a:lstStyle/>
            <a:p>
              <a:pPr algn="ctr"/>
              <a:r>
                <a:rPr lang="en-US" sz="1000">
                  <a:latin typeface="Tahoma" pitchFamily="34" charset="0"/>
                </a:rPr>
                <a:t>Mechanical Designer</a:t>
              </a:r>
              <a:endParaRPr lang="id-ID" sz="1000">
                <a:latin typeface="Tahoma" pitchFamily="34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779228" y="2997201"/>
            <a:ext cx="1943100" cy="576263"/>
            <a:chOff x="2064" y="1661"/>
            <a:chExt cx="1545" cy="408"/>
          </a:xfrm>
        </p:grpSpPr>
        <p:sp>
          <p:nvSpPr>
            <p:cNvPr id="23624" name="Oval 14"/>
            <p:cNvSpPr>
              <a:spLocks noChangeArrowheads="1"/>
            </p:cNvSpPr>
            <p:nvPr/>
          </p:nvSpPr>
          <p:spPr bwMode="auto">
            <a:xfrm>
              <a:off x="2291" y="1661"/>
              <a:ext cx="1134" cy="408"/>
            </a:xfrm>
            <a:prstGeom prst="ellips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25" name="Rectangle 15"/>
            <p:cNvSpPr>
              <a:spLocks noChangeArrowheads="1"/>
            </p:cNvSpPr>
            <p:nvPr/>
          </p:nvSpPr>
          <p:spPr bwMode="auto">
            <a:xfrm>
              <a:off x="2064" y="1797"/>
              <a:ext cx="154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1265" tIns="30632" rIns="61265" bIns="30632"/>
            <a:lstStyle/>
            <a:p>
              <a:pPr algn="ctr"/>
              <a:r>
                <a:rPr lang="en-US" sz="1000">
                  <a:latin typeface="Tahoma" pitchFamily="34" charset="0"/>
                </a:rPr>
                <a:t>Manufacturing Engineer</a:t>
              </a:r>
              <a:endParaRPr lang="id-ID" sz="1000">
                <a:latin typeface="Tahoma" pitchFamily="34" charset="0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216770" y="3406775"/>
            <a:ext cx="1633904" cy="419100"/>
            <a:chOff x="3334" y="2024"/>
            <a:chExt cx="1545" cy="408"/>
          </a:xfrm>
        </p:grpSpPr>
        <p:sp>
          <p:nvSpPr>
            <p:cNvPr id="23622" name="Oval 17"/>
            <p:cNvSpPr>
              <a:spLocks noChangeArrowheads="1"/>
            </p:cNvSpPr>
            <p:nvPr/>
          </p:nvSpPr>
          <p:spPr bwMode="auto">
            <a:xfrm>
              <a:off x="3516" y="2024"/>
              <a:ext cx="1134" cy="408"/>
            </a:xfrm>
            <a:prstGeom prst="ellips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23" name="Rectangle 18"/>
            <p:cNvSpPr>
              <a:spLocks noChangeArrowheads="1"/>
            </p:cNvSpPr>
            <p:nvPr/>
          </p:nvSpPr>
          <p:spPr bwMode="auto">
            <a:xfrm>
              <a:off x="3334" y="2115"/>
              <a:ext cx="154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1265" tIns="30632" rIns="61265" bIns="30632"/>
            <a:lstStyle/>
            <a:p>
              <a:pPr algn="ctr"/>
              <a:r>
                <a:rPr lang="en-US" sz="1000">
                  <a:latin typeface="Tahoma" pitchFamily="34" charset="0"/>
                </a:rPr>
                <a:t>Purchasing Specialist</a:t>
              </a:r>
              <a:endParaRPr lang="id-ID" sz="1000">
                <a:latin typeface="Tahoma" pitchFamily="34" charset="0"/>
              </a:endParaRP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216770" y="3965575"/>
            <a:ext cx="1633904" cy="419100"/>
            <a:chOff x="3334" y="2568"/>
            <a:chExt cx="1545" cy="408"/>
          </a:xfrm>
        </p:grpSpPr>
        <p:sp>
          <p:nvSpPr>
            <p:cNvPr id="23620" name="Oval 20"/>
            <p:cNvSpPr>
              <a:spLocks noChangeArrowheads="1"/>
            </p:cNvSpPr>
            <p:nvPr/>
          </p:nvSpPr>
          <p:spPr bwMode="auto">
            <a:xfrm>
              <a:off x="3516" y="2568"/>
              <a:ext cx="1134" cy="408"/>
            </a:xfrm>
            <a:prstGeom prst="ellips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21" name="Rectangle 21"/>
            <p:cNvSpPr>
              <a:spLocks noChangeArrowheads="1"/>
            </p:cNvSpPr>
            <p:nvPr/>
          </p:nvSpPr>
          <p:spPr bwMode="auto">
            <a:xfrm>
              <a:off x="3334" y="2659"/>
              <a:ext cx="154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1265" tIns="30632" rIns="61265" bIns="30632"/>
            <a:lstStyle/>
            <a:p>
              <a:pPr algn="ctr"/>
              <a:r>
                <a:rPr lang="en-US" sz="1000"/>
                <a:t>Electronic Designerl</a:t>
              </a:r>
              <a:endParaRPr lang="id-ID" sz="1000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627435" y="3406775"/>
            <a:ext cx="1633903" cy="419100"/>
            <a:chOff x="884" y="2024"/>
            <a:chExt cx="1545" cy="408"/>
          </a:xfrm>
        </p:grpSpPr>
        <p:sp>
          <p:nvSpPr>
            <p:cNvPr id="23618" name="Oval 23"/>
            <p:cNvSpPr>
              <a:spLocks noChangeArrowheads="1"/>
            </p:cNvSpPr>
            <p:nvPr/>
          </p:nvSpPr>
          <p:spPr bwMode="auto">
            <a:xfrm>
              <a:off x="1066" y="2024"/>
              <a:ext cx="1134" cy="408"/>
            </a:xfrm>
            <a:prstGeom prst="ellips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19" name="Rectangle 24"/>
            <p:cNvSpPr>
              <a:spLocks noChangeArrowheads="1"/>
            </p:cNvSpPr>
            <p:nvPr/>
          </p:nvSpPr>
          <p:spPr bwMode="auto">
            <a:xfrm>
              <a:off x="884" y="2115"/>
              <a:ext cx="154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1265" tIns="30632" rIns="61265" bIns="30632"/>
            <a:lstStyle/>
            <a:p>
              <a:pPr algn="ctr"/>
              <a:r>
                <a:rPr lang="en-US" sz="1000"/>
                <a:t>Marketing Professional</a:t>
              </a:r>
              <a:endParaRPr lang="id-ID" sz="1000">
                <a:latin typeface="Tahoma" pitchFamily="34" charset="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2721220" y="4013200"/>
            <a:ext cx="1632438" cy="419100"/>
            <a:chOff x="972" y="2614"/>
            <a:chExt cx="1545" cy="408"/>
          </a:xfrm>
        </p:grpSpPr>
        <p:sp>
          <p:nvSpPr>
            <p:cNvPr id="23616" name="Oval 26"/>
            <p:cNvSpPr>
              <a:spLocks noChangeArrowheads="1"/>
            </p:cNvSpPr>
            <p:nvPr/>
          </p:nvSpPr>
          <p:spPr bwMode="auto">
            <a:xfrm>
              <a:off x="1154" y="2614"/>
              <a:ext cx="1134" cy="408"/>
            </a:xfrm>
            <a:prstGeom prst="ellips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17" name="Rectangle 27"/>
            <p:cNvSpPr>
              <a:spLocks noChangeArrowheads="1"/>
            </p:cNvSpPr>
            <p:nvPr/>
          </p:nvSpPr>
          <p:spPr bwMode="auto">
            <a:xfrm>
              <a:off x="972" y="2705"/>
              <a:ext cx="154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1265" tIns="30632" rIns="61265" bIns="30632"/>
            <a:lstStyle/>
            <a:p>
              <a:pPr algn="ctr"/>
              <a:r>
                <a:rPr lang="en-US" sz="1000">
                  <a:latin typeface="Tahoma" pitchFamily="34" charset="0"/>
                </a:rPr>
                <a:t>Industrial Designer</a:t>
              </a:r>
              <a:endParaRPr lang="id-ID" sz="1000">
                <a:latin typeface="Tahoma" pitchFamily="34" charset="0"/>
              </a:endParaRP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3874478" y="3686175"/>
            <a:ext cx="1632438" cy="419100"/>
            <a:chOff x="2064" y="2296"/>
            <a:chExt cx="1545" cy="408"/>
          </a:xfrm>
        </p:grpSpPr>
        <p:sp>
          <p:nvSpPr>
            <p:cNvPr id="23614" name="Oval 29"/>
            <p:cNvSpPr>
              <a:spLocks noChangeArrowheads="1"/>
            </p:cNvSpPr>
            <p:nvPr/>
          </p:nvSpPr>
          <p:spPr bwMode="auto">
            <a:xfrm>
              <a:off x="2291" y="2296"/>
              <a:ext cx="1134" cy="408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15" name="Rectangle 30"/>
            <p:cNvSpPr>
              <a:spLocks noChangeArrowheads="1"/>
            </p:cNvSpPr>
            <p:nvPr/>
          </p:nvSpPr>
          <p:spPr bwMode="auto">
            <a:xfrm>
              <a:off x="2064" y="2432"/>
              <a:ext cx="154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1265" tIns="30632" rIns="61265" bIns="30632"/>
            <a:lstStyle/>
            <a:p>
              <a:pPr algn="ctr"/>
              <a:r>
                <a:rPr lang="en-US" sz="1200" b="1">
                  <a:latin typeface="Tahoma" pitchFamily="34" charset="0"/>
                </a:rPr>
                <a:t>Team Leader</a:t>
              </a:r>
              <a:endParaRPr lang="id-ID" sz="1200" b="1">
                <a:latin typeface="Tahoma" pitchFamily="34" charset="0"/>
              </a:endParaRP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3922835" y="2708275"/>
            <a:ext cx="1582615" cy="2376488"/>
            <a:chOff x="2109" y="1344"/>
            <a:chExt cx="1498" cy="2313"/>
          </a:xfrm>
        </p:grpSpPr>
        <p:grpSp>
          <p:nvGrpSpPr>
            <p:cNvPr id="10" name="Group 32"/>
            <p:cNvGrpSpPr>
              <a:grpSpLocks/>
            </p:cNvGrpSpPr>
            <p:nvPr/>
          </p:nvGrpSpPr>
          <p:grpSpPr bwMode="auto">
            <a:xfrm>
              <a:off x="2109" y="1344"/>
              <a:ext cx="1498" cy="2312"/>
              <a:chOff x="1882" y="1344"/>
              <a:chExt cx="1498" cy="2312"/>
            </a:xfrm>
          </p:grpSpPr>
          <p:grpSp>
            <p:nvGrpSpPr>
              <p:cNvPr id="11" name="Group 33"/>
              <p:cNvGrpSpPr>
                <a:grpSpLocks/>
              </p:cNvGrpSpPr>
              <p:nvPr/>
            </p:nvGrpSpPr>
            <p:grpSpPr bwMode="auto">
              <a:xfrm>
                <a:off x="2653" y="1344"/>
                <a:ext cx="0" cy="2312"/>
                <a:chOff x="2653" y="1344"/>
                <a:chExt cx="0" cy="2312"/>
              </a:xfrm>
            </p:grpSpPr>
            <p:sp>
              <p:nvSpPr>
                <p:cNvPr id="20514" name="Line 34"/>
                <p:cNvSpPr>
                  <a:spLocks noChangeShapeType="1"/>
                </p:cNvSpPr>
                <p:nvPr/>
              </p:nvSpPr>
              <p:spPr bwMode="auto">
                <a:xfrm>
                  <a:off x="2142354132" y="1344"/>
                  <a:ext cx="0" cy="317"/>
                </a:xfrm>
                <a:prstGeom prst="line">
                  <a:avLst/>
                </a:prstGeom>
                <a:noFill/>
                <a:ln w="38100">
                  <a:solidFill>
                    <a:srgbClr val="0099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15" name="Line 35"/>
                <p:cNvSpPr>
                  <a:spLocks noChangeShapeType="1"/>
                </p:cNvSpPr>
                <p:nvPr/>
              </p:nvSpPr>
              <p:spPr bwMode="auto">
                <a:xfrm>
                  <a:off x="2142354132" y="3339"/>
                  <a:ext cx="0" cy="317"/>
                </a:xfrm>
                <a:prstGeom prst="line">
                  <a:avLst/>
                </a:prstGeom>
                <a:noFill/>
                <a:ln w="38100">
                  <a:solidFill>
                    <a:srgbClr val="0099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16" name="Line 36"/>
                <p:cNvSpPr>
                  <a:spLocks noChangeShapeType="1"/>
                </p:cNvSpPr>
                <p:nvPr/>
              </p:nvSpPr>
              <p:spPr bwMode="auto">
                <a:xfrm>
                  <a:off x="2142354132" y="2704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rgbClr val="0099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17" name="Line 37"/>
                <p:cNvSpPr>
                  <a:spLocks noChangeShapeType="1"/>
                </p:cNvSpPr>
                <p:nvPr/>
              </p:nvSpPr>
              <p:spPr bwMode="auto">
                <a:xfrm>
                  <a:off x="2142354132" y="2069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rgbClr val="0099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2" name="Group 38"/>
              <p:cNvGrpSpPr>
                <a:grpSpLocks/>
              </p:cNvGrpSpPr>
              <p:nvPr/>
            </p:nvGrpSpPr>
            <p:grpSpPr bwMode="auto">
              <a:xfrm>
                <a:off x="3152" y="2341"/>
                <a:ext cx="228" cy="363"/>
                <a:chOff x="3152" y="2341"/>
                <a:chExt cx="228" cy="363"/>
              </a:xfrm>
            </p:grpSpPr>
            <p:grpSp>
              <p:nvGrpSpPr>
                <p:cNvPr id="13" name="Group 39"/>
                <p:cNvGrpSpPr>
                  <a:grpSpLocks/>
                </p:cNvGrpSpPr>
                <p:nvPr/>
              </p:nvGrpSpPr>
              <p:grpSpPr bwMode="auto">
                <a:xfrm>
                  <a:off x="3152" y="2341"/>
                  <a:ext cx="228" cy="363"/>
                  <a:chOff x="3152" y="2341"/>
                  <a:chExt cx="228" cy="363"/>
                </a:xfrm>
              </p:grpSpPr>
              <p:sp>
                <p:nvSpPr>
                  <p:cNvPr id="20520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98" y="2341"/>
                    <a:ext cx="182" cy="138"/>
                  </a:xfrm>
                  <a:prstGeom prst="line">
                    <a:avLst/>
                  </a:prstGeom>
                  <a:noFill/>
                  <a:ln w="38100">
                    <a:solidFill>
                      <a:srgbClr val="00990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5B5D6B"/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0521" name="Line 4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154" y="2566"/>
                    <a:ext cx="182" cy="138"/>
                  </a:xfrm>
                  <a:prstGeom prst="line">
                    <a:avLst/>
                  </a:prstGeom>
                  <a:noFill/>
                  <a:ln w="38100">
                    <a:solidFill>
                      <a:srgbClr val="00990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0522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3198" y="2341"/>
                  <a:ext cx="182" cy="138"/>
                </a:xfrm>
                <a:prstGeom prst="line">
                  <a:avLst/>
                </a:prstGeom>
                <a:noFill/>
                <a:ln w="38100">
                  <a:solidFill>
                    <a:srgbClr val="0099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" name="Group 43"/>
              <p:cNvGrpSpPr>
                <a:grpSpLocks/>
              </p:cNvGrpSpPr>
              <p:nvPr/>
            </p:nvGrpSpPr>
            <p:grpSpPr bwMode="auto">
              <a:xfrm flipH="1">
                <a:off x="1882" y="2341"/>
                <a:ext cx="228" cy="363"/>
                <a:chOff x="3152" y="2341"/>
                <a:chExt cx="228" cy="363"/>
              </a:xfrm>
            </p:grpSpPr>
            <p:grpSp>
              <p:nvGrpSpPr>
                <p:cNvPr id="15" name="Group 44"/>
                <p:cNvGrpSpPr>
                  <a:grpSpLocks/>
                </p:cNvGrpSpPr>
                <p:nvPr/>
              </p:nvGrpSpPr>
              <p:grpSpPr bwMode="auto">
                <a:xfrm>
                  <a:off x="3152" y="2341"/>
                  <a:ext cx="228" cy="363"/>
                  <a:chOff x="3152" y="2341"/>
                  <a:chExt cx="228" cy="363"/>
                </a:xfrm>
              </p:grpSpPr>
              <p:sp>
                <p:nvSpPr>
                  <p:cNvPr id="20525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98" y="2341"/>
                    <a:ext cx="182" cy="138"/>
                  </a:xfrm>
                  <a:prstGeom prst="line">
                    <a:avLst/>
                  </a:prstGeom>
                  <a:noFill/>
                  <a:ln w="38100">
                    <a:solidFill>
                      <a:srgbClr val="00990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5B5D6B"/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0526" name="Line 4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154" y="2566"/>
                    <a:ext cx="182" cy="138"/>
                  </a:xfrm>
                  <a:prstGeom prst="line">
                    <a:avLst/>
                  </a:prstGeom>
                  <a:noFill/>
                  <a:ln w="38100">
                    <a:solidFill>
                      <a:srgbClr val="00990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0527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3198" y="2341"/>
                  <a:ext cx="182" cy="138"/>
                </a:xfrm>
                <a:prstGeom prst="line">
                  <a:avLst/>
                </a:prstGeom>
                <a:noFill/>
                <a:ln w="38100">
                  <a:solidFill>
                    <a:srgbClr val="0099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20528" name="Line 48"/>
            <p:cNvSpPr>
              <a:spLocks noChangeShapeType="1"/>
            </p:cNvSpPr>
            <p:nvPr/>
          </p:nvSpPr>
          <p:spPr bwMode="auto">
            <a:xfrm>
              <a:off x="2880" y="3657"/>
              <a:ext cx="90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567" name="Text Box 49"/>
          <p:cNvSpPr txBox="1">
            <a:spLocks noChangeArrowheads="1"/>
          </p:cNvSpPr>
          <p:nvPr/>
        </p:nvSpPr>
        <p:spPr bwMode="auto">
          <a:xfrm>
            <a:off x="4284785" y="2492375"/>
            <a:ext cx="1195754" cy="20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1265" tIns="30632" rIns="61265" bIns="30632"/>
          <a:lstStyle/>
          <a:p>
            <a:pPr algn="ctr"/>
            <a:r>
              <a:rPr lang="id-ID" sz="1200"/>
              <a:t>Leg</a:t>
            </a:r>
            <a:r>
              <a:rPr lang="en-US" sz="1200"/>
              <a:t>al</a:t>
            </a:r>
            <a:endParaRPr lang="id-ID" sz="2000"/>
          </a:p>
        </p:txBody>
      </p:sp>
      <p:sp>
        <p:nvSpPr>
          <p:cNvPr id="23568" name="Text Box 50"/>
          <p:cNvSpPr txBox="1">
            <a:spLocks noChangeArrowheads="1"/>
          </p:cNvSpPr>
          <p:nvPr/>
        </p:nvSpPr>
        <p:spPr bwMode="auto">
          <a:xfrm>
            <a:off x="3420208" y="4941888"/>
            <a:ext cx="1440474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Tahoma" pitchFamily="34" charset="0"/>
              </a:rPr>
              <a:t>Extended Team (termasuk supplier)</a:t>
            </a:r>
            <a:endParaRPr lang="id-ID" sz="1200" b="1">
              <a:latin typeface="Tahoma" pitchFamily="34" charset="0"/>
            </a:endParaRPr>
          </a:p>
        </p:txBody>
      </p:sp>
      <p:sp>
        <p:nvSpPr>
          <p:cNvPr id="23569" name="Text Box 51"/>
          <p:cNvSpPr txBox="1">
            <a:spLocks noChangeArrowheads="1"/>
          </p:cNvSpPr>
          <p:nvPr/>
        </p:nvSpPr>
        <p:spPr bwMode="auto">
          <a:xfrm>
            <a:off x="5077558" y="2276475"/>
            <a:ext cx="1194288" cy="20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1265" tIns="30632" rIns="61265" bIns="30632"/>
          <a:lstStyle/>
          <a:p>
            <a:pPr algn="ctr"/>
            <a:r>
              <a:rPr lang="en-US" sz="1200"/>
              <a:t>Sales</a:t>
            </a:r>
            <a:endParaRPr lang="id-ID" sz="2000"/>
          </a:p>
        </p:txBody>
      </p:sp>
      <p:sp>
        <p:nvSpPr>
          <p:cNvPr id="23570" name="Text Box 52"/>
          <p:cNvSpPr txBox="1">
            <a:spLocks noChangeArrowheads="1"/>
          </p:cNvSpPr>
          <p:nvPr/>
        </p:nvSpPr>
        <p:spPr bwMode="auto">
          <a:xfrm>
            <a:off x="3635620" y="2276475"/>
            <a:ext cx="1195754" cy="20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1265" tIns="30632" rIns="61265" bIns="30632"/>
          <a:lstStyle/>
          <a:p>
            <a:pPr algn="ctr"/>
            <a:r>
              <a:rPr lang="en-US" sz="1000"/>
              <a:t>Finance</a:t>
            </a:r>
            <a:endParaRPr lang="id-ID" sz="1000"/>
          </a:p>
        </p:txBody>
      </p:sp>
      <p:grpSp>
        <p:nvGrpSpPr>
          <p:cNvPr id="16" name="Group 53"/>
          <p:cNvGrpSpPr>
            <a:grpSpLocks/>
          </p:cNvGrpSpPr>
          <p:nvPr/>
        </p:nvGrpSpPr>
        <p:grpSpPr bwMode="auto">
          <a:xfrm>
            <a:off x="4859215" y="5013326"/>
            <a:ext cx="1208943" cy="720725"/>
            <a:chOff x="2736" y="3143"/>
            <a:chExt cx="761" cy="423"/>
          </a:xfrm>
        </p:grpSpPr>
        <p:sp>
          <p:nvSpPr>
            <p:cNvPr id="20534" name="Text Box 54"/>
            <p:cNvSpPr txBox="1">
              <a:spLocks noChangeArrowheads="1"/>
            </p:cNvSpPr>
            <p:nvPr/>
          </p:nvSpPr>
          <p:spPr bwMode="auto">
            <a:xfrm>
              <a:off x="2736" y="3143"/>
              <a:ext cx="753" cy="13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5B5D6B"/>
              </a:outerShdw>
            </a:effectLst>
          </p:spPr>
          <p:txBody>
            <a:bodyPr lIns="61265" tIns="30632" rIns="61265" bIns="30632"/>
            <a:lstStyle/>
            <a:p>
              <a:pPr algn="ctr">
                <a:defRPr/>
              </a:pPr>
              <a:endParaRPr lang="en-GB">
                <a:latin typeface="Tahoma" pitchFamily="34" charset="0"/>
              </a:endParaRPr>
            </a:p>
          </p:txBody>
        </p:sp>
        <p:sp>
          <p:nvSpPr>
            <p:cNvPr id="20535" name="Text Box 55"/>
            <p:cNvSpPr txBox="1">
              <a:spLocks noChangeArrowheads="1"/>
            </p:cNvSpPr>
            <p:nvPr/>
          </p:nvSpPr>
          <p:spPr bwMode="auto">
            <a:xfrm>
              <a:off x="2744" y="3298"/>
              <a:ext cx="753" cy="13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5B5D6B"/>
              </a:outerShdw>
            </a:effectLst>
          </p:spPr>
          <p:txBody>
            <a:bodyPr lIns="61265" tIns="30632" rIns="61265" bIns="30632"/>
            <a:lstStyle/>
            <a:p>
              <a:pPr algn="ctr">
                <a:defRPr/>
              </a:pPr>
              <a:endParaRPr lang="en-GB">
                <a:latin typeface="Tahoma" pitchFamily="34" charset="0"/>
              </a:endParaRPr>
            </a:p>
          </p:txBody>
        </p:sp>
        <p:sp>
          <p:nvSpPr>
            <p:cNvPr id="20536" name="Text Box 56"/>
            <p:cNvSpPr txBox="1">
              <a:spLocks noChangeArrowheads="1"/>
            </p:cNvSpPr>
            <p:nvPr/>
          </p:nvSpPr>
          <p:spPr bwMode="auto">
            <a:xfrm>
              <a:off x="2744" y="3434"/>
              <a:ext cx="753" cy="13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5B5D6B"/>
              </a:outerShdw>
            </a:effectLst>
          </p:spPr>
          <p:txBody>
            <a:bodyPr lIns="61265" tIns="30632" rIns="61265" bIns="30632"/>
            <a:lstStyle/>
            <a:p>
              <a:pPr algn="ctr">
                <a:defRPr/>
              </a:pPr>
              <a:endParaRPr lang="en-GB">
                <a:latin typeface="Tahoma" pitchFamily="34" charset="0"/>
              </a:endParaRPr>
            </a:p>
          </p:txBody>
        </p:sp>
      </p:grpSp>
      <p:grpSp>
        <p:nvGrpSpPr>
          <p:cNvPr id="17" name="Group 57"/>
          <p:cNvGrpSpPr>
            <a:grpSpLocks/>
          </p:cNvGrpSpPr>
          <p:nvPr/>
        </p:nvGrpSpPr>
        <p:grpSpPr bwMode="auto">
          <a:xfrm>
            <a:off x="1834662" y="2420938"/>
            <a:ext cx="1713035" cy="2914650"/>
            <a:chOff x="1111" y="1514"/>
            <a:chExt cx="1079" cy="1836"/>
          </a:xfrm>
        </p:grpSpPr>
        <p:grpSp>
          <p:nvGrpSpPr>
            <p:cNvPr id="18" name="Group 58"/>
            <p:cNvGrpSpPr>
              <a:grpSpLocks/>
            </p:cNvGrpSpPr>
            <p:nvPr/>
          </p:nvGrpSpPr>
          <p:grpSpPr bwMode="auto">
            <a:xfrm flipH="1">
              <a:off x="1111" y="2931"/>
              <a:ext cx="988" cy="419"/>
              <a:chOff x="2736" y="3143"/>
              <a:chExt cx="988" cy="419"/>
            </a:xfrm>
          </p:grpSpPr>
          <p:sp>
            <p:nvSpPr>
              <p:cNvPr id="20539" name="Text Box 59"/>
              <p:cNvSpPr txBox="1">
                <a:spLocks noChangeArrowheads="1"/>
              </p:cNvSpPr>
              <p:nvPr/>
            </p:nvSpPr>
            <p:spPr bwMode="auto">
              <a:xfrm>
                <a:off x="2736" y="3143"/>
                <a:ext cx="749" cy="132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5B5D6B"/>
                </a:outerShdw>
              </a:effectLst>
            </p:spPr>
            <p:txBody>
              <a:bodyPr lIns="61265" tIns="30632" rIns="61265" bIns="30632"/>
              <a:lstStyle/>
              <a:p>
                <a:pPr algn="ctr">
                  <a:defRPr/>
                </a:pPr>
                <a:endParaRPr lang="en-GB">
                  <a:latin typeface="Tahoma" pitchFamily="34" charset="0"/>
                </a:endParaRPr>
              </a:p>
            </p:txBody>
          </p:sp>
          <p:sp>
            <p:nvSpPr>
              <p:cNvPr id="20540" name="Text Box 60"/>
              <p:cNvSpPr txBox="1">
                <a:spLocks noChangeArrowheads="1"/>
              </p:cNvSpPr>
              <p:nvPr/>
            </p:nvSpPr>
            <p:spPr bwMode="auto">
              <a:xfrm>
                <a:off x="2872" y="3279"/>
                <a:ext cx="753" cy="132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5B5D6B"/>
                </a:outerShdw>
              </a:effectLst>
            </p:spPr>
            <p:txBody>
              <a:bodyPr lIns="61265" tIns="30632" rIns="61265" bIns="30632"/>
              <a:lstStyle/>
              <a:p>
                <a:pPr algn="ctr">
                  <a:defRPr/>
                </a:pPr>
                <a:endParaRPr lang="en-GB">
                  <a:latin typeface="Tahoma" pitchFamily="34" charset="0"/>
                </a:endParaRPr>
              </a:p>
            </p:txBody>
          </p:sp>
          <p:sp>
            <p:nvSpPr>
              <p:cNvPr id="20541" name="Text Box 61"/>
              <p:cNvSpPr txBox="1">
                <a:spLocks noChangeArrowheads="1"/>
              </p:cNvSpPr>
              <p:nvPr/>
            </p:nvSpPr>
            <p:spPr bwMode="auto">
              <a:xfrm>
                <a:off x="2975" y="3430"/>
                <a:ext cx="749" cy="132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5B5D6B"/>
                </a:outerShdw>
              </a:effectLst>
            </p:spPr>
            <p:txBody>
              <a:bodyPr lIns="61265" tIns="30632" rIns="61265" bIns="30632"/>
              <a:lstStyle/>
              <a:p>
                <a:pPr algn="ctr">
                  <a:defRPr/>
                </a:pP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19" name="Group 62"/>
            <p:cNvGrpSpPr>
              <a:grpSpLocks/>
            </p:cNvGrpSpPr>
            <p:nvPr/>
          </p:nvGrpSpPr>
          <p:grpSpPr bwMode="auto">
            <a:xfrm flipH="1" flipV="1">
              <a:off x="1202" y="1514"/>
              <a:ext cx="988" cy="419"/>
              <a:chOff x="2736" y="3143"/>
              <a:chExt cx="988" cy="419"/>
            </a:xfrm>
          </p:grpSpPr>
          <p:sp>
            <p:nvSpPr>
              <p:cNvPr id="20543" name="Text Box 63"/>
              <p:cNvSpPr txBox="1">
                <a:spLocks noChangeArrowheads="1"/>
              </p:cNvSpPr>
              <p:nvPr/>
            </p:nvSpPr>
            <p:spPr bwMode="auto">
              <a:xfrm>
                <a:off x="2736" y="3143"/>
                <a:ext cx="749" cy="132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5B5D6B"/>
                </a:outerShdw>
              </a:effectLst>
            </p:spPr>
            <p:txBody>
              <a:bodyPr rot="10800000" lIns="61265" tIns="30632" rIns="61265" bIns="30632"/>
              <a:lstStyle/>
              <a:p>
                <a:pPr algn="ctr">
                  <a:defRPr/>
                </a:pPr>
                <a:endParaRPr lang="en-GB">
                  <a:latin typeface="Tahoma" pitchFamily="34" charset="0"/>
                </a:endParaRPr>
              </a:p>
            </p:txBody>
          </p:sp>
          <p:sp>
            <p:nvSpPr>
              <p:cNvPr id="20544" name="Text Box 64"/>
              <p:cNvSpPr txBox="1">
                <a:spLocks noChangeArrowheads="1"/>
              </p:cNvSpPr>
              <p:nvPr/>
            </p:nvSpPr>
            <p:spPr bwMode="auto">
              <a:xfrm>
                <a:off x="2872" y="3279"/>
                <a:ext cx="753" cy="132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5B5D6B"/>
                </a:outerShdw>
              </a:effectLst>
            </p:spPr>
            <p:txBody>
              <a:bodyPr rot="10800000" lIns="61265" tIns="30632" rIns="61265" bIns="30632"/>
              <a:lstStyle/>
              <a:p>
                <a:pPr algn="ctr">
                  <a:defRPr/>
                </a:pPr>
                <a:endParaRPr lang="en-GB">
                  <a:latin typeface="Tahoma" pitchFamily="34" charset="0"/>
                </a:endParaRPr>
              </a:p>
            </p:txBody>
          </p:sp>
          <p:sp>
            <p:nvSpPr>
              <p:cNvPr id="20545" name="Text Box 65"/>
              <p:cNvSpPr txBox="1">
                <a:spLocks noChangeArrowheads="1"/>
              </p:cNvSpPr>
              <p:nvPr/>
            </p:nvSpPr>
            <p:spPr bwMode="auto">
              <a:xfrm>
                <a:off x="2971" y="3430"/>
                <a:ext cx="749" cy="132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5B5D6B"/>
                </a:outerShdw>
              </a:effectLst>
            </p:spPr>
            <p:txBody>
              <a:bodyPr rot="10800000" lIns="61265" tIns="30632" rIns="61265" bIns="30632"/>
              <a:lstStyle/>
              <a:p>
                <a:pPr algn="ctr">
                  <a:defRPr/>
                </a:pPr>
                <a:endParaRPr lang="en-GB">
                  <a:latin typeface="Tahoma" pitchFamily="34" charset="0"/>
                </a:endParaRPr>
              </a:p>
            </p:txBody>
          </p:sp>
        </p:grpSp>
        <p:grpSp>
          <p:nvGrpSpPr>
            <p:cNvPr id="20" name="Group 66"/>
            <p:cNvGrpSpPr>
              <a:grpSpLocks/>
            </p:cNvGrpSpPr>
            <p:nvPr/>
          </p:nvGrpSpPr>
          <p:grpSpPr bwMode="auto">
            <a:xfrm>
              <a:off x="1882" y="1933"/>
              <a:ext cx="227" cy="999"/>
              <a:chOff x="1882" y="1933"/>
              <a:chExt cx="227" cy="999"/>
            </a:xfrm>
          </p:grpSpPr>
          <p:sp>
            <p:nvSpPr>
              <p:cNvPr id="20547" name="Line 67"/>
              <p:cNvSpPr>
                <a:spLocks noChangeShapeType="1"/>
              </p:cNvSpPr>
              <p:nvPr/>
            </p:nvSpPr>
            <p:spPr bwMode="auto">
              <a:xfrm>
                <a:off x="1927" y="1933"/>
                <a:ext cx="182" cy="18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1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48" name="Line 68"/>
              <p:cNvSpPr>
                <a:spLocks noChangeShapeType="1"/>
              </p:cNvSpPr>
              <p:nvPr/>
            </p:nvSpPr>
            <p:spPr bwMode="auto">
              <a:xfrm flipH="1">
                <a:off x="1882" y="2750"/>
                <a:ext cx="182" cy="18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1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21" name="Group 70"/>
          <p:cNvGrpSpPr>
            <a:grpSpLocks/>
          </p:cNvGrpSpPr>
          <p:nvPr/>
        </p:nvGrpSpPr>
        <p:grpSpPr bwMode="auto">
          <a:xfrm>
            <a:off x="6084278" y="4652963"/>
            <a:ext cx="1569427" cy="665162"/>
            <a:chOff x="2736" y="3143"/>
            <a:chExt cx="988" cy="419"/>
          </a:xfrm>
        </p:grpSpPr>
        <p:sp>
          <p:nvSpPr>
            <p:cNvPr id="20551" name="Text Box 71"/>
            <p:cNvSpPr txBox="1">
              <a:spLocks noChangeArrowheads="1"/>
            </p:cNvSpPr>
            <p:nvPr/>
          </p:nvSpPr>
          <p:spPr bwMode="auto">
            <a:xfrm>
              <a:off x="2736" y="3143"/>
              <a:ext cx="753" cy="13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5B5D6B"/>
              </a:outerShdw>
            </a:effectLst>
          </p:spPr>
          <p:txBody>
            <a:bodyPr lIns="61265" tIns="30632" rIns="61265" bIns="30632"/>
            <a:lstStyle/>
            <a:p>
              <a:pPr algn="ctr">
                <a:defRPr/>
              </a:pPr>
              <a:endParaRPr lang="en-GB">
                <a:latin typeface="Tahoma" pitchFamily="34" charset="0"/>
              </a:endParaRPr>
            </a:p>
          </p:txBody>
        </p:sp>
        <p:sp>
          <p:nvSpPr>
            <p:cNvPr id="20552" name="Text Box 72"/>
            <p:cNvSpPr txBox="1">
              <a:spLocks noChangeArrowheads="1"/>
            </p:cNvSpPr>
            <p:nvPr/>
          </p:nvSpPr>
          <p:spPr bwMode="auto">
            <a:xfrm>
              <a:off x="2872" y="3279"/>
              <a:ext cx="756" cy="13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5B5D6B"/>
              </a:outerShdw>
            </a:effectLst>
          </p:spPr>
          <p:txBody>
            <a:bodyPr lIns="61265" tIns="30632" rIns="61265" bIns="30632"/>
            <a:lstStyle/>
            <a:p>
              <a:pPr algn="ctr">
                <a:defRPr/>
              </a:pPr>
              <a:endParaRPr lang="en-GB">
                <a:latin typeface="Tahoma" pitchFamily="34" charset="0"/>
              </a:endParaRPr>
            </a:p>
          </p:txBody>
        </p:sp>
        <p:sp>
          <p:nvSpPr>
            <p:cNvPr id="20553" name="Text Box 73"/>
            <p:cNvSpPr txBox="1">
              <a:spLocks noChangeArrowheads="1"/>
            </p:cNvSpPr>
            <p:nvPr/>
          </p:nvSpPr>
          <p:spPr bwMode="auto">
            <a:xfrm>
              <a:off x="2971" y="3430"/>
              <a:ext cx="753" cy="13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5B5D6B"/>
              </a:outerShdw>
            </a:effectLst>
          </p:spPr>
          <p:txBody>
            <a:bodyPr lIns="61265" tIns="30632" rIns="61265" bIns="30632"/>
            <a:lstStyle/>
            <a:p>
              <a:pPr algn="ctr">
                <a:defRPr/>
              </a:pPr>
              <a:endParaRPr lang="en-GB">
                <a:latin typeface="Tahoma" pitchFamily="34" charset="0"/>
              </a:endParaRPr>
            </a:p>
          </p:txBody>
        </p:sp>
      </p:grpSp>
      <p:grpSp>
        <p:nvGrpSpPr>
          <p:cNvPr id="22" name="Group 74"/>
          <p:cNvGrpSpPr>
            <a:grpSpLocks/>
          </p:cNvGrpSpPr>
          <p:nvPr/>
        </p:nvGrpSpPr>
        <p:grpSpPr bwMode="auto">
          <a:xfrm flipV="1">
            <a:off x="6156081" y="2492376"/>
            <a:ext cx="1569426" cy="665163"/>
            <a:chOff x="2736" y="3143"/>
            <a:chExt cx="988" cy="419"/>
          </a:xfrm>
        </p:grpSpPr>
        <p:sp>
          <p:nvSpPr>
            <p:cNvPr id="20555" name="Text Box 75"/>
            <p:cNvSpPr txBox="1">
              <a:spLocks noChangeArrowheads="1"/>
            </p:cNvSpPr>
            <p:nvPr/>
          </p:nvSpPr>
          <p:spPr bwMode="auto">
            <a:xfrm>
              <a:off x="2736" y="3143"/>
              <a:ext cx="753" cy="13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5B5D6B"/>
              </a:outerShdw>
            </a:effectLst>
          </p:spPr>
          <p:txBody>
            <a:bodyPr rot="10800000" lIns="61265" tIns="30632" rIns="61265" bIns="30632"/>
            <a:lstStyle/>
            <a:p>
              <a:pPr algn="ctr">
                <a:defRPr/>
              </a:pPr>
              <a:endParaRPr lang="en-GB">
                <a:latin typeface="Tahoma" pitchFamily="34" charset="0"/>
              </a:endParaRPr>
            </a:p>
          </p:txBody>
        </p:sp>
        <p:sp>
          <p:nvSpPr>
            <p:cNvPr id="20556" name="Text Box 76"/>
            <p:cNvSpPr txBox="1">
              <a:spLocks noChangeArrowheads="1"/>
            </p:cNvSpPr>
            <p:nvPr/>
          </p:nvSpPr>
          <p:spPr bwMode="auto">
            <a:xfrm>
              <a:off x="2872" y="3279"/>
              <a:ext cx="756" cy="13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5B5D6B"/>
              </a:outerShdw>
            </a:effectLst>
          </p:spPr>
          <p:txBody>
            <a:bodyPr rot="10800000" lIns="61265" tIns="30632" rIns="61265" bIns="30632"/>
            <a:lstStyle/>
            <a:p>
              <a:pPr algn="ctr">
                <a:defRPr/>
              </a:pPr>
              <a:endParaRPr lang="en-GB">
                <a:latin typeface="Tahoma" pitchFamily="34" charset="0"/>
              </a:endParaRPr>
            </a:p>
          </p:txBody>
        </p:sp>
        <p:sp>
          <p:nvSpPr>
            <p:cNvPr id="20557" name="Text Box 77"/>
            <p:cNvSpPr txBox="1">
              <a:spLocks noChangeArrowheads="1"/>
            </p:cNvSpPr>
            <p:nvPr/>
          </p:nvSpPr>
          <p:spPr bwMode="auto">
            <a:xfrm>
              <a:off x="2971" y="3430"/>
              <a:ext cx="753" cy="13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5B5D6B"/>
              </a:outerShdw>
            </a:effectLst>
          </p:spPr>
          <p:txBody>
            <a:bodyPr rot="10800000" lIns="61265" tIns="30632" rIns="61265" bIns="30632"/>
            <a:lstStyle/>
            <a:p>
              <a:pPr algn="ctr">
                <a:defRPr/>
              </a:pPr>
              <a:endParaRPr lang="en-GB">
                <a:latin typeface="Tahoma" pitchFamily="34" charset="0"/>
              </a:endParaRPr>
            </a:p>
          </p:txBody>
        </p:sp>
      </p:grpSp>
      <p:sp>
        <p:nvSpPr>
          <p:cNvPr id="20559" name="Line 79"/>
          <p:cNvSpPr>
            <a:spLocks noChangeShapeType="1"/>
          </p:cNvSpPr>
          <p:nvPr/>
        </p:nvSpPr>
        <p:spPr bwMode="auto">
          <a:xfrm flipH="1">
            <a:off x="6156081" y="3141664"/>
            <a:ext cx="404446" cy="3016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60" name="Line 80"/>
          <p:cNvSpPr>
            <a:spLocks noChangeShapeType="1"/>
          </p:cNvSpPr>
          <p:nvPr/>
        </p:nvSpPr>
        <p:spPr bwMode="auto">
          <a:xfrm>
            <a:off x="6227885" y="4365626"/>
            <a:ext cx="404446" cy="3016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1" y="188913"/>
            <a:ext cx="7488115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>
                <a:solidFill>
                  <a:srgbClr val="969696"/>
                </a:solidFill>
              </a:rPr>
              <a:t>Contoh Pengembangan </a:t>
            </a:r>
            <a:br>
              <a:rPr lang="en-US" sz="3200" smtClean="0">
                <a:solidFill>
                  <a:srgbClr val="969696"/>
                </a:solidFill>
              </a:rPr>
            </a:br>
            <a:r>
              <a:rPr lang="en-US" sz="3200" smtClean="0">
                <a:solidFill>
                  <a:srgbClr val="969696"/>
                </a:solidFill>
              </a:rPr>
              <a:t>Beberapa Produk</a:t>
            </a:r>
            <a:r>
              <a:rPr lang="en-US" sz="3600" smtClean="0">
                <a:solidFill>
                  <a:srgbClr val="969696"/>
                </a:solidFill>
              </a:rPr>
              <a:t> </a:t>
            </a:r>
            <a:endParaRPr lang="id-ID" sz="3600" smtClean="0">
              <a:solidFill>
                <a:srgbClr val="969696"/>
              </a:solidFill>
            </a:endParaRPr>
          </a:p>
        </p:txBody>
      </p:sp>
      <p:graphicFrame>
        <p:nvGraphicFramePr>
          <p:cNvPr id="22618" name="Group 90"/>
          <p:cNvGraphicFramePr>
            <a:graphicFrameLocks noGrp="1"/>
          </p:cNvGraphicFramePr>
          <p:nvPr>
            <p:ph type="tbl" idx="1"/>
          </p:nvPr>
        </p:nvGraphicFramePr>
        <p:xfrm>
          <a:off x="395654" y="1341438"/>
          <a:ext cx="8360019" cy="5456238"/>
        </p:xfrm>
        <a:graphic>
          <a:graphicData uri="http://schemas.openxmlformats.org/drawingml/2006/table">
            <a:tbl>
              <a:tblPr/>
              <a:tblGrid>
                <a:gridCol w="1663212"/>
                <a:gridCol w="1122485"/>
                <a:gridCol w="1393580"/>
                <a:gridCol w="1365738"/>
                <a:gridCol w="1510812"/>
                <a:gridCol w="1304192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Stanley Tools Jobmaster (Obeng)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Roller Blade In-line Skate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HP Deskjet Printer 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VW New Beettle 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Boeing 777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Vol.Prod/Th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4000.000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Umur Jual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Th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Th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2Th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Th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Th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Harga Jual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$200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$300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$17.000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$130.000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 Part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130.000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Waktu Pengembangan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Th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Th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 Th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 Th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 Th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 Internal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orang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orang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orang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 orang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6.800 orang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 Eksternal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orang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orang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 orang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 orang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10.000 orang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Biaya Pengembangan/ Investasi produksi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$150.000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$750.000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$1.000.000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$50.000.000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$25.000.000 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$400.000.000$500.000.000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 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 M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Referensi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/>
              <a:t> Ulrich T. Karl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Eppinger</a:t>
            </a:r>
            <a:r>
              <a:rPr lang="en-US" dirty="0" smtClean="0"/>
              <a:t> </a:t>
            </a:r>
            <a:r>
              <a:rPr lang="en-US" dirty="0" err="1" smtClean="0"/>
              <a:t>D.Steven</a:t>
            </a:r>
            <a:r>
              <a:rPr lang="en-US" dirty="0" smtClean="0"/>
              <a:t>, 2003, </a:t>
            </a:r>
            <a:r>
              <a:rPr lang="en-US" i="1" dirty="0" smtClean="0"/>
              <a:t>Product Design and Development,</a:t>
            </a:r>
            <a:r>
              <a:rPr lang="en-US" dirty="0" smtClean="0"/>
              <a:t> Third </a:t>
            </a:r>
            <a:r>
              <a:rPr lang="en-US" dirty="0" err="1" smtClean="0"/>
              <a:t>edition,Mc</a:t>
            </a:r>
            <a:r>
              <a:rPr lang="en-US" dirty="0" smtClean="0"/>
              <a:t> </a:t>
            </a:r>
            <a:r>
              <a:rPr lang="en-US" dirty="0" err="1" smtClean="0"/>
              <a:t>Graw</a:t>
            </a:r>
            <a:r>
              <a:rPr lang="en-US" dirty="0" smtClean="0"/>
              <a:t> Hill Inc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GB" dirty="0" smtClean="0"/>
              <a:t> </a:t>
            </a:r>
            <a:r>
              <a:rPr lang="en-GB" dirty="0" err="1" smtClean="0"/>
              <a:t>Pahl</a:t>
            </a:r>
            <a:r>
              <a:rPr lang="en-GB" dirty="0" smtClean="0"/>
              <a:t>, G and </a:t>
            </a:r>
            <a:r>
              <a:rPr lang="en-GB" dirty="0" err="1" smtClean="0"/>
              <a:t>Beitz</a:t>
            </a:r>
            <a:r>
              <a:rPr lang="en-GB" dirty="0" smtClean="0"/>
              <a:t>, W, 1983, </a:t>
            </a:r>
            <a:r>
              <a:rPr lang="en-GB" i="1" dirty="0" smtClean="0"/>
              <a:t>Engineering Design</a:t>
            </a:r>
            <a:r>
              <a:rPr lang="en-GB" dirty="0" smtClean="0"/>
              <a:t>, Springer </a:t>
            </a:r>
            <a:r>
              <a:rPr lang="en-GB" dirty="0" err="1" smtClean="0"/>
              <a:t>Verlag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GB" dirty="0" smtClean="0"/>
              <a:t> Cross, Nigel, 1994, </a:t>
            </a:r>
            <a:r>
              <a:rPr lang="en-GB" i="1" dirty="0" smtClean="0"/>
              <a:t>Engineering Design Methods</a:t>
            </a:r>
            <a:r>
              <a:rPr lang="en-GB" dirty="0" smtClean="0"/>
              <a:t>, John Wiley &amp; Sons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Tantangan Pengembangan Produk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Trade off</a:t>
            </a:r>
          </a:p>
          <a:p>
            <a:pPr eaLnBrk="1" hangingPunct="1"/>
            <a:r>
              <a:rPr lang="en-US" smtClean="0"/>
              <a:t>Dinamika</a:t>
            </a:r>
          </a:p>
          <a:p>
            <a:pPr eaLnBrk="1" hangingPunct="1"/>
            <a:r>
              <a:rPr lang="en-US" smtClean="0"/>
              <a:t>Detail</a:t>
            </a:r>
          </a:p>
          <a:p>
            <a:pPr eaLnBrk="1" hangingPunct="1"/>
            <a:r>
              <a:rPr lang="en-US" smtClean="0"/>
              <a:t>Time pressure</a:t>
            </a:r>
          </a:p>
          <a:p>
            <a:pPr eaLnBrk="1" hangingPunct="1"/>
            <a:r>
              <a:rPr lang="en-US" smtClean="0"/>
              <a:t>Ekonomi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1. Pendahuluan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17635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Produk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3577" y="12858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smtClean="0"/>
              <a:t>Produk: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-  sesuatu yang dihasilkan oleh kerja atau usaha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sesuatu yang dijual oleh perusahaan pada pelanggannya/</a:t>
            </a:r>
            <a:r>
              <a:rPr lang="en-US" sz="2800" i="1" smtClean="0"/>
              <a:t>customer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dibuat untuk memenuhi kebutuhan atau keinginan</a:t>
            </a:r>
          </a:p>
          <a:p>
            <a:pPr eaLnBrk="1" hangingPunct="1"/>
            <a:r>
              <a:rPr lang="en-US" sz="2800" smtClean="0"/>
              <a:t>dapat merupakan barang atau jasa (</a:t>
            </a:r>
            <a:r>
              <a:rPr lang="en-US" sz="2800" i="1" smtClean="0"/>
              <a:t>service</a:t>
            </a:r>
            <a:r>
              <a:rPr lang="en-US" sz="2800" smtClean="0"/>
              <a:t>)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Pengembangan produk : serangkaian kegiatan yang dimulai dari persepsi terhadap suatu peluang pasar dan berakhir pada produksi, penjualan dan pengiriman produk 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Produk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Pengembangan produk fokus pada produk: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- teknik : mis. Power tools, computer peripheral</a:t>
            </a:r>
          </a:p>
          <a:p>
            <a:pPr eaLnBrk="1" hangingPunct="1">
              <a:buFontTx/>
              <a:buNone/>
            </a:pPr>
            <a:r>
              <a:rPr lang="en-US" smtClean="0"/>
              <a:t>- diskret : bukan produk bahan bakar, nilon, kertas, dll</a:t>
            </a:r>
          </a:p>
          <a:p>
            <a:pPr eaLnBrk="1" hangingPunct="1">
              <a:buFontTx/>
              <a:buNone/>
            </a:pPr>
            <a:r>
              <a:rPr lang="en-US" smtClean="0"/>
              <a:t>- physical: bukan produk software atau service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Pengembangan Produk Dan </a:t>
            </a:r>
            <a:br>
              <a:rPr lang="en-US" sz="4000" smtClean="0"/>
            </a:br>
            <a:r>
              <a:rPr lang="en-US" sz="4000" smtClean="0"/>
              <a:t>Siklus Kehidupan Produk 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923" y="1700213"/>
            <a:ext cx="820908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Pengembangan Produk </a:t>
            </a:r>
            <a:br>
              <a:rPr lang="en-US" sz="4000" smtClean="0"/>
            </a:br>
            <a:r>
              <a:rPr lang="en-US" sz="4000" smtClean="0"/>
              <a:t>Yang Berhasil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600200"/>
            <a:ext cx="8466992" cy="44719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Perspektif Investor: 	Pengembangan Produk yang sukses menghasilkan produk yang dapat diproduksi dan profitable untuk dijual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Kriteria yang digunakan untuk menilai performansi dari suatu upaya pengembangan produk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1. Kualitas Produk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2. Ongkos Produk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3. Waktu Pengembangan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4. Biaya pengembangan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5. Kapabilitas Pengembangan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6. Kriteria-kriteria yang berasal dari stakeholders lainnya di dalam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    perusahaan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Kualitas Produk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Seberapa bagus produk yang dihasilkan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Apakah memenuhi/memuaskan kebutuhan customer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Apakah </a:t>
            </a:r>
            <a:r>
              <a:rPr lang="en-US" sz="1800" i="1" smtClean="0"/>
              <a:t>robust</a:t>
            </a:r>
            <a:r>
              <a:rPr lang="en-US" sz="1800" smtClean="0"/>
              <a:t> dan </a:t>
            </a:r>
            <a:r>
              <a:rPr lang="en-US" sz="1800" i="1" smtClean="0"/>
              <a:t>reliable</a:t>
            </a:r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  <a:p>
            <a:pPr eaLnBrk="1" hangingPunct="1">
              <a:lnSpc>
                <a:spcPct val="80000"/>
              </a:lnSpc>
            </a:pPr>
            <a:r>
              <a:rPr lang="en-US" sz="1800" i="1" smtClean="0"/>
              <a:t>Robust product:</a:t>
            </a:r>
            <a:r>
              <a:rPr lang="en-US" sz="1800" smtClean="0"/>
              <a:t> produk yang tetap menunjukkan performansi yang sesungguhnya dibawah pengaruh gangguan (</a:t>
            </a:r>
            <a:r>
              <a:rPr lang="en-US" sz="1800" i="1" smtClean="0"/>
              <a:t>noises)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Noises: variasi yang tidak dapat dikontrol, contoh: manufacturing variation, kondisi operasi, kerusakan produk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Kualitas produk terefleksi dalam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- market share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- harga dimana customers bersedia untuk membayar (maukah </a:t>
            </a:r>
            <a:r>
              <a:rPr lang="en-US" sz="1800" i="1" smtClean="0"/>
              <a:t>customer</a:t>
            </a:r>
            <a:r>
              <a:rPr lang="en-US" sz="1800" smtClean="0"/>
              <a:t> membeli dengan harga tersebut)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Ongkos Produk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Berapa ongkos manufaktur produk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Ongkos termasuk pengeluaran untuk </a:t>
            </a:r>
            <a:r>
              <a:rPr lang="en-US" sz="2800" i="1" smtClean="0"/>
              <a:t>equipment</a:t>
            </a:r>
            <a:r>
              <a:rPr lang="en-US" sz="2800" smtClean="0"/>
              <a:t> and </a:t>
            </a:r>
            <a:r>
              <a:rPr lang="en-US" sz="2800" i="1" smtClean="0"/>
              <a:t>tooling</a:t>
            </a:r>
            <a:r>
              <a:rPr lang="en-US" sz="2800" smtClean="0"/>
              <a:t> dan tambahan ongkos setiap kenaikan unit yang dibuat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Ongkos produk menentukan seberapa besar profit yang diperoleh perusahaan untuk suatu volume penjualan dan harga jual tertentu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706</Words>
  <Application>Microsoft Office PowerPoint</Application>
  <PresentationFormat>On-screen Show (4:3)</PresentationFormat>
  <Paragraphs>224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Perencanaan Dan Pengembangan Produk</vt:lpstr>
      <vt:lpstr>Referensi</vt:lpstr>
      <vt:lpstr>1. Pendahuluan</vt:lpstr>
      <vt:lpstr>Produk</vt:lpstr>
      <vt:lpstr>Produk</vt:lpstr>
      <vt:lpstr>Pengembangan Produk Dan  Siklus Kehidupan Produk </vt:lpstr>
      <vt:lpstr>Pengembangan Produk  Yang Berhasil</vt:lpstr>
      <vt:lpstr>Kualitas Produk</vt:lpstr>
      <vt:lpstr>Ongkos Produk</vt:lpstr>
      <vt:lpstr>Waktu Pengembangan</vt:lpstr>
      <vt:lpstr>Biaya Pengembangan</vt:lpstr>
      <vt:lpstr>Kapabilitas Pengembangan</vt:lpstr>
      <vt:lpstr>Siapa Yang Merancang Dan Mengembangkan Produk </vt:lpstr>
      <vt:lpstr>Marketing</vt:lpstr>
      <vt:lpstr>Desain</vt:lpstr>
      <vt:lpstr>Manufaktur</vt:lpstr>
      <vt:lpstr>Tim Pengembangan Produk</vt:lpstr>
      <vt:lpstr>Tim Pengembangan Produk</vt:lpstr>
      <vt:lpstr>Contoh Pengembangan  Beberapa Produk </vt:lpstr>
      <vt:lpstr>Tantangan Pengembangan Produk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Dan Pengembangan Produk</dc:title>
  <dc:creator>moi</dc:creator>
  <cp:lastModifiedBy>moi</cp:lastModifiedBy>
  <cp:revision>1</cp:revision>
  <dcterms:created xsi:type="dcterms:W3CDTF">2012-09-25T15:36:53Z</dcterms:created>
  <dcterms:modified xsi:type="dcterms:W3CDTF">2012-09-25T15:39:14Z</dcterms:modified>
</cp:coreProperties>
</file>