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1"/>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EA6A12-E8CE-4736-9136-A673FEAB3F26}" type="datetimeFigureOut">
              <a:rPr lang="en-US" smtClean="0"/>
              <a:pPr/>
              <a:t>9/27/2012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550572-05BB-4731-BAE1-CFA0BBF4BC8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8BD707-D9CF-40AE-B4C6-C98DA3205C09}"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8BD707-D9CF-40AE-B4C6-C98DA3205C09}" type="datetimeFigureOut">
              <a:rPr lang="en-US" smtClean="0"/>
              <a:pPr/>
              <a:t>9/27/2012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8BD707-D9CF-40AE-B4C6-C98DA3205C09}" type="datetimeFigureOut">
              <a:rPr lang="en-US" smtClean="0"/>
              <a:pPr/>
              <a:t>9/27/2012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 EKONOMI SYARIAH</a:t>
            </a:r>
            <a:endParaRPr lang="en-US" dirty="0"/>
          </a:p>
        </p:txBody>
      </p:sp>
      <p:sp>
        <p:nvSpPr>
          <p:cNvPr id="3" name="Subtitle 2"/>
          <p:cNvSpPr>
            <a:spLocks noGrp="1"/>
          </p:cNvSpPr>
          <p:nvPr>
            <p:ph type="subTitle" idx="1"/>
          </p:nvPr>
        </p:nvSpPr>
        <p:spPr/>
        <p:txBody>
          <a:bodyPr/>
          <a:lstStyle/>
          <a:p>
            <a:r>
              <a:rPr lang="id-ID" b="1" dirty="0" smtClean="0"/>
              <a:t>PERTEMUAN KE DUA</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	Kepemilikan Allah merupakan kepemilikan  murni dan hakiki.  Harta yang dimiliki oleh manusia  merupakan titipan yang kelak pasti kembali kepada-Nya. Kendatipun demikian, manusia diberi kebebasan untuk memberdayakan, mengelola, dan memanfaatkan harta benda sebagaimana yang telah disyariatkan. Adapun kepemilikan manusia terhadap sumberdaya alam terbagi menjadi  </a:t>
            </a:r>
            <a:r>
              <a:rPr lang="id-ID" sz="2400" b="1" dirty="0" smtClean="0">
                <a:latin typeface="Times New Roman" pitchFamily="18" charset="0"/>
                <a:cs typeface="Times New Roman" pitchFamily="18" charset="0"/>
              </a:rPr>
              <a:t>kepemilikan individu</a:t>
            </a:r>
            <a:r>
              <a:rPr lang="id-ID" sz="2400" dirty="0" smtClean="0">
                <a:latin typeface="Times New Roman" pitchFamily="18" charset="0"/>
                <a:cs typeface="Times New Roman" pitchFamily="18" charset="0"/>
              </a:rPr>
              <a:t> dan </a:t>
            </a:r>
            <a:r>
              <a:rPr lang="id-ID" sz="2400" b="1" dirty="0" smtClean="0">
                <a:latin typeface="Times New Roman" pitchFamily="18" charset="0"/>
                <a:cs typeface="Times New Roman" pitchFamily="18" charset="0"/>
              </a:rPr>
              <a:t>kepemilikan publik </a:t>
            </a:r>
            <a:r>
              <a:rPr lang="id-ID" sz="2400" dirty="0" smtClean="0">
                <a:latin typeface="Times New Roman" pitchFamily="18" charset="0"/>
                <a:cs typeface="Times New Roman" pitchFamily="18" charset="0"/>
              </a:rPr>
              <a:t>(</a:t>
            </a:r>
            <a:r>
              <a:rPr lang="id-ID" sz="2400" i="1" dirty="0" smtClean="0">
                <a:latin typeface="Times New Roman" pitchFamily="18" charset="0"/>
                <a:cs typeface="Times New Roman" pitchFamily="18" charset="0"/>
              </a:rPr>
              <a:t>private and public property</a:t>
            </a:r>
            <a:r>
              <a:rPr lang="id-ID" sz="2400" dirty="0" smtClean="0">
                <a:latin typeface="Times New Roman" pitchFamily="18" charset="0"/>
                <a:cs typeface="Times New Roman" pitchFamily="18" charset="0"/>
              </a:rPr>
              <a:t>).</a:t>
            </a:r>
          </a:p>
          <a:p>
            <a:pPr marL="0" indent="0" algn="just">
              <a:buNone/>
            </a:pPr>
            <a:r>
              <a:rPr lang="id-ID" sz="2400" dirty="0" smtClean="0">
                <a:latin typeface="Times New Roman" pitchFamily="18" charset="0"/>
                <a:cs typeface="Times New Roman" pitchFamily="18" charset="0"/>
              </a:rPr>
              <a:t>Ingin menguasai dan memiliki harta kekayaan, sesuai dengan sifat manusia.  Karena itu, syariah Islam membenarkan kepemilikan individu, tapi tidak bersifat mutlak.  Harus seuai dengan nilai2 syariah. Tidak merugikan pihak lain.</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Konsep keseimbangan merupakan  karakteristik dasar ekonomi Islam. Karena Allah telah menciptakan  segala sesuatu dengan seimbang. Salah satu wujud keseimbangan kepemilikan manusia  adalah adanya kepemilikan publik sebagai penyeimbang kepemilikan individu. Kepemilikan publik merupakan kepemilikan yang secara asal telah ditentukan oleh syariah. Asas dan pijakan kepemilikan publik adalah kemaslahatan bersama. Segala komoditas dan jasa yang dapat menciptakan ataupun men-jaga keseimbangan dan kemaslahatan bersama merupakan barang publik yang tidak boleh dimiliki secara individu (</a:t>
            </a:r>
            <a:r>
              <a:rPr lang="id-ID" sz="2400" i="1" dirty="0" smtClean="0">
                <a:latin typeface="Times New Roman" pitchFamily="18" charset="0"/>
                <a:cs typeface="Times New Roman" pitchFamily="18" charset="0"/>
              </a:rPr>
              <a:t>public goods</a:t>
            </a:r>
            <a:r>
              <a:rPr lang="id-ID" sz="2400" dirty="0" smtClean="0">
                <a:latin typeface="Times New Roman" pitchFamily="18" charset="0"/>
                <a:cs typeface="Times New Roman" pitchFamily="18" charset="0"/>
              </a:rPr>
              <a:t>). Kepemilikan </a:t>
            </a:r>
            <a:r>
              <a:rPr lang="id-ID" sz="2400" i="1" dirty="0" smtClean="0">
                <a:latin typeface="Times New Roman" pitchFamily="18" charset="0"/>
                <a:cs typeface="Times New Roman" pitchFamily="18" charset="0"/>
              </a:rPr>
              <a:t>public goods </a:t>
            </a:r>
            <a:r>
              <a:rPr lang="id-ID" sz="2400" dirty="0" smtClean="0">
                <a:latin typeface="Times New Roman" pitchFamily="18" charset="0"/>
                <a:cs typeface="Times New Roman" pitchFamily="18" charset="0"/>
              </a:rPr>
              <a:t>dapat didelegasikan kepada  </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Pemerintah ataupun instansi lain yang mempunyai nilai2 amanah dan </a:t>
            </a:r>
            <a:r>
              <a:rPr lang="id-ID" sz="2400" i="1" dirty="0" smtClean="0">
                <a:latin typeface="Times New Roman" pitchFamily="18" charset="0"/>
                <a:cs typeface="Times New Roman" pitchFamily="18" charset="0"/>
              </a:rPr>
              <a:t>responsibility </a:t>
            </a:r>
            <a:r>
              <a:rPr lang="id-ID" sz="2400" dirty="0" smtClean="0">
                <a:latin typeface="Times New Roman" pitchFamily="18" charset="0"/>
                <a:cs typeface="Times New Roman" pitchFamily="18" charset="0"/>
              </a:rPr>
              <a:t> (tanggungjawab) yang dapat dibenarkan oleh syariah.</a:t>
            </a:r>
          </a:p>
          <a:p>
            <a:pPr marL="0" indent="0" algn="just">
              <a:buNone/>
            </a:pPr>
            <a:r>
              <a:rPr lang="id-ID" sz="2400" dirty="0" smtClean="0">
                <a:latin typeface="Times New Roman" pitchFamily="18" charset="0"/>
                <a:cs typeface="Times New Roman" pitchFamily="18" charset="0"/>
              </a:rPr>
              <a:t>Berkenaan dengan kepemilikan publik, Rasulullah pernah meng-indikasikannya dalam sebuah hadits, </a:t>
            </a:r>
            <a:r>
              <a:rPr lang="id-ID" sz="2400" i="1" dirty="0" smtClean="0">
                <a:latin typeface="Times New Roman" pitchFamily="18" charset="0"/>
                <a:cs typeface="Times New Roman" pitchFamily="18" charset="0"/>
              </a:rPr>
              <a:t>:”Manusia bersekutu dalam tiga hal: air, padang sahara, dan api”. </a:t>
            </a:r>
            <a:r>
              <a:rPr lang="id-ID" sz="2400" dirty="0" smtClean="0">
                <a:latin typeface="Times New Roman" pitchFamily="18" charset="0"/>
                <a:cs typeface="Times New Roman" pitchFamily="18" charset="0"/>
              </a:rPr>
              <a:t>Penuturan Rasulullah atas 3 komoditas di atas, bukan berarti </a:t>
            </a:r>
            <a:r>
              <a:rPr lang="id-ID" sz="2400" i="1" dirty="0" smtClean="0">
                <a:latin typeface="Times New Roman" pitchFamily="18" charset="0"/>
                <a:cs typeface="Times New Roman" pitchFamily="18" charset="0"/>
              </a:rPr>
              <a:t>public goods </a:t>
            </a:r>
            <a:r>
              <a:rPr lang="id-ID" sz="2400" dirty="0" smtClean="0">
                <a:latin typeface="Times New Roman" pitchFamily="18" charset="0"/>
                <a:cs typeface="Times New Roman" pitchFamily="18" charset="0"/>
              </a:rPr>
              <a:t>hanya dibatasi  3 komoditas tersebut. Akan tetapi dengan perkembangan zaman. Sebagian ulama berpendapat, penyebutan Rasulullah atas ketiga komoditas tersebut adalah sebagai contoh dan bukan berupa pembatasan. Dengan demikian kita bisa melakukan derivasi atas segala barang yang bersumber dari ketiga komoditas tersebut.</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Selain itu, kita juga kita bisa mengambil substansi  komoditas tersebut dalam mewujudkan kemaslahatan hidup bersama, sehingga kita mampu melakukan analogi terhadap semua jenis komoditas dengan tingkat substansi yang sama.</a:t>
            </a:r>
          </a:p>
          <a:p>
            <a:pPr marL="0" indent="0" algn="just">
              <a:buNone/>
            </a:pPr>
            <a:r>
              <a:rPr lang="id-ID" sz="2400" dirty="0" smtClean="0">
                <a:latin typeface="Times New Roman" pitchFamily="18" charset="0"/>
                <a:cs typeface="Times New Roman" pitchFamily="18" charset="0"/>
              </a:rPr>
              <a:t> Kepemilikan publik merupakan jenis atau bentuk komoditas yang berfungsi sebagai elemen kemaslahatan hidup bersama yang tidak boleh dimiliki individu. Komoditas tersebut harus dikelola oleh sebuah instansi yang berfungsi menjaga kemaslahatan  hidup bersama. Ibnu Qadamah (1401H) menjelaskan: “Segala  hasil tambang yang menjadi pilar utama untuk kemaslahatan hidup bersama; seperti air, garam, sulfur, aspal, gift, minyak, batubara,</a:t>
            </a: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828801"/>
            <a:ext cx="8001000" cy="4114800"/>
          </a:xfrm>
        </p:spPr>
        <p:txBody>
          <a:bodyPr>
            <a:normAutofit/>
          </a:bodyPr>
          <a:lstStyle/>
          <a:p>
            <a:pPr marL="0" indent="0" algn="just">
              <a:buNone/>
            </a:pPr>
            <a:r>
              <a:rPr lang="id-ID" sz="2400" dirty="0" smtClean="0">
                <a:latin typeface="Times New Roman" pitchFamily="18" charset="0"/>
                <a:cs typeface="Times New Roman" pitchFamily="18" charset="0"/>
              </a:rPr>
              <a:t>dan lain sebagainya, tidak boleh dikuasai individu yang tujuannya bukan kemaslahatan bersama, karena hal itu akan menimbulkan kerugian dan kesengsaraan bagi kehidupan masyarakat.” Demikian juga dengan tanah pemerintah, harta wakaf, sumber kekuatan hidrolik, dan sumber2 kekuatan lainnya termasuk kategori </a:t>
            </a:r>
            <a:r>
              <a:rPr lang="id-ID" sz="2400" i="1" dirty="0" smtClean="0">
                <a:latin typeface="Times New Roman" pitchFamily="18" charset="0"/>
                <a:cs typeface="Times New Roman" pitchFamily="18" charset="0"/>
              </a:rPr>
              <a:t>public goods </a:t>
            </a:r>
            <a:r>
              <a:rPr lang="id-ID" sz="2400" dirty="0" smtClean="0">
                <a:latin typeface="Times New Roman" pitchFamily="18" charset="0"/>
                <a:cs typeface="Times New Roman" pitchFamily="18" charset="0"/>
              </a:rPr>
              <a:t>yang tidak boleh dimiliki  oleh individu. Hal  sebagaimana tersebut, dikhawatirkan terjadinya eksploitasi dalam mendapatkan keuntungan dari komoditas yang dimiliki. Tentunya, hal tersebut akan menyebabkan ketidakseimbangan dalam kehidupan masyarakat.</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buNone/>
            </a:pPr>
            <a:r>
              <a:rPr lang="id-ID" sz="2400" b="1" dirty="0" smtClean="0">
                <a:latin typeface="Times New Roman" pitchFamily="18" charset="0"/>
                <a:cs typeface="Times New Roman" pitchFamily="18" charset="0"/>
              </a:rPr>
              <a:t> 3.   Berorientasi pada Kemaslahatan dan Manfaat</a:t>
            </a:r>
          </a:p>
          <a:p>
            <a:pPr marL="0" indent="0" algn="just">
              <a:buNone/>
            </a:pPr>
            <a:r>
              <a:rPr lang="id-ID" sz="2400" dirty="0" smtClean="0">
                <a:latin typeface="Times New Roman" pitchFamily="18" charset="0"/>
                <a:cs typeface="Times New Roman" pitchFamily="18" charset="0"/>
              </a:rPr>
              <a:t>Islam dalam membentuk kemaslahatan dan kemanfaatan selalu berorientasi kepentingan individu dan kepentingan bersama menentukan aturan2 tentang ekonomi a.l. Melalui jual-beli sebagai manifestasi mengonsumsikan (menafkahkan) harta benda. Jual beli mempunyai tujuan mendapatkan kenikmatan, kelezatan, kepuasan, kemanfaatan dan kebahagiaan hidup di dunia tercapai dengan baik (lihat Al-Baqarah: 275).</a:t>
            </a:r>
          </a:p>
          <a:p>
            <a:pPr marL="0" indent="0" algn="just">
              <a:buNone/>
            </a:pPr>
            <a:r>
              <a:rPr lang="id-ID" sz="2400" dirty="0" smtClean="0">
                <a:latin typeface="Times New Roman" pitchFamily="18" charset="0"/>
                <a:cs typeface="Times New Roman" pitchFamily="18" charset="0"/>
              </a:rPr>
              <a:t>Kemaslahatan dan kemanfaatan bagi individu dalam kehidupan ekonomi. Hal inilah yang menjadi karakteristik ekonomi Islam, dimana kemaslahatan individu dan bersama harus saling mendukung.</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Dalam arti, kemaslahatan individu tidak boleh dikorbankan demi kemaslahatan bersama dan sebaliknya. Dalam mewujudkan kemaslahatan kehidupan bersama, negara mempunyai hak intervensi apabila terjadi eksploitasi atau kezaliman dalam mewujudkan kemaslahatan. Negara harus bertindak jika terjadi sebuah penyimpangan operasional yang merugikan hak2 kemaslahatan.</a:t>
            </a:r>
          </a:p>
          <a:p>
            <a:pPr marL="0" indent="0" algn="just">
              <a:buNone/>
            </a:pPr>
            <a:r>
              <a:rPr lang="id-ID" sz="2400" dirty="0" smtClean="0">
                <a:latin typeface="Times New Roman" pitchFamily="18" charset="0"/>
                <a:cs typeface="Times New Roman" pitchFamily="18" charset="0"/>
              </a:rPr>
              <a:t>Untuk mengatur dan menjaga kemaslahatan dan kemanfaatan masyarakat, diperlukan sebuah lembaga (instansi) yang mendukung,  </a:t>
            </a:r>
            <a:r>
              <a:rPr lang="id-ID" sz="2400" i="1" dirty="0" smtClean="0">
                <a:latin typeface="Times New Roman" pitchFamily="18" charset="0"/>
                <a:cs typeface="Times New Roman" pitchFamily="18" charset="0"/>
              </a:rPr>
              <a:t>Al-Hisbah </a:t>
            </a:r>
            <a:r>
              <a:rPr lang="id-ID" sz="2400" dirty="0" smtClean="0">
                <a:latin typeface="Times New Roman" pitchFamily="18" charset="0"/>
                <a:cs typeface="Times New Roman" pitchFamily="18" charset="0"/>
              </a:rPr>
              <a:t>merupakan instansi keuangan dalam pemerintahan Islam yan g berfungsi sebagai pengawas atas segala  kegiatan ekonomi. Lembaga tersebut  bertugas  untuk mengawasi</a:t>
            </a: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id-ID" sz="2400" dirty="0" smtClean="0">
                <a:latin typeface="Times New Roman" pitchFamily="18" charset="0"/>
                <a:cs typeface="Times New Roman" pitchFamily="18" charset="0"/>
              </a:rPr>
              <a:t>semua infrastruktur yang terlihat dalam mekanisme pasar. Apabila dalam mekanisme pasar tsb terjadi penyimpangan operasional, maka </a:t>
            </a:r>
            <a:r>
              <a:rPr lang="id-ID" sz="2400" i="1" dirty="0" smtClean="0">
                <a:latin typeface="Times New Roman" pitchFamily="18" charset="0"/>
                <a:cs typeface="Times New Roman" pitchFamily="18" charset="0"/>
              </a:rPr>
              <a:t>Al-Hisbah</a:t>
            </a:r>
            <a:r>
              <a:rPr lang="id-ID" sz="2400" dirty="0" smtClean="0">
                <a:latin typeface="Times New Roman" pitchFamily="18" charset="0"/>
                <a:cs typeface="Times New Roman" pitchFamily="18" charset="0"/>
              </a:rPr>
              <a:t> berhak melakukan intervensi. Selain itu, </a:t>
            </a:r>
            <a:r>
              <a:rPr lang="id-ID" sz="2400" i="1" dirty="0" smtClean="0">
                <a:latin typeface="Times New Roman" pitchFamily="18" charset="0"/>
                <a:cs typeface="Times New Roman" pitchFamily="18" charset="0"/>
              </a:rPr>
              <a:t>Al-Hisbah </a:t>
            </a:r>
            <a:r>
              <a:rPr lang="id-ID" sz="2400" dirty="0" smtClean="0">
                <a:latin typeface="Times New Roman" pitchFamily="18" charset="0"/>
                <a:cs typeface="Times New Roman" pitchFamily="18" charset="0"/>
              </a:rPr>
              <a:t>mempunyai wewenang untuk mengatur tata letak kegiatan ekonomi, disamping  diwajibkan untuk menye-diakan semua fasilitas kegiatan ekonomi demi terciptanya ke-maslahatan bersama.</a:t>
            </a:r>
          </a:p>
          <a:p>
            <a:pPr marL="0" indent="0" algn="just">
              <a:buNone/>
            </a:pPr>
            <a:r>
              <a:rPr lang="id-ID" sz="2400" dirty="0" smtClean="0">
                <a:latin typeface="Times New Roman" pitchFamily="18" charset="0"/>
                <a:cs typeface="Times New Roman" pitchFamily="18" charset="0"/>
              </a:rPr>
              <a:t>Lembaga </a:t>
            </a:r>
            <a:r>
              <a:rPr lang="id-ID" sz="2400" i="1" dirty="0" smtClean="0">
                <a:latin typeface="Times New Roman" pitchFamily="18" charset="0"/>
                <a:cs typeface="Times New Roman" pitchFamily="18" charset="0"/>
              </a:rPr>
              <a:t>zakat </a:t>
            </a:r>
            <a:r>
              <a:rPr lang="id-ID" sz="2400" dirty="0" smtClean="0">
                <a:latin typeface="Times New Roman" pitchFamily="18" charset="0"/>
                <a:cs typeface="Times New Roman" pitchFamily="18" charset="0"/>
              </a:rPr>
              <a:t>merupakan sebuah kelembagaan Islam. Instansi zakat merupakan elemen yang berfungsi untuk menampung dana zakat dari para </a:t>
            </a:r>
            <a:r>
              <a:rPr lang="id-ID" sz="2400" i="1" dirty="0" smtClean="0">
                <a:latin typeface="Times New Roman" pitchFamily="18" charset="0"/>
                <a:cs typeface="Times New Roman" pitchFamily="18" charset="0"/>
              </a:rPr>
              <a:t>muzakki </a:t>
            </a:r>
            <a:r>
              <a:rPr lang="id-ID" sz="2400" dirty="0" smtClean="0">
                <a:latin typeface="Times New Roman" pitchFamily="18" charset="0"/>
                <a:cs typeface="Times New Roman" pitchFamily="18" charset="0"/>
              </a:rPr>
              <a:t>(pembayar zakat). Institusi zakat mempu-nyai otoritas penuh dalam pengelolaan dan pendistribusian dana zakat,  disamping  mempunyai  wewenang  untuk  menarik  zakat  </a:t>
            </a:r>
            <a:endParaRPr lang="en-US" sz="2400" i="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endParaRPr lang="en-US" dirty="0"/>
          </a:p>
        </p:txBody>
      </p:sp>
      <p:sp>
        <p:nvSpPr>
          <p:cNvPr id="3" name="Content Placeholder 2"/>
          <p:cNvSpPr>
            <a:spLocks noGrp="1"/>
          </p:cNvSpPr>
          <p:nvPr>
            <p:ph idx="1"/>
          </p:nvPr>
        </p:nvSpPr>
        <p:spPr>
          <a:xfrm>
            <a:off x="457200" y="7620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dari para </a:t>
            </a:r>
            <a:r>
              <a:rPr lang="id-ID" sz="2400" i="1" dirty="0" smtClean="0">
                <a:latin typeface="Times New Roman" pitchFamily="18" charset="0"/>
                <a:cs typeface="Times New Roman" pitchFamily="18" charset="0"/>
              </a:rPr>
              <a:t>muzakki</a:t>
            </a:r>
            <a:r>
              <a:rPr lang="id-ID" sz="2400" dirty="0" smtClean="0">
                <a:latin typeface="Times New Roman" pitchFamily="18" charset="0"/>
                <a:cs typeface="Times New Roman" pitchFamily="18" charset="0"/>
              </a:rPr>
              <a:t> dan berkewajiban untuk mendistribusikannya kepada </a:t>
            </a:r>
            <a:r>
              <a:rPr lang="id-ID" sz="2400" i="1" dirty="0" smtClean="0">
                <a:latin typeface="Times New Roman" pitchFamily="18" charset="0"/>
                <a:cs typeface="Times New Roman" pitchFamily="18" charset="0"/>
              </a:rPr>
              <a:t>mustahiq </a:t>
            </a:r>
            <a:r>
              <a:rPr lang="id-ID" sz="2400" dirty="0" smtClean="0">
                <a:latin typeface="Times New Roman" pitchFamily="18" charset="0"/>
                <a:cs typeface="Times New Roman" pitchFamily="18" charset="0"/>
              </a:rPr>
              <a:t>(yang berhak menerima zakat). </a:t>
            </a:r>
          </a:p>
          <a:p>
            <a:pPr marL="0" indent="0" algn="just">
              <a:buNone/>
            </a:pPr>
            <a:r>
              <a:rPr lang="id-ID" sz="2400" i="1" dirty="0" smtClean="0">
                <a:latin typeface="Times New Roman" pitchFamily="18" charset="0"/>
                <a:cs typeface="Times New Roman" pitchFamily="18" charset="0"/>
              </a:rPr>
              <a:t>Empat dasar </a:t>
            </a:r>
            <a:r>
              <a:rPr lang="id-ID" sz="2400" dirty="0" smtClean="0">
                <a:latin typeface="Times New Roman" pitchFamily="18" charset="0"/>
                <a:cs typeface="Times New Roman" pitchFamily="18" charset="0"/>
              </a:rPr>
              <a:t>yang telah diuraikan merupakan  elemen yang mem-bedakan konsep ekonomim Islam dengan ekonomi kontemporer.</a:t>
            </a:r>
          </a:p>
          <a:p>
            <a:pPr marL="0" indent="0" algn="just">
              <a:buNone/>
            </a:pPr>
            <a:r>
              <a:rPr lang="id-ID" sz="2400" dirty="0" smtClean="0">
                <a:latin typeface="Times New Roman" pitchFamily="18" charset="0"/>
                <a:cs typeface="Times New Roman" pitchFamily="18" charset="0"/>
              </a:rPr>
              <a:t>Dari beberapa literatur yang ada, dapat juga ditemukan karakter-istik lain sebagai rujukan atas prinsip dasar ekonomi Islam, yaitu:</a:t>
            </a:r>
          </a:p>
          <a:p>
            <a:pPr marL="457200" indent="-457200" algn="just">
              <a:buAutoNum type="alphaLcParenBoth"/>
            </a:pPr>
            <a:r>
              <a:rPr lang="id-ID" sz="2400" dirty="0" smtClean="0">
                <a:latin typeface="Times New Roman" pitchFamily="18" charset="0"/>
                <a:cs typeface="Times New Roman" pitchFamily="18" charset="0"/>
              </a:rPr>
              <a:t>Saling menjaga kemaslahatan bersama dan saling mengasihi  </a:t>
            </a:r>
          </a:p>
          <a:p>
            <a:pPr marL="457200" indent="-457200" algn="just">
              <a:buNone/>
            </a:pPr>
            <a:r>
              <a:rPr lang="id-ID" sz="2400" dirty="0" smtClean="0">
                <a:latin typeface="Times New Roman" pitchFamily="18" charset="0"/>
                <a:cs typeface="Times New Roman" pitchFamily="18" charset="0"/>
              </a:rPr>
              <a:t>      satu sama lain. Hal tsb dapat direalisasikan dengan penetapan harga yang adil dan upah yang sesuai dengan pekerjaan serta aplikasi konsep shadaqah dan zakat.</a:t>
            </a:r>
          </a:p>
          <a:p>
            <a:pPr marL="457200" indent="-457200" algn="just">
              <a:buNone/>
            </a:pPr>
            <a:r>
              <a:rPr lang="id-ID" sz="2400" dirty="0" smtClean="0">
                <a:latin typeface="Times New Roman" pitchFamily="18" charset="0"/>
                <a:cs typeface="Times New Roman" pitchFamily="18" charset="0"/>
              </a:rPr>
              <a:t>(b) Mengajak untuk menggunakan uang sebagai </a:t>
            </a:r>
            <a:r>
              <a:rPr lang="id-ID" sz="2400" i="1" dirty="0" smtClean="0">
                <a:latin typeface="Times New Roman" pitchFamily="18" charset="0"/>
                <a:cs typeface="Times New Roman" pitchFamily="18" charset="0"/>
              </a:rPr>
              <a:t>medium of exchange  </a:t>
            </a:r>
            <a:r>
              <a:rPr lang="id-ID" sz="2400" dirty="0" smtClean="0">
                <a:latin typeface="Times New Roman" pitchFamily="18" charset="0"/>
                <a:cs typeface="Times New Roman" pitchFamily="18" charset="0"/>
              </a:rPr>
              <a:t>(alat tukar)  bukan  sebagai  komoditas  yang  dapat</a:t>
            </a:r>
          </a:p>
          <a:p>
            <a:pPr marL="0" indent="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p>
            <a:pPr marL="533400" indent="-533400" algn="just">
              <a:buNone/>
            </a:pPr>
            <a:r>
              <a:rPr lang="id-ID" sz="2400" dirty="0" smtClean="0">
                <a:latin typeface="Times New Roman" pitchFamily="18" charset="0"/>
                <a:cs typeface="Times New Roman" pitchFamily="18" charset="0"/>
              </a:rPr>
              <a:t>       menggiring seseorang terjerumus ke dalam transaksi ribawi. Menciptakan mekanisme pasar yang jauh dari praktik </a:t>
            </a:r>
            <a:r>
              <a:rPr lang="id-ID" sz="2400" i="1" dirty="0" smtClean="0">
                <a:latin typeface="Times New Roman" pitchFamily="18" charset="0"/>
                <a:cs typeface="Times New Roman" pitchFamily="18" charset="0"/>
              </a:rPr>
              <a:t>ikhtikar</a:t>
            </a:r>
            <a:r>
              <a:rPr lang="id-ID" sz="2400" dirty="0" smtClean="0">
                <a:latin typeface="Times New Roman" pitchFamily="18" charset="0"/>
                <a:cs typeface="Times New Roman" pitchFamily="18" charset="0"/>
              </a:rPr>
              <a:t> (monopoli), penipuan </a:t>
            </a:r>
            <a:r>
              <a:rPr lang="id-ID" sz="2400" smtClean="0">
                <a:latin typeface="Times New Roman" pitchFamily="18" charset="0"/>
                <a:cs typeface="Times New Roman" pitchFamily="18" charset="0"/>
              </a:rPr>
              <a:t>dan tindak </a:t>
            </a:r>
            <a:r>
              <a:rPr lang="id-ID" sz="2400" dirty="0" smtClean="0">
                <a:latin typeface="Times New Roman" pitchFamily="18" charset="0"/>
                <a:cs typeface="Times New Roman" pitchFamily="18" charset="0"/>
              </a:rPr>
              <a:t>kezaliman.</a:t>
            </a:r>
          </a:p>
          <a:p>
            <a:pPr marL="457200" indent="-457200" algn="just">
              <a:buAutoNum type="alphaLcParenBoth" startAt="3"/>
            </a:pPr>
            <a:r>
              <a:rPr lang="id-ID" sz="2400" dirty="0" smtClean="0">
                <a:latin typeface="Times New Roman" pitchFamily="18" charset="0"/>
                <a:cs typeface="Times New Roman" pitchFamily="18" charset="0"/>
              </a:rPr>
              <a:t> Mengajak untuk bersama-sama  meningkatkan  pertumbuhan  </a:t>
            </a:r>
          </a:p>
          <a:p>
            <a:pPr marL="457200" indent="-457200" algn="just">
              <a:buNone/>
            </a:pPr>
            <a:r>
              <a:rPr lang="id-ID" sz="2400" dirty="0" smtClean="0">
                <a:latin typeface="Times New Roman" pitchFamily="18" charset="0"/>
                <a:cs typeface="Times New Roman" pitchFamily="18" charset="0"/>
              </a:rPr>
              <a:t>       dan  kesejahteraan   ekonomi   dengan   cara   bekerja  secara  </a:t>
            </a:r>
          </a:p>
          <a:p>
            <a:pPr marL="457200" indent="-457200" algn="just">
              <a:buNone/>
            </a:pPr>
            <a:r>
              <a:rPr lang="id-ID" sz="2400" dirty="0" smtClean="0">
                <a:latin typeface="Times New Roman" pitchFamily="18" charset="0"/>
                <a:cs typeface="Times New Roman" pitchFamily="18" charset="0"/>
              </a:rPr>
              <a:t>       profesional dan mendorong bangkitnya sektor produksi.  </a:t>
            </a:r>
          </a:p>
          <a:p>
            <a:pPr marL="457200" indent="-457200" algn="just">
              <a:buNone/>
            </a:pPr>
            <a:r>
              <a:rPr lang="id-ID" sz="2400" dirty="0" smtClean="0">
                <a:latin typeface="Times New Roman" pitchFamily="18" charset="0"/>
                <a:cs typeface="Times New Roman" pitchFamily="18" charset="0"/>
              </a:rPr>
              <a:t>       Disamping itu, harus  dijauhkan  sifat  boros dan  bermewah- </a:t>
            </a:r>
          </a:p>
          <a:p>
            <a:pPr marL="457200" indent="-457200" algn="just">
              <a:buNone/>
            </a:pPr>
            <a:r>
              <a:rPr lang="id-ID" sz="2400" dirty="0" smtClean="0">
                <a:latin typeface="Times New Roman" pitchFamily="18" charset="0"/>
                <a:cs typeface="Times New Roman" pitchFamily="18" charset="0"/>
              </a:rPr>
              <a:t>       mewahan dalam membelanjakan harta (konsumerisme) </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295399"/>
          </a:xfrm>
        </p:spPr>
        <p:txBody>
          <a:bodyPr/>
          <a:lstStyle/>
          <a:p>
            <a:r>
              <a:rPr lang="id-ID" dirty="0" smtClean="0"/>
              <a:t> </a:t>
            </a:r>
            <a:endParaRPr lang="id-ID" dirty="0"/>
          </a:p>
        </p:txBody>
      </p:sp>
      <p:sp>
        <p:nvSpPr>
          <p:cNvPr id="3" name="Content Placeholder 2"/>
          <p:cNvSpPr>
            <a:spLocks noGrp="1"/>
          </p:cNvSpPr>
          <p:nvPr>
            <p:ph type="subTitle" idx="1"/>
          </p:nvPr>
        </p:nvSpPr>
        <p:spPr>
          <a:xfrm>
            <a:off x="533400" y="1371600"/>
            <a:ext cx="7620000" cy="4876800"/>
          </a:xfrm>
        </p:spPr>
        <p:txBody>
          <a:bodyPr>
            <a:normAutofit/>
          </a:bodyPr>
          <a:lstStyle/>
          <a:p>
            <a:pPr>
              <a:buNone/>
            </a:pPr>
            <a:r>
              <a:rPr lang="id-ID" dirty="0" smtClean="0">
                <a:latin typeface="Times New Roman" pitchFamily="18" charset="0"/>
                <a:cs typeface="Times New Roman" pitchFamily="18" charset="0"/>
              </a:rPr>
              <a:t> </a:t>
            </a:r>
            <a:r>
              <a:rPr lang="id-ID" b="1" dirty="0" smtClean="0">
                <a:latin typeface="Times New Roman" pitchFamily="18" charset="0"/>
                <a:cs typeface="Times New Roman" pitchFamily="18" charset="0"/>
              </a:rPr>
              <a:t>KONSEP DASAR EKONOMI KELEMBAGAAN SYARIAH</a:t>
            </a:r>
          </a:p>
          <a:p>
            <a:pPr algn="just">
              <a:buNone/>
            </a:pPr>
            <a:r>
              <a:rPr lang="id-ID" sz="2400" b="1" dirty="0" smtClean="0">
                <a:latin typeface="Times New Roman" pitchFamily="18" charset="0"/>
                <a:cs typeface="Times New Roman" pitchFamily="18" charset="0"/>
              </a:rPr>
              <a:t>     Keberhasilan suatu organisasi bisnis, sosial, atau organisasi lainnya tergantung pada empat hal sebagaimana disebutkan dalam kata-kata hikmah :</a:t>
            </a:r>
          </a:p>
          <a:p>
            <a:pPr algn="just">
              <a:buNone/>
            </a:pPr>
            <a:r>
              <a:rPr lang="id-ID" sz="2400" b="1" dirty="0" smtClean="0">
                <a:latin typeface="Times New Roman" pitchFamily="18" charset="0"/>
                <a:cs typeface="Times New Roman" pitchFamily="18" charset="0"/>
              </a:rPr>
              <a:t>      “</a:t>
            </a:r>
            <a:r>
              <a:rPr lang="id-ID" sz="2400" b="1" i="1" dirty="0" smtClean="0">
                <a:latin typeface="Times New Roman" pitchFamily="18" charset="0"/>
                <a:cs typeface="Times New Roman" pitchFamily="18" charset="0"/>
              </a:rPr>
              <a:t>La ghlabata illa </a:t>
            </a:r>
            <a:r>
              <a:rPr lang="id-ID" sz="2400" b="1" dirty="0" smtClean="0">
                <a:latin typeface="Times New Roman" pitchFamily="18" charset="0"/>
                <a:cs typeface="Times New Roman" pitchFamily="18" charset="0"/>
              </a:rPr>
              <a:t>bilquah, </a:t>
            </a:r>
            <a:r>
              <a:rPr lang="id-ID" sz="2400" b="1" i="1" dirty="0" smtClean="0">
                <a:latin typeface="Times New Roman" pitchFamily="18" charset="0"/>
                <a:cs typeface="Times New Roman" pitchFamily="18" charset="0"/>
              </a:rPr>
              <a:t>wala quata illa bil </a:t>
            </a:r>
            <a:r>
              <a:rPr lang="id-ID" sz="2400" b="1" dirty="0" smtClean="0">
                <a:latin typeface="Times New Roman" pitchFamily="18" charset="0"/>
                <a:cs typeface="Times New Roman" pitchFamily="18" charset="0"/>
              </a:rPr>
              <a:t>ittihad,</a:t>
            </a:r>
            <a:r>
              <a:rPr lang="id-ID" sz="2400" b="1" i="1" dirty="0" smtClean="0">
                <a:latin typeface="Times New Roman" pitchFamily="18" charset="0"/>
                <a:cs typeface="Times New Roman" pitchFamily="18" charset="0"/>
              </a:rPr>
              <a:t> wala ittihada illa bil </a:t>
            </a:r>
            <a:r>
              <a:rPr lang="id-ID" sz="2400" b="1" dirty="0" smtClean="0">
                <a:latin typeface="Times New Roman" pitchFamily="18" charset="0"/>
                <a:cs typeface="Times New Roman" pitchFamily="18" charset="0"/>
              </a:rPr>
              <a:t>fadail</a:t>
            </a:r>
            <a:r>
              <a:rPr lang="id-ID" sz="2400" b="1" i="1" dirty="0" smtClean="0">
                <a:latin typeface="Times New Roman" pitchFamily="18" charset="0"/>
                <a:cs typeface="Times New Roman" pitchFamily="18" charset="0"/>
              </a:rPr>
              <a:t>, wala fadhailla illa </a:t>
            </a:r>
            <a:r>
              <a:rPr lang="id-ID" sz="2400" b="1" dirty="0" smtClean="0">
                <a:latin typeface="Times New Roman" pitchFamily="18" charset="0"/>
                <a:cs typeface="Times New Roman" pitchFamily="18" charset="0"/>
              </a:rPr>
              <a:t>nidham</a:t>
            </a:r>
            <a:r>
              <a:rPr lang="id-ID" sz="2400" b="1" i="1"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(keberhasilan sebuah aktivitas itu ditentukan oleh kekuatan, dan kekuatan itu terbangun dari kebersamaan, kebersamaan itu ada bila saling menghargai peran dan profesi masing2 orang, dan orang yang saling menghargai itu berpedoman dengan aturan</a:t>
            </a:r>
            <a:r>
              <a:rPr lang="id-ID" sz="2400" b="1" dirty="0" smtClean="0"/>
              <a:t>) </a:t>
            </a:r>
            <a:endParaRPr lang="id-ID"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Dalam pembahasan ekonomi syariah tentunya berkaitan dengan kertentuan normatif yang terkait dengan perekonomian dalam sistem islam, karena ekonomi syariah merupakan ekonomi yang syarat nilai keislaman yang harus dipedomani oleh pelakunya dalam berkonsumsi, berproduksi dan berbisnis.</a:t>
            </a:r>
          </a:p>
          <a:p>
            <a:pPr marL="0" indent="0" algn="just">
              <a:buNone/>
            </a:pPr>
            <a:r>
              <a:rPr lang="id-ID" sz="2400" dirty="0" smtClean="0">
                <a:latin typeface="Times New Roman" pitchFamily="18" charset="0"/>
                <a:cs typeface="Times New Roman" pitchFamily="18" charset="0"/>
              </a:rPr>
              <a:t>Kelembagaan termasuk ekonomi syariah memiliki sumbangan penting dalam pembangunan ekonomi mengingat adanya kegagalan pasar sebagai akibat mahalnya informasi dan pelaku </a:t>
            </a:r>
            <a:r>
              <a:rPr lang="en-US" sz="2400" dirty="0" smtClean="0">
                <a:latin typeface="Times New Roman" pitchFamily="18" charset="0"/>
                <a:cs typeface="Times New Roman" pitchFamily="18" charset="0"/>
              </a:rPr>
              <a:t> p</a:t>
            </a:r>
            <a:r>
              <a:rPr lang="id-ID" sz="2400" dirty="0" smtClean="0">
                <a:latin typeface="Times New Roman" pitchFamily="18" charset="0"/>
                <a:cs typeface="Times New Roman" pitchFamily="18" charset="0"/>
              </a:rPr>
              <a:t>asar tidak menggunakan semua informasi yang diperoleh atau tidak mampu diperoleh. Masalah2 ketidaksempurnaan ini  muncul hampir disetiap kegiatan ekonomi selama terdapat potensi kegagalan mekanisme pasar yang diakibatkan oleh eksternalitas dalam produksi, eksitensi barang publik, pasar ds</a:t>
            </a:r>
            <a:r>
              <a:rPr lang="en-US" sz="24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Secara operasional ekonomi kelembagaan syariah itu mencakup kondisi yang harus dipenuhi atau kewajiban dan kondisi yang harus ditinggalkan atau larangan dalam sistem ekonomi.</a:t>
            </a:r>
          </a:p>
          <a:p>
            <a:pPr marL="0" indent="0" algn="just">
              <a:buNone/>
            </a:pPr>
            <a:r>
              <a:rPr lang="id-ID" sz="2400" dirty="0" smtClean="0">
                <a:latin typeface="Times New Roman" pitchFamily="18" charset="0"/>
                <a:cs typeface="Times New Roman" pitchFamily="18" charset="0"/>
              </a:rPr>
              <a:t>Dalam kelembagan perekonomian syariah beberapa hal yang harus dipenuhi atau kewajiban yang harus ditaati oleh pelakunya:</a:t>
            </a:r>
          </a:p>
          <a:p>
            <a:pPr marL="457200" indent="-457200" algn="just">
              <a:buAutoNum type="arabicPeriod"/>
            </a:pPr>
            <a:r>
              <a:rPr lang="id-ID" sz="2400" b="1" dirty="0" smtClean="0">
                <a:latin typeface="Times New Roman" pitchFamily="18" charset="0"/>
                <a:cs typeface="Times New Roman" pitchFamily="18" charset="0"/>
              </a:rPr>
              <a:t>Kebebasan Dalam Berekonomi</a:t>
            </a:r>
          </a:p>
          <a:p>
            <a:pPr marL="457200" indent="-457200" algn="just">
              <a:buNone/>
            </a:pPr>
            <a:r>
              <a:rPr lang="id-ID" sz="2400" dirty="0" smtClean="0">
                <a:latin typeface="Times New Roman" pitchFamily="18" charset="0"/>
                <a:cs typeface="Times New Roman" pitchFamily="18" charset="0"/>
              </a:rPr>
              <a:t>      Dibedakan menjadi dua hal:</a:t>
            </a:r>
          </a:p>
          <a:p>
            <a:pPr marL="457200" indent="-457200" algn="just">
              <a:buNone/>
            </a:pPr>
            <a:r>
              <a:rPr lang="id-ID" sz="2400" dirty="0" smtClean="0">
                <a:latin typeface="Times New Roman" pitchFamily="18" charset="0"/>
                <a:cs typeface="Times New Roman" pitchFamily="18" charset="0"/>
              </a:rPr>
              <a:t>	a.  Kebebasan eksitensial yang berkaitan dengan kemampuan seseorang untuk menentukan tindakannya sendiri yang terfokus pada penentuan untuk apa bukan dari apa. Kebebasan itu berwujud yang positif dan disengaja </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457200" indent="-457200" algn="just">
              <a:buAutoNum type="arabicPeriod" startAt="2"/>
            </a:pPr>
            <a:r>
              <a:rPr lang="id-ID" sz="2400" b="1" dirty="0" smtClean="0">
                <a:latin typeface="Times New Roman" pitchFamily="18" charset="0"/>
                <a:cs typeface="Times New Roman" pitchFamily="18" charset="0"/>
              </a:rPr>
              <a:t>Kebebasan sosial </a:t>
            </a:r>
            <a:r>
              <a:rPr lang="id-ID" sz="2400" dirty="0" smtClean="0">
                <a:latin typeface="Times New Roman" pitchFamily="18" charset="0"/>
                <a:cs typeface="Times New Roman" pitchFamily="18" charset="0"/>
              </a:rPr>
              <a:t>yang menekankan kebebasan dari apa atau siapa. Kebebasan berwujud negatif karena seseorang disebut bebas apabila kemungkinan2nya bertindak tidak dibatasi orang lain</a:t>
            </a:r>
          </a:p>
          <a:p>
            <a:pPr marL="457200" indent="-457200" algn="just">
              <a:buNone/>
              <a:tabLst>
                <a:tab pos="365125" algn="l"/>
              </a:tabLst>
            </a:pPr>
            <a:r>
              <a:rPr lang="id-ID" sz="2400" dirty="0" smtClean="0">
                <a:latin typeface="Times New Roman" pitchFamily="18" charset="0"/>
                <a:cs typeface="Times New Roman" pitchFamily="18" charset="0"/>
              </a:rPr>
              <a:t>Dalam kerangka merealisasikan konsep kebebasan  individu pada </a:t>
            </a:r>
          </a:p>
          <a:p>
            <a:pPr marL="457200" indent="-457200" algn="just">
              <a:buNone/>
            </a:pPr>
            <a:r>
              <a:rPr lang="id-ID" sz="2400" dirty="0" smtClean="0">
                <a:latin typeface="Times New Roman" pitchFamily="18" charset="0"/>
                <a:cs typeface="Times New Roman" pitchFamily="18" charset="0"/>
              </a:rPr>
              <a:t>kegiatan  ekonomi, kapitalisme  menekankan prinsip  persamaan </a:t>
            </a:r>
          </a:p>
          <a:p>
            <a:pPr marL="457200" indent="-457200" algn="just">
              <a:buNone/>
            </a:pPr>
            <a:r>
              <a:rPr lang="id-ID" sz="2400" dirty="0" smtClean="0">
                <a:latin typeface="Times New Roman" pitchFamily="18" charset="0"/>
                <a:cs typeface="Times New Roman" pitchFamily="18" charset="0"/>
              </a:rPr>
              <a:t>bagi setiap individu masyarakat dalam  kegiatan ekonomi secara </a:t>
            </a:r>
          </a:p>
          <a:p>
            <a:pPr marL="457200" indent="-457200" algn="just">
              <a:buNone/>
            </a:pPr>
            <a:r>
              <a:rPr lang="id-ID" sz="2400" dirty="0" smtClean="0">
                <a:latin typeface="Times New Roman" pitchFamily="18" charset="0"/>
                <a:cs typeface="Times New Roman" pitchFamily="18" charset="0"/>
              </a:rPr>
              <a:t>bebas   untuk  meraih  kekayaan. Realitasnya,  konsep  kebebasan </a:t>
            </a:r>
          </a:p>
          <a:p>
            <a:pPr marL="457200" indent="-457200" algn="just">
              <a:buNone/>
            </a:pPr>
            <a:r>
              <a:rPr lang="id-ID" sz="2400" dirty="0" smtClean="0">
                <a:latin typeface="Times New Roman" pitchFamily="18" charset="0"/>
                <a:cs typeface="Times New Roman" pitchFamily="18" charset="0"/>
              </a:rPr>
              <a:t>tersebut menimbulkan  kerancuan  bagi proses  distribusi  </a:t>
            </a:r>
            <a:r>
              <a:rPr lang="id-ID" sz="2400" i="1" dirty="0" smtClean="0">
                <a:latin typeface="Times New Roman" pitchFamily="18" charset="0"/>
                <a:cs typeface="Times New Roman" pitchFamily="18" charset="0"/>
              </a:rPr>
              <a:t>income</a:t>
            </a:r>
            <a:r>
              <a:rPr lang="id-ID" sz="2400" dirty="0" smtClean="0">
                <a:latin typeface="Times New Roman" pitchFamily="18" charset="0"/>
                <a:cs typeface="Times New Roman" pitchFamily="18" charset="0"/>
              </a:rPr>
              <a:t> </a:t>
            </a:r>
          </a:p>
          <a:p>
            <a:pPr marL="457200" indent="-457200" algn="just">
              <a:buNone/>
            </a:pPr>
            <a:r>
              <a:rPr lang="id-ID" sz="2400" dirty="0" smtClean="0">
                <a:latin typeface="Times New Roman" pitchFamily="18" charset="0"/>
                <a:cs typeface="Times New Roman" pitchFamily="18" charset="0"/>
              </a:rPr>
              <a:t>dan kekayaan. Selain itu, sistem tersebut  secara  otomatis  meng- </a:t>
            </a:r>
          </a:p>
          <a:p>
            <a:pPr marL="457200" indent="-457200" algn="just">
              <a:buNone/>
            </a:pPr>
            <a:r>
              <a:rPr lang="id-ID" sz="2400" dirty="0" smtClean="0">
                <a:latin typeface="Times New Roman" pitchFamily="18" charset="0"/>
                <a:cs typeface="Times New Roman" pitchFamily="18" charset="0"/>
              </a:rPr>
              <a:t>klasifikasikan masyarakat menjadi dua bagian :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p:txBody>
          <a:bodyPr>
            <a:normAutofit lnSpcReduction="10000"/>
          </a:bodyPr>
          <a:lstStyle/>
          <a:p>
            <a:pPr marL="457200" indent="-457200">
              <a:buAutoNum type="alphaLcPeriod"/>
            </a:pPr>
            <a:r>
              <a:rPr lang="id-ID" sz="2400" b="1" dirty="0" smtClean="0">
                <a:latin typeface="Times New Roman" pitchFamily="18" charset="0"/>
                <a:cs typeface="Times New Roman" pitchFamily="18" charset="0"/>
              </a:rPr>
              <a:t>Pemilik modal</a:t>
            </a:r>
            <a:r>
              <a:rPr lang="id-ID" sz="2400" dirty="0" smtClean="0">
                <a:latin typeface="Times New Roman" pitchFamily="18" charset="0"/>
                <a:cs typeface="Times New Roman" pitchFamily="18" charset="0"/>
              </a:rPr>
              <a:t>, dan  </a:t>
            </a:r>
            <a:r>
              <a:rPr lang="id-ID" sz="2400" b="1"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Para pekerja</a:t>
            </a:r>
          </a:p>
          <a:p>
            <a:pPr marL="0" indent="0" algn="just">
              <a:buNone/>
            </a:pPr>
            <a:r>
              <a:rPr lang="id-ID" sz="2400" dirty="0" smtClean="0">
                <a:latin typeface="Times New Roman" pitchFamily="18" charset="0"/>
                <a:cs typeface="Times New Roman" pitchFamily="18" charset="0"/>
              </a:rPr>
              <a:t>Dalam konsep sosialisme, masyarakat tidak mempunyai kebebasan sedikitpun dalam melakukan kegiatan ekonomi. Kepemilikan individu dihilangkan dan tidak ada kebebasan untuk melakukan transaksi dalam kesepakatan perdagangan. Dalam ekonomi Islam, tidak menafikan intervensi pemerintah. Kebijakan pemerintah merupakan keniscayaan ketika perekonomian dalam keadaan darurat, selama hal ini dibenarkan secara sar’i. Intervensi harus dilakukan ketika  suatu kegiatan ekonomi berdampak kemudharatan bagi kemaslahatan masyarakat.  Intervensi juga harus diterapkan ketika pasar tidak beroperasi secara normal akibat penyimpangan mekanisme pasar.</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seperti halnya  kebijakan pemerintah dalam memberantas monopoli (</a:t>
            </a:r>
            <a:r>
              <a:rPr lang="id-ID" sz="2400" i="1" dirty="0" smtClean="0">
                <a:latin typeface="Times New Roman" pitchFamily="18" charset="0"/>
                <a:cs typeface="Times New Roman" pitchFamily="18" charset="0"/>
              </a:rPr>
              <a:t>false demand and supply</a:t>
            </a:r>
            <a:r>
              <a:rPr lang="id-ID" sz="2400" dirty="0" smtClean="0">
                <a:latin typeface="Times New Roman" pitchFamily="18" charset="0"/>
                <a:cs typeface="Times New Roman" pitchFamily="18" charset="0"/>
              </a:rPr>
              <a:t>) dari mekanisme pasar. Maka dari itu tetap dibenarkan kepemilikan individu dan kebebasan bertransaksi sepanjang dibenarkan dalam koridor syariah. Kebebasan tsb akan mendorong masyarakat untuk beramal dan berproduksi demi tercapainya kemaslahatan hidup bermasyarakat </a:t>
            </a:r>
          </a:p>
          <a:p>
            <a:pPr marL="0" indent="0" algn="just">
              <a:buNone/>
            </a:pPr>
            <a:r>
              <a:rPr lang="id-ID" sz="2400" dirty="0" smtClean="0">
                <a:latin typeface="Times New Roman" pitchFamily="18" charset="0"/>
                <a:cs typeface="Times New Roman" pitchFamily="18" charset="0"/>
              </a:rPr>
              <a:t>Kebebasan dalam ekonomi Islam dapat dibedakan dalam beberapa kategori:</a:t>
            </a:r>
          </a:p>
          <a:p>
            <a:pPr marL="0" indent="0" algn="just"/>
            <a:r>
              <a:rPr lang="id-ID" sz="2400" dirty="0" smtClean="0">
                <a:latin typeface="Times New Roman" pitchFamily="18" charset="0"/>
                <a:cs typeface="Times New Roman" pitchFamily="18" charset="0"/>
              </a:rPr>
              <a:t>  Kebebasan berinteraksi</a:t>
            </a:r>
          </a:p>
          <a:p>
            <a:pPr marL="0" indent="0" algn="just"/>
            <a:r>
              <a:rPr lang="id-ID" sz="2400" dirty="0" smtClean="0">
                <a:latin typeface="Times New Roman" pitchFamily="18" charset="0"/>
                <a:cs typeface="Times New Roman" pitchFamily="18" charset="0"/>
              </a:rPr>
              <a:t>  Kebebasan dalam berproduksi</a:t>
            </a:r>
          </a:p>
          <a:p>
            <a:pPr marL="0" indent="0" algn="just"/>
            <a:r>
              <a:rPr lang="id-ID" sz="2400" dirty="0" smtClean="0">
                <a:latin typeface="Times New Roman" pitchFamily="18" charset="0"/>
                <a:cs typeface="Times New Roman" pitchFamily="18" charset="0"/>
              </a:rPr>
              <a:t>  Kebebasan dalam berbelanja, memiliki dan mengkonsumsi</a:t>
            </a:r>
          </a:p>
          <a:p>
            <a:pPr marL="0" indent="0" algn="just"/>
            <a:r>
              <a:rPr lang="id-ID" sz="2400" dirty="0" smtClean="0">
                <a:latin typeface="Times New Roman" pitchFamily="18" charset="0"/>
                <a:cs typeface="Times New Roman" pitchFamily="18" charset="0"/>
              </a:rPr>
              <a:t>  Kebebasan dalam memilih, melanjutkan/membatalkan transaksi</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609600"/>
            <a:ext cx="8229600" cy="5516563"/>
          </a:xfrm>
        </p:spPr>
        <p:txBody>
          <a:bodyPr>
            <a:normAutofit/>
          </a:bodyPr>
          <a:lstStyle/>
          <a:p>
            <a:pPr>
              <a:buNone/>
            </a:pPr>
            <a:r>
              <a:rPr lang="id-ID" sz="2400" dirty="0" smtClean="0">
                <a:latin typeface="Times New Roman" pitchFamily="18" charset="0"/>
                <a:cs typeface="Times New Roman" pitchFamily="18" charset="0"/>
              </a:rPr>
              <a:t>Selain itu adanya kebebasan menentukan harga barang.</a:t>
            </a:r>
          </a:p>
          <a:p>
            <a:pPr marL="0" indent="0" algn="just">
              <a:buNone/>
            </a:pPr>
            <a:r>
              <a:rPr lang="id-ID" sz="2400" dirty="0" smtClean="0">
                <a:latin typeface="Times New Roman" pitchFamily="18" charset="0"/>
                <a:cs typeface="Times New Roman" pitchFamily="18" charset="0"/>
              </a:rPr>
              <a:t>Walaupun Islam memberikan kebebasan dalam ekonomi, tapi ada sarana kontrolnya yaitu Al-Qur’an  As-Sunah.</a:t>
            </a:r>
          </a:p>
          <a:p>
            <a:pPr marL="0" indent="0" algn="just">
              <a:buNone/>
            </a:pPr>
            <a:r>
              <a:rPr lang="id-ID" sz="2400" dirty="0" smtClean="0">
                <a:latin typeface="Times New Roman" pitchFamily="18" charset="0"/>
                <a:cs typeface="Times New Roman" pitchFamily="18" charset="0"/>
              </a:rPr>
              <a:t>Beberapa firman Allah dalam Al-Qur’an a.l. :</a:t>
            </a:r>
          </a:p>
          <a:p>
            <a:pPr marL="0" indent="0" algn="just">
              <a:buNone/>
            </a:pPr>
            <a:r>
              <a:rPr lang="id-ID" sz="2400" i="1" dirty="0" smtClean="0">
                <a:latin typeface="Times New Roman" pitchFamily="18" charset="0"/>
                <a:cs typeface="Times New Roman" pitchFamily="18" charset="0"/>
              </a:rPr>
              <a:t>Hai orang2 yang beriman, makanlah diantara rezki yang baik2 yang Kami berikan kepadamu dan bersyukurlah kepada Allah, jika benar-benar kepadaNYA kamu menyembah (Al-Baqarah : 172)</a:t>
            </a:r>
          </a:p>
          <a:p>
            <a:pPr marL="0" indent="0" algn="just">
              <a:buNone/>
            </a:pPr>
            <a:r>
              <a:rPr lang="id-ID" sz="2400" dirty="0" smtClean="0">
                <a:latin typeface="Times New Roman" pitchFamily="18" charset="0"/>
                <a:cs typeface="Times New Roman" pitchFamily="18" charset="0"/>
              </a:rPr>
              <a:t>Allah melarang berkonsumsi yang boros sebagaimana firmanNya:  </a:t>
            </a:r>
            <a:r>
              <a:rPr lang="id-ID" sz="2400" i="1" dirty="0" smtClean="0">
                <a:latin typeface="Times New Roman" pitchFamily="18" charset="0"/>
                <a:cs typeface="Times New Roman" pitchFamily="18" charset="0"/>
              </a:rPr>
              <a:t>“Janganlah kamu berlebih-lebihan, sesungguhnya Allah tidak menyukai orang yang berlebih-lebihan” (Al-Anam:141)</a:t>
            </a:r>
            <a:endParaRPr lang="en-US" sz="2400"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457200" indent="-457200">
              <a:buAutoNum type="arabicPeriod" startAt="2"/>
            </a:pPr>
            <a:r>
              <a:rPr lang="id-ID" sz="2400" b="1" dirty="0" smtClean="0">
                <a:latin typeface="Times New Roman" pitchFamily="18" charset="0"/>
                <a:cs typeface="Times New Roman" pitchFamily="18" charset="0"/>
              </a:rPr>
              <a:t>Keseimbangan Hak Individu dan Hak Kolektif</a:t>
            </a:r>
          </a:p>
          <a:p>
            <a:pPr marL="0" indent="0" algn="just">
              <a:buNone/>
            </a:pPr>
            <a:r>
              <a:rPr lang="id-ID" sz="2400" b="1"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Beberapa ahli Barat menyatakan bahwa Islam sebagai agama yang menjaga diri, tetapi toleran membuka diri. Selain itu para ahli tersebut menyatakan Islam adalah agama yang memiliki unsur keagamaan dan mementingkan segi akhirat dan segi dunia. Demikian juga hakikatnya pemilik alam semesta beserta isinya hanya Allah semata. Manusia hanyalah merupakan wakil Allah dalam rangka memakmurkan dan menyejahterakan bumi Kepemilikan manusia merupakan derivasi kepemilikan Allah yang hakiki. Untuk itu setiap langkah dan kebijakan ekonomi yang diambil oleh manusia untuk memakmurkan alam semesta tidak boleh bertentangan dengan ketentuan yang digariskan oleh Allah yang Maha Memiliki. </a:t>
            </a:r>
            <a:endParaRPr lang="en-US" sz="24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TotalTime>
  <Words>1509</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EKONOMI SYARIAH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SYARIAH</dc:title>
  <dc:creator>adang widjana</dc:creator>
  <cp:lastModifiedBy>--</cp:lastModifiedBy>
  <cp:revision>39</cp:revision>
  <dcterms:created xsi:type="dcterms:W3CDTF">2006-08-16T00:00:00Z</dcterms:created>
  <dcterms:modified xsi:type="dcterms:W3CDTF">2012-09-27T15:54:14Z</dcterms:modified>
</cp:coreProperties>
</file>