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5911-BFBE-4E49-9547-F172B4262499}" type="datetimeFigureOut">
              <a:rPr lang="id-ID" smtClean="0"/>
              <a:pPr/>
              <a:t>25/09/2012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45A1-817F-4E9A-8B0C-9C0322539F1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5911-BFBE-4E49-9547-F172B4262499}" type="datetimeFigureOut">
              <a:rPr lang="id-ID" smtClean="0"/>
              <a:pPr/>
              <a:t>25/09/2012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45A1-817F-4E9A-8B0C-9C0322539F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5911-BFBE-4E49-9547-F172B4262499}" type="datetimeFigureOut">
              <a:rPr lang="id-ID" smtClean="0"/>
              <a:pPr/>
              <a:t>25/09/2012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45A1-817F-4E9A-8B0C-9C0322539F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5911-BFBE-4E49-9547-F172B4262499}" type="datetimeFigureOut">
              <a:rPr lang="id-ID" smtClean="0"/>
              <a:pPr/>
              <a:t>25/09/2012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45A1-817F-4E9A-8B0C-9C0322539F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5911-BFBE-4E49-9547-F172B4262499}" type="datetimeFigureOut">
              <a:rPr lang="id-ID" smtClean="0"/>
              <a:pPr/>
              <a:t>25/09/2012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8BC45A1-817F-4E9A-8B0C-9C0322539F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5911-BFBE-4E49-9547-F172B4262499}" type="datetimeFigureOut">
              <a:rPr lang="id-ID" smtClean="0"/>
              <a:pPr/>
              <a:t>25/09/2012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45A1-817F-4E9A-8B0C-9C0322539F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5911-BFBE-4E49-9547-F172B4262499}" type="datetimeFigureOut">
              <a:rPr lang="id-ID" smtClean="0"/>
              <a:pPr/>
              <a:t>25/09/2012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45A1-817F-4E9A-8B0C-9C0322539F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5911-BFBE-4E49-9547-F172B4262499}" type="datetimeFigureOut">
              <a:rPr lang="id-ID" smtClean="0"/>
              <a:pPr/>
              <a:t>25/09/2012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45A1-817F-4E9A-8B0C-9C0322539F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5911-BFBE-4E49-9547-F172B4262499}" type="datetimeFigureOut">
              <a:rPr lang="id-ID" smtClean="0"/>
              <a:pPr/>
              <a:t>25/09/2012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45A1-817F-4E9A-8B0C-9C0322539F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5911-BFBE-4E49-9547-F172B4262499}" type="datetimeFigureOut">
              <a:rPr lang="id-ID" smtClean="0"/>
              <a:pPr/>
              <a:t>25/09/2012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45A1-817F-4E9A-8B0C-9C0322539F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5911-BFBE-4E49-9547-F172B4262499}" type="datetimeFigureOut">
              <a:rPr lang="id-ID" smtClean="0"/>
              <a:pPr/>
              <a:t>25/09/2012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45A1-817F-4E9A-8B0C-9C0322539F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8815911-BFBE-4E49-9547-F172B4262499}" type="datetimeFigureOut">
              <a:rPr lang="id-ID" smtClean="0"/>
              <a:pPr/>
              <a:t>25/09/2012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BC45A1-817F-4E9A-8B0C-9C0322539F1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5929353"/>
          </a:xfrm>
        </p:spPr>
        <p:txBody>
          <a:bodyPr anchor="t">
            <a:normAutofit/>
          </a:bodyPr>
          <a:lstStyle/>
          <a:p>
            <a:r>
              <a:rPr lang="id-ID" sz="2000" b="1" dirty="0" smtClean="0"/>
              <a:t/>
            </a:r>
            <a:br>
              <a:rPr lang="id-ID" sz="2000" b="1" dirty="0" smtClean="0"/>
            </a:br>
            <a:r>
              <a:rPr lang="id-ID" sz="2000" b="1" dirty="0" smtClean="0"/>
              <a:t>A. </a:t>
            </a:r>
            <a:r>
              <a:rPr lang="en-US" sz="2000" b="1" dirty="0" smtClean="0"/>
              <a:t>CARA BERPIDATO</a:t>
            </a:r>
            <a:r>
              <a:rPr lang="id-ID" sz="2000" b="1" dirty="0" smtClean="0"/>
              <a:t/>
            </a:r>
            <a:br>
              <a:rPr lang="id-ID" sz="2000" b="1" dirty="0" smtClean="0"/>
            </a:br>
            <a:r>
              <a:rPr lang="id-ID" sz="2000" b="1" dirty="0" smtClean="0"/>
              <a:t/>
            </a:r>
            <a:br>
              <a:rPr lang="id-ID" sz="2000" b="1" dirty="0" smtClean="0"/>
            </a:br>
            <a:r>
              <a:rPr lang="en-US" sz="2800" b="1" dirty="0">
                <a:solidFill>
                  <a:srgbClr val="FF0000"/>
                </a:solidFill>
              </a:rPr>
              <a:t>Cara </a:t>
            </a:r>
            <a:r>
              <a:rPr lang="en-US" sz="2800" b="1" dirty="0" err="1">
                <a:solidFill>
                  <a:srgbClr val="FF0000"/>
                </a:solidFill>
              </a:rPr>
              <a:t>Tampil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di</a:t>
            </a:r>
            <a:r>
              <a:rPr lang="en-US" sz="2800" b="1" dirty="0">
                <a:solidFill>
                  <a:srgbClr val="FF0000"/>
                </a:solidFill>
              </a:rPr>
              <a:t> Podium</a:t>
            </a:r>
            <a:r>
              <a:rPr lang="id-ID" sz="2800" dirty="0">
                <a:solidFill>
                  <a:srgbClr val="FF0000"/>
                </a:solidFill>
              </a:rPr>
              <a:t/>
            </a:r>
            <a:br>
              <a:rPr lang="id-ID" sz="2800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Cara </a:t>
            </a:r>
            <a:r>
              <a:rPr lang="en-US" sz="2800" b="1" dirty="0" err="1">
                <a:solidFill>
                  <a:srgbClr val="FF0000"/>
                </a:solidFill>
              </a:rPr>
              <a:t>Berpakaian</a:t>
            </a:r>
            <a:r>
              <a:rPr lang="id-ID" sz="2800" dirty="0">
                <a:solidFill>
                  <a:srgbClr val="FF0000"/>
                </a:solidFill>
              </a:rPr>
              <a:t/>
            </a:r>
            <a:br>
              <a:rPr lang="id-ID" sz="2800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Berdiri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di</a:t>
            </a:r>
            <a:r>
              <a:rPr lang="en-US" sz="2800" b="1" dirty="0">
                <a:solidFill>
                  <a:srgbClr val="FF0000"/>
                </a:solidFill>
              </a:rPr>
              <a:t> Podium</a:t>
            </a:r>
            <a:r>
              <a:rPr lang="id-ID" sz="2800" dirty="0">
                <a:solidFill>
                  <a:srgbClr val="FF0000"/>
                </a:solidFill>
              </a:rPr>
              <a:t/>
            </a:r>
            <a:br>
              <a:rPr lang="id-ID" sz="2800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Cara </a:t>
            </a:r>
            <a:r>
              <a:rPr lang="en-US" sz="2800" b="1" dirty="0" err="1">
                <a:solidFill>
                  <a:srgbClr val="FF0000"/>
                </a:solidFill>
              </a:rPr>
              <a:t>Memegang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Mikrofon</a:t>
            </a:r>
            <a:r>
              <a:rPr lang="id-ID" sz="2800" dirty="0">
                <a:solidFill>
                  <a:srgbClr val="FF0000"/>
                </a:solidFill>
              </a:rPr>
              <a:t/>
            </a:r>
            <a:br>
              <a:rPr lang="id-ID" sz="2800" dirty="0">
                <a:solidFill>
                  <a:srgbClr val="FF0000"/>
                </a:solidFill>
              </a:rPr>
            </a:br>
            <a:endParaRPr lang="id-ID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r>
              <a:rPr lang="en-US" dirty="0"/>
              <a:t>B.  Cara </a:t>
            </a:r>
            <a:r>
              <a:rPr lang="en-US" dirty="0" err="1" smtClean="0"/>
              <a:t>Berpidato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en-US" dirty="0"/>
              <a:t>1.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Naskah</a:t>
            </a:r>
            <a:r>
              <a:rPr lang="id-ID" dirty="0"/>
              <a:t/>
            </a:r>
            <a:br>
              <a:rPr lang="id-ID" dirty="0"/>
            </a:br>
            <a:r>
              <a:rPr lang="en-US" sz="2700" dirty="0" err="1">
                <a:solidFill>
                  <a:srgbClr val="FFFF00"/>
                </a:solidFill>
              </a:rPr>
              <a:t>Keunggulannya</a:t>
            </a:r>
            <a:r>
              <a:rPr lang="en-US" dirty="0"/>
              <a:t>:</a:t>
            </a:r>
            <a:r>
              <a:rPr lang="id-ID" dirty="0"/>
              <a:t/>
            </a:r>
            <a:br>
              <a:rPr lang="id-ID" dirty="0"/>
            </a:br>
            <a:r>
              <a:rPr lang="en-US" sz="2200" dirty="0"/>
              <a:t>(a) </a:t>
            </a:r>
            <a:r>
              <a:rPr lang="en-US" sz="2200" dirty="0" err="1"/>
              <a:t>lancar</a:t>
            </a:r>
            <a:r>
              <a:rPr lang="en-US" sz="2200" dirty="0"/>
              <a:t> </a:t>
            </a:r>
            <a:r>
              <a:rPr lang="en-US" sz="2200" dirty="0" err="1"/>
              <a:t>karena</a:t>
            </a:r>
            <a:r>
              <a:rPr lang="en-US" sz="2200" dirty="0"/>
              <a:t> </a:t>
            </a:r>
            <a:r>
              <a:rPr lang="en-US" sz="2200" dirty="0" err="1"/>
              <a:t>tinggal</a:t>
            </a:r>
            <a:r>
              <a:rPr lang="en-US" sz="2200" dirty="0"/>
              <a:t> </a:t>
            </a:r>
            <a:r>
              <a:rPr lang="en-US" sz="2200" dirty="0" err="1"/>
              <a:t>membaca</a:t>
            </a:r>
            <a:r>
              <a:rPr lang="en-US" sz="2200" dirty="0"/>
              <a:t> </a:t>
            </a:r>
            <a:r>
              <a:rPr lang="en-US" sz="2200" dirty="0" err="1"/>
              <a:t>saja</a:t>
            </a:r>
            <a:r>
              <a:rPr lang="en-US" sz="2200" dirty="0"/>
              <a:t>,</a:t>
            </a:r>
            <a:r>
              <a:rPr lang="id-ID" sz="2200" dirty="0"/>
              <a:t/>
            </a:r>
            <a:br>
              <a:rPr lang="id-ID" sz="2200" dirty="0"/>
            </a:br>
            <a:r>
              <a:rPr lang="en-US" sz="2200" dirty="0"/>
              <a:t>(b)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ada</a:t>
            </a:r>
            <a:r>
              <a:rPr lang="en-US" sz="2200" dirty="0"/>
              <a:t> yang </a:t>
            </a:r>
            <a:r>
              <a:rPr lang="en-US" sz="2200" dirty="0" err="1"/>
              <a:t>salah</a:t>
            </a:r>
            <a:r>
              <a:rPr lang="en-US" sz="2200" dirty="0"/>
              <a:t> </a:t>
            </a:r>
            <a:r>
              <a:rPr lang="en-US" sz="2200" dirty="0" err="1"/>
              <a:t>karena</a:t>
            </a:r>
            <a:r>
              <a:rPr lang="en-US" sz="2200" dirty="0"/>
              <a:t> </a:t>
            </a:r>
            <a:r>
              <a:rPr lang="en-US" sz="2200" dirty="0" err="1"/>
              <a:t>sudah</a:t>
            </a:r>
            <a:r>
              <a:rPr lang="en-US" sz="2200" dirty="0"/>
              <a:t> </a:t>
            </a:r>
            <a:r>
              <a:rPr lang="en-US" sz="2200" dirty="0" err="1"/>
              <a:t>dipikirkan</a:t>
            </a:r>
            <a:r>
              <a:rPr lang="en-US" sz="2200" dirty="0"/>
              <a:t> </a:t>
            </a:r>
            <a:r>
              <a:rPr lang="en-US" sz="2200" dirty="0" err="1"/>
              <a:t>berulang-ulang</a:t>
            </a:r>
            <a:r>
              <a:rPr lang="en-US" sz="2200" dirty="0"/>
              <a:t>,</a:t>
            </a:r>
            <a:r>
              <a:rPr lang="id-ID" sz="2200" dirty="0"/>
              <a:t/>
            </a:r>
            <a:br>
              <a:rPr lang="id-ID" sz="2200" dirty="0"/>
            </a:br>
            <a:r>
              <a:rPr lang="en-US" sz="2200" dirty="0"/>
              <a:t>(c)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diwakilkan</a:t>
            </a:r>
            <a:r>
              <a:rPr lang="en-US" sz="2200" dirty="0"/>
              <a:t> </a:t>
            </a:r>
            <a:r>
              <a:rPr lang="en-US" sz="2200" dirty="0" err="1"/>
              <a:t>orang</a:t>
            </a:r>
            <a:r>
              <a:rPr lang="en-US" sz="2200" dirty="0"/>
              <a:t> lain, </a:t>
            </a:r>
            <a:r>
              <a:rPr lang="en-US" sz="2200" dirty="0" err="1"/>
              <a:t>dan</a:t>
            </a:r>
            <a:r>
              <a:rPr lang="en-US" sz="2200" dirty="0"/>
              <a:t> (d)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diarsipkan</a:t>
            </a:r>
            <a:r>
              <a:rPr lang="en-US" sz="2200" dirty="0"/>
              <a:t>.</a:t>
            </a:r>
            <a:r>
              <a:rPr lang="id-ID" sz="2200" dirty="0"/>
              <a:t/>
            </a:r>
            <a:br>
              <a:rPr lang="id-ID" sz="2200" dirty="0"/>
            </a:br>
            <a:r>
              <a:rPr lang="en-US" sz="2200" dirty="0" err="1"/>
              <a:t>Kelemahannya</a:t>
            </a:r>
            <a:r>
              <a:rPr lang="en-US" sz="2200" dirty="0"/>
              <a:t>:</a:t>
            </a:r>
            <a:r>
              <a:rPr lang="id-ID" sz="2200" dirty="0"/>
              <a:t/>
            </a:r>
            <a:br>
              <a:rPr lang="id-ID" sz="2200" dirty="0"/>
            </a:br>
            <a:r>
              <a:rPr lang="en-US" sz="2200" dirty="0"/>
              <a:t>(a)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komunikatif</a:t>
            </a:r>
            <a:r>
              <a:rPr lang="en-US" sz="2200" dirty="0"/>
              <a:t> </a:t>
            </a:r>
            <a:r>
              <a:rPr lang="en-US" sz="2200" dirty="0" err="1"/>
              <a:t>karena</a:t>
            </a:r>
            <a:r>
              <a:rPr lang="en-US" sz="2200" dirty="0"/>
              <a:t> </a:t>
            </a:r>
            <a:r>
              <a:rPr lang="en-US" sz="2200" dirty="0" err="1"/>
              <a:t>pembicara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memandang</a:t>
            </a:r>
            <a:r>
              <a:rPr lang="en-US" sz="2200" dirty="0"/>
              <a:t> </a:t>
            </a:r>
            <a:r>
              <a:rPr lang="en-US" sz="2200" dirty="0" err="1"/>
              <a:t>pendengar</a:t>
            </a:r>
            <a:r>
              <a:rPr lang="en-US" sz="2200" dirty="0"/>
              <a:t>,</a:t>
            </a:r>
            <a:r>
              <a:rPr lang="id-ID" sz="2200" dirty="0"/>
              <a:t/>
            </a:r>
            <a:br>
              <a:rPr lang="id-ID" sz="2200" dirty="0"/>
            </a:br>
            <a:r>
              <a:rPr lang="en-US" sz="2200" dirty="0"/>
              <a:t>(b) </a:t>
            </a:r>
            <a:r>
              <a:rPr lang="en-US" sz="2200" dirty="0" err="1"/>
              <a:t>terasa</a:t>
            </a:r>
            <a:r>
              <a:rPr lang="en-US" sz="2200" dirty="0"/>
              <a:t> </a:t>
            </a:r>
            <a:r>
              <a:rPr lang="en-US" sz="2200" dirty="0" err="1"/>
              <a:t>kaku</a:t>
            </a:r>
            <a:r>
              <a:rPr lang="en-US" sz="2200" dirty="0"/>
              <a:t> </a:t>
            </a:r>
            <a:r>
              <a:rPr lang="en-US" sz="2200" dirty="0" err="1"/>
              <a:t>karena</a:t>
            </a:r>
            <a:r>
              <a:rPr lang="en-US" sz="2200" dirty="0"/>
              <a:t> </a:t>
            </a:r>
            <a:r>
              <a:rPr lang="en-US" sz="2200" dirty="0" err="1"/>
              <a:t>tanpa</a:t>
            </a:r>
            <a:r>
              <a:rPr lang="en-US" sz="2200" dirty="0"/>
              <a:t> </a:t>
            </a:r>
            <a:r>
              <a:rPr lang="en-US" sz="2200" dirty="0" err="1"/>
              <a:t>penghayatan</a:t>
            </a:r>
            <a:r>
              <a:rPr lang="en-US" sz="2200" dirty="0"/>
              <a:t>,</a:t>
            </a:r>
            <a:r>
              <a:rPr lang="id-ID" sz="2200" dirty="0"/>
              <a:t/>
            </a:r>
            <a:br>
              <a:rPr lang="id-ID" sz="2200" dirty="0"/>
            </a:br>
            <a:r>
              <a:rPr lang="en-US" sz="2200" dirty="0"/>
              <a:t>(c)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menyesuaikan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situasi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reaksi</a:t>
            </a:r>
            <a:r>
              <a:rPr lang="en-US" sz="2200" dirty="0"/>
              <a:t> </a:t>
            </a:r>
            <a:r>
              <a:rPr lang="en-US" sz="2200" dirty="0" err="1"/>
              <a:t>pendengar</a:t>
            </a:r>
            <a:r>
              <a:rPr lang="en-US" sz="2200" dirty="0"/>
              <a:t>, </a:t>
            </a:r>
            <a:r>
              <a:rPr lang="en-US" sz="2200" dirty="0" err="1"/>
              <a:t>dan</a:t>
            </a:r>
            <a:r>
              <a:rPr lang="id-ID" sz="2200" dirty="0"/>
              <a:t/>
            </a:r>
            <a:br>
              <a:rPr lang="id-ID" sz="2200" dirty="0"/>
            </a:br>
            <a:r>
              <a:rPr lang="en-US" sz="2200" dirty="0"/>
              <a:t>(d)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menarik</a:t>
            </a:r>
            <a:r>
              <a:rPr lang="en-US" sz="2200" dirty="0"/>
              <a:t>.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083344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FF00"/>
                </a:solidFill>
              </a:rPr>
              <a:t>Menghafalkan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Naskah</a:t>
            </a:r>
            <a:r>
              <a:rPr lang="id-ID" sz="2400" dirty="0" smtClean="0"/>
              <a:t/>
            </a:r>
            <a:br>
              <a:rPr lang="id-ID" sz="2400" dirty="0" smtClean="0"/>
            </a:br>
            <a:r>
              <a:rPr lang="en-US" sz="2400" dirty="0" err="1"/>
              <a:t>keunggulannya</a:t>
            </a:r>
            <a:r>
              <a:rPr lang="en-US" sz="2400" dirty="0"/>
              <a:t>:</a:t>
            </a:r>
            <a:r>
              <a:rPr lang="id-ID" sz="2400" dirty="0"/>
              <a:t/>
            </a:r>
            <a:br>
              <a:rPr lang="id-ID" sz="2400" dirty="0"/>
            </a:br>
            <a:r>
              <a:rPr lang="en-US" sz="2400" dirty="0"/>
              <a:t>(a).  </a:t>
            </a:r>
            <a:r>
              <a:rPr lang="en-US" sz="2400" dirty="0" err="1"/>
              <a:t>Lancar</a:t>
            </a:r>
            <a:r>
              <a:rPr lang="en-US" sz="2400" dirty="0"/>
              <a:t> </a:t>
            </a:r>
            <a:r>
              <a:rPr lang="en-US" sz="2400" dirty="0" err="1"/>
              <a:t>kalau</a:t>
            </a:r>
            <a:r>
              <a:rPr lang="en-US" sz="2400" dirty="0"/>
              <a:t>  </a:t>
            </a:r>
            <a:r>
              <a:rPr lang="en-US" sz="2400" dirty="0" err="1"/>
              <a:t>benar—benar</a:t>
            </a:r>
            <a:r>
              <a:rPr lang="en-US" sz="2400" dirty="0"/>
              <a:t> </a:t>
            </a:r>
            <a:r>
              <a:rPr lang="en-US" sz="2400" dirty="0" err="1"/>
              <a:t>hafal</a:t>
            </a:r>
            <a:r>
              <a:rPr lang="en-US" sz="2400" dirty="0"/>
              <a:t>,</a:t>
            </a:r>
            <a:r>
              <a:rPr lang="id-ID" sz="2400" dirty="0"/>
              <a:t/>
            </a:r>
            <a:br>
              <a:rPr lang="id-ID" sz="2400" dirty="0"/>
            </a:br>
            <a:r>
              <a:rPr lang="en-US" sz="2400" dirty="0"/>
              <a:t>(b).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yang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kalau</a:t>
            </a:r>
            <a:r>
              <a:rPr lang="en-US" sz="2400" dirty="0"/>
              <a:t> </a:t>
            </a:r>
            <a:r>
              <a:rPr lang="en-US" sz="2400" dirty="0" err="1"/>
              <a:t>benar-benar</a:t>
            </a:r>
            <a:r>
              <a:rPr lang="en-US" sz="2400" dirty="0"/>
              <a:t> </a:t>
            </a:r>
            <a:r>
              <a:rPr lang="en-US" sz="2400" dirty="0" err="1"/>
              <a:t>hafal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id-ID" sz="2400" dirty="0"/>
              <a:t/>
            </a:r>
            <a:br>
              <a:rPr lang="id-ID" sz="2400" dirty="0"/>
            </a:br>
            <a:r>
              <a:rPr lang="en-US" sz="2400" dirty="0"/>
              <a:t>(c). </a:t>
            </a:r>
            <a:r>
              <a:rPr lang="en-US" sz="2400" dirty="0" err="1"/>
              <a:t>mata</a:t>
            </a:r>
            <a:r>
              <a:rPr lang="en-US" sz="2400" dirty="0"/>
              <a:t> </a:t>
            </a:r>
            <a:r>
              <a:rPr lang="en-US" sz="2400" dirty="0" err="1"/>
              <a:t>pembicara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memandang</a:t>
            </a:r>
            <a:r>
              <a:rPr lang="en-US" sz="2400" dirty="0"/>
              <a:t> </a:t>
            </a:r>
            <a:r>
              <a:rPr lang="en-US" sz="2400" dirty="0" err="1"/>
              <a:t>pendengar</a:t>
            </a:r>
            <a:r>
              <a:rPr lang="en-US" sz="2400" dirty="0"/>
              <a:t>.</a:t>
            </a:r>
            <a:r>
              <a:rPr lang="id-ID" sz="2400" dirty="0"/>
              <a:t/>
            </a:r>
            <a:br>
              <a:rPr lang="id-ID" sz="2400" dirty="0"/>
            </a:br>
            <a:r>
              <a:rPr lang="en-US" sz="2400" dirty="0" err="1"/>
              <a:t>Kelemahannya</a:t>
            </a:r>
            <a:r>
              <a:rPr lang="en-US" sz="2400" dirty="0"/>
              <a:t>:</a:t>
            </a:r>
            <a:r>
              <a:rPr lang="id-ID" sz="2400" dirty="0"/>
              <a:t/>
            </a:r>
            <a:br>
              <a:rPr lang="id-ID" sz="2400" dirty="0"/>
            </a:br>
            <a:r>
              <a:rPr lang="en-US" sz="2400" dirty="0"/>
              <a:t>(a). </a:t>
            </a:r>
            <a:r>
              <a:rPr lang="en-US" sz="2400" dirty="0" err="1"/>
              <a:t>pembicara</a:t>
            </a:r>
            <a:r>
              <a:rPr lang="en-US" sz="2400" dirty="0"/>
              <a:t> </a:t>
            </a:r>
            <a:r>
              <a:rPr lang="en-US" sz="2400" dirty="0" err="1"/>
              <a:t>cenderung</a:t>
            </a:r>
            <a:r>
              <a:rPr lang="en-US" sz="2400" dirty="0"/>
              <a:t> </a:t>
            </a:r>
            <a:r>
              <a:rPr lang="en-US" sz="2400" dirty="0" err="1"/>
              <a:t>berbicara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penghayatan</a:t>
            </a:r>
            <a:r>
              <a:rPr lang="en-US" sz="2400" dirty="0"/>
              <a:t>,</a:t>
            </a:r>
            <a:r>
              <a:rPr lang="id-ID" sz="2400" dirty="0"/>
              <a:t/>
            </a:r>
            <a:br>
              <a:rPr lang="id-ID" sz="2400" dirty="0"/>
            </a:br>
            <a:r>
              <a:rPr lang="en-US" sz="2400" dirty="0"/>
              <a:t>(b).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menyesuaikan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reaksi</a:t>
            </a:r>
            <a:r>
              <a:rPr lang="en-US" sz="2400" dirty="0"/>
              <a:t> </a:t>
            </a:r>
            <a:r>
              <a:rPr lang="en-US" sz="2400" dirty="0" err="1"/>
              <a:t>pendengar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id-ID" sz="2400" dirty="0"/>
              <a:t/>
            </a:r>
            <a:br>
              <a:rPr lang="id-ID" sz="2400" dirty="0"/>
            </a:br>
            <a:r>
              <a:rPr lang="en-US" sz="2400" dirty="0"/>
              <a:t>(c). </a:t>
            </a:r>
            <a:r>
              <a:rPr lang="en-US" sz="2400" dirty="0" err="1"/>
              <a:t>kalau</a:t>
            </a:r>
            <a:r>
              <a:rPr lang="en-US" sz="2400" dirty="0"/>
              <a:t> </a:t>
            </a:r>
            <a:r>
              <a:rPr lang="en-US" sz="2400" dirty="0" err="1"/>
              <a:t>lupa</a:t>
            </a:r>
            <a:r>
              <a:rPr lang="en-US" sz="2400" dirty="0"/>
              <a:t>, </a:t>
            </a:r>
            <a:r>
              <a:rPr lang="en-US" sz="2400" dirty="0" err="1"/>
              <a:t>pidatonya</a:t>
            </a:r>
            <a:r>
              <a:rPr lang="en-US" sz="2400" dirty="0"/>
              <a:t> </a:t>
            </a:r>
            <a:r>
              <a:rPr lang="en-US" sz="2400" dirty="0" err="1"/>
              <a:t>gagal</a:t>
            </a:r>
            <a:r>
              <a:rPr lang="en-US" sz="2400" dirty="0"/>
              <a:t> total.</a:t>
            </a:r>
            <a:r>
              <a:rPr lang="id-ID" sz="2400" dirty="0"/>
              <a:t/>
            </a:r>
            <a:br>
              <a:rPr lang="id-ID" sz="2400" dirty="0"/>
            </a:b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3. </a:t>
            </a:r>
            <a:r>
              <a:rPr lang="en-US" sz="2800" dirty="0" err="1" smtClean="0">
                <a:solidFill>
                  <a:srgbClr val="FFFF00"/>
                </a:solidFill>
              </a:rPr>
              <a:t>Spontanitas</a:t>
            </a:r>
            <a:r>
              <a:rPr lang="id-ID" sz="2200" dirty="0" smtClean="0"/>
              <a:t/>
            </a:r>
            <a:br>
              <a:rPr lang="id-ID" sz="2200" dirty="0" smtClean="0"/>
            </a:br>
            <a:r>
              <a:rPr lang="en-US" sz="2200" dirty="0" err="1"/>
              <a:t>Keunggulannya</a:t>
            </a:r>
            <a:r>
              <a:rPr lang="en-US" sz="2200" dirty="0"/>
              <a:t>:</a:t>
            </a:r>
            <a:r>
              <a:rPr lang="id-ID" sz="2200" dirty="0"/>
              <a:t/>
            </a:r>
            <a:br>
              <a:rPr lang="id-ID" sz="2200" dirty="0"/>
            </a:br>
            <a:r>
              <a:rPr lang="en-US" sz="2200" dirty="0"/>
              <a:t>(a) </a:t>
            </a:r>
            <a:r>
              <a:rPr lang="en-US" sz="2200" dirty="0" err="1"/>
              <a:t>kadang-kadang</a:t>
            </a:r>
            <a:r>
              <a:rPr lang="en-US" sz="2200" dirty="0"/>
              <a:t> </a:t>
            </a:r>
            <a:r>
              <a:rPr lang="en-US" sz="2200" dirty="0" err="1"/>
              <a:t>terasa</a:t>
            </a:r>
            <a:r>
              <a:rPr lang="en-US" sz="2200" dirty="0"/>
              <a:t>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/>
              <a:t>segar</a:t>
            </a:r>
            <a:r>
              <a:rPr lang="en-US" sz="2200" dirty="0"/>
              <a:t>, </a:t>
            </a:r>
            <a:r>
              <a:rPr lang="en-US" sz="2200" dirty="0" err="1"/>
              <a:t>dan</a:t>
            </a:r>
            <a:r>
              <a:rPr lang="id-ID" sz="2200" dirty="0"/>
              <a:t/>
            </a:r>
            <a:br>
              <a:rPr lang="id-ID" sz="2200" dirty="0"/>
            </a:br>
            <a:r>
              <a:rPr lang="en-US" sz="2200" dirty="0"/>
              <a:t>(b) </a:t>
            </a:r>
            <a:r>
              <a:rPr lang="en-US" sz="2200" dirty="0" err="1"/>
              <a:t>kadang-kadang</a:t>
            </a:r>
            <a:r>
              <a:rPr lang="en-US" sz="2200" dirty="0"/>
              <a:t> </a:t>
            </a:r>
            <a:r>
              <a:rPr lang="en-US" sz="2200" dirty="0" err="1"/>
              <a:t>terasa</a:t>
            </a:r>
            <a:r>
              <a:rPr lang="en-US" sz="2200" dirty="0"/>
              <a:t>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/>
              <a:t>menarik</a:t>
            </a:r>
            <a:r>
              <a:rPr lang="en-US" sz="2200" dirty="0"/>
              <a:t>.</a:t>
            </a:r>
            <a:r>
              <a:rPr lang="id-ID" sz="2200" dirty="0"/>
              <a:t/>
            </a:r>
            <a:br>
              <a:rPr lang="id-ID" sz="2200" dirty="0"/>
            </a:br>
            <a:r>
              <a:rPr lang="en-US" sz="2200" dirty="0"/>
              <a:t> </a:t>
            </a:r>
            <a:r>
              <a:rPr lang="id-ID" sz="2200" dirty="0"/>
              <a:t/>
            </a:r>
            <a:br>
              <a:rPr lang="id-ID" sz="2200" dirty="0"/>
            </a:br>
            <a:r>
              <a:rPr lang="en-US" sz="2200" dirty="0" err="1"/>
              <a:t>Kelemahannya</a:t>
            </a:r>
            <a:r>
              <a:rPr lang="en-US" sz="2200" dirty="0"/>
              <a:t>:</a:t>
            </a:r>
            <a:r>
              <a:rPr lang="id-ID" sz="2200" dirty="0"/>
              <a:t/>
            </a:r>
            <a:br>
              <a:rPr lang="id-ID" sz="2200" dirty="0"/>
            </a:br>
            <a:r>
              <a:rPr lang="en-US" sz="2200" dirty="0"/>
              <a:t>(a)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lancar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kacau</a:t>
            </a:r>
            <a:r>
              <a:rPr lang="en-US" sz="2200" dirty="0"/>
              <a:t> </a:t>
            </a:r>
            <a:r>
              <a:rPr lang="en-US" sz="2200" dirty="0" err="1"/>
              <a:t>bagi</a:t>
            </a:r>
            <a:r>
              <a:rPr lang="en-US" sz="2200" dirty="0"/>
              <a:t> </a:t>
            </a:r>
            <a:r>
              <a:rPr lang="en-US" sz="2200" dirty="0" err="1"/>
              <a:t>pembicara</a:t>
            </a:r>
            <a:r>
              <a:rPr lang="en-US" sz="2200" dirty="0"/>
              <a:t> </a:t>
            </a:r>
            <a:r>
              <a:rPr lang="en-US" sz="2200" dirty="0" err="1"/>
              <a:t>pemula</a:t>
            </a:r>
            <a:r>
              <a:rPr lang="en-US" sz="2200" dirty="0"/>
              <a:t>, </a:t>
            </a:r>
            <a:r>
              <a:rPr lang="en-US" sz="2200" dirty="0" err="1"/>
              <a:t>dan</a:t>
            </a:r>
            <a:r>
              <a:rPr lang="id-ID" sz="2200" dirty="0"/>
              <a:t/>
            </a:r>
            <a:br>
              <a:rPr lang="id-ID" sz="2200" dirty="0"/>
            </a:br>
            <a:r>
              <a:rPr lang="en-US" sz="2200" dirty="0"/>
              <a:t>(b) </a:t>
            </a:r>
            <a:r>
              <a:rPr lang="en-US" sz="2200" dirty="0" err="1"/>
              <a:t>kemungkinan</a:t>
            </a:r>
            <a:r>
              <a:rPr lang="en-US" sz="2200" dirty="0"/>
              <a:t> </a:t>
            </a:r>
            <a:r>
              <a:rPr lang="en-US" sz="2200" dirty="0" err="1"/>
              <a:t>gagal</a:t>
            </a:r>
            <a:r>
              <a:rPr lang="en-US" sz="2200" dirty="0"/>
              <a:t> </a:t>
            </a:r>
            <a:r>
              <a:rPr lang="en-US" sz="2200" dirty="0" err="1"/>
              <a:t>amat</a:t>
            </a:r>
            <a:r>
              <a:rPr lang="en-US" sz="2200" dirty="0"/>
              <a:t> </a:t>
            </a:r>
            <a:r>
              <a:rPr lang="en-US" sz="2200" dirty="0" err="1"/>
              <a:t>besar</a:t>
            </a:r>
            <a:r>
              <a:rPr lang="en-US" sz="2200" dirty="0"/>
              <a:t>.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/>
          <a:lstStyle/>
          <a:p>
            <a:r>
              <a:rPr lang="en-US" dirty="0"/>
              <a:t>4. </a:t>
            </a:r>
            <a:r>
              <a:rPr lang="en-US" sz="3200" dirty="0" err="1">
                <a:solidFill>
                  <a:srgbClr val="FFFF00"/>
                </a:solidFill>
              </a:rPr>
              <a:t>Menjabarkan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Kerangka</a:t>
            </a:r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en-US" sz="2000" dirty="0" err="1"/>
              <a:t>keunggulannya</a:t>
            </a:r>
            <a:r>
              <a:rPr lang="en-US" sz="2000" dirty="0"/>
              <a:t>:</a:t>
            </a:r>
            <a:r>
              <a:rPr lang="id-ID" sz="2000" dirty="0"/>
              <a:t/>
            </a:r>
            <a:br>
              <a:rPr lang="id-ID" sz="2000" dirty="0"/>
            </a:br>
            <a:r>
              <a:rPr lang="en-US" sz="2000" dirty="0"/>
              <a:t>(a). </a:t>
            </a:r>
            <a:r>
              <a:rPr lang="en-US" sz="2000" dirty="0" err="1"/>
              <a:t>pokok-pokok</a:t>
            </a:r>
            <a:r>
              <a:rPr lang="en-US" sz="2000" dirty="0"/>
              <a:t> </a:t>
            </a:r>
            <a:r>
              <a:rPr lang="en-US" sz="2000" dirty="0" err="1"/>
              <a:t>isi</a:t>
            </a:r>
            <a:r>
              <a:rPr lang="en-US" sz="2000" dirty="0"/>
              <a:t> </a:t>
            </a:r>
            <a:r>
              <a:rPr lang="en-US" sz="2000" dirty="0" err="1"/>
              <a:t>pidato</a:t>
            </a:r>
            <a:r>
              <a:rPr lang="en-US" sz="2000" dirty="0"/>
              <a:t> </a:t>
            </a:r>
            <a:r>
              <a:rPr lang="en-US" sz="2000" dirty="0" err="1"/>
              <a:t>tak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yang </a:t>
            </a:r>
            <a:r>
              <a:rPr lang="en-US" sz="2000" dirty="0" err="1"/>
              <a:t>terlupakan</a:t>
            </a:r>
            <a:r>
              <a:rPr lang="en-US" sz="2000" dirty="0"/>
              <a:t>, </a:t>
            </a:r>
            <a:r>
              <a:rPr lang="id-ID" sz="2000" dirty="0"/>
              <a:t/>
            </a:r>
            <a:br>
              <a:rPr lang="id-ID" sz="2000" dirty="0"/>
            </a:br>
            <a:r>
              <a:rPr lang="en-US" sz="2000" dirty="0"/>
              <a:t>(b). </a:t>
            </a:r>
            <a:r>
              <a:rPr lang="en-US" sz="2000" dirty="0" err="1"/>
              <a:t>penyampaian</a:t>
            </a:r>
            <a:r>
              <a:rPr lang="en-US" sz="2000" dirty="0"/>
              <a:t>  </a:t>
            </a:r>
            <a:r>
              <a:rPr lang="en-US" sz="2000" dirty="0" err="1"/>
              <a:t>isi</a:t>
            </a:r>
            <a:r>
              <a:rPr lang="en-US" sz="2000" dirty="0"/>
              <a:t> </a:t>
            </a:r>
            <a:r>
              <a:rPr lang="en-US" sz="2000" dirty="0" err="1"/>
              <a:t>pidato</a:t>
            </a:r>
            <a:r>
              <a:rPr lang="en-US" sz="2000" dirty="0"/>
              <a:t> </a:t>
            </a:r>
            <a:r>
              <a:rPr lang="en-US" sz="2000" dirty="0" err="1"/>
              <a:t>runtut</a:t>
            </a:r>
            <a:r>
              <a:rPr lang="en-US" sz="2000" dirty="0"/>
              <a:t>,</a:t>
            </a:r>
            <a:r>
              <a:rPr lang="id-ID" sz="2000" dirty="0"/>
              <a:t/>
            </a:r>
            <a:br>
              <a:rPr lang="id-ID" sz="2000" dirty="0"/>
            </a:br>
            <a:r>
              <a:rPr lang="en-US" sz="2000" dirty="0"/>
              <a:t>(c). </a:t>
            </a:r>
            <a:r>
              <a:rPr lang="en-US" sz="2000" dirty="0" err="1"/>
              <a:t>kemungkinan</a:t>
            </a:r>
            <a:r>
              <a:rPr lang="en-US" sz="2000" dirty="0"/>
              <a:t> </a:t>
            </a:r>
            <a:r>
              <a:rPr lang="en-US" sz="2000" dirty="0" err="1"/>
              <a:t>salah</a:t>
            </a:r>
            <a:r>
              <a:rPr lang="en-US" sz="2000" dirty="0"/>
              <a:t> </a:t>
            </a:r>
            <a:r>
              <a:rPr lang="en-US" sz="2000" dirty="0" err="1"/>
              <a:t>kecil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id-ID" sz="2000" dirty="0"/>
              <a:t/>
            </a:r>
            <a:br>
              <a:rPr lang="id-ID" sz="2000" dirty="0"/>
            </a:br>
            <a:r>
              <a:rPr lang="en-US" sz="2000" dirty="0"/>
              <a:t>(d). </a:t>
            </a:r>
            <a:r>
              <a:rPr lang="en-US" sz="2000" dirty="0" err="1"/>
              <a:t>komunikatif</a:t>
            </a:r>
            <a:r>
              <a:rPr lang="en-US" sz="2000" dirty="0"/>
              <a:t>. </a:t>
            </a:r>
            <a:r>
              <a:rPr lang="id-ID" sz="2000" dirty="0"/>
              <a:t/>
            </a:r>
            <a:br>
              <a:rPr lang="id-ID" sz="2000" dirty="0"/>
            </a:br>
            <a:r>
              <a:rPr lang="en-US" sz="2000" dirty="0"/>
              <a:t> </a:t>
            </a:r>
            <a:r>
              <a:rPr lang="id-ID" sz="2000" dirty="0"/>
              <a:t/>
            </a:r>
            <a:br>
              <a:rPr lang="id-ID" sz="2000" dirty="0"/>
            </a:br>
            <a:r>
              <a:rPr lang="en-US" sz="2000" dirty="0"/>
              <a:t> </a:t>
            </a:r>
            <a:r>
              <a:rPr lang="id-ID" sz="2000" dirty="0"/>
              <a:t/>
            </a:r>
            <a:br>
              <a:rPr lang="id-ID" sz="2000" dirty="0"/>
            </a:br>
            <a:r>
              <a:rPr lang="en-US" sz="2000" dirty="0" err="1"/>
              <a:t>kelemahannya</a:t>
            </a:r>
            <a:r>
              <a:rPr lang="en-US" sz="2000" dirty="0"/>
              <a:t>:</a:t>
            </a:r>
            <a:r>
              <a:rPr lang="id-ID" sz="2000" dirty="0"/>
              <a:t/>
            </a:r>
            <a:br>
              <a:rPr lang="id-ID" sz="2000" dirty="0"/>
            </a:br>
            <a:r>
              <a:rPr lang="en-US" sz="2000" dirty="0"/>
              <a:t>(a). </a:t>
            </a:r>
            <a:r>
              <a:rPr lang="en-US" sz="2000" dirty="0" err="1"/>
              <a:t>tangan</a:t>
            </a:r>
            <a:r>
              <a:rPr lang="en-US" sz="2000" dirty="0"/>
              <a:t> </a:t>
            </a:r>
            <a:r>
              <a:rPr lang="en-US" sz="2000" dirty="0" err="1"/>
              <a:t>kurang</a:t>
            </a:r>
            <a:r>
              <a:rPr lang="en-US" sz="2000" dirty="0"/>
              <a:t> </a:t>
            </a:r>
            <a:r>
              <a:rPr lang="en-US" sz="2000" dirty="0" err="1"/>
              <a:t>bebas</a:t>
            </a:r>
            <a:r>
              <a:rPr lang="en-US" sz="2000" dirty="0"/>
              <a:t> </a:t>
            </a:r>
            <a:r>
              <a:rPr lang="en-US" sz="2000" dirty="0" err="1"/>
              <a:t>bergerak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memegang</a:t>
            </a:r>
            <a:r>
              <a:rPr lang="en-US" sz="2000" dirty="0"/>
              <a:t> </a:t>
            </a:r>
            <a:r>
              <a:rPr lang="en-US" sz="2000" dirty="0" err="1"/>
              <a:t>kertas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id-ID" sz="2000" dirty="0"/>
              <a:t/>
            </a:r>
            <a:br>
              <a:rPr lang="id-ID" sz="2000" dirty="0"/>
            </a:br>
            <a:r>
              <a:rPr lang="en-US" sz="2000" dirty="0"/>
              <a:t>(b). </a:t>
            </a:r>
            <a:r>
              <a:rPr lang="en-US" sz="2000" dirty="0" err="1"/>
              <a:t>terkesan</a:t>
            </a:r>
            <a:r>
              <a:rPr lang="en-US" sz="2000" dirty="0"/>
              <a:t> </a:t>
            </a:r>
            <a:r>
              <a:rPr lang="en-US" sz="2000" dirty="0" err="1"/>
              <a:t>kurang</a:t>
            </a:r>
            <a:r>
              <a:rPr lang="en-US" sz="2000" dirty="0"/>
              <a:t> </a:t>
            </a:r>
            <a:r>
              <a:rPr lang="en-US" sz="2000" dirty="0" err="1"/>
              <a:t>siap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sering</a:t>
            </a:r>
            <a:r>
              <a:rPr lang="en-US" sz="2000" dirty="0"/>
              <a:t> </a:t>
            </a:r>
            <a:r>
              <a:rPr lang="en-US" sz="2000" dirty="0" err="1"/>
              <a:t>melihat</a:t>
            </a:r>
            <a:r>
              <a:rPr lang="en-US" sz="2000" dirty="0"/>
              <a:t> </a:t>
            </a:r>
            <a:r>
              <a:rPr lang="en-US" sz="2000" dirty="0" err="1"/>
              <a:t>catatan</a:t>
            </a:r>
            <a:r>
              <a:rPr lang="en-US" sz="2000" dirty="0"/>
              <a:t>.</a:t>
            </a:r>
            <a:r>
              <a:rPr lang="id-ID" sz="2000" dirty="0"/>
              <a:t/>
            </a:r>
            <a:br>
              <a:rPr lang="id-ID" sz="2000" dirty="0"/>
            </a:br>
            <a:r>
              <a:rPr lang="en-US" sz="2000" dirty="0"/>
              <a:t> 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FF2AD7"/>
      </a:accent3>
      <a:accent4>
        <a:srgbClr val="FF71E4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</TotalTime>
  <Words>13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 A. CARA BERPIDATO  Cara Tampil di Podium Cara Berpakaian Berdiri di Podium Cara Memegang Mikrofon </vt:lpstr>
      <vt:lpstr>B.  Cara Berpidato 1. Membaca Naskah Keunggulannya: (a) lancar karena tinggal membaca saja, (b) tidak ada yang salah karena sudah dipikirkan berulang-ulang, (c) dapat diwakilkan orang lain, dan (d) dapat diarsipkan. Kelemahannya: (a) tidak komunikatif karena pembicara tidak memandang pendengar, (b) terasa kaku karena tanpa penghayatan, (c) tidak dapat menyesuaikan dengan situasi dan reaksi pendengar, dan (d) tidak menarik.  </vt:lpstr>
      <vt:lpstr>Menghafalkan Naskah keunggulannya: (a).  Lancar kalau  benar—benar hafal, (b). tidak ada yang salah kalau benar-benar hafal, dan  (c). mata pembicara dapat memandang pendengar. Kelemahannya: (a). pembicara cenderung berbicara cepat tanpa penghayatan, (b). tidak dapat menyesuaikan dengan situasi dan reaksi pendengar, dan (c). kalau lupa, pidatonya gagal total. </vt:lpstr>
      <vt:lpstr>3. Spontanitas Keunggulannya: (a) kadang-kadang terasa lebih segar, dan (b) kadang-kadang terasa lebih menarik.   Kelemahannya: (a) tidak lancar dan kacau bagi pembicara pemula, dan (b) kemungkinan gagal amat besar.  </vt:lpstr>
      <vt:lpstr>4. Menjabarkan Kerangka keunggulannya: (a). pokok-pokok isi pidato tak ada yang terlupakan,  (b). penyampaian  isi pidato runtut, (c). kemungkinan salah kecil, dan (d). komunikatif.      kelemahannya: (a). tangan kurang bebas bergerak karena memegang kertas, dan (b). terkesan kurang siap karena sering melihat catatan. 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 CARA BERPIDATO Cara Tampil di Podium Cara Berpakaian Berdiri di Podium Cara Memegang Mikrofon B.  Cara Berpidato</dc:title>
  <dc:creator>compaq</dc:creator>
  <cp:lastModifiedBy>Manap</cp:lastModifiedBy>
  <cp:revision>4</cp:revision>
  <dcterms:created xsi:type="dcterms:W3CDTF">2010-01-10T15:43:04Z</dcterms:created>
  <dcterms:modified xsi:type="dcterms:W3CDTF">2012-09-25T00:30:37Z</dcterms:modified>
</cp:coreProperties>
</file>