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EF84C-93F2-4DA4-BAAA-6FDC107AEFA6}" type="datetimeFigureOut">
              <a:rPr lang="id-ID" smtClean="0"/>
              <a:t>19/09/2012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57B62-59BE-431C-88B0-6F71345D71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431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7B62-59BE-431C-88B0-6F71345D7187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0805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7B62-59BE-431C-88B0-6F71345D7187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7309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7B62-59BE-431C-88B0-6F71345D7187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592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B69A2-1FD4-4D13-9148-3C42CD2BE2B9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9475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B69A2-1FD4-4D13-9148-3C42CD2BE2B9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4794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B69A2-1FD4-4D13-9148-3C42CD2BE2B9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6814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B69A2-1FD4-4D13-9148-3C42CD2BE2B9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570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B69A2-1FD4-4D13-9148-3C42CD2BE2B9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4823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B69A2-1FD4-4D13-9148-3C42CD2BE2B9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5020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B69A2-1FD4-4D13-9148-3C42CD2BE2B9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8276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B69A2-1FD4-4D13-9148-3C42CD2BE2B9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034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7B62-59BE-431C-88B0-6F71345D7187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939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7B62-59BE-431C-88B0-6F71345D7187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171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7B62-59BE-431C-88B0-6F71345D7187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2645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7B62-59BE-431C-88B0-6F71345D7187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1694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7B62-59BE-431C-88B0-6F71345D7187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9589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7B62-59BE-431C-88B0-6F71345D7187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0425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7B62-59BE-431C-88B0-6F71345D7187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3400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7B62-59BE-431C-88B0-6F71345D7187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259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C495-D2E8-46C1-A9AE-74FB1810B023}" type="datetimeFigureOut">
              <a:rPr lang="id-ID" smtClean="0"/>
              <a:t>19/09/2012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C9C-6356-4D16-9B7C-61989C258370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C495-D2E8-46C1-A9AE-74FB1810B023}" type="datetimeFigureOut">
              <a:rPr lang="id-ID" smtClean="0"/>
              <a:t>19/09/2012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C9C-6356-4D16-9B7C-61989C258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C495-D2E8-46C1-A9AE-74FB1810B023}" type="datetimeFigureOut">
              <a:rPr lang="id-ID" smtClean="0"/>
              <a:t>19/09/2012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C9C-6356-4D16-9B7C-61989C258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C495-D2E8-46C1-A9AE-74FB1810B023}" type="datetimeFigureOut">
              <a:rPr lang="id-ID" smtClean="0"/>
              <a:t>19/09/2012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C9C-6356-4D16-9B7C-61989C258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C495-D2E8-46C1-A9AE-74FB1810B023}" type="datetimeFigureOut">
              <a:rPr lang="id-ID" smtClean="0"/>
              <a:t>19/09/2012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C9C-6356-4D16-9B7C-61989C258370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C495-D2E8-46C1-A9AE-74FB1810B023}" type="datetimeFigureOut">
              <a:rPr lang="id-ID" smtClean="0"/>
              <a:t>19/09/2012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C9C-6356-4D16-9B7C-61989C258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C495-D2E8-46C1-A9AE-74FB1810B023}" type="datetimeFigureOut">
              <a:rPr lang="id-ID" smtClean="0"/>
              <a:t>19/09/2012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C9C-6356-4D16-9B7C-61989C258370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C495-D2E8-46C1-A9AE-74FB1810B023}" type="datetimeFigureOut">
              <a:rPr lang="id-ID" smtClean="0"/>
              <a:t>19/09/2012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C9C-6356-4D16-9B7C-61989C258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C495-D2E8-46C1-A9AE-74FB1810B023}" type="datetimeFigureOut">
              <a:rPr lang="id-ID" smtClean="0"/>
              <a:t>19/09/2012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C9C-6356-4D16-9B7C-61989C258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C495-D2E8-46C1-A9AE-74FB1810B023}" type="datetimeFigureOut">
              <a:rPr lang="id-ID" smtClean="0"/>
              <a:t>19/09/2012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C9C-6356-4D16-9B7C-61989C258370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C495-D2E8-46C1-A9AE-74FB1810B023}" type="datetimeFigureOut">
              <a:rPr lang="id-ID" smtClean="0"/>
              <a:t>19/09/2012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C9C-6356-4D16-9B7C-61989C258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609C495-D2E8-46C1-A9AE-74FB1810B023}" type="datetimeFigureOut">
              <a:rPr lang="id-ID" smtClean="0"/>
              <a:t>19/09/2012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166FC9C-6356-4D16-9B7C-61989C258370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134672" cy="1913384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Bab 1 </a:t>
            </a:r>
            <a:br>
              <a:rPr lang="id-ID" dirty="0" smtClean="0">
                <a:solidFill>
                  <a:srgbClr val="FF0000"/>
                </a:solidFill>
              </a:rPr>
            </a:br>
            <a:r>
              <a:rPr lang="id-ID" dirty="0" smtClean="0">
                <a:solidFill>
                  <a:srgbClr val="FF0000"/>
                </a:solidFill>
              </a:rPr>
              <a:t>Komputer ada dimana mana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5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Bidang Pendidikan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  <a:tabLst>
                <a:tab pos="358775" algn="l"/>
              </a:tabLst>
            </a:pPr>
            <a:r>
              <a:rPr lang="id-ID" dirty="0" smtClean="0"/>
              <a:t> </a:t>
            </a:r>
            <a:r>
              <a:rPr lang="en-US" dirty="0" smtClean="0"/>
              <a:t>CBE </a:t>
            </a:r>
            <a:r>
              <a:rPr lang="en-US" dirty="0"/>
              <a:t>– Computer Based Education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err="1" smtClean="0"/>
              <a:t>pembelajaran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v"/>
              <a:tabLst>
                <a:tab pos="358775" algn="l"/>
              </a:tabLst>
            </a:pPr>
            <a:r>
              <a:rPr lang="id-ID" dirty="0" smtClean="0"/>
              <a:t> </a:t>
            </a:r>
            <a:r>
              <a:rPr lang="en-US" dirty="0" smtClean="0"/>
              <a:t>CAI </a:t>
            </a:r>
            <a:r>
              <a:rPr lang="en-US" dirty="0"/>
              <a:t>– Computer Assisted Instruction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pelajaran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v"/>
              <a:tabLst>
                <a:tab pos="358775" algn="l"/>
              </a:tabLst>
            </a:pPr>
            <a:r>
              <a:rPr lang="id-ID" dirty="0" smtClean="0"/>
              <a:t> 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/>
              <a:t>data-data </a:t>
            </a:r>
            <a:r>
              <a:rPr lang="en-US" dirty="0" err="1"/>
              <a:t>pendidik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murid</a:t>
            </a:r>
            <a:r>
              <a:rPr lang="en-US" dirty="0"/>
              <a:t>,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soal-soal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4731"/>
            <a:ext cx="3240012" cy="247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16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Bidang seni </a:t>
            </a:r>
            <a:endParaRPr lang="id-ID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690864" cy="48768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4000" b="1" dirty="0" smtClean="0"/>
              <a:t>SYNTHESIZER</a:t>
            </a:r>
            <a:r>
              <a:rPr lang="en-US" sz="4000" dirty="0" smtClean="0"/>
              <a:t> digunakan untuk bunyi alat musik seperti bunyi gitar dan piano.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d-ID" sz="4000" dirty="0" smtClean="0"/>
              <a:t>Untuk meng-aransemen lagu.</a:t>
            </a:r>
            <a:endParaRPr lang="en-US" sz="40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5"/>
            <a:ext cx="377190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13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467600" cy="121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menghasilkan</a:t>
            </a:r>
            <a:r>
              <a:rPr lang="en-US" sz="3600" dirty="0" smtClean="0"/>
              <a:t> </a:t>
            </a:r>
            <a:r>
              <a:rPr lang="en-US" sz="3600" dirty="0" err="1" smtClean="0"/>
              <a:t>animasi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film-film </a:t>
            </a:r>
            <a:r>
              <a:rPr lang="en-US" sz="3600" dirty="0" err="1" smtClean="0"/>
              <a:t>kartun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special effect.</a:t>
            </a:r>
          </a:p>
        </p:txBody>
      </p:sp>
      <p:sp>
        <p:nvSpPr>
          <p:cNvPr id="4098" name="Picture 2" descr="D:\Lesson\Komputer dan Masyarakat\image\astro-boy-movie-poster.jpg"/>
          <p:cNvSpPr>
            <a:spLocks noChangeAspect="1" noChangeArrowheads="1"/>
          </p:cNvSpPr>
          <p:nvPr/>
        </p:nvSpPr>
        <p:spPr bwMode="auto">
          <a:xfrm>
            <a:off x="5715000" y="1981200"/>
            <a:ext cx="305752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entury Gothic" pitchFamily="34" charset="0"/>
            </a:endParaRPr>
          </a:p>
        </p:txBody>
      </p:sp>
      <p:pic>
        <p:nvPicPr>
          <p:cNvPr id="4099" name="Picture 3" descr="D:\Lesson\Komputer dan Masyarakat\image\Chevrolet Camaro Bumbleb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040999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39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Bidang Penelitian Science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1910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dirty="0" err="1" smtClean="0"/>
              <a:t>Penyelidikan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nuklir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pemrosesan</a:t>
            </a:r>
            <a:r>
              <a:rPr lang="en-US" dirty="0" smtClean="0"/>
              <a:t> data.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angkasa</a:t>
            </a:r>
            <a:endParaRPr lang="en-US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dirty="0" err="1" smtClean="0"/>
              <a:t>Ramalan</a:t>
            </a:r>
            <a:r>
              <a:rPr lang="en-US" dirty="0" smtClean="0"/>
              <a:t> </a:t>
            </a:r>
            <a:r>
              <a:rPr lang="en-US" dirty="0" err="1" smtClean="0"/>
              <a:t>cuaca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awan</a:t>
            </a:r>
            <a:r>
              <a:rPr lang="en-US" dirty="0" smtClean="0"/>
              <a:t>.</a:t>
            </a:r>
          </a:p>
        </p:txBody>
      </p:sp>
      <p:pic>
        <p:nvPicPr>
          <p:cNvPr id="5122" name="Picture 2" descr="D:\Lesson\Komputer dan Masyarakat\image\mars2003_r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667000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45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Bidang Komunikasi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8229600" cy="2260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mtClean="0"/>
              <a:t>Telekomunikasi yaitu teleconference.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mtClean="0"/>
              <a:t>E-mail, voice mail dll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mtClean="0"/>
              <a:t>Modem sebagai alat sarana komunikasi antar komputer dengan internet.</a:t>
            </a:r>
          </a:p>
        </p:txBody>
      </p:sp>
      <p:pic>
        <p:nvPicPr>
          <p:cNvPr id="3074" name="Picture 2" descr="D:\Lesson\Komputer dan Masyarakat\image\e1162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3951288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15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Bidang </a:t>
            </a:r>
            <a:r>
              <a:rPr lang="id-ID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Hiburan</a:t>
            </a:r>
            <a:endParaRPr lang="en-US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id-ID" dirty="0" smtClean="0"/>
              <a:t>G</a:t>
            </a:r>
            <a:r>
              <a:rPr lang="en-US" dirty="0" err="1" smtClean="0"/>
              <a:t>ames</a:t>
            </a:r>
            <a:r>
              <a:rPr lang="en-US" dirty="0" smtClean="0"/>
              <a:t> on-line.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Roller Coaster yang </a:t>
            </a:r>
            <a:r>
              <a:rPr lang="en-US" dirty="0" err="1" smtClean="0"/>
              <a:t>dikendalikan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  <p:pic>
        <p:nvPicPr>
          <p:cNvPr id="1026" name="Picture 2" descr="D:\Lesson\Komputer dan Masyarakat\image\best-online-g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48006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23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ISU </a:t>
            </a: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SOSIAL (1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b="1" dirty="0" smtClean="0"/>
              <a:t>DAMPAK POSITIP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–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– </a:t>
            </a:r>
            <a:r>
              <a:rPr lang="en-US" dirty="0" err="1" smtClean="0"/>
              <a:t>Transportasi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–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akurat</a:t>
            </a: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–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endParaRPr lang="en-US" dirty="0" smtClean="0"/>
          </a:p>
          <a:p>
            <a:pPr eaLnBrk="1" hangingPunct="1"/>
            <a:r>
              <a:rPr lang="en-US" dirty="0" smtClean="0"/>
              <a:t>• </a:t>
            </a:r>
            <a:r>
              <a:rPr lang="en-US" b="1" dirty="0" smtClean="0"/>
              <a:t>DAMPAK NEGATIP? (</a:t>
            </a:r>
            <a:r>
              <a:rPr lang="en-US" b="1" dirty="0" err="1" smtClean="0"/>
              <a:t>Pekerjaan</a:t>
            </a:r>
            <a:r>
              <a:rPr lang="en-US" b="1" dirty="0" smtClean="0"/>
              <a:t> </a:t>
            </a:r>
            <a:r>
              <a:rPr lang="en-US" b="1" dirty="0" err="1" smtClean="0"/>
              <a:t>Rumah</a:t>
            </a:r>
            <a:r>
              <a:rPr lang="en-US" b="1" dirty="0" smtClean="0"/>
              <a:t>)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14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25470"/>
          </a:xfrm>
        </p:spPr>
        <p:txBody>
          <a:bodyPr>
            <a:norm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ISU </a:t>
            </a: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SOSIAL (2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72500" cy="52689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dirty="0" err="1" smtClean="0"/>
              <a:t>Pekerjaan</a:t>
            </a:r>
            <a:endParaRPr lang="en-US" sz="2400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	– </a:t>
            </a:r>
            <a:r>
              <a:rPr lang="en-US" sz="2400" dirty="0" err="1" smtClean="0"/>
              <a:t>Pengaruhnya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lapangan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endParaRPr lang="en-US" sz="24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	– </a:t>
            </a:r>
            <a:r>
              <a:rPr lang="en-US" sz="2400" dirty="0" err="1" smtClean="0"/>
              <a:t>Persaingan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ahli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       </a:t>
            </a:r>
            <a:r>
              <a:rPr lang="en-US" sz="2400" dirty="0" err="1" smtClean="0"/>
              <a:t>ahli</a:t>
            </a:r>
            <a:endParaRPr lang="en-US" sz="2400" dirty="0" smtClean="0"/>
          </a:p>
          <a:p>
            <a:pPr eaLnBrk="1" hangingPunct="1"/>
            <a:r>
              <a:rPr lang="en-US" sz="2400" b="1" dirty="0" err="1" smtClean="0"/>
              <a:t>Kesehatan</a:t>
            </a:r>
            <a:endParaRPr lang="en-US" sz="2400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	– </a:t>
            </a:r>
            <a:r>
              <a:rPr lang="en-US" sz="2400" dirty="0" err="1" smtClean="0"/>
              <a:t>Pengaruhnya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</a:t>
            </a:r>
            <a:r>
              <a:rPr lang="en-US" sz="2400" dirty="0" smtClean="0"/>
              <a:t>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        </a:t>
            </a:r>
            <a:r>
              <a:rPr lang="en-US" sz="2400" dirty="0" err="1" smtClean="0"/>
              <a:t>komputer</a:t>
            </a:r>
            <a:endParaRPr lang="en-US" sz="24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	– </a:t>
            </a:r>
            <a:r>
              <a:rPr lang="en-US" sz="2400" dirty="0" err="1" smtClean="0"/>
              <a:t>Adakah</a:t>
            </a:r>
            <a:r>
              <a:rPr lang="en-US" sz="2400" dirty="0" smtClean="0"/>
              <a:t> </a:t>
            </a:r>
            <a:r>
              <a:rPr lang="en-US" sz="2400" dirty="0" err="1" smtClean="0"/>
              <a:t>pengaruhnya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</a:t>
            </a:r>
            <a:r>
              <a:rPr lang="en-US" sz="2400" dirty="0" err="1" smtClean="0"/>
              <a:t>jiwa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        </a:t>
            </a:r>
            <a:r>
              <a:rPr lang="en-US" sz="2400" dirty="0" err="1" smtClean="0"/>
              <a:t>kehilangan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kontak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endParaRPr lang="en-US" sz="2400" dirty="0" smtClean="0"/>
          </a:p>
          <a:p>
            <a:pPr eaLnBrk="1" hangingPunct="1"/>
            <a:r>
              <a:rPr lang="en-US" sz="2400" b="1" dirty="0" smtClean="0"/>
              <a:t>Privacy (</a:t>
            </a:r>
            <a:r>
              <a:rPr lang="en-US" sz="2400" b="1" dirty="0" err="1" smtClean="0"/>
              <a:t>Kebebebasan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Pribadi</a:t>
            </a:r>
            <a:r>
              <a:rPr lang="en-US" sz="2400" b="1" dirty="0" smtClean="0"/>
              <a:t>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	– </a:t>
            </a:r>
            <a:r>
              <a:rPr lang="en-US" sz="2400" dirty="0" err="1" smtClean="0"/>
              <a:t>Siapa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berhak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pribadi</a:t>
            </a:r>
            <a:r>
              <a:rPr lang="en-US" sz="2400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       yang di </a:t>
            </a:r>
            <a:r>
              <a:rPr lang="en-US" sz="2400" dirty="0" err="1" smtClean="0"/>
              <a:t>kelola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lembaga-2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       </a:t>
            </a:r>
            <a:r>
              <a:rPr lang="en-US" sz="2400" dirty="0" err="1" smtClean="0"/>
              <a:t>tertentu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486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ISU </a:t>
            </a: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SOSIAL (3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143000"/>
            <a:ext cx="8643937" cy="4983163"/>
          </a:xfrm>
        </p:spPr>
        <p:txBody>
          <a:bodyPr>
            <a:normAutofit fontScale="85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100" b="1" dirty="0" smtClean="0"/>
              <a:t>Etika </a:t>
            </a:r>
            <a:r>
              <a:rPr lang="en-US" sz="3100" b="1" dirty="0"/>
              <a:t>&amp; Profesionalisme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	– </a:t>
            </a:r>
            <a:r>
              <a:rPr lang="en-US" sz="3100" dirty="0"/>
              <a:t>Seberapa jauhkah tanggung jawab para </a:t>
            </a:r>
            <a:r>
              <a:rPr lang="en-US" sz="3100" dirty="0" smtClean="0"/>
              <a:t>ahli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        komputer terhadap </a:t>
            </a:r>
            <a:r>
              <a:rPr lang="en-US" sz="3100" dirty="0"/>
              <a:t>profesinya?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	– </a:t>
            </a:r>
            <a:r>
              <a:rPr lang="en-US" sz="3100" dirty="0"/>
              <a:t>Haruskah mereka memiliki etika profesi </a:t>
            </a:r>
            <a:r>
              <a:rPr lang="en-US" sz="3100" dirty="0" smtClean="0"/>
              <a:t>seperti para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/>
              <a:t> </a:t>
            </a:r>
            <a:r>
              <a:rPr lang="en-US" sz="3100" dirty="0" smtClean="0"/>
              <a:t>       dokter </a:t>
            </a:r>
            <a:r>
              <a:rPr lang="en-US" sz="3100" dirty="0"/>
              <a:t>dan ahli hukum?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100" b="1" dirty="0" smtClean="0"/>
              <a:t>Kendali </a:t>
            </a:r>
            <a:r>
              <a:rPr lang="en-US" sz="3100" b="1" dirty="0"/>
              <a:t>Terpusat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	– </a:t>
            </a:r>
            <a:r>
              <a:rPr lang="en-US" sz="3100" dirty="0"/>
              <a:t>Tersedianya informasi yang cepat dan </a:t>
            </a:r>
            <a:r>
              <a:rPr lang="en-US" sz="3100" dirty="0" smtClean="0"/>
              <a:t>akurat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       mendorong pelebaran </a:t>
            </a:r>
            <a:r>
              <a:rPr lang="en-US" sz="3100" dirty="0"/>
              <a:t>kekuasaan </a:t>
            </a:r>
            <a:r>
              <a:rPr lang="en-US" sz="3100" dirty="0" smtClean="0"/>
              <a:t>pengelola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       terhadap </a:t>
            </a:r>
            <a:r>
              <a:rPr lang="en-US" sz="3100" dirty="0"/>
              <a:t>pekerja.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100" b="1" dirty="0" smtClean="0"/>
              <a:t>Kesenjangan </a:t>
            </a:r>
            <a:r>
              <a:rPr lang="en-US" sz="3100" b="1" dirty="0"/>
              <a:t>Keahlian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	– </a:t>
            </a:r>
            <a:r>
              <a:rPr lang="en-US" sz="3100" dirty="0"/>
              <a:t>Apakah akan terjadi dikhotomi keahlian </a:t>
            </a:r>
            <a:r>
              <a:rPr lang="en-US" sz="3100" dirty="0" smtClean="0"/>
              <a:t>antara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       yang memiliki </a:t>
            </a:r>
            <a:r>
              <a:rPr lang="en-US" sz="3100" dirty="0"/>
              <a:t>keahlian komputer dan yang tidak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ISU </a:t>
            </a: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SOSIAL (4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14438"/>
            <a:ext cx="8643938" cy="4911725"/>
          </a:xfrm>
        </p:spPr>
        <p:txBody>
          <a:bodyPr>
            <a:normAutofit fontScale="3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6800" b="1" dirty="0" smtClean="0"/>
              <a:t>Tanggung </a:t>
            </a:r>
            <a:r>
              <a:rPr lang="en-US" sz="6800" b="1" dirty="0"/>
              <a:t>jawab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 smtClean="0"/>
              <a:t>	– </a:t>
            </a:r>
            <a:r>
              <a:rPr lang="en-US" sz="6800" dirty="0"/>
              <a:t>Adakah masyarakat akan terkotak-kotak </a:t>
            </a:r>
            <a:r>
              <a:rPr lang="en-US" sz="6800" dirty="0" smtClean="0"/>
              <a:t>oleh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 smtClean="0"/>
              <a:t>        penyebaran penggunaan </a:t>
            </a:r>
            <a:r>
              <a:rPr lang="en-US" sz="6800" dirty="0"/>
              <a:t>komputer?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 smtClean="0"/>
              <a:t>	– </a:t>
            </a:r>
            <a:r>
              <a:rPr lang="en-US" sz="6800" dirty="0"/>
              <a:t>Apakah banyak keluarga akan </a:t>
            </a:r>
            <a:r>
              <a:rPr lang="en-US" sz="6800" dirty="0" smtClean="0"/>
              <a:t>semakin menyendiri</a:t>
            </a:r>
            <a:endParaRPr lang="en-US" sz="6800" dirty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 smtClean="0"/>
              <a:t>	– </a:t>
            </a:r>
            <a:r>
              <a:rPr lang="en-US" sz="6800" dirty="0"/>
              <a:t>Apakah produksi barang akan menurun </a:t>
            </a:r>
            <a:r>
              <a:rPr lang="en-US" sz="6800" dirty="0" smtClean="0"/>
              <a:t>drastis dengan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/>
              <a:t> </a:t>
            </a:r>
            <a:r>
              <a:rPr lang="en-US" sz="6800" dirty="0" smtClean="0"/>
              <a:t>       berpindahnya </a:t>
            </a:r>
            <a:r>
              <a:rPr lang="en-US" sz="6800" dirty="0"/>
              <a:t>pekerjaan masyarakat </a:t>
            </a:r>
            <a:r>
              <a:rPr lang="en-US" sz="6800" dirty="0" smtClean="0"/>
              <a:t>ke pelayanan </a:t>
            </a:r>
            <a:r>
              <a:rPr lang="en-US" sz="6800" dirty="0"/>
              <a:t>jasa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6800" b="1" dirty="0" smtClean="0"/>
              <a:t>Citra </a:t>
            </a:r>
            <a:r>
              <a:rPr lang="en-US" sz="6800" b="1" dirty="0"/>
              <a:t>diri manusia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/>
              <a:t>	</a:t>
            </a:r>
            <a:r>
              <a:rPr lang="en-US" sz="6800" dirty="0" smtClean="0"/>
              <a:t>– </a:t>
            </a:r>
            <a:r>
              <a:rPr lang="en-US" sz="6800" dirty="0"/>
              <a:t>Apakah komputer akan mempengaruhi citra </a:t>
            </a:r>
            <a:r>
              <a:rPr lang="en-US" sz="6800" dirty="0" smtClean="0"/>
              <a:t>diri manusia</a:t>
            </a:r>
            <a:endParaRPr lang="en-US" sz="6800" dirty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 smtClean="0"/>
              <a:t>	– </a:t>
            </a:r>
            <a:r>
              <a:rPr lang="en-US" sz="6800" dirty="0"/>
              <a:t>Dapatkah kualitas manusia dipertahankan di </a:t>
            </a:r>
            <a:r>
              <a:rPr lang="en-US" sz="6800" dirty="0" smtClean="0"/>
              <a:t>era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 smtClean="0"/>
              <a:t>        komputer</a:t>
            </a:r>
            <a:endParaRPr lang="en-US" sz="6800" dirty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 smtClean="0"/>
              <a:t>	– </a:t>
            </a:r>
            <a:r>
              <a:rPr lang="en-US" sz="6800" dirty="0"/>
              <a:t>Bagaimana dengan keyakinan diri karena </a:t>
            </a:r>
            <a:r>
              <a:rPr lang="en-US" sz="6800" dirty="0" smtClean="0"/>
              <a:t>banyak tugas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/>
              <a:t> </a:t>
            </a:r>
            <a:r>
              <a:rPr lang="en-US" sz="6800" dirty="0" smtClean="0"/>
              <a:t>       manusia </a:t>
            </a:r>
            <a:r>
              <a:rPr lang="en-US" sz="6800" dirty="0"/>
              <a:t>yang digantikan oleh komputer.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sz="4000" dirty="0" smtClean="0"/>
              <a:t>Pengertian :</a:t>
            </a:r>
          </a:p>
          <a:p>
            <a:pPr marL="0" indent="0">
              <a:buNone/>
            </a:pPr>
            <a:r>
              <a:rPr lang="id-ID" sz="4000" dirty="0" smtClean="0"/>
              <a:t>“ seperangkat elektronik yang melakukan proses pengolahan data.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409064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Perbedaan antara manusia dan komputer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779073"/>
              </p:ext>
            </p:extLst>
          </p:nvPr>
        </p:nvGraphicFramePr>
        <p:xfrm>
          <a:off x="1043608" y="2060848"/>
          <a:ext cx="7416824" cy="3600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/>
                <a:gridCol w="3708412"/>
              </a:tblGrid>
              <a:tr h="702423">
                <a:tc>
                  <a:txBody>
                    <a:bodyPr/>
                    <a:lstStyle/>
                    <a:p>
                      <a:r>
                        <a:rPr lang="id-ID" dirty="0" smtClean="0"/>
                        <a:t>manusia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Komputer</a:t>
                      </a:r>
                      <a:endParaRPr lang="id-ID" dirty="0"/>
                    </a:p>
                  </a:txBody>
                  <a:tcPr/>
                </a:tc>
              </a:tr>
              <a:tr h="702423">
                <a:tc>
                  <a:txBody>
                    <a:bodyPr/>
                    <a:lstStyle/>
                    <a:p>
                      <a:r>
                        <a:rPr lang="id-ID" dirty="0" smtClean="0"/>
                        <a:t>Bahasa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Program language</a:t>
                      </a:r>
                      <a:endParaRPr lang="id-ID" dirty="0"/>
                    </a:p>
                  </a:txBody>
                  <a:tcPr/>
                </a:tc>
              </a:tr>
              <a:tr h="702423">
                <a:tc>
                  <a:txBody>
                    <a:bodyPr/>
                    <a:lstStyle/>
                    <a:p>
                      <a:r>
                        <a:rPr lang="id-ID" dirty="0" smtClean="0"/>
                        <a:t>Penterjemah</a:t>
                      </a:r>
                      <a:r>
                        <a:rPr lang="id-ID" baseline="0" dirty="0" smtClean="0"/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Compiler </a:t>
                      </a:r>
                      <a:endParaRPr lang="id-ID" dirty="0"/>
                    </a:p>
                  </a:txBody>
                  <a:tcPr/>
                </a:tc>
              </a:tr>
              <a:tr h="702423">
                <a:tc>
                  <a:txBody>
                    <a:bodyPr/>
                    <a:lstStyle/>
                    <a:p>
                      <a:r>
                        <a:rPr lang="id-ID" dirty="0" smtClean="0"/>
                        <a:t>Mengingat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Memory/strorage</a:t>
                      </a:r>
                      <a:endParaRPr lang="id-ID" dirty="0"/>
                    </a:p>
                  </a:txBody>
                  <a:tcPr/>
                </a:tc>
              </a:tr>
              <a:tr h="790705">
                <a:tc>
                  <a:txBody>
                    <a:bodyPr/>
                    <a:lstStyle/>
                    <a:p>
                      <a:r>
                        <a:rPr lang="id-ID" dirty="0" smtClean="0"/>
                        <a:t>Terbatas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Multitasking</a:t>
                      </a:r>
                      <a:r>
                        <a:rPr lang="id-ID" baseline="0" dirty="0" smtClean="0"/>
                        <a:t> 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10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Prinsip kerja Komputer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827584" y="2463180"/>
            <a:ext cx="2016224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INPUT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19872" y="4293096"/>
            <a:ext cx="1963855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PROSES</a:t>
            </a:r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6084168" y="2463180"/>
            <a:ext cx="2016224" cy="100811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OUTPUT</a:t>
            </a:r>
            <a:endParaRPr lang="id-ID" dirty="0"/>
          </a:p>
        </p:txBody>
      </p:sp>
      <p:cxnSp>
        <p:nvCxnSpPr>
          <p:cNvPr id="9" name="Elbow Connector 8"/>
          <p:cNvCxnSpPr>
            <a:stCxn id="4" idx="2"/>
            <a:endCxn id="6" idx="1"/>
          </p:cNvCxnSpPr>
          <p:nvPr/>
        </p:nvCxnSpPr>
        <p:spPr>
          <a:xfrm rot="16200000" flipH="1">
            <a:off x="1928850" y="3378138"/>
            <a:ext cx="1397868" cy="15841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6" idx="3"/>
            <a:endCxn id="7" idx="2"/>
          </p:cNvCxnSpPr>
          <p:nvPr/>
        </p:nvCxnSpPr>
        <p:spPr>
          <a:xfrm flipV="1">
            <a:off x="5383727" y="3471292"/>
            <a:ext cx="1708553" cy="139786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91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Pengaruh Komputer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dirty="0" smtClean="0"/>
              <a:t>Perbankan. 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Perdagangan.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Industri.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Rumah sakit.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Transportasi.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Pendidikan .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id-ID" dirty="0" smtClean="0"/>
              <a:t>Seni.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id-ID" dirty="0" smtClean="0"/>
              <a:t>Penelitian.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id-ID" dirty="0" smtClean="0"/>
              <a:t>Hiburan.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id-ID" dirty="0" smtClean="0"/>
              <a:t>Hankam.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id-ID" dirty="0" smtClean="0"/>
              <a:t>Komunikasi.</a:t>
            </a:r>
          </a:p>
          <a:p>
            <a:pPr marL="457200" indent="-457200">
              <a:buFont typeface="+mj-lt"/>
              <a:buAutoNum type="arabicPeriod" startAt="7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7533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Bidang Perbankan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538163" algn="l"/>
              </a:tabLst>
            </a:pPr>
            <a:r>
              <a:rPr lang="id-ID" sz="3600" dirty="0" smtClean="0"/>
              <a:t> Sistem uang elektronik( ATM, Kartu   	Kredit, Kartu Debit).</a:t>
            </a:r>
          </a:p>
          <a:p>
            <a:pPr>
              <a:buFont typeface="Wingdings" pitchFamily="2" charset="2"/>
              <a:buChar char="Ø"/>
            </a:pPr>
            <a:r>
              <a:rPr lang="id-ID" sz="3600" dirty="0" smtClean="0"/>
              <a:t> Pemrosesan transaksi secara online.</a:t>
            </a:r>
          </a:p>
          <a:p>
            <a:pPr>
              <a:buFont typeface="Wingdings" pitchFamily="2" charset="2"/>
              <a:buChar char="Ø"/>
            </a:pPr>
            <a:r>
              <a:rPr lang="id-ID" sz="3600" dirty="0" smtClean="0"/>
              <a:t> Pembayaran secara online.</a:t>
            </a:r>
          </a:p>
          <a:p>
            <a:pPr>
              <a:buFont typeface="Wingdings" pitchFamily="2" charset="2"/>
              <a:buChar char="Ø"/>
            </a:pPr>
            <a:r>
              <a:rPr lang="id-ID" sz="3600" dirty="0"/>
              <a:t> </a:t>
            </a:r>
            <a:r>
              <a:rPr lang="id-ID" sz="3600" dirty="0" smtClean="0"/>
              <a:t>Penyimpanan data.</a:t>
            </a:r>
          </a:p>
          <a:p>
            <a:pPr>
              <a:buFont typeface="Wingdings" pitchFamily="2" charset="2"/>
              <a:buChar char="Ø"/>
            </a:pPr>
            <a:endParaRPr lang="id-ID" sz="3600" dirty="0"/>
          </a:p>
        </p:txBody>
      </p:sp>
      <p:pic>
        <p:nvPicPr>
          <p:cNvPr id="4" name="Picture 3" descr="D:\Lesson\Komputer dan Masyarakat\image\paypal-account-286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23971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76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Bidang Perdagangan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1325" indent="-441325">
              <a:buFont typeface="Wingdings" pitchFamily="2" charset="2"/>
              <a:buChar char="Ø"/>
            </a:pPr>
            <a:r>
              <a:rPr lang="id-ID" sz="3600" dirty="0" smtClean="0"/>
              <a:t>Memproses data dalam jumlah   banyak.</a:t>
            </a:r>
          </a:p>
          <a:p>
            <a:pPr marL="358775" indent="-358775">
              <a:buFont typeface="Wingdings" pitchFamily="2" charset="2"/>
              <a:buChar char="Ø"/>
              <a:tabLst>
                <a:tab pos="538163" algn="l"/>
              </a:tabLst>
            </a:pPr>
            <a:r>
              <a:rPr lang="id-ID" sz="3600" dirty="0" smtClean="0"/>
              <a:t> Menyimpan hasil transaksi,  	persediaan barang-barang stok.</a:t>
            </a:r>
          </a:p>
          <a:p>
            <a:pPr>
              <a:buFont typeface="Wingdings" pitchFamily="2" charset="2"/>
              <a:buChar char="Ø"/>
              <a:tabLst>
                <a:tab pos="441325" algn="l"/>
              </a:tabLst>
            </a:pPr>
            <a:r>
              <a:rPr lang="id-ID" sz="3600" dirty="0"/>
              <a:t> </a:t>
            </a:r>
            <a:r>
              <a:rPr lang="id-ID" sz="3600" dirty="0" smtClean="0"/>
              <a:t>Pembuatan laporan-laporan 	keuangan, faktur, surat-surat dan 	dokumen lain.</a:t>
            </a:r>
          </a:p>
          <a:p>
            <a:pPr>
              <a:buFont typeface="Wingdings" pitchFamily="2" charset="2"/>
              <a:buChar char="Ø"/>
              <a:tabLst>
                <a:tab pos="441325" algn="l"/>
              </a:tabLst>
            </a:pPr>
            <a:r>
              <a:rPr lang="id-ID" sz="3600" dirty="0"/>
              <a:t> </a:t>
            </a:r>
            <a:r>
              <a:rPr lang="id-ID" sz="3600" dirty="0" smtClean="0"/>
              <a:t>Pembayaran bisa dilakukan secara 	tunai atau tidak tunai.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39239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Bidang Industri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  <a:tabLst>
                <a:tab pos="358775" algn="l"/>
              </a:tabLst>
            </a:pPr>
            <a:r>
              <a:rPr lang="id-ID" sz="2800" dirty="0"/>
              <a:t> </a:t>
            </a:r>
            <a:r>
              <a:rPr lang="en-US" sz="2800" dirty="0"/>
              <a:t>CAM – Computer </a:t>
            </a:r>
            <a:r>
              <a:rPr lang="en-US" sz="2800" dirty="0" smtClean="0"/>
              <a:t>Aided</a:t>
            </a:r>
            <a:r>
              <a:rPr lang="id-ID" sz="2800" dirty="0" smtClean="0"/>
              <a:t> 	</a:t>
            </a:r>
            <a:r>
              <a:rPr lang="en-US" sz="2800" dirty="0" smtClean="0"/>
              <a:t>Manufacturing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id-ID" sz="2800" dirty="0" smtClean="0"/>
              <a:t>	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id-ID" sz="2800" dirty="0" smtClean="0"/>
              <a:t>	 </a:t>
            </a:r>
            <a:r>
              <a:rPr lang="en-US" sz="2800" dirty="0" err="1" smtClean="0"/>
              <a:t>produktivitas</a:t>
            </a:r>
            <a:r>
              <a:rPr lang="id-ID" sz="2800" dirty="0" smtClean="0"/>
              <a:t>.</a:t>
            </a:r>
            <a:endParaRPr lang="en-US" sz="2800" dirty="0"/>
          </a:p>
          <a:p>
            <a:pPr>
              <a:buFont typeface="Wingdings" pitchFamily="2" charset="2"/>
              <a:buChar char="v"/>
              <a:tabLst>
                <a:tab pos="441325" algn="l"/>
              </a:tabLst>
            </a:pPr>
            <a:r>
              <a:rPr lang="id-ID" sz="2800" dirty="0" smtClean="0"/>
              <a:t> </a:t>
            </a:r>
            <a:r>
              <a:rPr lang="en-US" sz="2800" dirty="0" smtClean="0"/>
              <a:t>CAD </a:t>
            </a:r>
            <a:r>
              <a:rPr lang="en-US" sz="2800" dirty="0"/>
              <a:t>– Computer Aided Design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id-ID" sz="2800" dirty="0" smtClean="0"/>
              <a:t>	</a:t>
            </a:r>
            <a:r>
              <a:rPr lang="en-US" sz="2800" dirty="0" err="1" smtClean="0"/>
              <a:t>merancang</a:t>
            </a:r>
            <a:r>
              <a:rPr lang="en-US" sz="2800" dirty="0" smtClean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industri</a:t>
            </a:r>
            <a:r>
              <a:rPr lang="en-US" sz="2800" dirty="0"/>
              <a:t> </a:t>
            </a:r>
            <a:r>
              <a:rPr lang="en-US" sz="2800" dirty="0" err="1"/>
              <a:t>misal</a:t>
            </a:r>
            <a:r>
              <a:rPr lang="en-US" sz="2800" dirty="0"/>
              <a:t> : </a:t>
            </a:r>
            <a:r>
              <a:rPr lang="id-ID" sz="2800" dirty="0" smtClean="0"/>
              <a:t>	</a:t>
            </a:r>
            <a:r>
              <a:rPr lang="en-US" sz="2800" dirty="0" err="1" smtClean="0"/>
              <a:t>mobil</a:t>
            </a:r>
            <a:r>
              <a:rPr lang="en-US" sz="2800" dirty="0"/>
              <a:t>, </a:t>
            </a:r>
            <a:r>
              <a:rPr lang="en-US" sz="2800" dirty="0" err="1"/>
              <a:t>dll</a:t>
            </a:r>
            <a:endParaRPr lang="en-US" sz="2800" dirty="0"/>
          </a:p>
          <a:p>
            <a:pPr>
              <a:buFont typeface="Wingdings" pitchFamily="2" charset="2"/>
              <a:buChar char="v"/>
              <a:tabLst>
                <a:tab pos="358775" algn="l"/>
              </a:tabLst>
            </a:pPr>
            <a:r>
              <a:rPr lang="id-ID" sz="2800" dirty="0" smtClean="0"/>
              <a:t> 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en-US" sz="2800" dirty="0"/>
              <a:t>robot yang </a:t>
            </a:r>
            <a:r>
              <a:rPr lang="en-US" sz="2800" dirty="0" err="1"/>
              <a:t>dikendalikan</a:t>
            </a:r>
            <a:r>
              <a:rPr lang="en-US" sz="2800" dirty="0"/>
              <a:t> </a:t>
            </a:r>
            <a:r>
              <a:rPr lang="id-ID" sz="2800" dirty="0" smtClean="0"/>
              <a:t>	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id-ID" sz="2800" dirty="0" smtClean="0"/>
              <a:t>	 	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jarak</a:t>
            </a:r>
            <a:r>
              <a:rPr lang="en-US" sz="2800" dirty="0"/>
              <a:t> </a:t>
            </a:r>
            <a:r>
              <a:rPr lang="en-US" sz="2800" dirty="0" err="1"/>
              <a:t>jauh</a:t>
            </a:r>
            <a:r>
              <a:rPr lang="en-US" sz="2800" dirty="0"/>
              <a:t>.</a:t>
            </a:r>
          </a:p>
          <a:p>
            <a:endParaRPr lang="id-ID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1993404" cy="199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78" y="458189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51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Bidang kedokteran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  <a:tabLst>
                <a:tab pos="620713" algn="l"/>
              </a:tabLst>
            </a:pPr>
            <a:r>
              <a:rPr lang="id-ID" sz="3600" dirty="0" smtClean="0"/>
              <a:t>  </a:t>
            </a:r>
            <a:r>
              <a:rPr lang="en-US" sz="3600" dirty="0" err="1" smtClean="0"/>
              <a:t>Membantu</a:t>
            </a:r>
            <a:r>
              <a:rPr lang="en-US" sz="3600" dirty="0" smtClean="0"/>
              <a:t> </a:t>
            </a:r>
            <a:r>
              <a:rPr lang="en-US" sz="3600" dirty="0" err="1"/>
              <a:t>dokter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id-ID" sz="3600" dirty="0" smtClean="0"/>
              <a:t> 	</a:t>
            </a:r>
            <a:r>
              <a:rPr lang="en-US" sz="3600" dirty="0" err="1" smtClean="0"/>
              <a:t>mendiagnosis</a:t>
            </a:r>
            <a:r>
              <a:rPr lang="en-US" sz="3600" dirty="0" smtClean="0"/>
              <a:t> </a:t>
            </a:r>
            <a:r>
              <a:rPr lang="en-US" sz="3600" dirty="0" err="1"/>
              <a:t>penyakit</a:t>
            </a:r>
            <a:r>
              <a:rPr lang="en-US" sz="3600" dirty="0"/>
              <a:t> </a:t>
            </a:r>
            <a:r>
              <a:rPr lang="en-US" sz="3600" dirty="0" err="1"/>
              <a:t>pasien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1" t="54286" r="27551" b="16256"/>
          <a:stretch/>
        </p:blipFill>
        <p:spPr bwMode="auto">
          <a:xfrm>
            <a:off x="4644008" y="3789040"/>
            <a:ext cx="3895835" cy="293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006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851</TotalTime>
  <Words>235</Words>
  <Application>Microsoft Office PowerPoint</Application>
  <PresentationFormat>On-screen Show (4:3)</PresentationFormat>
  <Paragraphs>133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Bab 1  Komputer ada dimana mana</vt:lpstr>
      <vt:lpstr>Komputer</vt:lpstr>
      <vt:lpstr>Perbedaan antara manusia dan komputer</vt:lpstr>
      <vt:lpstr>Prinsip kerja Komputer</vt:lpstr>
      <vt:lpstr>Pengaruh Komputer</vt:lpstr>
      <vt:lpstr>Bidang Perbankan</vt:lpstr>
      <vt:lpstr>Bidang Perdagangan</vt:lpstr>
      <vt:lpstr>Bidang Industri</vt:lpstr>
      <vt:lpstr>Bidang kedokteran</vt:lpstr>
      <vt:lpstr>Bidang Pendidikan</vt:lpstr>
      <vt:lpstr>Bidang seni </vt:lpstr>
      <vt:lpstr>PowerPoint Presentation</vt:lpstr>
      <vt:lpstr>Bidang Penelitian Science</vt:lpstr>
      <vt:lpstr>Bidang Komunikasi</vt:lpstr>
      <vt:lpstr>Bidang Hiburan</vt:lpstr>
      <vt:lpstr>ISU SOSIAL (1)</vt:lpstr>
      <vt:lpstr>ISU SOSIAL (2)</vt:lpstr>
      <vt:lpstr>ISU SOSIAL (3)</vt:lpstr>
      <vt:lpstr>ISU SOSIAL (4)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  Komputer ada dimana mana</dc:title>
  <dc:creator>User</dc:creator>
  <cp:lastModifiedBy>andris</cp:lastModifiedBy>
  <cp:revision>19</cp:revision>
  <dcterms:created xsi:type="dcterms:W3CDTF">2012-06-27T16:15:50Z</dcterms:created>
  <dcterms:modified xsi:type="dcterms:W3CDTF">2012-09-19T09:06:19Z</dcterms:modified>
</cp:coreProperties>
</file>