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6301-F1C6-401C-B7E9-87AA0B6EC57E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05256-1127-4C8F-9726-FB07EDEC7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344FA7-5F52-49A0-9A37-BE6A6562B220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 smtClean="0"/>
              <a:t>Inversi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 err="1"/>
              <a:t>Invers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R</a:t>
            </a:r>
            <a:r>
              <a:rPr lang="en-US" baseline="30000" dirty="0" smtClean="0"/>
              <a:t>–1</a:t>
            </a:r>
            <a:r>
              <a:rPr lang="en-US" dirty="0" smtClean="0"/>
              <a:t> </a:t>
            </a:r>
            <a:r>
              <a:rPr lang="en-US" dirty="0"/>
              <a:t>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|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A = {0, 1, 2, 3, 4}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{0, 1, 2, 3}.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err="1" smtClean="0"/>
              <a:t>dengan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(a</a:t>
            </a:r>
            <a:r>
              <a:rPr lang="en-US" dirty="0" smtClean="0"/>
              <a:t>, b)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a &gt; 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R = {(1,0), (2,0), (2,1), (3,0), (3,1), (3,2), (4,0), (4,1), (4,2), (4,3)} 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R</a:t>
            </a:r>
            <a:r>
              <a:rPr lang="en-US" baseline="30000" dirty="0" smtClean="0"/>
              <a:t>–1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invers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A 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(a, b)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b&lt;a)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peroleh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 = </a:t>
            </a:r>
            <a:r>
              <a:rPr lang="en-US" dirty="0" smtClean="0"/>
              <a:t>{(0,1), (0, </a:t>
            </a:r>
            <a:r>
              <a:rPr lang="en-US" dirty="0"/>
              <a:t>2), </a:t>
            </a:r>
            <a:r>
              <a:rPr lang="en-US" dirty="0" smtClean="0"/>
              <a:t>(1, 2), (0, 3), (1,3), (2, </a:t>
            </a:r>
            <a:r>
              <a:rPr lang="en-US" dirty="0"/>
              <a:t>3), </a:t>
            </a:r>
            <a:r>
              <a:rPr lang="en-US" dirty="0" smtClean="0"/>
              <a:t>(0,4), (1,4), (2,4), (3,4) </a:t>
            </a:r>
            <a:r>
              <a:rPr lang="en-US" dirty="0"/>
              <a:t>}				     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)}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 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dirty="0" err="1"/>
              <a:t>dinotasikan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S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 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{(1, 2), (1, 6), (2, 4), (3, 4), (3, 6), (3, 8)}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{2, 4, 6, 8}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{(2, </a:t>
            </a:r>
            <a:r>
              <a:rPr lang="en-US" i="1" dirty="0"/>
              <a:t>u</a:t>
            </a:r>
            <a:r>
              <a:rPr lang="en-US" dirty="0"/>
              <a:t>), (4, </a:t>
            </a:r>
            <a:r>
              <a:rPr lang="en-US" i="1" dirty="0"/>
              <a:t>s</a:t>
            </a:r>
            <a:r>
              <a:rPr lang="en-US" dirty="0"/>
              <a:t>), (4, </a:t>
            </a:r>
            <a:r>
              <a:rPr lang="en-US" i="1" dirty="0"/>
              <a:t>t</a:t>
            </a:r>
            <a:r>
              <a:rPr lang="en-US" dirty="0"/>
              <a:t>), (6, </a:t>
            </a:r>
            <a:r>
              <a:rPr lang="en-US" i="1" dirty="0"/>
              <a:t>t</a:t>
            </a:r>
            <a:r>
              <a:rPr lang="en-US" dirty="0"/>
              <a:t>), (8, </a:t>
            </a:r>
            <a:r>
              <a:rPr lang="en-US" i="1" dirty="0"/>
              <a:t>u</a:t>
            </a:r>
            <a:r>
              <a:rPr lang="en-US" dirty="0"/>
              <a:t>)}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{2, 4, 6, 8}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</a:t>
            </a:r>
            <a:r>
              <a:rPr lang="en-US" i="1" dirty="0"/>
              <a:t>u</a:t>
            </a:r>
            <a:r>
              <a:rPr lang="en-US" dirty="0"/>
              <a:t>), (1, </a:t>
            </a:r>
            <a:r>
              <a:rPr lang="en-US" i="1" dirty="0"/>
              <a:t>t</a:t>
            </a:r>
            <a:r>
              <a:rPr lang="en-US" dirty="0"/>
              <a:t>), (2, </a:t>
            </a:r>
            <a:r>
              <a:rPr lang="en-US" i="1" dirty="0"/>
              <a:t>s</a:t>
            </a:r>
            <a:r>
              <a:rPr lang="en-US" dirty="0"/>
              <a:t>), (2, </a:t>
            </a:r>
            <a:r>
              <a:rPr lang="en-US" i="1" dirty="0"/>
              <a:t>t</a:t>
            </a:r>
            <a:r>
              <a:rPr lang="en-US" dirty="0"/>
              <a:t>), (3, </a:t>
            </a:r>
            <a:r>
              <a:rPr lang="en-US" i="1" dirty="0"/>
              <a:t>s</a:t>
            </a:r>
            <a:r>
              <a:rPr lang="en-US" dirty="0"/>
              <a:t>), (3, </a:t>
            </a:r>
            <a:r>
              <a:rPr lang="en-US" i="1" dirty="0"/>
              <a:t>t</a:t>
            </a:r>
            <a:r>
              <a:rPr lang="en-US" dirty="0"/>
              <a:t>), (3, </a:t>
            </a:r>
            <a:r>
              <a:rPr lang="en-US" i="1" dirty="0"/>
              <a:t>u</a:t>
            </a:r>
            <a:r>
              <a:rPr lang="en-US" dirty="0"/>
              <a:t>) }</a:t>
            </a:r>
          </a:p>
          <a:p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438400" y="4267200"/>
          <a:ext cx="4572000" cy="2039816"/>
        </p:xfrm>
        <a:graphic>
          <a:graphicData uri="http://schemas.openxmlformats.org/presentationml/2006/ole">
            <p:oleObj spid="_x0000_s6145" r:id="rId3" imgW="3098292" imgH="1383792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 </a:t>
            </a:r>
            <a:r>
              <a:rPr lang="en-US" i="1" dirty="0" smtClean="0"/>
              <a:t> f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b="1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95600" y="4114800"/>
          <a:ext cx="3124200" cy="1746712"/>
        </p:xfrm>
        <a:graphic>
          <a:graphicData uri="http://schemas.openxmlformats.org/presentationml/2006/ole">
            <p:oleObj spid="_x0000_s32770" r:id="rId3" imgW="2502720" imgH="1327680" progId="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dispesifikasikan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bentuk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. 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endParaRPr lang="en-US" sz="2000" dirty="0" smtClean="0"/>
          </a:p>
          <a:p>
            <a:pPr lvl="1"/>
            <a:r>
              <a:rPr lang="en-US" sz="2000" dirty="0" smtClean="0"/>
              <a:t>Formula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(</a:t>
            </a:r>
            <a:r>
              <a:rPr lang="en-US" sz="2000" i="1" dirty="0" smtClean="0"/>
              <a:t>assignment</a:t>
            </a:r>
            <a:r>
              <a:rPr lang="en-US" sz="2000" dirty="0" smtClean="0"/>
              <a:t>).</a:t>
            </a:r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2</a:t>
            </a:r>
            <a:r>
              <a:rPr lang="en-US" sz="2000" i="1" dirty="0" smtClean="0"/>
              <a:t>x</a:t>
            </a:r>
            <a:r>
              <a:rPr lang="en-US" sz="2000" dirty="0" smtClean="0"/>
              <a:t> + 10,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</a:t>
            </a:r>
            <a:r>
              <a:rPr lang="en-US" sz="2000" i="1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1/</a:t>
            </a:r>
            <a:r>
              <a:rPr lang="en-US" sz="2000" i="1" dirty="0" smtClean="0"/>
              <a:t>x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Kata-kata</a:t>
            </a:r>
            <a:endParaRPr lang="en-US" sz="2000" dirty="0" smtClean="0"/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“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bit 1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i="1" dirty="0" smtClean="0"/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biner</a:t>
            </a:r>
            <a:r>
              <a:rPr lang="en-US" sz="2000" dirty="0" smtClean="0"/>
              <a:t>”.  </a:t>
            </a:r>
          </a:p>
          <a:p>
            <a:pPr lvl="1"/>
            <a:r>
              <a:rPr lang="en-US" sz="2000" dirty="0" err="1" smtClean="0"/>
              <a:t>Kode</a:t>
            </a:r>
            <a:r>
              <a:rPr lang="en-US" sz="2000" dirty="0" smtClean="0"/>
              <a:t> program (</a:t>
            </a:r>
            <a:r>
              <a:rPr lang="en-US" sz="2000" i="1" dirty="0" smtClean="0"/>
              <a:t>source code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dirty="0" smtClean="0"/>
              <a:t>|</a:t>
            </a:r>
          </a:p>
          <a:p>
            <a:pPr lvl="2">
              <a:buNone/>
            </a:pPr>
            <a:r>
              <a:rPr lang="en-US" sz="2000" b="1" dirty="0" smtClean="0"/>
              <a:t>	</a:t>
            </a:r>
            <a:r>
              <a:rPr lang="en-US" sz="1200" b="1" dirty="0" smtClean="0"/>
              <a:t>function</a:t>
            </a:r>
            <a:r>
              <a:rPr lang="en-US" sz="1200" dirty="0" smtClean="0"/>
              <a:t> abs(x:</a:t>
            </a:r>
            <a:r>
              <a:rPr lang="en-US" sz="1200" b="1" dirty="0" smtClean="0"/>
              <a:t>integer</a:t>
            </a:r>
            <a:r>
              <a:rPr lang="en-US" sz="1200" dirty="0" smtClean="0"/>
              <a:t>):</a:t>
            </a:r>
            <a:r>
              <a:rPr lang="en-US" sz="1200" b="1" dirty="0" smtClean="0"/>
              <a:t>integer</a:t>
            </a:r>
            <a:r>
              <a:rPr lang="en-US" sz="1200" dirty="0" smtClean="0"/>
              <a:t>;</a:t>
            </a:r>
          </a:p>
          <a:p>
            <a:pPr lvl="2">
              <a:buNone/>
            </a:pPr>
            <a:r>
              <a:rPr lang="en-US" sz="1200" dirty="0" smtClean="0"/>
              <a:t>		</a:t>
            </a:r>
            <a:r>
              <a:rPr lang="en-US" sz="1200" b="1" dirty="0" smtClean="0"/>
              <a:t>begin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</a:t>
            </a:r>
            <a:r>
              <a:rPr lang="en-US" sz="1200" b="1" dirty="0" smtClean="0"/>
              <a:t>if</a:t>
            </a:r>
            <a:r>
              <a:rPr lang="en-US" sz="1200" dirty="0" smtClean="0"/>
              <a:t> x &lt; 0 </a:t>
            </a:r>
            <a:r>
              <a:rPr lang="en-US" sz="1200" b="1" dirty="0" smtClean="0"/>
              <a:t>then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   abs:=-x</a:t>
            </a:r>
          </a:p>
          <a:p>
            <a:pPr lvl="2">
              <a:buNone/>
            </a:pPr>
            <a:r>
              <a:rPr lang="en-US" sz="1200" dirty="0" smtClean="0"/>
              <a:t> 		   </a:t>
            </a:r>
            <a:r>
              <a:rPr lang="en-US" sz="1200" b="1" dirty="0" smtClean="0"/>
              <a:t>else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   abs:=x;</a:t>
            </a:r>
          </a:p>
          <a:p>
            <a:pPr lvl="2">
              <a:buNone/>
            </a:pPr>
            <a:r>
              <a:rPr lang="en-US" sz="1200" dirty="0" smtClean="0"/>
              <a:t>       	 </a:t>
            </a:r>
            <a:r>
              <a:rPr lang="en-US" sz="1200" b="1" dirty="0" smtClean="0"/>
              <a:t>end</a:t>
            </a:r>
            <a:r>
              <a:rPr lang="en-US" sz="1200" dirty="0" smtClean="0"/>
              <a:t>;	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satu-ke-satu</a:t>
            </a:r>
            <a:r>
              <a:rPr lang="en-US" dirty="0" smtClean="0"/>
              <a:t> (</a:t>
            </a:r>
            <a:r>
              <a:rPr lang="en-US" i="1" dirty="0" smtClean="0"/>
              <a:t>one-to-one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injektif</a:t>
            </a:r>
            <a:r>
              <a:rPr lang="en-US" dirty="0" smtClean="0"/>
              <a:t> (</a:t>
            </a:r>
            <a:r>
              <a:rPr lang="en-US" i="1" dirty="0" smtClean="0"/>
              <a:t>injective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971800" y="4038600"/>
          <a:ext cx="2947670" cy="1676400"/>
        </p:xfrm>
        <a:graphic>
          <a:graphicData uri="http://schemas.openxmlformats.org/presentationml/2006/ole">
            <p:oleObj spid="_x0000_s33794" r:id="rId3" imgW="2698200" imgH="1535040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b="1" dirty="0" err="1" smtClean="0"/>
              <a:t>pada</a:t>
            </a:r>
            <a:r>
              <a:rPr lang="en-US" dirty="0" smtClean="0"/>
              <a:t> (</a:t>
            </a:r>
            <a:r>
              <a:rPr lang="en-US" i="1" dirty="0" smtClean="0"/>
              <a:t>onto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surjektif</a:t>
            </a:r>
            <a:r>
              <a:rPr lang="en-US" dirty="0" smtClean="0"/>
              <a:t> (</a:t>
            </a:r>
            <a:r>
              <a:rPr lang="en-US" i="1" dirty="0" err="1" smtClean="0"/>
              <a:t>surjective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743200" y="4114799"/>
          <a:ext cx="2895600" cy="1634819"/>
        </p:xfrm>
        <a:graphic>
          <a:graphicData uri="http://schemas.openxmlformats.org/presentationml/2006/ole">
            <p:oleObj spid="_x0000_s34818" r:id="rId3" imgW="2698200" imgH="1522800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berkoresponden</a:t>
            </a:r>
            <a:r>
              <a:rPr lang="en-US" b="1" dirty="0" smtClean="0"/>
              <a:t> </a:t>
            </a:r>
            <a:r>
              <a:rPr lang="en-US" b="1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bijeksi</a:t>
            </a:r>
            <a:r>
              <a:rPr lang="en-US" dirty="0" smtClean="0"/>
              <a:t> (</a:t>
            </a:r>
            <a:r>
              <a:rPr lang="en-US" i="1" dirty="0" err="1" smtClean="0"/>
              <a:t>bijection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w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</a:p>
          <a:p>
            <a:pPr>
              <a:buNone/>
            </a:pPr>
            <a:r>
              <a:rPr lang="en-US" dirty="0" smtClean="0"/>
              <a:t>	Dari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. 		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267199"/>
          </a:xfrm>
        </p:spPr>
        <p:txBody>
          <a:bodyPr/>
          <a:lstStyle/>
          <a:p>
            <a:r>
              <a:rPr lang="en-US" dirty="0" err="1" smtClean="0">
                <a:sym typeface="Symbol" pitchFamily="18" charset="2"/>
              </a:rPr>
              <a:t>Untuk</a:t>
            </a:r>
            <a:r>
              <a:rPr lang="en-US" dirty="0" smtClean="0">
                <a:sym typeface="Symbol" pitchFamily="18" charset="2"/>
              </a:rPr>
              <a:t> m</a:t>
            </a:r>
            <a:r>
              <a:rPr lang="id-ID" dirty="0" smtClean="0">
                <a:sym typeface="Symbol" pitchFamily="18" charset="2"/>
              </a:rPr>
              <a:t>enggambarkan hubungan antara dua anggota himpunan A dengan B</a:t>
            </a:r>
            <a:r>
              <a:rPr lang="en-US" dirty="0">
                <a:sym typeface="Symbol" pitchFamily="18" charset="2"/>
              </a:rPr>
              <a:t> </a:t>
            </a:r>
            <a:r>
              <a:rPr lang="id-ID" dirty="0" smtClean="0">
                <a:sym typeface="Symbol" pitchFamily="18" charset="2"/>
              </a:rPr>
              <a:t>kita bisa menggunakan </a:t>
            </a:r>
            <a:r>
              <a:rPr lang="id-ID" b="1" dirty="0" smtClean="0">
                <a:solidFill>
                  <a:srgbClr val="00FFFF"/>
                </a:solidFill>
                <a:sym typeface="Symbol" pitchFamily="18" charset="2"/>
              </a:rPr>
              <a:t>pasangan berurut</a:t>
            </a:r>
            <a:r>
              <a:rPr lang="id-ID" dirty="0" smtClean="0">
                <a:sym typeface="Symbol" pitchFamily="18" charset="2"/>
              </a:rPr>
              <a:t> (ordered pairs), dimana anggota pertama diambil dari A dan yang kedua diambil dari B. 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Himpunan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pasangan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berurut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diperoleh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dari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perkalian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kartesian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antara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dua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himpunan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Notasi</a:t>
            </a:r>
            <a:r>
              <a:rPr lang="en-US" dirty="0" smtClean="0"/>
              <a:t> : A x B = {(</a:t>
            </a:r>
            <a:r>
              <a:rPr lang="en-US" dirty="0" err="1" smtClean="0"/>
              <a:t>a,b</a:t>
            </a:r>
            <a:r>
              <a:rPr lang="en-US" dirty="0" smtClean="0"/>
              <a:t>) | a </a:t>
            </a:r>
            <a:r>
              <a:rPr lang="az-Cyrl-AZ" dirty="0" smtClean="0"/>
              <a:t>Є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az-Cyrl-AZ" dirty="0" smtClean="0">
                <a:latin typeface="Franklin Gothic Book"/>
              </a:rPr>
              <a:t>Є</a:t>
            </a:r>
            <a:r>
              <a:rPr lang="en-US" dirty="0" smtClean="0">
                <a:latin typeface="Franklin Gothic Book"/>
              </a:rPr>
              <a:t> B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(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)(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 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 f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(</a:t>
            </a:r>
            <a:r>
              <a:rPr lang="en-US" i="1" dirty="0" smtClean="0"/>
              <a:t>v, x</a:t>
            </a:r>
            <a:r>
              <a:rPr lang="en-US" dirty="0" smtClean="0"/>
              <a:t>),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{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y</a:t>
            </a:r>
            <a:r>
              <a:rPr lang="en-US" dirty="0" smtClean="0"/>
              <a:t>), (2, </a:t>
            </a:r>
            <a:r>
              <a:rPr lang="en-US" i="1" dirty="0" smtClean="0"/>
              <a:t>y</a:t>
            </a:r>
            <a:r>
              <a:rPr lang="en-US" dirty="0" smtClean="0"/>
              <a:t>), (3, </a:t>
            </a:r>
            <a:r>
              <a:rPr lang="en-US" i="1" dirty="0" smtClean="0"/>
              <a:t>x</a:t>
            </a:r>
            <a:r>
              <a:rPr lang="en-US" dirty="0" smtClean="0"/>
              <a:t>) }							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>
                <a:sym typeface="Symbol" pitchFamily="18" charset="2"/>
              </a:rPr>
              <a:t>Relasi antara </a:t>
            </a:r>
            <a:r>
              <a:rPr lang="id-ID" b="1" dirty="0" smtClean="0">
                <a:sym typeface="Symbol" pitchFamily="18" charset="2"/>
              </a:rPr>
              <a:t>dua himpunan</a:t>
            </a:r>
            <a:r>
              <a:rPr lang="id-ID" dirty="0" smtClean="0">
                <a:sym typeface="Symbol" pitchFamily="18" charset="2"/>
              </a:rPr>
              <a:t> ini disebut </a:t>
            </a:r>
            <a:r>
              <a:rPr lang="en-US" dirty="0" smtClean="0">
                <a:sym typeface="Symbol" pitchFamily="18" charset="2"/>
              </a:rPr>
              <a:t>     s</a:t>
            </a:r>
            <a:r>
              <a:rPr lang="id-ID" dirty="0" smtClean="0">
                <a:sym typeface="Symbol" pitchFamily="18" charset="2"/>
              </a:rPr>
              <a:t>ebagai </a:t>
            </a:r>
            <a:r>
              <a:rPr lang="id-ID" b="1" dirty="0" smtClean="0">
                <a:sym typeface="Symbol" pitchFamily="18" charset="2"/>
              </a:rPr>
              <a:t>relasi biner.</a:t>
            </a:r>
          </a:p>
          <a:p>
            <a:r>
              <a:rPr lang="id-ID" dirty="0" smtClean="0">
                <a:sym typeface="Symbol" pitchFamily="18" charset="2"/>
              </a:rPr>
              <a:t>Relasi biner dari A ke B adalah himpunan bagian dari AB.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err="1" smtClean="0">
                <a:sym typeface="Symbol" pitchFamily="18" charset="2"/>
              </a:rPr>
              <a:t>Notasi</a:t>
            </a:r>
            <a:r>
              <a:rPr lang="en-US" dirty="0" smtClean="0">
                <a:sym typeface="Symbol" pitchFamily="18" charset="2"/>
              </a:rPr>
              <a:t> : </a:t>
            </a:r>
            <a:r>
              <a:rPr lang="id-ID" dirty="0" smtClean="0">
                <a:sym typeface="Symbol" pitchFamily="18" charset="2"/>
              </a:rPr>
              <a:t>R  AB. 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id-ID" dirty="0" smtClean="0">
                <a:sym typeface="Symbol" pitchFamily="18" charset="2"/>
              </a:rPr>
              <a:t>Notasi aRb dipakai untuk menyatakan bahwa    (a, b)R dan 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id-ID" dirty="0" smtClean="0">
                <a:sym typeface="Symbol" pitchFamily="18" charset="2"/>
              </a:rPr>
              <a:t>a</a:t>
            </a:r>
            <a:r>
              <a:rPr lang="id-ID" u="sng" dirty="0" smtClean="0">
                <a:effectLst/>
                <a:sym typeface="Symbol" pitchFamily="18" charset="2"/>
              </a:rPr>
              <a:t>R</a:t>
            </a:r>
            <a:r>
              <a:rPr lang="id-ID" dirty="0" smtClean="0">
                <a:sym typeface="Symbol" pitchFamily="18" charset="2"/>
              </a:rPr>
              <a:t>b untuk menyatakan (a, b)R.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{0, 1, 2</a:t>
            </a:r>
            <a:r>
              <a:rPr lang="en-US" dirty="0"/>
              <a:t>, 3, 4}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{0, 1, 2</a:t>
            </a:r>
            <a:r>
              <a:rPr lang="en-US" dirty="0"/>
              <a:t>, </a:t>
            </a:r>
            <a:r>
              <a:rPr lang="en-US" dirty="0" smtClean="0"/>
              <a:t>3}.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 smtClean="0"/>
              <a:t>B </a:t>
            </a:r>
            <a:r>
              <a:rPr lang="en-US" dirty="0" err="1"/>
              <a:t>dengan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(a</a:t>
            </a:r>
            <a:r>
              <a:rPr lang="en-US" dirty="0" smtClean="0"/>
              <a:t>, b)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a &gt; b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R = {(1,0), (2,0), (2,1), (3,0), (3,1), (3,2), (4,0), (4,1), (4,2), (4,3)}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Panah</a:t>
            </a:r>
            <a:endParaRPr lang="en-US" dirty="0"/>
          </a:p>
          <a:p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smtClean="0"/>
              <a:t>Graf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Refleksif</a:t>
            </a:r>
            <a:endParaRPr lang="en-US" b="1" dirty="0" smtClean="0"/>
          </a:p>
          <a:p>
            <a:pPr lvl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 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= {1, 2, 3, 4},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lvl="1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{(1, 1), (1, 3), (2, 1), </a:t>
            </a:r>
            <a:r>
              <a:rPr lang="en-US" dirty="0" smtClean="0"/>
              <a:t>(2,2)</a:t>
            </a:r>
            <a:r>
              <a:rPr lang="en-US" dirty="0" smtClean="0"/>
              <a:t> </a:t>
            </a:r>
            <a:r>
              <a:rPr lang="en-US" dirty="0"/>
              <a:t>(3, 3), (4, 2), (4, 3), </a:t>
            </a:r>
            <a:r>
              <a:rPr lang="en-US" dirty="0" smtClean="0"/>
              <a:t>(</a:t>
            </a:r>
            <a:r>
              <a:rPr lang="en-US" dirty="0"/>
              <a:t>4, 4) 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lvl="1">
              <a:buNone/>
            </a:pP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(1, 1), (2, 2), (3, 3), </a:t>
            </a:r>
            <a:r>
              <a:rPr lang="en-US" dirty="0" err="1"/>
              <a:t>dan</a:t>
            </a:r>
            <a:r>
              <a:rPr lang="en-US" dirty="0"/>
              <a:t> (4, 4).</a:t>
            </a:r>
          </a:p>
          <a:p>
            <a:pPr lvl="1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1), (2, 2), (2, 3), (4, 2), (4, 3), (4, 4) }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bersifat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(3, 3)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    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Menghantar</a:t>
            </a:r>
            <a:r>
              <a:rPr lang="en-US" dirty="0"/>
              <a:t> (</a:t>
            </a:r>
            <a:r>
              <a:rPr lang="en-US" i="1" dirty="0"/>
              <a:t>transitive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menghantar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3, 4},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sz="1200" dirty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{(2, 1), (3, 1), (3, 2), (4, 1), (4, 2), (4, 3) } </a:t>
            </a:r>
            <a:r>
              <a:rPr lang="en-US" dirty="0" err="1"/>
              <a:t>bersifat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menghantar</a:t>
            </a:r>
            <a:endParaRPr lang="en-US" dirty="0" smtClean="0"/>
          </a:p>
          <a:p>
            <a:pPr lvl="1">
              <a:buNone/>
            </a:pPr>
            <a:r>
              <a:rPr lang="en-US" i="1" dirty="0"/>
              <a:t>R</a:t>
            </a:r>
            <a:r>
              <a:rPr lang="en-US" dirty="0"/>
              <a:t> = {(1, 1), (2, 3), (2, 4), (4, 2) }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manghantar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Setangkup</a:t>
            </a:r>
            <a:r>
              <a:rPr lang="en-US" dirty="0"/>
              <a:t> (</a:t>
            </a:r>
            <a:r>
              <a:rPr lang="en-US" i="1" dirty="0"/>
              <a:t>symmetric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 smtClean="0"/>
              <a:t>tolak-setangkup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 err="1"/>
              <a:t>antisymmetric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tolak-setangkup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tolak-setangkup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Contoh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1600" dirty="0" err="1"/>
              <a:t>Misalkan</a:t>
            </a:r>
            <a:r>
              <a:rPr lang="en-US" sz="1600" dirty="0"/>
              <a:t> </a:t>
            </a:r>
            <a:r>
              <a:rPr lang="en-US" sz="1600" i="1" dirty="0"/>
              <a:t>A</a:t>
            </a:r>
            <a:r>
              <a:rPr lang="en-US" sz="1600" dirty="0"/>
              <a:t> = {1, 2, 3, 4},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didefinisikan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endParaRPr lang="en-US" sz="1600" dirty="0"/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1), (2, 2), (2, 4), (4, 2), (4, 4) }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/>
              <a:t>b</a:t>
            </a:r>
            <a:r>
              <a:rPr lang="en-US" sz="1600" dirty="0"/>
              <a:t>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 </a:t>
            </a:r>
            <a:r>
              <a:rPr lang="en-US" sz="1600" dirty="0" err="1"/>
              <a:t>maka</a:t>
            </a:r>
            <a:r>
              <a:rPr lang="en-US" sz="1600" dirty="0"/>
              <a:t> (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i="1" dirty="0"/>
              <a:t>a</a:t>
            </a:r>
            <a:r>
              <a:rPr lang="en-US" sz="1600" dirty="0"/>
              <a:t>)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Di </a:t>
            </a:r>
            <a:r>
              <a:rPr lang="en-US" sz="1600" dirty="0" err="1"/>
              <a:t>sini</a:t>
            </a:r>
            <a:r>
              <a:rPr lang="en-US" sz="1600" dirty="0"/>
              <a:t> (1, 2) </a:t>
            </a:r>
            <a:r>
              <a:rPr lang="en-US" sz="1600" dirty="0" err="1"/>
              <a:t>dan</a:t>
            </a:r>
            <a:r>
              <a:rPr lang="en-US" sz="1600" dirty="0"/>
              <a:t> (2, 1)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, </a:t>
            </a:r>
            <a:r>
              <a:rPr lang="en-US" sz="1600" dirty="0" err="1"/>
              <a:t>begitu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(2, 4) </a:t>
            </a:r>
            <a:r>
              <a:rPr lang="en-US" sz="1600" dirty="0" err="1"/>
              <a:t>dan</a:t>
            </a:r>
            <a:r>
              <a:rPr lang="en-US" sz="1600" dirty="0"/>
              <a:t> (4, 2)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3), (2, 4), (4, 2) 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(2, 3)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(3, 2) </a:t>
            </a:r>
            <a:r>
              <a:rPr lang="en-US" sz="1600" dirty="0">
                <a:sym typeface="Symbol"/>
              </a:rPr>
              <a:t>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 = {(1, 1), (2, 2), (3, 3) } </a:t>
            </a:r>
            <a:r>
              <a:rPr lang="en-US" sz="1600" dirty="0" err="1" smtClean="0"/>
              <a:t>tolak-setangkup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1 = 1 </a:t>
            </a:r>
            <a:r>
              <a:rPr lang="en-US" sz="1600" dirty="0" err="1" smtClean="0"/>
              <a:t>dan</a:t>
            </a:r>
            <a:r>
              <a:rPr lang="en-US" sz="1600" dirty="0" smtClean="0"/>
              <a:t> (1, 1)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, 2 = 2 </a:t>
            </a:r>
            <a:r>
              <a:rPr lang="en-US" sz="1600" dirty="0" err="1" smtClean="0"/>
              <a:t>dan</a:t>
            </a:r>
            <a:r>
              <a:rPr lang="en-US" sz="1600" dirty="0" smtClean="0"/>
              <a:t> (2, 2)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3 = 3 </a:t>
            </a:r>
            <a:r>
              <a:rPr lang="en-US" sz="1600" dirty="0" err="1" smtClean="0"/>
              <a:t>dan</a:t>
            </a:r>
            <a:r>
              <a:rPr lang="en-US" sz="1600" dirty="0" smtClean="0"/>
              <a:t> (3, 3)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. </a:t>
            </a:r>
            <a:r>
              <a:rPr lang="en-US" sz="1600" dirty="0" err="1" smtClean="0"/>
              <a:t>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setangkup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2), (2, 3) }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(1, 1)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1 = 1 </a:t>
            </a:r>
            <a:r>
              <a:rPr lang="en-US" sz="1600" dirty="0" err="1"/>
              <a:t>dan</a:t>
            </a:r>
            <a:r>
              <a:rPr lang="en-US" sz="1600" dirty="0"/>
              <a:t>, (2,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2 = 2 </a:t>
            </a:r>
            <a:r>
              <a:rPr lang="en-US" sz="1600" dirty="0" err="1"/>
              <a:t>dan</a:t>
            </a:r>
            <a:r>
              <a:rPr lang="en-US" sz="1600" dirty="0"/>
              <a:t>. </a:t>
            </a:r>
            <a:r>
              <a:rPr lang="en-US" sz="1600" dirty="0" err="1"/>
              <a:t>Perhatikan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4), (3, 3), (4, 2) 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2 </a:t>
            </a:r>
            <a:r>
              <a:rPr lang="en-US" sz="1600" dirty="0">
                <a:sym typeface="Symbol"/>
              </a:rPr>
              <a:t></a:t>
            </a:r>
            <a:r>
              <a:rPr lang="en-US" sz="1600" dirty="0"/>
              <a:t> 4 </a:t>
            </a:r>
            <a:r>
              <a:rPr lang="en-US" sz="1600" dirty="0" err="1"/>
              <a:t>tetapi</a:t>
            </a:r>
            <a:r>
              <a:rPr lang="en-US" sz="1600" dirty="0"/>
              <a:t> (2, 4) </a:t>
            </a:r>
            <a:r>
              <a:rPr lang="en-US" sz="1600" dirty="0" err="1"/>
              <a:t>dan</a:t>
            </a:r>
            <a:r>
              <a:rPr lang="en-US" sz="1600" dirty="0"/>
              <a:t> (4, 2)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(a) </a:t>
            </a:r>
            <a:r>
              <a:rPr lang="en-US" sz="1600" dirty="0" err="1"/>
              <a:t>dan</a:t>
            </a:r>
            <a:r>
              <a:rPr lang="en-US" sz="1600" dirty="0"/>
              <a:t> (b)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2), (2, 3), (1, 3) }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setangkup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2), (3, 3)}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2), (2, 3), (3, 2), (4, 2), (4, 4)}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(4, 2)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(2, 4) </a:t>
            </a:r>
            <a:r>
              <a:rPr lang="en-US" sz="1600" dirty="0">
                <a:sym typeface="Symbol"/>
              </a:rPr>
              <a:t>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(2, 3)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(3, 2)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2 </a:t>
            </a:r>
            <a:r>
              <a:rPr lang="en-US" sz="1600" dirty="0">
                <a:sym typeface="Symbol"/>
              </a:rPr>
              <a:t></a:t>
            </a:r>
            <a:r>
              <a:rPr lang="en-US" sz="1600" dirty="0"/>
              <a:t> 3.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1318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Relasi dan Fungsi</vt:lpstr>
      <vt:lpstr>Relasi</vt:lpstr>
      <vt:lpstr>Slide 3</vt:lpstr>
      <vt:lpstr>Slide 4</vt:lpstr>
      <vt:lpstr>Representasi Relasi</vt:lpstr>
      <vt:lpstr>Sifat – Sifat Relasi</vt:lpstr>
      <vt:lpstr>Slide 7</vt:lpstr>
      <vt:lpstr>Slide 8</vt:lpstr>
      <vt:lpstr>Contoh</vt:lpstr>
      <vt:lpstr>Relasi Inversi</vt:lpstr>
      <vt:lpstr>Slide 11</vt:lpstr>
      <vt:lpstr>Mengkombinasikan Relasi</vt:lpstr>
      <vt:lpstr>Komposisi Relasi</vt:lpstr>
      <vt:lpstr>Slide 14</vt:lpstr>
      <vt:lpstr>Fungsi</vt:lpstr>
      <vt:lpstr>Slide 16</vt:lpstr>
      <vt:lpstr>Bentuk Fungsi</vt:lpstr>
      <vt:lpstr>Slide 18</vt:lpstr>
      <vt:lpstr>Slide 19</vt:lpstr>
      <vt:lpstr>Komposisi Fungsi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</dc:title>
  <dc:creator>Acer</dc:creator>
  <cp:lastModifiedBy>Slamet</cp:lastModifiedBy>
  <cp:revision>23</cp:revision>
  <dcterms:created xsi:type="dcterms:W3CDTF">2009-03-12T19:13:49Z</dcterms:created>
  <dcterms:modified xsi:type="dcterms:W3CDTF">2011-03-31T07:14:21Z</dcterms:modified>
</cp:coreProperties>
</file>