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9"/>
  </p:notesMasterIdLst>
  <p:sldIdLst>
    <p:sldId id="256" r:id="rId2"/>
    <p:sldId id="260" r:id="rId3"/>
    <p:sldId id="257" r:id="rId4"/>
    <p:sldId id="258" r:id="rId5"/>
    <p:sldId id="287" r:id="rId6"/>
    <p:sldId id="288" r:id="rId7"/>
    <p:sldId id="259" r:id="rId8"/>
    <p:sldId id="261" r:id="rId9"/>
    <p:sldId id="262" r:id="rId10"/>
    <p:sldId id="263" r:id="rId11"/>
    <p:sldId id="264" r:id="rId12"/>
    <p:sldId id="265" r:id="rId13"/>
    <p:sldId id="271" r:id="rId14"/>
    <p:sldId id="267" r:id="rId15"/>
    <p:sldId id="268" r:id="rId16"/>
    <p:sldId id="269" r:id="rId17"/>
    <p:sldId id="270" r:id="rId18"/>
    <p:sldId id="272" r:id="rId19"/>
    <p:sldId id="273" r:id="rId20"/>
    <p:sldId id="275" r:id="rId21"/>
    <p:sldId id="289" r:id="rId22"/>
    <p:sldId id="292" r:id="rId23"/>
    <p:sldId id="293" r:id="rId24"/>
    <p:sldId id="274" r:id="rId25"/>
    <p:sldId id="276" r:id="rId26"/>
    <p:sldId id="278" r:id="rId27"/>
    <p:sldId id="279" r:id="rId28"/>
    <p:sldId id="280" r:id="rId29"/>
    <p:sldId id="281" r:id="rId30"/>
    <p:sldId id="277" r:id="rId31"/>
    <p:sldId id="282" r:id="rId32"/>
    <p:sldId id="283" r:id="rId33"/>
    <p:sldId id="284" r:id="rId34"/>
    <p:sldId id="285" r:id="rId35"/>
    <p:sldId id="290" r:id="rId36"/>
    <p:sldId id="286" r:id="rId37"/>
    <p:sldId id="291" r:id="rId3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990000"/>
    <a:srgbClr val="333333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203BF-2B2A-432F-B3D1-A353429A0FC8}" type="datetimeFigureOut">
              <a:rPr lang="id-ID" smtClean="0"/>
              <a:pPr/>
              <a:t>14/10/2012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0923-CBE7-468D-ADA9-DD01FF9A46E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300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57894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76181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94541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28967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46923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70718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13557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5618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90564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04591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845780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32016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78396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407085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692665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253535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426151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42560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707184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292146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7071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6987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0487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49755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7416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1ACC-E64F-481D-BCD1-CCFAA70BA8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A764-93F4-4D3E-9C2B-DAAC2CD10F7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C495-F6F2-4A2A-82B6-84E6A957F9C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3702-DE66-49CC-A822-279E6884748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D523-DCF2-46D5-A39A-E180ABDD0B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F05C-18BB-4D99-8504-EA7E3EED45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A828-6395-41C1-B2B4-17FA23CFEFD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D281-8D99-425A-85E1-E273AAD66E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2EB1-D57A-4AD6-9B0E-13DC9126B11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8C0BC-B37C-4634-84B0-3D86FB51E39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BF0F-E6B7-467A-A012-1F5FED83B46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C3328D2-433A-4EF5-B0B7-F26F92FE4F4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rgbClr val="663300"/>
                </a:solidFill>
              </a:rPr>
              <a:t>MODEL TRANSPORTASI</a:t>
            </a:r>
            <a:endParaRPr lang="es-ES" sz="5400" b="1" dirty="0">
              <a:solidFill>
                <a:srgbClr val="6633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1331913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tabel Transportasi (Matriks Transportasi)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1384999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8123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Flowchart algoritma transportasi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00137"/>
            <a:ext cx="8208912" cy="5466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905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8326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M</a:t>
            </a:r>
            <a:r>
              <a:rPr lang="id-ID" sz="2800" dirty="0" smtClean="0"/>
              <a:t>endistribusikan barang sesuai permintaan dan penawaran pada rute dengan biaya terendah</a:t>
            </a:r>
            <a:endParaRPr lang="en-US" sz="2800" dirty="0"/>
          </a:p>
          <a:p>
            <a:r>
              <a:rPr lang="en-US" sz="2800" dirty="0" err="1"/>
              <a:t>Prosedurnya</a:t>
            </a:r>
            <a:r>
              <a:rPr lang="en-US" sz="2800" dirty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id-ID" sz="2800" dirty="0" err="1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kotak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 smtClean="0"/>
              <a:t>transpor</a:t>
            </a:r>
            <a:r>
              <a:rPr lang="id-ID" sz="2800" dirty="0" smtClean="0"/>
              <a:t>tasi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2800" dirty="0"/>
              <a:t>)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Cij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, </a:t>
            </a:r>
            <a:r>
              <a:rPr lang="id-ID" sz="2800" dirty="0" err="1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/>
              <a:t>= minimum </a:t>
            </a:r>
            <a:r>
              <a:rPr lang="en-US" sz="2800" dirty="0" smtClean="0"/>
              <a:t>[</a:t>
            </a:r>
            <a:r>
              <a:rPr lang="id-ID" sz="2800" dirty="0" smtClean="0"/>
              <a:t>Kapasitas-</a:t>
            </a:r>
            <a:r>
              <a:rPr lang="en-US" sz="2800" i="1" dirty="0" err="1" smtClean="0"/>
              <a:t>i</a:t>
            </a:r>
            <a:r>
              <a:rPr lang="en-US" sz="2800" dirty="0"/>
              <a:t>, </a:t>
            </a:r>
            <a:r>
              <a:rPr lang="id-ID" sz="2800" dirty="0" smtClean="0"/>
              <a:t>Kebutuhan-</a:t>
            </a:r>
            <a:r>
              <a:rPr lang="en-US" sz="2800" i="1" dirty="0" smtClean="0"/>
              <a:t>j</a:t>
            </a:r>
            <a:r>
              <a:rPr lang="en-US" sz="2800" dirty="0"/>
              <a:t>].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/>
              <a:t>Dari </a:t>
            </a:r>
            <a:r>
              <a:rPr lang="en-US" sz="2800" dirty="0" err="1"/>
              <a:t>kotak-kotak</a:t>
            </a:r>
            <a:r>
              <a:rPr lang="en-US" sz="2800" dirty="0"/>
              <a:t> </a:t>
            </a:r>
            <a:r>
              <a:rPr lang="en-US" sz="2800" dirty="0" err="1"/>
              <a:t>sisanya</a:t>
            </a:r>
            <a:r>
              <a:rPr lang="en-US" sz="2800" dirty="0"/>
              <a:t> yang </a:t>
            </a:r>
            <a:r>
              <a:rPr lang="en-US" sz="2800" dirty="0" err="1"/>
              <a:t>layak</a:t>
            </a:r>
            <a:r>
              <a:rPr lang="en-US" sz="2800" dirty="0"/>
              <a:t> (</a:t>
            </a:r>
            <a:r>
              <a:rPr lang="en-US" sz="2800" dirty="0" err="1"/>
              <a:t>yaitu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terisi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dihilangkan</a:t>
            </a:r>
            <a:r>
              <a:rPr lang="en-US" sz="2800" dirty="0"/>
              <a:t>),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14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Lanjutkan</a:t>
            </a:r>
            <a:r>
              <a:rPr lang="en-US" sz="2800" dirty="0"/>
              <a:t> proses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penawaran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terpenuhi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954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9560" cy="3240360"/>
          </a:xfrm>
        </p:spPr>
        <p:txBody>
          <a:bodyPr>
            <a:normAutofit/>
          </a:bodyPr>
          <a:lstStyle/>
          <a:p>
            <a:pPr marL="777240" lvl="1" indent="-457200">
              <a:buFont typeface="+mj-lt"/>
              <a:buAutoNum type="arabicPeriod" startAt="4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Cij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(</a:t>
            </a:r>
            <a:r>
              <a:rPr lang="en-US" sz="2800" dirty="0" err="1"/>
              <a:t>kembar</a:t>
            </a:r>
            <a:r>
              <a:rPr lang="en-US" sz="2800" dirty="0"/>
              <a:t>),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kotak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sembarang</a:t>
            </a:r>
            <a:r>
              <a:rPr lang="en-US" sz="2800" dirty="0"/>
              <a:t>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id-ID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optimum,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iterasi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mencapainya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 startAt="4"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423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68942916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42930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80</a:t>
            </a:r>
            <a:endParaRPr lang="id-ID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7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6136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50</a:t>
            </a:r>
            <a:endParaRPr lang="id-ID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3642" y="342806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10</a:t>
            </a:r>
            <a:endParaRPr lang="id-ID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71800" y="342900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7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3347864" y="2647666"/>
            <a:ext cx="792088" cy="1907041"/>
            <a:chOff x="3347864" y="2647666"/>
            <a:chExt cx="792088" cy="1907041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347864" y="2647666"/>
              <a:ext cx="9485" cy="1907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347864" y="2708920"/>
              <a:ext cx="7920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4788024" y="2708920"/>
            <a:ext cx="97561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84168" y="3016116"/>
            <a:ext cx="0" cy="411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1"/>
          </p:cNvCxnSpPr>
          <p:nvPr/>
        </p:nvCxnSpPr>
        <p:spPr>
          <a:xfrm flipH="1">
            <a:off x="3563888" y="3689673"/>
            <a:ext cx="2199754" cy="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43608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259934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7" grpId="0"/>
      <p:bldP spid="18" grpId="0"/>
      <p:bldP spid="19" grpId="0"/>
      <p:bldP spid="20" grpId="0"/>
      <p:bldP spid="21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6" y="908720"/>
            <a:ext cx="8313028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distribusi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kanan</a:t>
            </a:r>
            <a:r>
              <a:rPr lang="en-US" sz="2600" dirty="0"/>
              <a:t> </a:t>
            </a:r>
            <a:r>
              <a:rPr lang="en-US" sz="2600" dirty="0" err="1"/>
              <a:t>bawah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memperhatikan</a:t>
            </a:r>
            <a:r>
              <a:rPr lang="en-US" sz="2600" dirty="0"/>
              <a:t> </a:t>
            </a:r>
            <a:r>
              <a:rPr lang="en-US" sz="2600" dirty="0" err="1"/>
              <a:t>besarnya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 startAt="2"/>
            </a:pPr>
            <a:endParaRPr lang="id-ID" sz="2600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 smtClean="0"/>
              <a:t>tabel</a:t>
            </a:r>
            <a:r>
              <a:rPr lang="id-ID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alokasikan</a:t>
            </a:r>
            <a:r>
              <a:rPr lang="en-US" sz="2600" dirty="0" smtClean="0"/>
              <a:t> </a:t>
            </a:r>
            <a:r>
              <a:rPr lang="en-US" sz="2600" dirty="0" err="1"/>
              <a:t>sebanyak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id-ID" sz="2600" dirty="0" smtClean="0"/>
              <a:t>x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menyimpang</a:t>
            </a:r>
            <a:r>
              <a:rPr lang="en-US" sz="2600" dirty="0"/>
              <a:t> </a:t>
            </a:r>
            <a:r>
              <a:rPr lang="en-US" sz="2600" dirty="0" err="1" smtClean="0"/>
              <a:t>penawaran</a:t>
            </a:r>
            <a:r>
              <a:rPr lang="en-US" sz="2600" dirty="0" smtClean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permintaan</a:t>
            </a:r>
            <a:r>
              <a:rPr lang="en-US" sz="2600" dirty="0"/>
              <a:t> </a:t>
            </a:r>
            <a:r>
              <a:rPr lang="en-US" sz="2600" dirty="0" smtClean="0"/>
              <a:t>( </a:t>
            </a:r>
            <a:r>
              <a:rPr lang="id-ID" sz="2600" dirty="0"/>
              <a:t>x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</a:t>
            </a:r>
            <a:r>
              <a:rPr lang="id-ID" sz="2600" dirty="0" smtClean="0"/>
              <a:t>= minimum (</a:t>
            </a:r>
            <a:r>
              <a:rPr lang="en-US" sz="2600" dirty="0" smtClean="0"/>
              <a:t> </a:t>
            </a:r>
            <a:r>
              <a:rPr lang="id-ID" sz="2600" dirty="0" smtClean="0"/>
              <a:t>Kapasitas</a:t>
            </a:r>
            <a:r>
              <a:rPr lang="en-US" sz="2600" baseline="-25000" dirty="0" smtClean="0"/>
              <a:t>1</a:t>
            </a:r>
            <a:r>
              <a:rPr lang="id-ID" sz="2600" dirty="0" smtClean="0"/>
              <a:t>,Kebutuhan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</a:t>
            </a:r>
            <a:r>
              <a:rPr lang="id-ID" sz="2600" dirty="0" smtClean="0"/>
              <a:t>)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err="1"/>
              <a:t>Akibatnya</a:t>
            </a:r>
            <a:r>
              <a:rPr lang="en-US" sz="2600" dirty="0"/>
              <a:t>,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dialokasikan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 smtClean="0"/>
              <a:t>dihabiskan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id-ID" sz="2600" dirty="0"/>
              <a:t>A</a:t>
            </a:r>
            <a:r>
              <a:rPr lang="en-US" sz="2600" dirty="0" err="1" smtClean="0"/>
              <a:t>lokasikan</a:t>
            </a:r>
            <a:r>
              <a:rPr lang="en-US" sz="2600" dirty="0" smtClean="0"/>
              <a:t> </a:t>
            </a:r>
            <a:r>
              <a:rPr lang="en-US" sz="2600" dirty="0" err="1"/>
              <a:t>sebanyak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di </a:t>
            </a:r>
            <a:r>
              <a:rPr lang="en-US" sz="2600" dirty="0" err="1"/>
              <a:t>dekatnya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pindahlah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diagonal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.</a:t>
            </a:r>
            <a:endParaRPr lang="id-ID" sz="2600" dirty="0"/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err="1"/>
              <a:t>Lanjutkan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yang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sampai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penawaran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dihabiskan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keperluan</a:t>
            </a:r>
            <a:r>
              <a:rPr lang="en-US" sz="2600" dirty="0"/>
              <a:t> </a:t>
            </a:r>
            <a:r>
              <a:rPr lang="en-US" sz="2600" dirty="0" err="1"/>
              <a:t>permintaan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dipenuhi</a:t>
            </a:r>
            <a:r>
              <a:rPr lang="en-US" sz="2600" dirty="0"/>
              <a:t>.</a:t>
            </a:r>
          </a:p>
          <a:p>
            <a:endParaRPr lang="id-ID" sz="26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2048" y="332656"/>
            <a:ext cx="8964488" cy="548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North West Corner Rule</a:t>
            </a:r>
            <a:r>
              <a:rPr lang="id-ID" dirty="0" smtClean="0"/>
              <a:t>(pokiapokaba)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89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north west corner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9966930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46327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120</a:t>
            </a:r>
            <a:endParaRPr lang="id-ID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342348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3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342020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5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43459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 </a:t>
            </a:r>
            <a:r>
              <a:rPr lang="id-ID" sz="2800" dirty="0" smtClean="0"/>
              <a:t> 20</a:t>
            </a:r>
            <a:endParaRPr lang="id-ID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2739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60</a:t>
            </a:r>
            <a:endParaRPr lang="id-ID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87824" y="2924944"/>
            <a:ext cx="0" cy="49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03848" y="36543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7984" y="3881874"/>
            <a:ext cx="0" cy="514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60032" y="4581127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43608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1517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vogel approximation method (VAM)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VAM </a:t>
            </a:r>
            <a:r>
              <a:rPr lang="en-US" sz="2800" b="0" dirty="0" err="1" smtClean="0"/>
              <a:t>memberikan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solusi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awal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lebih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baik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dibanding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NWCR </a:t>
            </a:r>
            <a:r>
              <a:rPr lang="en-US" sz="2800" b="0" dirty="0" err="1" smtClean="0"/>
              <a:t>dan</a:t>
            </a:r>
            <a:r>
              <a:rPr lang="id-ID" sz="2800" b="0" dirty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LCV.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beberapa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kasus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solusi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awal</a:t>
            </a:r>
            <a:r>
              <a:rPr lang="en-US" sz="2800" b="0" dirty="0" smtClean="0"/>
              <a:t> VAM </a:t>
            </a:r>
            <a:r>
              <a:rPr lang="en-US" sz="2800" b="0" dirty="0" err="1" smtClean="0"/>
              <a:t>akan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menjadi</a:t>
            </a:r>
            <a:r>
              <a:rPr lang="en-US" sz="2800" b="0" dirty="0" smtClean="0"/>
              <a:t> optimum.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err="1" smtClean="0"/>
              <a:t>VAM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melakukan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alokasi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suatu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cara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akan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meminimumkan</a:t>
            </a:r>
            <a:r>
              <a:rPr lang="en-US" sz="2800" b="0" dirty="0" smtClean="0"/>
              <a:t> penalty (</a:t>
            </a:r>
            <a:r>
              <a:rPr lang="en-US" sz="2800" b="0" i="1" dirty="0" smtClean="0"/>
              <a:t>opportunity cost</a:t>
            </a:r>
            <a:r>
              <a:rPr lang="en-US" sz="2800" b="0" dirty="0" smtClean="0"/>
              <a:t>)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memilih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kotak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salah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untuk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suatu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alokasi</a:t>
            </a:r>
            <a:r>
              <a:rPr lang="en-US" sz="2800" b="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021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VAm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00628"/>
            <a:ext cx="8928992" cy="53527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777240" lvl="1" indent="-457200">
              <a:buFont typeface="+mj-lt"/>
              <a:buAutoNum type="arabicPeriod"/>
            </a:pP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i="1" dirty="0"/>
              <a:t>opportunity cost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. </a:t>
            </a:r>
            <a:endParaRPr lang="id-ID" sz="2000" dirty="0" smtClean="0"/>
          </a:p>
          <a:p>
            <a:pPr marL="320040" lvl="1" indent="0">
              <a:buNone/>
            </a:pPr>
            <a:r>
              <a:rPr lang="id-ID" sz="2000" dirty="0" smtClean="0"/>
              <a:t>       </a:t>
            </a:r>
            <a:r>
              <a:rPr lang="en-US" sz="2000" i="1" dirty="0" smtClean="0"/>
              <a:t>Opportunity cost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id-ID" sz="2000" dirty="0" smtClean="0"/>
              <a:t>=</a:t>
            </a:r>
            <a:r>
              <a:rPr lang="en-US" sz="2000" dirty="0" smtClean="0"/>
              <a:t> </a:t>
            </a:r>
            <a:r>
              <a:rPr lang="id-ID" sz="2000" dirty="0" smtClean="0"/>
              <a:t>selisih dua nilai Cij terkecil pada baris </a:t>
            </a:r>
            <a:r>
              <a:rPr lang="id-ID" sz="2000" i="1" dirty="0" smtClean="0"/>
              <a:t>i</a:t>
            </a:r>
          </a:p>
          <a:p>
            <a:pPr marL="320040" lvl="1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</a:t>
            </a:r>
            <a:r>
              <a:rPr lang="en-US" sz="2000" i="1" dirty="0" smtClean="0"/>
              <a:t>Opportunity </a:t>
            </a:r>
            <a:r>
              <a:rPr lang="en-US" sz="2000" i="1" dirty="0"/>
              <a:t>cost </a:t>
            </a:r>
            <a:r>
              <a:rPr lang="id-ID" sz="2000" dirty="0" smtClean="0"/>
              <a:t>kolom</a:t>
            </a:r>
            <a:r>
              <a:rPr lang="id-ID" sz="2000" dirty="0"/>
              <a:t> </a:t>
            </a:r>
            <a:r>
              <a:rPr lang="id-ID" sz="2000" i="1" dirty="0" smtClean="0"/>
              <a:t>j</a:t>
            </a:r>
            <a:r>
              <a:rPr lang="en-US" sz="2000" dirty="0" smtClean="0"/>
              <a:t> </a:t>
            </a:r>
            <a:r>
              <a:rPr lang="id-ID" sz="2000" dirty="0"/>
              <a:t>=</a:t>
            </a:r>
            <a:r>
              <a:rPr lang="en-US" sz="2000" dirty="0"/>
              <a:t> </a:t>
            </a:r>
            <a:r>
              <a:rPr lang="id-ID" sz="2000" dirty="0"/>
              <a:t>selisih dua nilai Cij terkecil pada </a:t>
            </a:r>
            <a:r>
              <a:rPr lang="id-ID" sz="2000" dirty="0" smtClean="0"/>
              <a:t>kolom </a:t>
            </a:r>
            <a:r>
              <a:rPr lang="id-ID" sz="2000" i="1" dirty="0"/>
              <a:t>j</a:t>
            </a:r>
            <a:endParaRPr lang="en-US" sz="2000" i="1" dirty="0"/>
          </a:p>
          <a:p>
            <a:pPr marL="777240" lvl="1" indent="-457200">
              <a:buFont typeface="+mj-lt"/>
              <a:buAutoNum type="arabicPeriod"/>
            </a:pPr>
            <a:endParaRPr lang="en-US" sz="2000" dirty="0"/>
          </a:p>
          <a:p>
            <a:pPr marL="834390" lvl="1" indent="-514350">
              <a:buFont typeface="+mj-lt"/>
              <a:buAutoNum type="arabicPeriod" startAt="2"/>
            </a:pP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opportunity cost </a:t>
            </a:r>
            <a:r>
              <a:rPr lang="en-US" sz="2000" dirty="0" err="1"/>
              <a:t>terbesar</a:t>
            </a:r>
            <a:r>
              <a:rPr lang="en-US" sz="2000" dirty="0"/>
              <a:t> (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kembar</a:t>
            </a:r>
            <a:r>
              <a:rPr lang="en-US" sz="2000" dirty="0"/>
              <a:t>, </a:t>
            </a: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sembarang</a:t>
            </a:r>
            <a:r>
              <a:rPr lang="en-US" sz="2000" dirty="0"/>
              <a:t>). </a:t>
            </a:r>
            <a:r>
              <a:rPr lang="en-US" sz="2000" dirty="0" err="1"/>
              <a:t>Alokasikan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kotak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Cij</a:t>
            </a:r>
            <a:r>
              <a:rPr lang="en-US" sz="2000" dirty="0"/>
              <a:t> minimum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  </a:t>
            </a:r>
            <a:r>
              <a:rPr lang="en-US" sz="2000" dirty="0" err="1"/>
              <a:t>atau</a:t>
            </a:r>
            <a:r>
              <a:rPr lang="en-US" sz="2000" dirty="0"/>
              <a:t>   </a:t>
            </a:r>
            <a:r>
              <a:rPr lang="en-US" sz="2000" dirty="0" err="1"/>
              <a:t>kolom</a:t>
            </a:r>
            <a:r>
              <a:rPr lang="en-US" sz="2000" dirty="0"/>
              <a:t>   yang   </a:t>
            </a:r>
            <a:r>
              <a:rPr lang="en-US" sz="2000" dirty="0" err="1"/>
              <a:t>dipilih</a:t>
            </a:r>
            <a:r>
              <a:rPr lang="en-US" sz="2000" dirty="0"/>
              <a:t>.   </a:t>
            </a:r>
            <a:r>
              <a:rPr lang="en-US" sz="2000" dirty="0" err="1"/>
              <a:t>Untuk</a:t>
            </a:r>
            <a:r>
              <a:rPr lang="en-US" sz="2000" dirty="0"/>
              <a:t>   </a:t>
            </a:r>
            <a:r>
              <a:rPr lang="en-US" sz="2000" dirty="0" err="1"/>
              <a:t>Cij</a:t>
            </a:r>
            <a:r>
              <a:rPr lang="en-US" sz="2000" dirty="0"/>
              <a:t>    </a:t>
            </a:r>
            <a:r>
              <a:rPr lang="en-US" sz="2000" dirty="0" err="1" smtClean="0"/>
              <a:t>terkecil</a:t>
            </a:r>
            <a:r>
              <a:rPr lang="id-ID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minimum [</a:t>
            </a:r>
            <a:r>
              <a:rPr lang="id-ID" sz="2000" dirty="0"/>
              <a:t>Kapasitas-</a:t>
            </a:r>
            <a:r>
              <a:rPr lang="en-US" sz="2000" i="1" dirty="0" err="1"/>
              <a:t>i</a:t>
            </a:r>
            <a:r>
              <a:rPr lang="en-US" sz="2000" dirty="0"/>
              <a:t>, </a:t>
            </a:r>
            <a:r>
              <a:rPr lang="id-ID" sz="2000" dirty="0"/>
              <a:t>Kebutuhan-</a:t>
            </a:r>
            <a:r>
              <a:rPr lang="en-US" sz="2000" i="1" dirty="0"/>
              <a:t>j</a:t>
            </a:r>
            <a:r>
              <a:rPr lang="en-US" sz="2000" dirty="0"/>
              <a:t>]</a:t>
            </a:r>
            <a:r>
              <a:rPr lang="en-US" sz="2000" dirty="0" smtClean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penalty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dihindari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320040" lvl="1" indent="0">
              <a:buNone/>
            </a:pPr>
            <a:endParaRPr lang="id-ID" sz="2000" dirty="0" smtClean="0"/>
          </a:p>
          <a:p>
            <a:pPr marL="834390" lvl="1" indent="-514350">
              <a:buFont typeface="+mj-lt"/>
              <a:buAutoNum type="arabicPeriod" startAt="3"/>
            </a:pPr>
            <a:r>
              <a:rPr lang="en-US" sz="2000" dirty="0" err="1"/>
              <a:t>Sesuaikan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. </a:t>
            </a:r>
            <a:r>
              <a:rPr lang="en-US" sz="2000" dirty="0" err="1"/>
              <a:t>Hilangkan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dihabiskan</a:t>
            </a:r>
            <a:r>
              <a:rPr lang="en-US" sz="2000" dirty="0"/>
              <a:t>.</a:t>
            </a:r>
          </a:p>
          <a:p>
            <a:pPr marL="834390" lvl="1" indent="-514350">
              <a:buFont typeface="+mj-lt"/>
              <a:buAutoNum type="arabicPeriod" startAt="3"/>
            </a:pPr>
            <a:endParaRPr lang="en-US" sz="2000" dirty="0"/>
          </a:p>
          <a:p>
            <a:pPr marL="834390" lvl="1" indent="-514350">
              <a:buFont typeface="+mj-lt"/>
              <a:buAutoNum type="arabicPeriod" startAt="3"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dipenuhi</a:t>
            </a:r>
            <a:r>
              <a:rPr lang="en-US" sz="2000" dirty="0"/>
              <a:t>,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1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i="1" dirty="0"/>
              <a:t>opportunity cost </a:t>
            </a:r>
            <a:r>
              <a:rPr lang="en-US" sz="2000" dirty="0"/>
              <a:t>yang </a:t>
            </a:r>
            <a:r>
              <a:rPr lang="en-US" sz="2000" dirty="0" err="1" smtClean="0"/>
              <a:t>baru</a:t>
            </a:r>
            <a:r>
              <a:rPr lang="id-ID" sz="2000" dirty="0" smtClean="0"/>
              <a:t> sampai semua permintaan dan penawaran terpenuhi</a:t>
            </a:r>
            <a:r>
              <a:rPr lang="en-US" sz="2000" dirty="0" smtClean="0"/>
              <a:t>.</a:t>
            </a:r>
            <a:endParaRPr lang="en-US" sz="2000" dirty="0"/>
          </a:p>
          <a:p>
            <a:pPr marL="834390" lvl="1" indent="-514350">
              <a:buFont typeface="+mj-lt"/>
              <a:buAutoNum type="arabicPeriod" startAt="2"/>
            </a:pPr>
            <a:endParaRPr lang="en-US" sz="2000" dirty="0"/>
          </a:p>
          <a:p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394884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Vogel 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9053798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2280" y="213285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2280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7092280" y="371703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1" name="Rectangle 20"/>
          <p:cNvSpPr/>
          <p:nvPr/>
        </p:nvSpPr>
        <p:spPr>
          <a:xfrm>
            <a:off x="971600" y="3650098"/>
            <a:ext cx="6048672" cy="595531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2699792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3928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076056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24328" y="213285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86118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28" name="Rectangle 27"/>
          <p:cNvSpPr/>
          <p:nvPr/>
        </p:nvSpPr>
        <p:spPr>
          <a:xfrm>
            <a:off x="2339752" y="2019756"/>
            <a:ext cx="1080120" cy="2225873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3923928" y="609329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0" name="TextBox 29"/>
          <p:cNvSpPr txBox="1"/>
          <p:nvPr/>
        </p:nvSpPr>
        <p:spPr>
          <a:xfrm>
            <a:off x="5072018" y="612582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7956376" y="2139281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25043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6" name="Rectangle 35"/>
          <p:cNvSpPr/>
          <p:nvPr/>
        </p:nvSpPr>
        <p:spPr>
          <a:xfrm>
            <a:off x="971600" y="2077429"/>
            <a:ext cx="6048672" cy="595531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283566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6" grpId="0" animBg="1"/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20940" cy="548640"/>
          </a:xfrm>
        </p:spPr>
        <p:txBody>
          <a:bodyPr/>
          <a:lstStyle/>
          <a:p>
            <a:r>
              <a:rPr lang="id-ID" sz="4000" dirty="0" smtClean="0"/>
              <a:t>PENGANTAR TRANSPORTASI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365104"/>
            <a:ext cx="7520940" cy="208823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Pengendalian operasi pabrik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Penentuan daerah penjualan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Pengalokasian pusat-pusat distribusi dan gudang.</a:t>
            </a:r>
          </a:p>
          <a:p>
            <a:pPr marL="457200" indent="-457200">
              <a:buFont typeface="Arial" pitchFamily="34" charset="0"/>
              <a:buChar char="•"/>
            </a:pP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683568" y="908720"/>
            <a:ext cx="7776864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3200" b="1" dirty="0">
                <a:solidFill>
                  <a:srgbClr val="000000"/>
                </a:solidFill>
                <a:latin typeface="Franklin Gothic Book"/>
                <a:cs typeface="+mn-cs"/>
              </a:rPr>
              <a:t>Salah satu bentuk model jaringan kerja (network</a:t>
            </a:r>
            <a:r>
              <a:rPr lang="id-ID" sz="3200" b="1" dirty="0" smtClean="0">
                <a:solidFill>
                  <a:srgbClr val="000000"/>
                </a:solidFill>
                <a:latin typeface="Franklin Gothic Book"/>
                <a:cs typeface="+mn-cs"/>
              </a:rPr>
              <a:t>)</a:t>
            </a:r>
          </a:p>
          <a:p>
            <a:pPr marL="457200" indent="-4572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3200" dirty="0"/>
              <a:t>Model berkaitan dengan distribusi barang dari sejumlah sumber ke berbagai tujuan</a:t>
            </a:r>
          </a:p>
          <a:p>
            <a:pPr lvl="0" fontAlgn="auto">
              <a:spcBef>
                <a:spcPts val="800"/>
              </a:spcBef>
              <a:spcAft>
                <a:spcPts val="0"/>
              </a:spcAft>
            </a:pPr>
            <a:endParaRPr lang="id-ID" sz="3200" b="1" dirty="0">
              <a:solidFill>
                <a:srgbClr val="000000"/>
              </a:solidFill>
              <a:latin typeface="Franklin Gothic Book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0739" y="367589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dirty="0" smtClean="0"/>
              <a:t>APLIKASI TRANSPORTASI</a:t>
            </a:r>
            <a:endParaRPr lang="id-ID" sz="4000" dirty="0"/>
          </a:p>
        </p:txBody>
      </p:sp>
    </p:spTree>
    <p:extLst>
      <p:ext uri="{BB962C8B-B14F-4D97-AF65-F5344CB8AC3E}">
        <p14:creationId xmlns="" xmlns:p14="http://schemas.microsoft.com/office/powerpoint/2010/main" val="12967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vogel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8998383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32658" y="544522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148999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48640"/>
          </a:xfrm>
        </p:spPr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3579849"/>
          </a:xfrm>
        </p:spPr>
        <p:txBody>
          <a:bodyPr>
            <a:normAutofit/>
          </a:bodyPr>
          <a:lstStyle/>
          <a:p>
            <a:r>
              <a:rPr lang="id-ID" sz="2400" b="0" dirty="0" smtClean="0"/>
              <a:t>Sebuah perusahaan penghasil jamur mempunyai pusat penyemaian di Yogyakarta, Magelang dan Surakarta masing-masing dapat memproduksi jamur seberat 4000 kg, 5000kg, 6000kg. Perusahaan tersebut melayani permintaan dari Purwokerto, Semarang dan Madiun, masing-masing sebesar 5000 kg, 4500 kg, 5500 kg. Diketahui biaya angkut perunit dari pusat – pusat penyemaian ke agen-agen sebagai berikut:</a:t>
            </a:r>
          </a:p>
          <a:p>
            <a:endParaRPr lang="id-ID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0705922"/>
              </p:ext>
            </p:extLst>
          </p:nvPr>
        </p:nvGraphicFramePr>
        <p:xfrm>
          <a:off x="1259632" y="3284984"/>
          <a:ext cx="6552728" cy="216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Pabrik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Agen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Purwokerto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Semarang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Madiun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Yogyakarta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Magelang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581689"/>
            <a:ext cx="792088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Bagaimana pusat penyemaian harus mendistribusikan jamur agar memenuhi permintaan agen – agen dengan biaya transportasi yang </a:t>
            </a:r>
            <a:r>
              <a:rPr lang="id-ID" sz="2000" dirty="0" smtClean="0"/>
              <a:t>minimum, buat model dan solusi awalnya, hitung z nya</a:t>
            </a: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18978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44" y="44624"/>
            <a:ext cx="7520940" cy="548640"/>
          </a:xfrm>
        </p:spPr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3717032"/>
          <a:ext cx="8496944" cy="2074162"/>
        </p:xfrm>
        <a:graphic>
          <a:graphicData uri="http://schemas.openxmlformats.org/drawingml/2006/table">
            <a:tbl>
              <a:tblPr/>
              <a:tblGrid>
                <a:gridCol w="2349163"/>
                <a:gridCol w="2041591"/>
                <a:gridCol w="2048856"/>
                <a:gridCol w="2057334"/>
              </a:tblGrid>
              <a:tr h="75437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latin typeface="Calibri"/>
                          <a:ea typeface="Times New Roman"/>
                          <a:cs typeface="Calibri"/>
                        </a:rPr>
                        <a:t>        Bandara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latin typeface="Calibri"/>
                          <a:ea typeface="Times New Roman"/>
                          <a:cs typeface="Calibri"/>
                        </a:rPr>
                        <a:t>Agen  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Bandung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II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III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IV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548680"/>
            <a:ext cx="86409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Direktur PN GIA menerangkan bahwa untuk melayani penerbangan di Jawa Barat harus dibuka 3 bandara yaitu di Jakarta, Bandung, Cirebon. Kebutuhan akan bahan bakar ini dipasok oleh empat agen Pertamina, yaitu Pertamina I, II, III dan IV yang masing-masing dapat menyediakan sebanyak 440.000 galon, 330.000 galon, 220.000 galon, 110.000 galon.   Masing-masing lapangan terbang membutuhkan bahan bakar sebanyak: Jakarta 210.000 galon, Bandung 440.000 galon, Cirebon 550.000 galon. Harga bahan bakar per galon yang dijual oleh agen I, II,  III, dan IV adalah sebagai berikut: 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949280"/>
            <a:ext cx="828092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Buat model matematikanya dan gunakan </a:t>
            </a:r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metode NWC, Least cost dan Vogel untuk menentukan solusi </a:t>
            </a:r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awal, hitung z nya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20940" cy="548640"/>
          </a:xfrm>
        </p:spPr>
        <p:txBody>
          <a:bodyPr/>
          <a:lstStyle/>
          <a:p>
            <a:r>
              <a:rPr lang="id-ID" dirty="0" smtClean="0"/>
              <a:t>Latihan 3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4077072"/>
          <a:ext cx="8424936" cy="1219200"/>
        </p:xfrm>
        <a:graphic>
          <a:graphicData uri="http://schemas.openxmlformats.org/drawingml/2006/table">
            <a:tbl>
              <a:tblPr/>
              <a:tblGrid>
                <a:gridCol w="2105778"/>
                <a:gridCol w="2105778"/>
                <a:gridCol w="2106690"/>
                <a:gridCol w="2106690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id-ID" sz="2000" dirty="0">
                        <a:latin typeface="Calibri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Jakarta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Palembang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Surabaya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MS Mincho"/>
                        </a:rPr>
                        <a:t>Yogyakarta</a:t>
                      </a:r>
                      <a:endParaRPr lang="id-ID" sz="20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40.000,00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70.000,00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35.000,00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Medan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45.000,00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30.000,00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75.000,00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Bali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50.000,00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80.000,00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MS Mincho"/>
                        </a:rPr>
                        <a:t>Rp. 25.000,00</a:t>
                      </a:r>
                      <a:endParaRPr lang="id-ID" sz="20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36712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Sebuah perusahaan gula mempunyai tiga gudang di Yogyakarta, Medan dan Bali masing-masing memproduksi 300 ton, 450 ton dan 500 ton gula. Dari gudang ini akan didistribusikan gula ke kota Jakarta, Palembang, dan Surabaya yang mempunyai kebutuhan gula masing-masing 400 ton, 250 ton dan 350 ton. Berikut ini adalah ongkos angkut tiap ton gula dari tiap kota:</a:t>
            </a:r>
            <a:endParaRPr kumimoji="0" lang="id-ID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Tentukan bagaimana perusahaan harus mendistribusikan gula serta biaya optimal yang harus dikeluarkan oleh perusahaan </a:t>
            </a:r>
            <a:endParaRPr kumimoji="0" lang="id-ID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517232"/>
            <a:ext cx="828092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Buat model matematikanya dan gunakan </a:t>
            </a:r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metode NWC, Least cost dan Vogel untuk menentukan solusi </a:t>
            </a:r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awal, hitung z nya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stepping-stone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936" y="1001279"/>
            <a:ext cx="8141528" cy="55960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600" b="0" dirty="0" err="1" smtClean="0"/>
              <a:t>Setelah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layak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dasar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awal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diperoleh</a:t>
            </a:r>
            <a:r>
              <a:rPr lang="en-US" sz="2600" b="0" dirty="0" smtClean="0"/>
              <a:t>, </a:t>
            </a:r>
            <a:r>
              <a:rPr lang="en-US" sz="2600" b="0" dirty="0" err="1" smtClean="0"/>
              <a:t>langkah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berikutnya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adalah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menekan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bawah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biaya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transpor</a:t>
            </a:r>
            <a:r>
              <a:rPr lang="id-ID" sz="2600" b="0" dirty="0" smtClean="0"/>
              <a:t>tasi </a:t>
            </a:r>
            <a:r>
              <a:rPr lang="en-US" sz="2600" b="0" dirty="0" err="1" smtClean="0"/>
              <a:t>dengan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memasukkan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variabel</a:t>
            </a:r>
            <a:r>
              <a:rPr lang="en-US" sz="2600" b="0" dirty="0" smtClean="0"/>
              <a:t> non-basis (</a:t>
            </a:r>
            <a:r>
              <a:rPr lang="en-US" sz="2600" b="0" dirty="0" err="1" smtClean="0"/>
              <a:t>yaitu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alokasi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barang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kotak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kosong</a:t>
            </a:r>
            <a:r>
              <a:rPr lang="en-US" sz="2600" b="0" dirty="0" smtClean="0"/>
              <a:t>)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dalam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.</a:t>
            </a:r>
          </a:p>
          <a:p>
            <a:r>
              <a:rPr lang="en-US" sz="2600" b="0" dirty="0" err="1" smtClean="0"/>
              <a:t>Proses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evaluasi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variabel</a:t>
            </a:r>
            <a:r>
              <a:rPr lang="en-US" sz="2600" b="0" dirty="0" smtClean="0"/>
              <a:t> non-basis yang </a:t>
            </a:r>
            <a:r>
              <a:rPr lang="en-US" sz="2600" b="0" dirty="0" err="1" smtClean="0"/>
              <a:t>memungkinkan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terjadinya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perbaikan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kemudian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mengalokasikan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kembali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dinamakan</a:t>
            </a:r>
            <a:r>
              <a:rPr lang="en-US" sz="2600" b="0" dirty="0" smtClean="0"/>
              <a:t> </a:t>
            </a:r>
            <a:r>
              <a:rPr lang="en-US" sz="2600" b="0" i="1" dirty="0" err="1" smtClean="0"/>
              <a:t>metode</a:t>
            </a:r>
            <a:r>
              <a:rPr lang="en-US" sz="2600" b="0" i="1" dirty="0" smtClean="0"/>
              <a:t> stepping-stone</a:t>
            </a:r>
            <a:r>
              <a:rPr lang="en-US" sz="2600" b="0" dirty="0" smtClean="0"/>
              <a:t>.</a:t>
            </a:r>
          </a:p>
          <a:p>
            <a:r>
              <a:rPr lang="en-US" sz="2600" b="0" dirty="0" err="1" smtClean="0"/>
              <a:t>Variabel</a:t>
            </a:r>
            <a:r>
              <a:rPr lang="en-US" sz="2600" b="0" dirty="0" smtClean="0"/>
              <a:t> non-basis = </a:t>
            </a:r>
            <a:r>
              <a:rPr lang="en-US" sz="2600" b="0" dirty="0" err="1" smtClean="0"/>
              <a:t>kolom-kolom</a:t>
            </a:r>
            <a:r>
              <a:rPr lang="en-US" sz="2600" b="0" dirty="0" smtClean="0"/>
              <a:t> yang </a:t>
            </a:r>
            <a:r>
              <a:rPr lang="en-US" sz="2600" b="0" dirty="0" err="1" smtClean="0"/>
              <a:t>tidak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mempunyai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nilai</a:t>
            </a:r>
            <a:endParaRPr lang="en-US" sz="2600" b="0" dirty="0" smtClean="0"/>
          </a:p>
          <a:p>
            <a:r>
              <a:rPr lang="en-US" sz="2600" b="0" dirty="0" err="1" smtClean="0"/>
              <a:t>Variabel</a:t>
            </a:r>
            <a:r>
              <a:rPr lang="en-US" sz="2600" b="0" dirty="0" smtClean="0"/>
              <a:t> basis = </a:t>
            </a:r>
            <a:r>
              <a:rPr lang="en-US" sz="2600" b="0" dirty="0" err="1" smtClean="0"/>
              <a:t>kolom-kolom</a:t>
            </a:r>
            <a:r>
              <a:rPr lang="en-US" sz="2600" b="0" dirty="0" smtClean="0"/>
              <a:t> yang </a:t>
            </a:r>
            <a:r>
              <a:rPr lang="en-US" sz="2600" b="0" dirty="0" err="1" smtClean="0"/>
              <a:t>mempunyai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nilai</a:t>
            </a:r>
            <a:endParaRPr lang="en-US" sz="2600" b="0" dirty="0"/>
          </a:p>
        </p:txBody>
      </p:sp>
    </p:spTree>
    <p:extLst>
      <p:ext uri="{BB962C8B-B14F-4D97-AF65-F5344CB8AC3E}">
        <p14:creationId xmlns="" xmlns:p14="http://schemas.microsoft.com/office/powerpoint/2010/main" val="11636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stepping stone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388660"/>
            <a:ext cx="8640960" cy="49206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Arah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diambil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searah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berlawanan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arah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jarum</a:t>
            </a:r>
            <a:r>
              <a:rPr lang="en-US" sz="2400" b="0" dirty="0" smtClean="0"/>
              <a:t> jam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penting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membuat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Hanya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mengikuti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terisi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dimana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terjadi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perubahan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arah</a:t>
            </a:r>
            <a:r>
              <a:rPr lang="en-US" sz="2400" b="0" dirty="0" smtClean="0"/>
              <a:t>), </a:t>
            </a:r>
            <a:r>
              <a:rPr lang="en-US" sz="2400" b="0" dirty="0" err="1" smtClean="0"/>
              <a:t>kecuali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sedang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dievaluasi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Namun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terisi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dilewati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penyusunan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Suatu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melintasi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dirinya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penambahan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pengurangan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sama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besar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harus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kelihatan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baris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kolom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itu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</p:spTree>
    <p:extLst>
      <p:ext uri="{BB962C8B-B14F-4D97-AF65-F5344CB8AC3E}">
        <p14:creationId xmlns="" xmlns:p14="http://schemas.microsoft.com/office/powerpoint/2010/main" val="34442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069158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4355976" y="2522513"/>
            <a:ext cx="745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959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23378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92080" y="31943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08913" y="3314601"/>
            <a:ext cx="767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95936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139952" y="2708872"/>
            <a:ext cx="0" cy="472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24643" y="5111606"/>
            <a:ext cx="597952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12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12</a:t>
            </a:r>
            <a:endParaRPr lang="id-ID" sz="2800" dirty="0"/>
          </a:p>
        </p:txBody>
      </p:sp>
      <p:sp>
        <p:nvSpPr>
          <p:cNvPr id="24" name="Rectangle 23"/>
          <p:cNvSpPr/>
          <p:nvPr/>
        </p:nvSpPr>
        <p:spPr>
          <a:xfrm>
            <a:off x="940506" y="5713822"/>
            <a:ext cx="5303541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12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5 – 6 + 12 – 10 = +1</a:t>
            </a:r>
            <a:endParaRPr lang="en-US" sz="28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25533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3570966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5816" y="30499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15816" y="22916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56459" y="2339588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239852" y="3314601"/>
            <a:ext cx="18362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50865" y="2577317"/>
            <a:ext cx="0" cy="472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24643" y="5111606"/>
            <a:ext cx="5961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21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21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21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940506" y="5713822"/>
            <a:ext cx="5303541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21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15 – 8 + 6 – 12 = +1</a:t>
            </a:r>
            <a:endParaRPr lang="en-US" sz="28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297337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1341521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1960" y="38093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203" y="2278366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47864" y="4005064"/>
            <a:ext cx="867012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2346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85575" y="2530674"/>
            <a:ext cx="0" cy="132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9552" y="5111606"/>
            <a:ext cx="807772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32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32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32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539552" y="5713822"/>
            <a:ext cx="607976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32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9 – 3 + 8 – 6 + 12 – 10 = +10</a:t>
            </a:r>
            <a:endParaRPr lang="en-US" sz="28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292080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572000" y="332563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11960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83968" y="3438292"/>
            <a:ext cx="0" cy="37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767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  <p:bldP spid="32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6865721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37983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103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203" y="2278366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47864" y="4005064"/>
            <a:ext cx="1764196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2346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85575" y="2530674"/>
            <a:ext cx="0" cy="132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96" y="5111606"/>
            <a:ext cx="5961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33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33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33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898825" y="5713822"/>
            <a:ext cx="4825303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33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10 – 3 + 8 – 6 = +9</a:t>
            </a:r>
          </a:p>
        </p:txBody>
      </p:sp>
    </p:spTree>
    <p:extLst>
      <p:ext uri="{BB962C8B-B14F-4D97-AF65-F5344CB8AC3E}">
        <p14:creationId xmlns="" xmlns:p14="http://schemas.microsoft.com/office/powerpoint/2010/main" val="34248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Prinsip Dasar Model Transportasi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520940" cy="5064676"/>
          </a:xfrm>
        </p:spPr>
        <p:txBody>
          <a:bodyPr/>
          <a:lstStyle/>
          <a:p>
            <a:r>
              <a:rPr lang="id-ID" sz="3600" dirty="0" smtClean="0"/>
              <a:t>Menentukan jumlah yang harus dikirim dari setiap sumber ke setiap tujuan agar dapat meminimumkan total biaya transportasi</a:t>
            </a:r>
          </a:p>
          <a:p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Awal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86766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0" dirty="0" err="1" smtClean="0"/>
              <a:t>Jalur</a:t>
            </a:r>
            <a:r>
              <a:rPr lang="en-US" sz="2400" b="0" dirty="0" smtClean="0"/>
              <a:t> stepping stone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semua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:</a:t>
            </a:r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12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12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12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21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21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32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32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32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33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33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33</a:t>
            </a:r>
            <a:endParaRPr lang="en-US" sz="2400" b="0" dirty="0" smtClean="0"/>
          </a:p>
          <a:p>
            <a:r>
              <a:rPr lang="en-US" sz="2400" b="0" dirty="0" err="1" smtClean="0"/>
              <a:t>Perubahan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biaya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dihasilkan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masing-masing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:</a:t>
            </a:r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12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5 – 6 + 12 – 10 = +1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21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15 – 8 + 6 – 12 = +1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32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9 – 3 + 8 – 6 + 12 – 10 = +10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33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10 – 3 + 8 – 6 = +9</a:t>
            </a:r>
          </a:p>
          <a:p>
            <a:pPr>
              <a:buNone/>
            </a:pPr>
            <a:r>
              <a:rPr lang="en-US" sz="2400" b="0" dirty="0" smtClean="0"/>
              <a:t>	</a:t>
            </a:r>
            <a:r>
              <a:rPr lang="en-US" sz="2400" b="0" dirty="0" err="1" smtClean="0"/>
              <a:t>Karena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calon</a:t>
            </a:r>
            <a:r>
              <a:rPr lang="en-US" sz="2400" b="0" dirty="0" smtClean="0"/>
              <a:t> entering </a:t>
            </a:r>
            <a:r>
              <a:rPr lang="en-US" sz="2400" b="0" dirty="0" err="1" smtClean="0"/>
              <a:t>variabel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semua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memiliki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Cij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positif</a:t>
            </a:r>
            <a:r>
              <a:rPr lang="en-US" sz="2400" b="0" dirty="0" smtClean="0"/>
              <a:t>), </a:t>
            </a:r>
            <a:r>
              <a:rPr lang="en-US" sz="2400" b="0" dirty="0" err="1" smtClean="0"/>
              <a:t>berarti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optimum.</a:t>
            </a:r>
          </a:p>
          <a:p>
            <a:pPr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="" xmlns:p14="http://schemas.microsoft.com/office/powerpoint/2010/main" val="3803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Pilih variabel </a:t>
            </a:r>
            <a:r>
              <a:rPr lang="en-US" sz="2800" b="0" dirty="0" err="1" smtClean="0"/>
              <a:t>nonbasis</a:t>
            </a:r>
            <a:r>
              <a:rPr lang="en-US" sz="2800" b="0" dirty="0" smtClean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nilai</a:t>
            </a:r>
            <a:r>
              <a:rPr lang="en-US" sz="2800" b="0" dirty="0"/>
              <a:t> </a:t>
            </a:r>
            <a:r>
              <a:rPr lang="en-US" sz="2800" b="0" dirty="0" err="1"/>
              <a:t>Cij</a:t>
            </a:r>
            <a:r>
              <a:rPr lang="en-US" sz="2800" b="0" dirty="0"/>
              <a:t>  </a:t>
            </a:r>
            <a:r>
              <a:rPr lang="en-US" sz="2800" b="0" dirty="0" err="1" smtClean="0"/>
              <a:t>negatif</a:t>
            </a:r>
            <a:r>
              <a:rPr lang="id-ID" sz="2800" b="0" dirty="0"/>
              <a:t> </a:t>
            </a:r>
            <a:r>
              <a:rPr lang="id-ID" sz="2800" b="0" dirty="0" smtClean="0"/>
              <a:t>sebagai variabel basis.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en-US" sz="2800" b="0" dirty="0" err="1"/>
              <a:t>Jika</a:t>
            </a:r>
            <a:r>
              <a:rPr lang="en-US" sz="2800" b="0" dirty="0"/>
              <a:t> </a:t>
            </a:r>
            <a:r>
              <a:rPr lang="en-US" sz="2800" b="0" dirty="0" err="1"/>
              <a:t>terdapat</a:t>
            </a:r>
            <a:r>
              <a:rPr lang="en-US" sz="2800" b="0" dirty="0"/>
              <a:t> </a:t>
            </a:r>
            <a:r>
              <a:rPr lang="en-US" sz="2800" b="0" dirty="0" err="1"/>
              <a:t>dua</a:t>
            </a:r>
            <a:r>
              <a:rPr lang="en-US" sz="2800" b="0" dirty="0"/>
              <a:t> </a:t>
            </a:r>
            <a:r>
              <a:rPr lang="en-US" sz="2800" b="0" dirty="0" err="1"/>
              <a:t>atau</a:t>
            </a:r>
            <a:r>
              <a:rPr lang="en-US" sz="2800" b="0" dirty="0"/>
              <a:t> </a:t>
            </a:r>
            <a:r>
              <a:rPr lang="en-US" sz="2800" b="0" dirty="0" err="1"/>
              <a:t>lebih</a:t>
            </a:r>
            <a:r>
              <a:rPr lang="en-US" sz="2800" b="0" dirty="0"/>
              <a:t> </a:t>
            </a:r>
            <a:r>
              <a:rPr lang="en-US" sz="2800" b="0" dirty="0" err="1"/>
              <a:t>variabel</a:t>
            </a:r>
            <a:r>
              <a:rPr lang="en-US" sz="2800" b="0" dirty="0"/>
              <a:t> </a:t>
            </a:r>
            <a:r>
              <a:rPr lang="en-US" sz="2800" b="0" dirty="0" err="1"/>
              <a:t>nonbasis</a:t>
            </a:r>
            <a:r>
              <a:rPr lang="en-US" sz="2800" b="0" dirty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Cij</a:t>
            </a:r>
            <a:r>
              <a:rPr lang="en-US" sz="2800" b="0" dirty="0"/>
              <a:t> </a:t>
            </a:r>
            <a:r>
              <a:rPr lang="en-US" sz="2800" b="0" dirty="0" err="1"/>
              <a:t>negatif</a:t>
            </a:r>
            <a:r>
              <a:rPr lang="en-US" sz="2800" b="0" dirty="0"/>
              <a:t>, </a:t>
            </a:r>
            <a:r>
              <a:rPr lang="en-US" sz="2800" b="0" dirty="0" err="1"/>
              <a:t>maka</a:t>
            </a:r>
            <a:r>
              <a:rPr lang="en-US" sz="2800" b="0" dirty="0"/>
              <a:t> </a:t>
            </a:r>
            <a:r>
              <a:rPr lang="en-US" sz="2800" b="0" dirty="0" err="1"/>
              <a:t>dipilih</a:t>
            </a:r>
            <a:r>
              <a:rPr lang="en-US" sz="2800" b="0" dirty="0"/>
              <a:t> </a:t>
            </a:r>
            <a:r>
              <a:rPr lang="en-US" sz="2800" b="0" dirty="0" err="1"/>
              <a:t>satu</a:t>
            </a:r>
            <a:r>
              <a:rPr lang="en-US" sz="2800" b="0" dirty="0"/>
              <a:t> </a:t>
            </a:r>
            <a:r>
              <a:rPr lang="id-ID" sz="2800" b="0" dirty="0" smtClean="0"/>
              <a:t>yang paling negatif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en-US" sz="2800" b="0" dirty="0" err="1"/>
              <a:t>Jika</a:t>
            </a:r>
            <a:r>
              <a:rPr lang="en-US" sz="2800" b="0" dirty="0"/>
              <a:t> </a:t>
            </a:r>
            <a:r>
              <a:rPr lang="en-US" sz="2800" b="0" dirty="0" err="1"/>
              <a:t>terdapat</a:t>
            </a:r>
            <a:r>
              <a:rPr lang="en-US" sz="2800" b="0" dirty="0"/>
              <a:t> </a:t>
            </a:r>
            <a:r>
              <a:rPr lang="en-US" sz="2800" b="0" dirty="0" err="1"/>
              <a:t>nilai</a:t>
            </a:r>
            <a:r>
              <a:rPr lang="en-US" sz="2800" b="0" dirty="0"/>
              <a:t> </a:t>
            </a:r>
            <a:r>
              <a:rPr lang="en-US" sz="2800" b="0" dirty="0" err="1"/>
              <a:t>kembar</a:t>
            </a:r>
            <a:r>
              <a:rPr lang="en-US" sz="2800" b="0" dirty="0"/>
              <a:t>, </a:t>
            </a:r>
            <a:r>
              <a:rPr lang="en-US" sz="2800" b="0" dirty="0" err="1" smtClean="0"/>
              <a:t>pili</a:t>
            </a:r>
            <a:r>
              <a:rPr lang="id-ID" sz="2800" b="0" dirty="0" smtClean="0"/>
              <a:t>h</a:t>
            </a:r>
            <a:r>
              <a:rPr lang="en-US" sz="2800" b="0" dirty="0" smtClean="0"/>
              <a:t> </a:t>
            </a:r>
            <a:r>
              <a:rPr lang="en-US" sz="2800" b="0" dirty="0" err="1"/>
              <a:t>salah</a:t>
            </a:r>
            <a:r>
              <a:rPr lang="en-US" sz="2800" b="0" dirty="0"/>
              <a:t> </a:t>
            </a:r>
            <a:r>
              <a:rPr lang="en-US" sz="2800" b="0" dirty="0" err="1"/>
              <a:t>satu</a:t>
            </a:r>
            <a:r>
              <a:rPr lang="en-US" sz="2800" b="0" dirty="0"/>
              <a:t> </a:t>
            </a:r>
            <a:r>
              <a:rPr lang="en-US" sz="2800" b="0" dirty="0" err="1"/>
              <a:t>secara</a:t>
            </a:r>
            <a:r>
              <a:rPr lang="en-US" sz="2800" b="0" dirty="0"/>
              <a:t> </a:t>
            </a:r>
            <a:r>
              <a:rPr lang="en-US" sz="2800" b="0" dirty="0" err="1"/>
              <a:t>sembarang</a:t>
            </a:r>
            <a:r>
              <a:rPr lang="en-US" sz="2800" b="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Menetapkan alokasi yang harus diberikan pada variabel basis yang baru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Sesuaikan perubahan variabel basis dengan k</a:t>
            </a:r>
            <a:r>
              <a:rPr lang="en-US" sz="2800" b="0" dirty="0" err="1" smtClean="0"/>
              <a:t>endala</a:t>
            </a:r>
            <a:r>
              <a:rPr lang="en-US" sz="2800" b="0" dirty="0" smtClean="0"/>
              <a:t> </a:t>
            </a:r>
            <a:r>
              <a:rPr lang="en-US" sz="2800" b="0" dirty="0" err="1"/>
              <a:t>penawaran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dirty="0" err="1" smtClean="0"/>
              <a:t>permintaan</a:t>
            </a:r>
            <a:r>
              <a:rPr lang="id-ID" sz="2800" b="0" dirty="0"/>
              <a:t> </a:t>
            </a:r>
            <a:r>
              <a:rPr lang="id-ID" sz="2800" b="0" dirty="0" smtClean="0"/>
              <a:t>(Revisi)</a:t>
            </a:r>
            <a:endParaRPr lang="en-US" sz="2800" b="0" baseline="-25000" dirty="0"/>
          </a:p>
          <a:p>
            <a:pPr>
              <a:buFont typeface="Arial" pitchFamily="34" charset="0"/>
              <a:buChar char="•"/>
            </a:pPr>
            <a:endParaRPr lang="id-ID" sz="2800" b="0" dirty="0"/>
          </a:p>
        </p:txBody>
      </p:sp>
    </p:spTree>
    <p:extLst>
      <p:ext uri="{BB962C8B-B14F-4D97-AF65-F5344CB8AC3E}">
        <p14:creationId xmlns="" xmlns:p14="http://schemas.microsoft.com/office/powerpoint/2010/main" val="33679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id-ID" sz="3200" b="0" dirty="0" smtClean="0"/>
              <a:t>Dari Contoh Soal (Kasus penetapan solusi awal dengan metode NWC). Gunakan metode Stepping Stone untuk menentukan kondisi optimalnya </a:t>
            </a:r>
          </a:p>
          <a:p>
            <a:pPr>
              <a:buAutoNum type="arabicPeriod"/>
            </a:pPr>
            <a:r>
              <a:rPr lang="id-ID" sz="3200" b="0" dirty="0" smtClean="0"/>
              <a:t>Dari Latihan 1 Gunakan metode Stepping Stone untuk menentukan solusi optimalnya. </a:t>
            </a:r>
            <a:endParaRPr lang="id-ID" sz="3200" b="0" dirty="0"/>
          </a:p>
        </p:txBody>
      </p:sp>
    </p:spTree>
    <p:extLst>
      <p:ext uri="{BB962C8B-B14F-4D97-AF65-F5344CB8AC3E}">
        <p14:creationId xmlns="" xmlns:p14="http://schemas.microsoft.com/office/powerpoint/2010/main" val="41174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980728"/>
            <a:ext cx="7520940" cy="3240360"/>
          </a:xfrm>
        </p:spPr>
        <p:txBody>
          <a:bodyPr>
            <a:noAutofit/>
          </a:bodyPr>
          <a:lstStyle/>
          <a:p>
            <a:r>
              <a:rPr lang="en-US" sz="2800" b="0" dirty="0" err="1" smtClean="0"/>
              <a:t>Metode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adalah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variasi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stepping stone yang </a:t>
            </a:r>
            <a:r>
              <a:rPr lang="en-US" sz="2800" b="0" dirty="0" err="1" smtClean="0"/>
              <a:t>didasari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perumusan</a:t>
            </a:r>
            <a:r>
              <a:rPr lang="en-US" sz="2800" b="0" dirty="0" smtClean="0"/>
              <a:t> dual.</a:t>
            </a:r>
          </a:p>
          <a:p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tidak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perlu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menentukan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semua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jalur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tertutup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variabel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nonbasis</a:t>
            </a:r>
            <a:r>
              <a:rPr lang="en-US" sz="2800" b="0" dirty="0" smtClean="0"/>
              <a:t>.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gantinya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nilai-nilai</a:t>
            </a:r>
            <a:r>
              <a:rPr lang="en-US" sz="2800" b="0" dirty="0" smtClean="0"/>
              <a:t> </a:t>
            </a:r>
            <a:r>
              <a:rPr lang="id-ID" sz="2800" b="0" dirty="0" err="1"/>
              <a:t>O</a:t>
            </a:r>
            <a:r>
              <a:rPr lang="en-US" b="0" dirty="0" err="1" smtClean="0"/>
              <a:t>ij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ditentukan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secara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serentak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hanya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jalur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tertutup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untuk</a:t>
            </a:r>
            <a:r>
              <a:rPr lang="en-US" sz="2800" b="0" dirty="0" smtClean="0"/>
              <a:t> entering </a:t>
            </a:r>
            <a:r>
              <a:rPr lang="en-US" sz="2800" b="0" dirty="0" err="1" smtClean="0"/>
              <a:t>variabel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diidentifikasi</a:t>
            </a:r>
            <a:r>
              <a:rPr lang="id-ID" sz="2800" b="0" dirty="0" smtClean="0"/>
              <a:t>.</a:t>
            </a:r>
          </a:p>
          <a:p>
            <a:endParaRPr lang="en-US" sz="2800" b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Multiplier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64920" y="4365104"/>
            <a:ext cx="5583344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800" dirty="0"/>
              <a:t>U</a:t>
            </a:r>
            <a:r>
              <a:rPr lang="id-ID" sz="1400" dirty="0"/>
              <a:t>i</a:t>
            </a:r>
            <a:r>
              <a:rPr lang="id-ID" sz="2800" dirty="0"/>
              <a:t> = Angka kunci setiap baris </a:t>
            </a:r>
            <a:r>
              <a:rPr lang="id-ID" sz="2800" i="1" dirty="0"/>
              <a:t>i</a:t>
            </a:r>
          </a:p>
          <a:p>
            <a:r>
              <a:rPr lang="id-ID" sz="2800" dirty="0"/>
              <a:t>V</a:t>
            </a:r>
            <a:r>
              <a:rPr lang="id-ID" sz="1400" dirty="0"/>
              <a:t>j</a:t>
            </a:r>
            <a:r>
              <a:rPr lang="id-ID" sz="2800" dirty="0"/>
              <a:t> = Angka kunci setiap kolom </a:t>
            </a:r>
            <a:r>
              <a:rPr lang="id-ID" sz="2800" i="1" dirty="0"/>
              <a:t>j</a:t>
            </a:r>
          </a:p>
          <a:p>
            <a:r>
              <a:rPr lang="id-ID" sz="2800" dirty="0"/>
              <a:t>C</a:t>
            </a:r>
            <a:r>
              <a:rPr lang="id-ID" sz="1400" dirty="0"/>
              <a:t>ij</a:t>
            </a:r>
            <a:r>
              <a:rPr lang="id-ID" sz="2800" dirty="0"/>
              <a:t> = Biaya distribusi pada sel </a:t>
            </a:r>
            <a:r>
              <a:rPr lang="id-ID" sz="2800" i="1" dirty="0"/>
              <a:t>ij</a:t>
            </a:r>
          </a:p>
          <a:p>
            <a:r>
              <a:rPr lang="id-ID" sz="2800" dirty="0"/>
              <a:t>O</a:t>
            </a:r>
            <a:r>
              <a:rPr lang="id-ID" sz="1400" dirty="0"/>
              <a:t>ij</a:t>
            </a:r>
            <a:r>
              <a:rPr lang="id-ID" sz="2800" dirty="0"/>
              <a:t> = Opportunity Cost pada sel </a:t>
            </a:r>
            <a:r>
              <a:rPr lang="id-ID" sz="2800" i="1" dirty="0"/>
              <a:t>ij</a:t>
            </a:r>
            <a:endParaRPr lang="en-US" sz="2800" i="1" dirty="0"/>
          </a:p>
          <a:p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14336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 metode multiplier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00628"/>
            <a:ext cx="8596436" cy="54967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777240" lvl="1" indent="-457200">
              <a:buFont typeface="+mj-lt"/>
              <a:buAutoNum type="arabi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U</a:t>
            </a:r>
            <a:r>
              <a:rPr lang="en-US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V</a:t>
            </a:r>
            <a:r>
              <a:rPr lang="en-US" dirty="0" err="1"/>
              <a:t>j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b="1" dirty="0" err="1"/>
              <a:t>C</a:t>
            </a:r>
            <a:r>
              <a:rPr lang="en-US" b="1" dirty="0" err="1"/>
              <a:t>ij</a:t>
            </a:r>
            <a:r>
              <a:rPr lang="en-US" sz="2800" b="1" dirty="0"/>
              <a:t> = </a:t>
            </a:r>
            <a:r>
              <a:rPr lang="en-US" sz="2800" b="1" dirty="0" err="1"/>
              <a:t>U</a:t>
            </a:r>
            <a:r>
              <a:rPr lang="en-US" b="1" dirty="0" err="1"/>
              <a:t>i</a:t>
            </a:r>
            <a:r>
              <a:rPr lang="en-US" sz="2800" b="1" dirty="0"/>
              <a:t> + </a:t>
            </a:r>
            <a:r>
              <a:rPr lang="en-US" sz="2800" b="1" dirty="0" err="1"/>
              <a:t>V</a:t>
            </a:r>
            <a:r>
              <a:rPr lang="en-US" b="1" dirty="0" err="1"/>
              <a:t>j</a:t>
            </a:r>
            <a:r>
              <a:rPr lang="en-US" sz="2800" b="1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b="1" dirty="0"/>
              <a:t>basis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tetapkan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nol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U</a:t>
            </a:r>
            <a:r>
              <a:rPr lang="en-US" sz="2800" baseline="-25000" dirty="0"/>
              <a:t>1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Hitung</a:t>
            </a:r>
            <a:r>
              <a:rPr lang="en-US" sz="2800" dirty="0"/>
              <a:t> </a:t>
            </a:r>
            <a:r>
              <a:rPr lang="id-ID" sz="2800" dirty="0" smtClean="0"/>
              <a:t>opportunity cost</a:t>
            </a:r>
            <a:r>
              <a:rPr lang="en-US" sz="2800" dirty="0" smtClean="0"/>
              <a:t>, </a:t>
            </a:r>
            <a:r>
              <a:rPr lang="id-ID" sz="2800" dirty="0" err="1"/>
              <a:t>O</a:t>
            </a:r>
            <a:r>
              <a:rPr lang="en-US" sz="28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b="1" dirty="0" err="1"/>
              <a:t>nonbasis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id-ID" sz="2800" b="1" dirty="0" smtClean="0"/>
              <a:t>O</a:t>
            </a:r>
            <a:r>
              <a:rPr lang="en-US" b="1" dirty="0" err="1" smtClean="0"/>
              <a:t>ij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b="1" dirty="0" err="1"/>
              <a:t>C</a:t>
            </a:r>
            <a:r>
              <a:rPr lang="en-US" b="1" dirty="0" err="1"/>
              <a:t>ij</a:t>
            </a:r>
            <a:r>
              <a:rPr lang="en-US" sz="2800" b="1" dirty="0"/>
              <a:t> – </a:t>
            </a:r>
            <a:r>
              <a:rPr lang="en-US" sz="2800" b="1" dirty="0" err="1"/>
              <a:t>U</a:t>
            </a:r>
            <a:r>
              <a:rPr lang="en-US" sz="1400" b="1" dirty="0" err="1"/>
              <a:t>i</a:t>
            </a:r>
            <a:r>
              <a:rPr lang="en-US" sz="2800" b="1" dirty="0"/>
              <a:t> – </a:t>
            </a:r>
            <a:r>
              <a:rPr lang="en-US" sz="2800" b="1" dirty="0" err="1"/>
              <a:t>V</a:t>
            </a:r>
            <a:r>
              <a:rPr lang="en-US" sz="1400" b="1" dirty="0" err="1"/>
              <a:t>j</a:t>
            </a:r>
            <a:r>
              <a:rPr lang="en-US" sz="2800" b="1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id-ID" sz="2800" dirty="0" err="1"/>
              <a:t>O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,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optimal.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X</a:t>
            </a:r>
            <a:r>
              <a:rPr lang="en-US" sz="1400" dirty="0" err="1"/>
              <a:t>ij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id-ID" sz="2800" dirty="0" err="1"/>
              <a:t>O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entering </a:t>
            </a:r>
            <a:r>
              <a:rPr lang="en-US" sz="2800" dirty="0" err="1"/>
              <a:t>variabel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entering </a:t>
            </a:r>
            <a:r>
              <a:rPr lang="en-US" sz="2800" dirty="0" err="1"/>
              <a:t>variabel</a:t>
            </a:r>
            <a:r>
              <a:rPr lang="en-US" sz="2800" dirty="0"/>
              <a:t>, </a:t>
            </a:r>
            <a:r>
              <a:rPr lang="id-ID" sz="2800" dirty="0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proses stepping stone.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1</a:t>
            </a:r>
            <a:endParaRPr 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40798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48640"/>
          </a:xfrm>
        </p:spPr>
        <p:txBody>
          <a:bodyPr/>
          <a:lstStyle/>
          <a:p>
            <a:r>
              <a:rPr lang="id-ID" dirty="0" smtClean="0"/>
              <a:t>Contoh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NWCR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1677436"/>
              </p:ext>
            </p:extLst>
          </p:nvPr>
        </p:nvGraphicFramePr>
        <p:xfrm>
          <a:off x="1619672" y="1556792"/>
          <a:ext cx="6624736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7848"/>
                <a:gridCol w="1098117"/>
                <a:gridCol w="1139712"/>
                <a:gridCol w="1013078"/>
                <a:gridCol w="1685981"/>
              </a:tblGrid>
              <a:tr h="877913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Kapasitas</a:t>
                      </a:r>
                      <a:endParaRPr lang="id-ID" sz="24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Kebutuhan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120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34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3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5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3459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 </a:t>
            </a:r>
            <a:r>
              <a:rPr lang="id-ID" sz="2400" dirty="0" smtClean="0"/>
              <a:t> 20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3354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60</a:t>
            </a:r>
            <a:endParaRPr lang="id-ID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25649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1</a:t>
            </a:r>
            <a:r>
              <a:rPr lang="id-ID" sz="2800" dirty="0" smtClean="0"/>
              <a:t>=0</a:t>
            </a:r>
            <a:endParaRPr lang="id-ID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7245" y="339270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2</a:t>
            </a:r>
            <a:r>
              <a:rPr lang="id-ID" sz="2800" dirty="0" smtClean="0"/>
              <a:t>=7</a:t>
            </a:r>
            <a:endParaRPr lang="id-ID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87245" y="439788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3</a:t>
            </a:r>
            <a:r>
              <a:rPr lang="id-ID" sz="2800" dirty="0" smtClean="0"/>
              <a:t>=6</a:t>
            </a:r>
            <a:endParaRPr lang="id-ID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300562" y="9807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1</a:t>
            </a:r>
            <a:r>
              <a:rPr lang="id-ID" sz="2800" dirty="0" smtClean="0"/>
              <a:t>=8</a:t>
            </a:r>
            <a:endParaRPr lang="id-ID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495918" y="97985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2</a:t>
            </a:r>
            <a:r>
              <a:rPr lang="id-ID" sz="2800" dirty="0" smtClean="0"/>
              <a:t>=3</a:t>
            </a:r>
            <a:endParaRPr lang="id-ID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580112" y="99350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3</a:t>
            </a:r>
            <a:r>
              <a:rPr lang="id-ID" sz="2800" dirty="0" smtClean="0"/>
              <a:t>=4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5984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6" grpId="0"/>
      <p:bldP spid="28" grpId="0"/>
      <p:bldP spid="29" grpId="0"/>
      <p:bldP spid="3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57573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0" dirty="0" err="1" smtClean="0"/>
              <a:t>Perubahan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biaya</a:t>
            </a:r>
            <a:r>
              <a:rPr lang="en-US" sz="2800" b="0" dirty="0" smtClean="0"/>
              <a:t> :</a:t>
            </a:r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12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12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2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5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0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3 = 2</a:t>
            </a:r>
            <a:r>
              <a:rPr lang="en-US" sz="2800" b="0" dirty="0" smtClean="0">
                <a:sym typeface="Symbol"/>
              </a:rPr>
              <a:t> 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13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13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6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0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4 = 2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23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23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12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7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4 = 1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31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31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6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8 = </a:t>
            </a:r>
            <a:r>
              <a:rPr lang="en-US" sz="2800" b="0" dirty="0" smtClean="0">
                <a:sym typeface="Symbol"/>
              </a:rPr>
              <a:t>– </a:t>
            </a:r>
            <a:r>
              <a:rPr lang="en-US" sz="2800" b="0" dirty="0" smtClean="0"/>
              <a:t>11</a:t>
            </a:r>
            <a:endParaRPr lang="en-US" sz="2800" b="0" dirty="0" smtClean="0">
              <a:sym typeface="Symbol"/>
            </a:endParaRPr>
          </a:p>
          <a:p>
            <a:r>
              <a:rPr lang="id-ID" sz="2800" b="0" dirty="0" smtClean="0">
                <a:sym typeface="Symbol"/>
              </a:rPr>
              <a:t>O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negatif</a:t>
            </a:r>
            <a:r>
              <a:rPr lang="en-US" sz="2800" b="0" dirty="0" smtClean="0">
                <a:sym typeface="Symbol"/>
              </a:rPr>
              <a:t>, </a:t>
            </a:r>
            <a:r>
              <a:rPr lang="en-US" sz="2800" b="0" dirty="0" err="1" smtClean="0">
                <a:sym typeface="Symbol"/>
              </a:rPr>
              <a:t>menunjukkan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bahwa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solusi</a:t>
            </a:r>
            <a:r>
              <a:rPr lang="en-US" sz="2800" b="0" dirty="0" smtClean="0">
                <a:sym typeface="Symbol"/>
              </a:rPr>
              <a:t> </a:t>
            </a:r>
            <a:r>
              <a:rPr lang="id-ID" sz="2800" b="0" dirty="0" smtClean="0">
                <a:sym typeface="Symbol"/>
              </a:rPr>
              <a:t>z belum</a:t>
            </a:r>
            <a:r>
              <a:rPr lang="en-US" sz="2800" b="0" dirty="0" smtClean="0">
                <a:sym typeface="Symbol"/>
              </a:rPr>
              <a:t> optimal </a:t>
            </a:r>
            <a:r>
              <a:rPr lang="en-US" sz="2800" b="0" dirty="0" err="1" smtClean="0">
                <a:sym typeface="Symbol"/>
              </a:rPr>
              <a:t>dan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adalah</a:t>
            </a:r>
            <a:r>
              <a:rPr lang="en-US" sz="2800" b="0" dirty="0" smtClean="0">
                <a:sym typeface="Symbol"/>
              </a:rPr>
              <a:t> entering </a:t>
            </a:r>
            <a:r>
              <a:rPr lang="en-US" sz="2800" b="0" dirty="0" err="1" smtClean="0">
                <a:sym typeface="Symbol"/>
              </a:rPr>
              <a:t>variabel</a:t>
            </a:r>
            <a:r>
              <a:rPr lang="en-US" sz="2800" b="0" dirty="0" smtClean="0">
                <a:sym typeface="Symbol"/>
              </a:rPr>
              <a:t>.</a:t>
            </a:r>
          </a:p>
          <a:p>
            <a:r>
              <a:rPr lang="en-US" sz="2800" b="0" dirty="0" err="1" smtClean="0">
                <a:sym typeface="Symbol"/>
              </a:rPr>
              <a:t>Jumlah</a:t>
            </a:r>
            <a:r>
              <a:rPr lang="en-US" sz="2800" b="0" dirty="0" smtClean="0">
                <a:sym typeface="Symbol"/>
              </a:rPr>
              <a:t> yang </a:t>
            </a:r>
            <a:r>
              <a:rPr lang="en-US" sz="2800" b="0" dirty="0" err="1" smtClean="0">
                <a:sym typeface="Symbol"/>
              </a:rPr>
              <a:t>dialokasikan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ke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harus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ditentukan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sesuai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dengan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prosedur</a:t>
            </a:r>
            <a:r>
              <a:rPr lang="en-US" sz="2800" b="0" dirty="0" smtClean="0">
                <a:sym typeface="Symbol"/>
              </a:rPr>
              <a:t> stepping stone, </a:t>
            </a:r>
            <a:r>
              <a:rPr lang="en-US" sz="2800" b="0" dirty="0" err="1" smtClean="0">
                <a:sym typeface="Symbol"/>
              </a:rPr>
              <a:t>sehingga</a:t>
            </a:r>
            <a:r>
              <a:rPr lang="en-US" sz="2800" b="0" dirty="0" smtClean="0">
                <a:sym typeface="Symbol"/>
              </a:rPr>
              <a:t> 20 unit </a:t>
            </a:r>
            <a:r>
              <a:rPr lang="en-US" sz="2800" b="0" dirty="0" err="1" smtClean="0">
                <a:sym typeface="Symbol"/>
              </a:rPr>
              <a:t>dialokasikan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ke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b="0" dirty="0" smtClean="0"/>
              <a:t>	</a:t>
            </a:r>
          </a:p>
          <a:p>
            <a:pPr>
              <a:buNone/>
            </a:pPr>
            <a:endParaRPr lang="en-US" sz="2800" b="0" dirty="0" smtClean="0"/>
          </a:p>
          <a:p>
            <a:endParaRPr lang="en-US" sz="2800" b="0" dirty="0"/>
          </a:p>
        </p:txBody>
      </p:sp>
    </p:spTree>
    <p:extLst>
      <p:ext uri="{BB962C8B-B14F-4D97-AF65-F5344CB8AC3E}">
        <p14:creationId xmlns="" xmlns:p14="http://schemas.microsoft.com/office/powerpoint/2010/main" val="252951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4864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0755813"/>
              </p:ext>
            </p:extLst>
          </p:nvPr>
        </p:nvGraphicFramePr>
        <p:xfrm>
          <a:off x="1619672" y="1556792"/>
          <a:ext cx="6624736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7848"/>
                <a:gridCol w="1098117"/>
                <a:gridCol w="1139712"/>
                <a:gridCol w="1013078"/>
                <a:gridCol w="1685981"/>
              </a:tblGrid>
              <a:tr h="877913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Kapasitas</a:t>
                      </a:r>
                      <a:endParaRPr lang="id-ID" sz="24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Kebutuhan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120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34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1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7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429309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 </a:t>
            </a:r>
            <a:r>
              <a:rPr lang="id-ID" sz="2400" dirty="0" smtClean="0"/>
              <a:t> 20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3354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60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25824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59693"/>
            <a:ext cx="8229600" cy="981075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kaRAKTERISTIK Model transportasi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064896" cy="48965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Sumber → Barang  yang ditawarkan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Tujuan → Permintaan terhadap barang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Biaya transportasi /unit barang dari sumber → tujuan.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Satu tujuan menerima barang dari satu atau lebih sumber.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Biaya transportasi dari suatu rute proporsional dengan banyak barang yang dikirim.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Keseimbangan permintaan dan penawaran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17303"/>
            <a:ext cx="8136904" cy="357984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800" b="0" dirty="0" smtClean="0"/>
              <a:t>Jumlah permintaan = Jumlah penawaran</a:t>
            </a:r>
          </a:p>
          <a:p>
            <a:pPr marL="457200" indent="-457200">
              <a:buAutoNum type="arabicPeriod"/>
            </a:pPr>
            <a:r>
              <a:rPr lang="id-ID" sz="2800" b="0" dirty="0" smtClean="0"/>
              <a:t>Jumlah permintaan &gt; Jumlah penawaran ( ada permintaan yang dipenuhi sebagian atau tidak sama sekali).</a:t>
            </a:r>
          </a:p>
          <a:p>
            <a:pPr marL="457200" indent="-457200">
              <a:buAutoNum type="arabicPeriod"/>
            </a:pPr>
            <a:r>
              <a:rPr lang="id-ID" sz="2800" b="0" dirty="0" smtClean="0"/>
              <a:t>Jumlah permintaan &lt; Jumlah penawaran ( ada sumber yang mengirimkan sebagian barang produksi atau tidak mengirimkan sama sekali.</a:t>
            </a:r>
            <a:endParaRPr lang="id-ID" sz="2800" b="0" dirty="0"/>
          </a:p>
        </p:txBody>
      </p:sp>
    </p:spTree>
    <p:extLst>
      <p:ext uri="{BB962C8B-B14F-4D97-AF65-F5344CB8AC3E}">
        <p14:creationId xmlns="" xmlns:p14="http://schemas.microsoft.com/office/powerpoint/2010/main" val="8765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dalam model transportasi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97512" cy="3579849"/>
          </a:xfrm>
        </p:spPr>
        <p:txBody>
          <a:bodyPr>
            <a:normAutofit/>
          </a:bodyPr>
          <a:lstStyle/>
          <a:p>
            <a:r>
              <a:rPr lang="id-ID" sz="2800" b="0" dirty="0"/>
              <a:t>x</a:t>
            </a:r>
            <a:r>
              <a:rPr lang="id-ID" sz="1400" b="0" dirty="0" smtClean="0"/>
              <a:t>ij</a:t>
            </a:r>
            <a:r>
              <a:rPr lang="id-ID" sz="2800" b="0" dirty="0" smtClean="0"/>
              <a:t> = satuan barang yang diangkut dari sumber </a:t>
            </a:r>
            <a:r>
              <a:rPr lang="id-ID" sz="2800" b="0" i="1" dirty="0" smtClean="0"/>
              <a:t>i</a:t>
            </a:r>
            <a:r>
              <a:rPr lang="id-ID" sz="2800" b="0" dirty="0" smtClean="0"/>
              <a:t> ke tujuan </a:t>
            </a:r>
            <a:r>
              <a:rPr lang="id-ID" sz="2800" b="0" i="1" dirty="0" smtClean="0"/>
              <a:t>j</a:t>
            </a:r>
          </a:p>
          <a:p>
            <a:r>
              <a:rPr lang="id-ID" sz="2800" b="0" dirty="0"/>
              <a:t>b</a:t>
            </a:r>
            <a:r>
              <a:rPr lang="id-ID" sz="1400" b="0" dirty="0" smtClean="0"/>
              <a:t>ij </a:t>
            </a:r>
            <a:r>
              <a:rPr lang="id-ID" sz="2800" b="0" dirty="0" smtClean="0"/>
              <a:t>= biaya angkut persatuan barang dari sumber </a:t>
            </a:r>
            <a:r>
              <a:rPr lang="id-ID" sz="2800" b="0" i="1" dirty="0" smtClean="0"/>
              <a:t>i</a:t>
            </a:r>
            <a:r>
              <a:rPr lang="id-ID" sz="2800" b="0" dirty="0" smtClean="0"/>
              <a:t> ke tujuan </a:t>
            </a:r>
            <a:r>
              <a:rPr lang="id-ID" sz="2800" b="0" i="1" dirty="0" smtClean="0"/>
              <a:t>j</a:t>
            </a:r>
            <a:r>
              <a:rPr lang="id-ID" sz="2800" b="0" dirty="0" smtClean="0"/>
              <a:t> </a:t>
            </a:r>
          </a:p>
          <a:p>
            <a:endParaRPr lang="id-ID" sz="2800" b="0" dirty="0"/>
          </a:p>
        </p:txBody>
      </p:sp>
    </p:spTree>
    <p:extLst>
      <p:ext uri="{BB962C8B-B14F-4D97-AF65-F5344CB8AC3E}">
        <p14:creationId xmlns="" xmlns:p14="http://schemas.microsoft.com/office/powerpoint/2010/main" val="20455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03783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496944" cy="6840760"/>
          </a:xfrm>
        </p:spPr>
        <p:txBody>
          <a:bodyPr>
            <a:normAutofit/>
          </a:bodyPr>
          <a:lstStyle/>
          <a:p>
            <a:r>
              <a:rPr lang="id-ID" sz="2400" b="0" dirty="0" smtClean="0"/>
              <a:t>Suatu perusahaan pupuk mempunyai tiga pabrik di tiga tempat berbeda P1, P2, P3 dengan kapasitas masing – masing 120, 80, 80 ton perbulan. Pupuk yang dihasilkan dikirim ke tiga lokasi penjualan yaitu G1, G2, G3 dengan permintaan masing-masing 150, 70, 60.</a:t>
            </a:r>
            <a:r>
              <a:rPr lang="id-ID" sz="2400" b="0" dirty="0"/>
              <a:t> </a:t>
            </a:r>
            <a:r>
              <a:rPr lang="id-ID" sz="2400" b="0" dirty="0" smtClean="0"/>
              <a:t>Ongkos angkutan per ton pupuk  (dalam ribuan) dari masing-masing pabrik ke lokasi penjualan sbb.:</a:t>
            </a:r>
          </a:p>
          <a:p>
            <a:endParaRPr lang="id-ID" sz="2400" b="0" dirty="0"/>
          </a:p>
          <a:p>
            <a:endParaRPr lang="id-ID" sz="2400" b="0" dirty="0" smtClean="0"/>
          </a:p>
          <a:p>
            <a:endParaRPr lang="id-ID" sz="2400" b="0" dirty="0"/>
          </a:p>
          <a:p>
            <a:endParaRPr lang="id-ID" sz="2400" b="0" dirty="0" smtClean="0"/>
          </a:p>
          <a:p>
            <a:r>
              <a:rPr lang="id-ID" sz="2400" b="0" dirty="0" smtClean="0"/>
              <a:t>Bagaimana cara perusahaan mengalokasikan pengiriman pupuk dari ketiga pabrik ke tiga lokasi penjualan agar biaya pengiriman minimum</a:t>
            </a:r>
            <a:endParaRPr lang="id-ID" sz="2400" b="0" dirty="0"/>
          </a:p>
          <a:p>
            <a:endParaRPr lang="id-ID" sz="2400" b="0" dirty="0" smtClean="0"/>
          </a:p>
          <a:p>
            <a:r>
              <a:rPr lang="id-ID" sz="2400" b="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4373700"/>
              </p:ext>
            </p:extLst>
          </p:nvPr>
        </p:nvGraphicFramePr>
        <p:xfrm>
          <a:off x="1763688" y="3138384"/>
          <a:ext cx="6096000" cy="1658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614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G3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jaringan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412776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P1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2348880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P2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3356992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P3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1412776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G1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889079" y="2348880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3356992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G3</a:t>
            </a:r>
            <a:endParaRPr lang="id-ID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3131840" y="1597442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0" idx="1"/>
          </p:cNvCxnSpPr>
          <p:nvPr/>
        </p:nvCxnSpPr>
        <p:spPr>
          <a:xfrm>
            <a:off x="3131840" y="1597442"/>
            <a:ext cx="2757239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1" idx="1"/>
          </p:cNvCxnSpPr>
          <p:nvPr/>
        </p:nvCxnSpPr>
        <p:spPr>
          <a:xfrm>
            <a:off x="3131840" y="1597442"/>
            <a:ext cx="273630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9" idx="1"/>
          </p:cNvCxnSpPr>
          <p:nvPr/>
        </p:nvCxnSpPr>
        <p:spPr>
          <a:xfrm flipV="1">
            <a:off x="3131840" y="1597442"/>
            <a:ext cx="2736304" cy="9361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</p:cNvCxnSpPr>
          <p:nvPr/>
        </p:nvCxnSpPr>
        <p:spPr>
          <a:xfrm>
            <a:off x="3131840" y="2533546"/>
            <a:ext cx="2736304" cy="3135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1" idx="1"/>
          </p:cNvCxnSpPr>
          <p:nvPr/>
        </p:nvCxnSpPr>
        <p:spPr>
          <a:xfrm>
            <a:off x="3131840" y="2533546"/>
            <a:ext cx="2736304" cy="10081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>
          <a:xfrm>
            <a:off x="3131840" y="3541658"/>
            <a:ext cx="27363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0" idx="1"/>
          </p:cNvCxnSpPr>
          <p:nvPr/>
        </p:nvCxnSpPr>
        <p:spPr>
          <a:xfrm flipV="1">
            <a:off x="3131840" y="2533546"/>
            <a:ext cx="2757239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 flipV="1">
            <a:off x="3131840" y="1597442"/>
            <a:ext cx="2736304" cy="1944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23728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120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2267744" y="23395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2195736" y="33477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8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150</a:t>
            </a:r>
            <a:endParaRPr lang="id-ID" dirty="0"/>
          </a:p>
        </p:txBody>
      </p:sp>
      <p:sp>
        <p:nvSpPr>
          <p:cNvPr id="35" name="TextBox 34"/>
          <p:cNvSpPr txBox="1"/>
          <p:nvPr/>
        </p:nvSpPr>
        <p:spPr>
          <a:xfrm>
            <a:off x="6444208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7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6" name="TextBox 35"/>
          <p:cNvSpPr txBox="1"/>
          <p:nvPr/>
        </p:nvSpPr>
        <p:spPr>
          <a:xfrm>
            <a:off x="651621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60</a:t>
            </a:r>
            <a:endParaRPr lang="id-ID" dirty="0"/>
          </a:p>
        </p:txBody>
      </p:sp>
      <p:sp>
        <p:nvSpPr>
          <p:cNvPr id="38" name="TextBox 37"/>
          <p:cNvSpPr txBox="1"/>
          <p:nvPr/>
        </p:nvSpPr>
        <p:spPr>
          <a:xfrm>
            <a:off x="3563888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23928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40" name="TextBox 39"/>
          <p:cNvSpPr txBox="1"/>
          <p:nvPr/>
        </p:nvSpPr>
        <p:spPr>
          <a:xfrm>
            <a:off x="3131840" y="17728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3848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3563888" y="22675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3" name="TextBox 42"/>
          <p:cNvSpPr txBox="1"/>
          <p:nvPr/>
        </p:nvSpPr>
        <p:spPr>
          <a:xfrm>
            <a:off x="3131840" y="26276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44" name="TextBox 43"/>
          <p:cNvSpPr txBox="1"/>
          <p:nvPr/>
        </p:nvSpPr>
        <p:spPr>
          <a:xfrm>
            <a:off x="3419872" y="35730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5" name="TextBox 44"/>
          <p:cNvSpPr txBox="1"/>
          <p:nvPr/>
        </p:nvSpPr>
        <p:spPr>
          <a:xfrm>
            <a:off x="3707904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47864" y="29876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39752" y="4149080"/>
            <a:ext cx="12961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Kapasitas Pabrik (Sumber)</a:t>
            </a:r>
            <a:endParaRPr lang="id-ID" dirty="0"/>
          </a:p>
        </p:txBody>
      </p:sp>
      <p:sp>
        <p:nvSpPr>
          <p:cNvPr id="48" name="TextBox 47"/>
          <p:cNvSpPr txBox="1"/>
          <p:nvPr/>
        </p:nvSpPr>
        <p:spPr>
          <a:xfrm>
            <a:off x="5508104" y="4077072"/>
            <a:ext cx="1440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Permintaan</a:t>
            </a:r>
          </a:p>
          <a:p>
            <a:r>
              <a:rPr lang="id-ID" dirty="0" smtClean="0"/>
              <a:t>(Tujuan)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0509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model pl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Misalkan x</a:t>
            </a:r>
            <a:r>
              <a:rPr lang="id-ID" sz="1200" dirty="0" smtClean="0"/>
              <a:t>ij</a:t>
            </a:r>
            <a:r>
              <a:rPr lang="id-ID" sz="2000" dirty="0" smtClean="0"/>
              <a:t> adalah jumlah pupuk yang dikirim dari pabrik </a:t>
            </a:r>
            <a:r>
              <a:rPr lang="id-ID" sz="2000" i="1" dirty="0" smtClean="0"/>
              <a:t>i</a:t>
            </a:r>
            <a:r>
              <a:rPr lang="id-ID" sz="2000" dirty="0" smtClean="0"/>
              <a:t> ke lokasi penjualan </a:t>
            </a:r>
            <a:r>
              <a:rPr lang="id-ID" sz="2000" i="1" dirty="0" smtClean="0"/>
              <a:t>j</a:t>
            </a:r>
            <a:r>
              <a:rPr lang="id-ID" sz="2000" dirty="0" smtClean="0"/>
              <a:t>.</a:t>
            </a:r>
          </a:p>
          <a:p>
            <a:r>
              <a:rPr lang="id-ID" sz="2000" dirty="0" smtClean="0"/>
              <a:t> </a:t>
            </a:r>
          </a:p>
          <a:p>
            <a:r>
              <a:rPr lang="id-ID" sz="2000" dirty="0" smtClean="0"/>
              <a:t>Maksimumkan z = 8x</a:t>
            </a:r>
            <a:r>
              <a:rPr lang="id-ID" sz="1200" dirty="0" smtClean="0"/>
              <a:t>11</a:t>
            </a:r>
            <a:r>
              <a:rPr lang="id-ID" sz="2000" dirty="0" smtClean="0"/>
              <a:t>+5x</a:t>
            </a:r>
            <a:r>
              <a:rPr lang="id-ID" sz="1200" dirty="0" smtClean="0"/>
              <a:t>12</a:t>
            </a:r>
            <a:r>
              <a:rPr lang="id-ID" sz="2000" dirty="0" smtClean="0"/>
              <a:t>+6x</a:t>
            </a:r>
            <a:r>
              <a:rPr lang="id-ID" sz="1200" dirty="0" smtClean="0"/>
              <a:t>13</a:t>
            </a:r>
            <a:r>
              <a:rPr lang="id-ID" sz="2000" dirty="0" smtClean="0"/>
              <a:t>+15x</a:t>
            </a:r>
            <a:r>
              <a:rPr lang="id-ID" sz="1200" dirty="0" smtClean="0"/>
              <a:t>21</a:t>
            </a:r>
            <a:r>
              <a:rPr lang="id-ID" sz="2000" dirty="0" smtClean="0"/>
              <a:t>+...+9x</a:t>
            </a:r>
            <a:r>
              <a:rPr lang="id-ID" sz="1200" dirty="0" smtClean="0"/>
              <a:t>32</a:t>
            </a:r>
            <a:r>
              <a:rPr lang="id-ID" sz="2000" dirty="0" smtClean="0"/>
              <a:t>+10x</a:t>
            </a:r>
            <a:r>
              <a:rPr lang="id-ID" sz="1200" dirty="0" smtClean="0"/>
              <a:t>33</a:t>
            </a:r>
            <a:endParaRPr lang="id-ID" sz="2000" dirty="0" smtClean="0"/>
          </a:p>
          <a:p>
            <a:r>
              <a:rPr lang="id-ID" sz="2000" dirty="0" smtClean="0"/>
              <a:t>Kendala	      x</a:t>
            </a:r>
            <a:r>
              <a:rPr lang="id-ID" sz="1200" dirty="0" smtClean="0"/>
              <a:t>11</a:t>
            </a:r>
            <a:r>
              <a:rPr lang="id-ID" sz="2000" dirty="0" smtClean="0"/>
              <a:t>+ x</a:t>
            </a:r>
            <a:r>
              <a:rPr lang="id-ID" sz="1200" dirty="0" smtClean="0"/>
              <a:t>12</a:t>
            </a:r>
            <a:r>
              <a:rPr lang="id-ID" sz="2000" dirty="0" smtClean="0"/>
              <a:t>+ x</a:t>
            </a:r>
            <a:r>
              <a:rPr lang="id-ID" sz="1200" dirty="0" smtClean="0"/>
              <a:t>13 </a:t>
            </a:r>
            <a:r>
              <a:rPr lang="id-ID" sz="2000" dirty="0"/>
              <a:t>=</a:t>
            </a:r>
            <a:r>
              <a:rPr lang="id-ID" sz="2000" dirty="0" smtClean="0"/>
              <a:t> 120	(Kapasitas Pabrik 1)</a:t>
            </a:r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21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23 </a:t>
            </a:r>
            <a:r>
              <a:rPr lang="id-ID" sz="2000" dirty="0"/>
              <a:t>=</a:t>
            </a:r>
            <a:r>
              <a:rPr lang="id-ID" sz="2000" dirty="0" smtClean="0"/>
              <a:t> 80	</a:t>
            </a:r>
            <a:r>
              <a:rPr lang="id-ID" sz="2000" dirty="0"/>
              <a:t>(Kapasitas Pabrik </a:t>
            </a:r>
            <a:r>
              <a:rPr lang="id-ID" sz="2000" dirty="0" smtClean="0"/>
              <a:t>2)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	      x</a:t>
            </a:r>
            <a:r>
              <a:rPr lang="id-ID" sz="1200" dirty="0" smtClean="0"/>
              <a:t>31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33 </a:t>
            </a:r>
            <a:r>
              <a:rPr lang="id-ID" sz="2000" dirty="0"/>
              <a:t>=</a:t>
            </a:r>
            <a:r>
              <a:rPr lang="id-ID" sz="2000" dirty="0" smtClean="0"/>
              <a:t> </a:t>
            </a:r>
            <a:r>
              <a:rPr lang="id-ID" sz="2000" dirty="0"/>
              <a:t>8</a:t>
            </a:r>
            <a:r>
              <a:rPr lang="id-ID" sz="2000" dirty="0" smtClean="0"/>
              <a:t>0	</a:t>
            </a:r>
            <a:r>
              <a:rPr lang="id-ID" sz="2000" dirty="0"/>
              <a:t>(Kapasitas Pabrik </a:t>
            </a:r>
            <a:r>
              <a:rPr lang="id-ID" sz="2000" dirty="0" smtClean="0"/>
              <a:t>3)</a:t>
            </a:r>
            <a:endParaRPr lang="id-ID" sz="2000" dirty="0"/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11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21</a:t>
            </a:r>
            <a:r>
              <a:rPr lang="id-ID" sz="2000" dirty="0" smtClean="0"/>
              <a:t>+ x</a:t>
            </a:r>
            <a:r>
              <a:rPr lang="id-ID" sz="1200" dirty="0" smtClean="0"/>
              <a:t>31 </a:t>
            </a:r>
            <a:r>
              <a:rPr lang="id-ID" sz="2000" dirty="0" smtClean="0"/>
              <a:t>= 150</a:t>
            </a:r>
            <a:r>
              <a:rPr lang="id-ID" sz="2000" dirty="0"/>
              <a:t>	</a:t>
            </a:r>
            <a:r>
              <a:rPr lang="id-ID" sz="2000" dirty="0" smtClean="0"/>
              <a:t>(Lokasi Penjualan </a:t>
            </a:r>
            <a:r>
              <a:rPr lang="id-ID" sz="2000" dirty="0"/>
              <a:t>1)</a:t>
            </a:r>
          </a:p>
          <a:p>
            <a:r>
              <a:rPr lang="id-ID" sz="2000" dirty="0"/>
              <a:t>		      </a:t>
            </a:r>
            <a:r>
              <a:rPr lang="id-ID" sz="2000" dirty="0" smtClean="0"/>
              <a:t>x</a:t>
            </a:r>
            <a:r>
              <a:rPr lang="id-ID" sz="1200" dirty="0" smtClean="0"/>
              <a:t>12</a:t>
            </a:r>
            <a:r>
              <a:rPr lang="id-ID" sz="2000" dirty="0" smtClean="0"/>
              <a:t>+ </a:t>
            </a:r>
            <a:r>
              <a:rPr lang="id-ID" sz="2000" dirty="0"/>
              <a:t>x</a:t>
            </a:r>
            <a:r>
              <a:rPr lang="id-ID" sz="1200" dirty="0"/>
              <a:t>22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32 </a:t>
            </a:r>
            <a:r>
              <a:rPr lang="id-ID" sz="2000" dirty="0" smtClean="0"/>
              <a:t>= 70</a:t>
            </a:r>
            <a:r>
              <a:rPr lang="id-ID" sz="2000" dirty="0"/>
              <a:t>	</a:t>
            </a:r>
            <a:r>
              <a:rPr lang="id-ID" sz="2000" dirty="0" smtClean="0"/>
              <a:t>(Lokasi Penjualan 2</a:t>
            </a:r>
            <a:r>
              <a:rPr lang="id-ID" sz="2000" dirty="0"/>
              <a:t>)</a:t>
            </a:r>
          </a:p>
          <a:p>
            <a:r>
              <a:rPr lang="id-ID" sz="2000" dirty="0"/>
              <a:t>		      </a:t>
            </a:r>
            <a:r>
              <a:rPr lang="id-ID" sz="2000" dirty="0" smtClean="0"/>
              <a:t>x</a:t>
            </a:r>
            <a:r>
              <a:rPr lang="id-ID" sz="1200" dirty="0" smtClean="0"/>
              <a:t>1</a:t>
            </a:r>
            <a:r>
              <a:rPr lang="id-ID" sz="1200" dirty="0"/>
              <a:t>3</a:t>
            </a:r>
            <a:r>
              <a:rPr lang="id-ID" sz="2000" dirty="0" smtClean="0"/>
              <a:t>+ x</a:t>
            </a:r>
            <a:r>
              <a:rPr lang="id-ID" sz="1200" dirty="0" smtClean="0"/>
              <a:t>23</a:t>
            </a:r>
            <a:r>
              <a:rPr lang="id-ID" sz="2000" dirty="0" smtClean="0"/>
              <a:t>+ </a:t>
            </a:r>
            <a:r>
              <a:rPr lang="id-ID" sz="2000" dirty="0"/>
              <a:t>x</a:t>
            </a:r>
            <a:r>
              <a:rPr lang="id-ID" sz="1200" dirty="0"/>
              <a:t>33 </a:t>
            </a:r>
            <a:r>
              <a:rPr lang="id-ID" sz="2000" dirty="0" smtClean="0"/>
              <a:t>= 60</a:t>
            </a:r>
            <a:r>
              <a:rPr lang="id-ID" sz="2000" dirty="0"/>
              <a:t>	</a:t>
            </a:r>
            <a:r>
              <a:rPr lang="id-ID" sz="2000" dirty="0" smtClean="0"/>
              <a:t>(Lokasi Penjualan </a:t>
            </a:r>
            <a:r>
              <a:rPr lang="id-ID" sz="2000" dirty="0"/>
              <a:t>3)</a:t>
            </a:r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ij </a:t>
            </a:r>
            <a:r>
              <a:rPr lang="id-ID" sz="2000" dirty="0" smtClean="0"/>
              <a:t>≥ 0	i = 1, 2, 3    j = 1, 2, 3</a:t>
            </a:r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445224"/>
            <a:ext cx="712879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Jumlah Permintaan = Jumlah Penawaran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5322</TotalTime>
  <Words>2162</Words>
  <Application>Microsoft Office PowerPoint</Application>
  <PresentationFormat>On-screen Show (4:3)</PresentationFormat>
  <Paragraphs>642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Angles</vt:lpstr>
      <vt:lpstr>MODEL TRANSPORTASI</vt:lpstr>
      <vt:lpstr>PENGANTAR TRANSPORTASI</vt:lpstr>
      <vt:lpstr>Prinsip Dasar Model Transportasi</vt:lpstr>
      <vt:lpstr>kaRAKTERISTIK Model transportasi</vt:lpstr>
      <vt:lpstr>Keseimbangan permintaan dan penawaran</vt:lpstr>
      <vt:lpstr>Notasi dalam model transportasi</vt:lpstr>
      <vt:lpstr>Contoh</vt:lpstr>
      <vt:lpstr>Representasi dalam bentuk jaringan</vt:lpstr>
      <vt:lpstr>Representasi dalam Bentuk model pl</vt:lpstr>
      <vt:lpstr>Representasi dalam bentuk tabel Transportasi (Matriks Transportasi)</vt:lpstr>
      <vt:lpstr>Flowchart algoritma transportasi</vt:lpstr>
      <vt:lpstr>Metode Least Cost</vt:lpstr>
      <vt:lpstr>Metode Least Cost</vt:lpstr>
      <vt:lpstr>Metode Least Cost</vt:lpstr>
      <vt:lpstr>Metode North West Corner Rule(pokiapokaba)</vt:lpstr>
      <vt:lpstr>Metode north west corner</vt:lpstr>
      <vt:lpstr>vogel approximation method (VAM)</vt:lpstr>
      <vt:lpstr>Prosedur VAm</vt:lpstr>
      <vt:lpstr>Metode Vogel  </vt:lpstr>
      <vt:lpstr>Metode vogel</vt:lpstr>
      <vt:lpstr>Latihan 1</vt:lpstr>
      <vt:lpstr>Latihan 2</vt:lpstr>
      <vt:lpstr>Latihan 3</vt:lpstr>
      <vt:lpstr>Metode stepping-stone</vt:lpstr>
      <vt:lpstr>hal penting dalam penyusunan jalur stepping stone</vt:lpstr>
      <vt:lpstr>Metode stepping stone</vt:lpstr>
      <vt:lpstr>Metode stepping stone</vt:lpstr>
      <vt:lpstr>Metode stepping stone</vt:lpstr>
      <vt:lpstr>Metode stepping stone</vt:lpstr>
      <vt:lpstr>Iterasi Awal</vt:lpstr>
      <vt:lpstr>Metode stepping stone</vt:lpstr>
      <vt:lpstr>latihan</vt:lpstr>
      <vt:lpstr>Metode Multiplier </vt:lpstr>
      <vt:lpstr>Langkah-langkah metode multiplier</vt:lpstr>
      <vt:lpstr>Contoh solusi awal yang diperoleh dari  NWCR</vt:lpstr>
      <vt:lpstr>Slide 36</vt:lpstr>
      <vt:lpstr>Iterasi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691</cp:revision>
  <dcterms:created xsi:type="dcterms:W3CDTF">2010-05-23T14:28:12Z</dcterms:created>
  <dcterms:modified xsi:type="dcterms:W3CDTF">2012-10-14T09:26:12Z</dcterms:modified>
</cp:coreProperties>
</file>