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9" r:id="rId3"/>
    <p:sldId id="420" r:id="rId4"/>
    <p:sldId id="423" r:id="rId5"/>
    <p:sldId id="421" r:id="rId6"/>
    <p:sldId id="422" r:id="rId7"/>
    <p:sldId id="424" r:id="rId8"/>
    <p:sldId id="425" r:id="rId9"/>
    <p:sldId id="426" r:id="rId10"/>
    <p:sldId id="427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86" autoAdjust="0"/>
    <p:restoredTop sz="92773" autoAdjust="0"/>
  </p:normalViewPr>
  <p:slideViewPr>
    <p:cSldViewPr>
      <p:cViewPr>
        <p:scale>
          <a:sx n="78" d="100"/>
          <a:sy n="78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92B3B-D207-4719-B985-B726E96575DF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2E647-BD40-4C3F-98C9-FE1943A960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E82E2-33EC-4D62-B2CF-0260D401D730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4B825-7D69-4B96-8EED-2C26F7159A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B825-7D69-4B96-8EED-2C26F7159A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DFT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data y=[y1 y2 … </a:t>
            </a:r>
            <a:r>
              <a:rPr lang="en-US" dirty="0" err="1" smtClean="0"/>
              <a:t>yN</a:t>
            </a:r>
            <a:r>
              <a:rPr lang="en-US" dirty="0" smtClean="0"/>
              <a:t>] </a:t>
            </a:r>
            <a:r>
              <a:rPr lang="en-US" dirty="0" err="1" smtClean="0"/>
              <a:t>sb</a:t>
            </a:r>
            <a:r>
              <a:rPr lang="en-US" dirty="0" smtClean="0"/>
              <a:t> : Yk+1=</a:t>
            </a:r>
            <a:r>
              <a:rPr lang="en-US" dirty="0" smtClean="0">
                <a:sym typeface="Symbol"/>
              </a:rPr>
              <a:t>j y(j+1) exp [-i2jk/N]</a:t>
            </a:r>
            <a:br>
              <a:rPr lang="en-US" dirty="0" smtClean="0">
                <a:sym typeface="Symbol"/>
              </a:rPr>
            </a:b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=√-1; </a:t>
            </a:r>
            <a:r>
              <a:rPr lang="en-US" dirty="0" err="1" smtClean="0">
                <a:sym typeface="Symbol"/>
              </a:rPr>
              <a:t>j,k</a:t>
            </a:r>
            <a:r>
              <a:rPr lang="en-US" dirty="0" smtClean="0">
                <a:sym typeface="Symbol"/>
              </a:rPr>
              <a:t>=0, 1, …(N-1). Data y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direkam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pada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jarak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waktu</a:t>
            </a:r>
            <a:r>
              <a:rPr lang="en-US" baseline="0" dirty="0" smtClean="0">
                <a:sym typeface="Symbol"/>
              </a:rPr>
              <a:t> yang </a:t>
            </a:r>
            <a:r>
              <a:rPr lang="en-US" baseline="0" dirty="0" err="1" smtClean="0">
                <a:sym typeface="Symbol"/>
              </a:rPr>
              <a:t>sama</a:t>
            </a:r>
            <a:r>
              <a:rPr lang="en-US" baseline="0" dirty="0" smtClean="0">
                <a:sym typeface="Symbol"/>
              </a:rPr>
              <a:t>. </a:t>
            </a:r>
            <a:r>
              <a:rPr lang="en-US" baseline="0" dirty="0" err="1" smtClean="0">
                <a:sym typeface="Symbol"/>
              </a:rPr>
              <a:t>Misal</a:t>
            </a:r>
            <a:r>
              <a:rPr lang="en-US" baseline="0" dirty="0" smtClean="0">
                <a:sym typeface="Symbol"/>
              </a:rPr>
              <a:t> interval </a:t>
            </a:r>
            <a:r>
              <a:rPr lang="el-GR" baseline="0" dirty="0" smtClean="0">
                <a:sym typeface="Symbol"/>
              </a:rPr>
              <a:t>τ</a:t>
            </a:r>
            <a:r>
              <a:rPr lang="en-US" baseline="0" dirty="0" smtClean="0">
                <a:sym typeface="Symbol"/>
              </a:rPr>
              <a:t>, </a:t>
            </a:r>
            <a:r>
              <a:rPr lang="en-US" baseline="0" dirty="0" err="1" smtClean="0">
                <a:sym typeface="Symbol"/>
              </a:rPr>
              <a:t>maka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tk</a:t>
            </a:r>
            <a:r>
              <a:rPr lang="en-US" baseline="0" dirty="0" smtClean="0">
                <a:sym typeface="Symbol"/>
              </a:rPr>
              <a:t>=</a:t>
            </a:r>
            <a:r>
              <a:rPr lang="el-GR" baseline="0" dirty="0" smtClean="0">
                <a:sym typeface="Symbol"/>
              </a:rPr>
              <a:t>τ</a:t>
            </a:r>
            <a:r>
              <a:rPr lang="en-US" baseline="0" dirty="0" smtClean="0">
                <a:sym typeface="Symbol"/>
              </a:rPr>
              <a:t>(k-1). </a:t>
            </a:r>
            <a:br>
              <a:rPr lang="en-US" baseline="0" dirty="0" smtClean="0">
                <a:sym typeface="Symbol"/>
              </a:rPr>
            </a:br>
            <a:r>
              <a:rPr lang="en-US" baseline="0" dirty="0" err="1" smtClean="0">
                <a:sym typeface="Symbol"/>
              </a:rPr>
              <a:t>Hasil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transformasi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Yk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memiliki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frekuensi</a:t>
            </a:r>
            <a:r>
              <a:rPr lang="en-US" baseline="0" dirty="0" smtClean="0">
                <a:sym typeface="Symbol"/>
              </a:rPr>
              <a:t> : </a:t>
            </a:r>
            <a:r>
              <a:rPr lang="en-US" baseline="0" dirty="0" err="1" smtClean="0">
                <a:sym typeface="Symbol"/>
              </a:rPr>
              <a:t>fk</a:t>
            </a:r>
            <a:r>
              <a:rPr lang="en-US" baseline="0" dirty="0" smtClean="0">
                <a:sym typeface="Symbol"/>
              </a:rPr>
              <a:t>=k/</a:t>
            </a:r>
            <a:r>
              <a:rPr lang="el-GR" baseline="0" dirty="0" smtClean="0">
                <a:sym typeface="Symbol"/>
              </a:rPr>
              <a:t>τ</a:t>
            </a:r>
            <a:r>
              <a:rPr lang="en-US" baseline="0" dirty="0" smtClean="0">
                <a:sym typeface="Symbol"/>
              </a:rPr>
              <a:t>N </a:t>
            </a:r>
            <a:r>
              <a:rPr lang="en-US" baseline="0" dirty="0" err="1" smtClean="0">
                <a:sym typeface="Symbol"/>
              </a:rPr>
              <a:t>untuk</a:t>
            </a:r>
            <a:r>
              <a:rPr lang="en-US" baseline="0" dirty="0" smtClean="0">
                <a:sym typeface="Symbol"/>
              </a:rPr>
              <a:t> k=</a:t>
            </a:r>
            <a:r>
              <a:rPr lang="en-US" dirty="0" smtClean="0">
                <a:sym typeface="Symbol"/>
              </a:rPr>
              <a:t>0, 1, …(N-1). </a:t>
            </a:r>
            <a:br>
              <a:rPr lang="en-US" dirty="0" smtClean="0">
                <a:sym typeface="Symbol"/>
              </a:rPr>
            </a:br>
            <a:r>
              <a:rPr lang="en-US" dirty="0" err="1" smtClean="0">
                <a:sym typeface="Symbol"/>
              </a:rPr>
              <a:t>Dengan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demikian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spektrum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frekuensi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bergerak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dari</a:t>
            </a:r>
            <a:r>
              <a:rPr lang="en-US" dirty="0" smtClean="0">
                <a:sym typeface="Symbol"/>
              </a:rPr>
              <a:t> 0 </a:t>
            </a:r>
            <a:r>
              <a:rPr lang="en-US" dirty="0" err="1" smtClean="0">
                <a:sym typeface="Symbol"/>
              </a:rPr>
              <a:t>hingga</a:t>
            </a:r>
            <a:r>
              <a:rPr lang="en-US" baseline="0" dirty="0" smtClean="0">
                <a:sym typeface="Symbol"/>
              </a:rPr>
              <a:t> (N-1)/</a:t>
            </a:r>
            <a:r>
              <a:rPr lang="el-GR" baseline="0" dirty="0" smtClean="0">
                <a:sym typeface="Symbol"/>
              </a:rPr>
              <a:t>τ</a:t>
            </a:r>
            <a:r>
              <a:rPr lang="en-US" baseline="0" dirty="0" smtClean="0">
                <a:sym typeface="Symbol"/>
              </a:rPr>
              <a:t>N=1/</a:t>
            </a:r>
            <a:r>
              <a:rPr lang="el-GR" baseline="0" dirty="0" smtClean="0">
                <a:sym typeface="Symbol"/>
              </a:rPr>
              <a:t>τ</a:t>
            </a:r>
            <a:r>
              <a:rPr lang="en-US" baseline="0" dirty="0" smtClean="0">
                <a:sym typeface="Symbol"/>
              </a:rPr>
              <a:t> </a:t>
            </a:r>
            <a:r>
              <a:rPr lang="en-US" baseline="0" dirty="0" err="1" smtClean="0">
                <a:sym typeface="Symbol"/>
              </a:rPr>
              <a:t>untuk</a:t>
            </a:r>
            <a:r>
              <a:rPr lang="en-US" baseline="0" dirty="0" smtClean="0">
                <a:sym typeface="Symbol"/>
              </a:rPr>
              <a:t> N&gt;&gt;1.</a:t>
            </a:r>
          </a:p>
          <a:p>
            <a:r>
              <a:rPr lang="en-US" baseline="0" dirty="0" smtClean="0">
                <a:sym typeface="Symbol"/>
              </a:rPr>
              <a:t/>
            </a:r>
            <a:br>
              <a:rPr lang="en-US" baseline="0" dirty="0" smtClean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B825-7D69-4B96-8EED-2C26F7159A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B825-7D69-4B96-8EED-2C26F7159A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900" y="1033463"/>
            <a:ext cx="5024438" cy="13081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56088" y="4268790"/>
            <a:ext cx="4598987" cy="11017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06375" y="6334125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803A9F-2E01-4682-811A-E068FDFC8E4A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97225" y="6346825"/>
            <a:ext cx="3049588" cy="45878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75514" y="6338888"/>
            <a:ext cx="1677987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D2824-7251-4DFE-A2D5-5564A1C107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7D20D-A557-404B-856D-73134BB2FB9A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5F915-740F-4B69-B0A6-D607CC1096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7676" y="68265"/>
            <a:ext cx="2195513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6" y="68265"/>
            <a:ext cx="6438900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616BD-43A9-43DC-B109-B872D630FD38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FFD92-C915-41E1-B33D-DDCF2C1798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06376" y="68265"/>
            <a:ext cx="8786813" cy="5991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6375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4F570C-E827-4A56-A056-EBD3202EE2EA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5800" y="62658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38988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E07C18-7FA1-4552-86CE-238044B15E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7AFD2-940B-4F43-8E83-D5CCCCF9D7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ADDC83-92D6-4B98-9694-4F17BED72E8A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5CA19-A8CD-4625-A0BF-B651A53B47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6" y="1169988"/>
            <a:ext cx="4316413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169988"/>
            <a:ext cx="4318000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3F871-9648-46D2-92F2-15EECCB8E915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4E158-6B66-4F6D-BE92-BDA6002F01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BA0AD-CC54-4306-99EF-CFF0B7DDC35B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07AE2-6BB2-49B7-865B-E55D101105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0E8D45-67ED-4C31-AF67-0A0B8369259C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28B15-BFE5-4E0E-92FE-3C0DD7CB1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6BB39-9AC8-4AF9-A6BD-9CF4383DB74C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9CDB4-2179-49A3-BC68-D12A876EC0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EF2C96-1F60-432C-BEE3-820C54090977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F5D6E-18B5-44B6-BFE7-1FF767F06D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BE3A7-46F9-48C0-99E7-A33853CF6058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A2330-F75E-45E2-BF0C-E502F213AA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6" y="68265"/>
            <a:ext cx="87868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6" y="1169988"/>
            <a:ext cx="8786813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375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5C1878BF-B5F8-47AC-9F83-5975827C0C91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25800" y="62658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38988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6B08AB8-0B2B-48DF-B5FB-841C332F50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0" y="1600200"/>
            <a:ext cx="4953000" cy="13081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ANALISIS SPEKTRA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57600" y="4419600"/>
            <a:ext cx="5638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KK</a:t>
            </a:r>
            <a:r>
              <a:rPr lang="en-US" sz="2600" b="1" kern="0" baseline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-</a:t>
            </a:r>
            <a:r>
              <a:rPr kumimoji="0" lang="en-US" sz="2600" b="1" i="0" u="none" strike="noStrike" kern="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Komputasi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dan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Kecerdasan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Arial Narrow" pitchFamily="34" charset="0"/>
                <a:ea typeface="+mj-ea"/>
                <a:cs typeface="+mj-cs"/>
              </a:rPr>
              <a:t>Buatan</a:t>
            </a:r>
            <a:r>
              <a:rPr lang="en-US" sz="2600" b="1" kern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/>
            </a:r>
            <a:br>
              <a:rPr lang="en-US" sz="2600" b="1" kern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</a:br>
            <a:r>
              <a:rPr lang="en-US" sz="2600" b="1" kern="0" dirty="0" err="1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Teknik</a:t>
            </a:r>
            <a:r>
              <a:rPr lang="en-US" sz="2600" b="1" kern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n-US" sz="2600" b="1" kern="0" dirty="0" err="1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Komputer</a:t>
            </a:r>
            <a:endParaRPr lang="en-US" sz="2600" b="1" kern="0" dirty="0" smtClean="0">
              <a:solidFill>
                <a:srgbClr val="7030A0"/>
              </a:solidFill>
              <a:latin typeface="Arial Narrow" pitchFamily="34" charset="0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err="1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Universitas</a:t>
            </a:r>
            <a:r>
              <a:rPr lang="en-US" sz="2600" b="1" kern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n-US" sz="2600" b="1" kern="0" dirty="0" err="1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Komputer</a:t>
            </a:r>
            <a:r>
              <a:rPr lang="en-US" sz="2600" b="1" kern="0" dirty="0" smtClean="0">
                <a:solidFill>
                  <a:srgbClr val="7030A0"/>
                </a:solidFill>
                <a:latin typeface="Arial Narrow" pitchFamily="34" charset="0"/>
                <a:ea typeface="+mj-ea"/>
                <a:cs typeface="+mj-cs"/>
              </a:rPr>
              <a:t> Indonesia-UNIKOM</a:t>
            </a: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1066800"/>
            <a:ext cx="33528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Algerian" pitchFamily="82" charset="0"/>
                <a:ea typeface="+mj-ea"/>
                <a:cs typeface="+mj-cs"/>
              </a:rPr>
              <a:t>CONTOH PROGRAM MATLAB</a:t>
            </a:r>
            <a:endParaRPr kumimoji="0" lang="en-US" sz="260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152400" y="6324600"/>
            <a:ext cx="3146425" cy="304801"/>
          </a:xfrm>
        </p:spPr>
        <p:txBody>
          <a:bodyPr/>
          <a:lstStyle/>
          <a:p>
            <a:fld id="{2008EFDE-E4DE-4A4E-8480-D79EC046A52C}" type="datetime2">
              <a:rPr lang="en-US" altLang="en-US" b="1" smtClean="0">
                <a:solidFill>
                  <a:srgbClr val="FF0000"/>
                </a:solidFill>
              </a:rPr>
              <a:pPr/>
              <a:t>Wednesday, October 31, 2012</a:t>
            </a:fld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BD2824-7251-4DFE-A2D5-5564A1C107F8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553200" y="2895600"/>
            <a:ext cx="25908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0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553200" y="2895600"/>
            <a:ext cx="25908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Algerian" pitchFamily="82" charset="0"/>
                <a:ea typeface="+mj-ea"/>
                <a:cs typeface="+mj-cs"/>
              </a:rPr>
              <a:t>John</a:t>
            </a:r>
            <a:r>
              <a:rPr kumimoji="0" lang="en-US" sz="2600" i="0" u="none" strike="noStrike" kern="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  <a:r>
              <a:rPr kumimoji="0" lang="en-US" sz="2600" i="0" u="none" strike="noStrike" kern="0" cap="none" spc="0" normalizeH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Algerian" pitchFamily="82" charset="0"/>
                <a:ea typeface="+mj-ea"/>
                <a:cs typeface="+mj-cs"/>
              </a:rPr>
              <a:t>adler</a:t>
            </a:r>
            <a:endParaRPr kumimoji="0" lang="en-US" sz="260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Fs = 1000;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Sampling frequency T = 1/Fs;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Sample time L = 1000;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Length of signal t = (0:L-1)*T;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Time vector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Sum of a 50 Hz sinusoid and a 120 Hz sinusoid x = 0.7*sin(2*pi*50*t) + sin(2*pi*120*t); y = x + 2*</a:t>
            </a:r>
            <a:r>
              <a:rPr lang="en-US" sz="2800" dirty="0" err="1" smtClean="0"/>
              <a:t>randn</a:t>
            </a:r>
            <a:r>
              <a:rPr lang="en-US" sz="2800" dirty="0" smtClean="0"/>
              <a:t>(size(t));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% </a:t>
            </a:r>
            <a:r>
              <a:rPr lang="en-US" sz="2800" dirty="0" smtClean="0"/>
              <a:t>Sinusoids plus noise plot(Fs*t(1:50),y(1:50)) title('Signal Corrupted with Zero-Mean Random Noise') </a:t>
            </a:r>
            <a:r>
              <a:rPr lang="en-US" sz="2800" dirty="0" err="1" smtClean="0"/>
              <a:t>xlabel</a:t>
            </a:r>
            <a:r>
              <a:rPr lang="en-US" sz="2800" dirty="0" smtClean="0"/>
              <a:t>('time (milliseconds)')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6374" y="6494463"/>
            <a:ext cx="2917826" cy="363537"/>
          </a:xfrm>
        </p:spPr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219200"/>
            <a:ext cx="542925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048002"/>
            <a:ext cx="8786813" cy="655637"/>
          </a:xfrm>
        </p:spPr>
        <p:txBody>
          <a:bodyPr/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TERIMA KASIH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6374" y="6400799"/>
            <a:ext cx="2917826" cy="322263"/>
          </a:xfrm>
        </p:spPr>
        <p:txBody>
          <a:bodyPr/>
          <a:lstStyle/>
          <a:p>
            <a:fld id="{A7015710-2D8E-450C-B75D-C22BE778346F}" type="datetime2">
              <a:rPr lang="en-US" altLang="en-US" smtClean="0"/>
              <a:pPr/>
              <a:t>Wednesday, October 31, 2012</a:t>
            </a:fld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ANALISIS SPEKTRA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spektrum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terkandung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data </a:t>
            </a:r>
            <a:r>
              <a:rPr lang="en-US" sz="2400" dirty="0" err="1" smtClean="0"/>
              <a:t>runtun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i="1" dirty="0" smtClean="0"/>
              <a:t>(time series data).</a:t>
            </a:r>
            <a:endParaRPr lang="en-US" sz="2400" dirty="0" smtClean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dirty="0" err="1" smtClean="0"/>
              <a:t>Didasari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transformasi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dari</a:t>
            </a:r>
            <a:r>
              <a:rPr lang="en-US" sz="2400" dirty="0" smtClean="0"/>
              <a:t> domain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domain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spektrum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terkandung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dipantau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Transformasi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: TRANSFORMASI FOURIER.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: Discrete Fourier Transformation (DFT).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ANALISIS SPEKTRA [contd.]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implementasi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sft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transformasi</a:t>
            </a:r>
            <a:r>
              <a:rPr lang="en-US" sz="2400" dirty="0" smtClean="0"/>
              <a:t> Fourier </a:t>
            </a:r>
            <a:r>
              <a:rPr lang="en-US" sz="2400" dirty="0" err="1" smtClean="0"/>
              <a:t>lambat</a:t>
            </a:r>
            <a:r>
              <a:rPr lang="en-US" sz="2400" dirty="0" smtClean="0"/>
              <a:t> (Slow Fourier Transformation)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O(N</a:t>
            </a:r>
            <a:r>
              <a:rPr lang="en-US" sz="2000" dirty="0" smtClean="0"/>
              <a:t>2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function </a:t>
            </a:r>
            <a:r>
              <a:rPr lang="en-US" sz="2000" dirty="0" err="1" smtClean="0"/>
              <a:t>yk</a:t>
            </a:r>
            <a:r>
              <a:rPr lang="en-US" sz="2000" dirty="0" smtClean="0"/>
              <a:t>=</a:t>
            </a:r>
            <a:r>
              <a:rPr lang="en-US" sz="2000" dirty="0" err="1" smtClean="0"/>
              <a:t>sft</a:t>
            </a:r>
            <a:r>
              <a:rPr lang="en-US" sz="2000" dirty="0" smtClean="0"/>
              <a:t>(y</a:t>
            </a:r>
            <a:r>
              <a:rPr lang="en-US" sz="2000" dirty="0" smtClean="0"/>
              <a:t>)	% </a:t>
            </a:r>
            <a:r>
              <a:rPr lang="en-US" sz="2000" dirty="0" smtClean="0"/>
              <a:t>slow </a:t>
            </a:r>
            <a:r>
              <a:rPr lang="en-US" sz="2000" dirty="0" err="1" smtClean="0"/>
              <a:t>fourier</a:t>
            </a:r>
            <a:r>
              <a:rPr lang="en-US" sz="2000" dirty="0" smtClean="0"/>
              <a:t> transformation</a:t>
            </a:r>
          </a:p>
          <a:p>
            <a:pPr>
              <a:buNone/>
            </a:pPr>
            <a:r>
              <a:rPr lang="en-US" sz="2000" dirty="0" smtClean="0"/>
              <a:t>				% </a:t>
            </a:r>
            <a:r>
              <a:rPr lang="en-US" sz="2000" dirty="0" err="1" smtClean="0"/>
              <a:t>yk</a:t>
            </a:r>
            <a:r>
              <a:rPr lang="en-US" sz="2000" dirty="0" smtClean="0"/>
              <a:t>=</a:t>
            </a:r>
            <a:r>
              <a:rPr lang="en-US" sz="2000" dirty="0" err="1" smtClean="0"/>
              <a:t>sft</a:t>
            </a:r>
            <a:r>
              <a:rPr lang="en-US" sz="2000" dirty="0" smtClean="0"/>
              <a:t>(y)</a:t>
            </a:r>
          </a:p>
          <a:p>
            <a:pPr>
              <a:buNone/>
            </a:pPr>
            <a:r>
              <a:rPr lang="en-US" sz="2000" dirty="0" smtClean="0"/>
              <a:t>				% </a:t>
            </a:r>
            <a:r>
              <a:rPr lang="en-US" sz="2000" dirty="0" smtClean="0"/>
              <a:t>input </a:t>
            </a:r>
            <a:r>
              <a:rPr lang="en-US" sz="2000" dirty="0" err="1" smtClean="0"/>
              <a:t>vektor</a:t>
            </a:r>
            <a:r>
              <a:rPr lang="en-US" sz="2000" dirty="0" smtClean="0"/>
              <a:t> time-series y</a:t>
            </a:r>
          </a:p>
          <a:p>
            <a:pPr>
              <a:buNone/>
            </a:pPr>
            <a:r>
              <a:rPr lang="en-US" sz="2000" dirty="0" smtClean="0"/>
              <a:t>				% </a:t>
            </a:r>
            <a:r>
              <a:rPr lang="en-US" sz="2000" dirty="0" smtClean="0"/>
              <a:t>output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transformasi</a:t>
            </a:r>
            <a:r>
              <a:rPr lang="en-US" sz="2000" dirty="0" smtClean="0"/>
              <a:t> DFT</a:t>
            </a:r>
          </a:p>
          <a:p>
            <a:pPr>
              <a:buNone/>
            </a:pPr>
            <a:r>
              <a:rPr lang="en-US" sz="2000" dirty="0" smtClean="0"/>
              <a:t>N=length(y);</a:t>
            </a:r>
          </a:p>
          <a:p>
            <a:pPr>
              <a:buNone/>
            </a:pPr>
            <a:r>
              <a:rPr lang="en-US" sz="2000" dirty="0" err="1" smtClean="0"/>
              <a:t>sudut</a:t>
            </a:r>
            <a:r>
              <a:rPr lang="en-US" sz="2000" dirty="0" smtClean="0"/>
              <a:t>=-2*pi*</a:t>
            </a:r>
            <a:r>
              <a:rPr lang="en-US" sz="2000" dirty="0" err="1" smtClean="0"/>
              <a:t>sqrt</a:t>
            </a:r>
            <a:r>
              <a:rPr lang="en-US" sz="2000" dirty="0" smtClean="0"/>
              <a:t>(-1)/N;</a:t>
            </a:r>
          </a:p>
          <a:p>
            <a:pPr>
              <a:buNone/>
            </a:pPr>
            <a:r>
              <a:rPr lang="en-US" sz="2000" dirty="0" smtClean="0"/>
              <a:t>for k=0:N-1</a:t>
            </a:r>
          </a:p>
          <a:p>
            <a:pPr>
              <a:buNone/>
            </a:pPr>
            <a:r>
              <a:rPr lang="en-US" sz="2000" dirty="0" smtClean="0"/>
              <a:t>    temp=exp(</a:t>
            </a:r>
            <a:r>
              <a:rPr lang="en-US" sz="2000" dirty="0" err="1" smtClean="0"/>
              <a:t>sudut</a:t>
            </a:r>
            <a:r>
              <a:rPr lang="en-US" sz="2000" dirty="0" smtClean="0"/>
              <a:t>*(0:N-1)*k);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yk</a:t>
            </a:r>
            <a:r>
              <a:rPr lang="en-US" sz="2000" dirty="0" smtClean="0"/>
              <a:t>(k+1)=sum(</a:t>
            </a:r>
            <a:r>
              <a:rPr lang="en-US" sz="2000" dirty="0" err="1" smtClean="0"/>
              <a:t>y.temp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end</a:t>
            </a:r>
          </a:p>
          <a:p>
            <a:pPr>
              <a:buNone/>
            </a:pPr>
            <a:r>
              <a:rPr lang="en-US" sz="2000" dirty="0" smtClean="0"/>
              <a:t>return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Discrete Fourier Transform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6967126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Discrete Fourier Transform (contd.)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6553200" cy="501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Discrete Fourier </a:t>
            </a:r>
            <a:r>
              <a:rPr lang="en-US" dirty="0" smtClean="0">
                <a:solidFill>
                  <a:srgbClr val="FF0000"/>
                </a:solidFill>
              </a:rPr>
              <a:t>Transform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062787" cy="5299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Discrete Fourier Transform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6248400" cy="546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Discrete Fourier Transform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6096000" cy="5234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f=[697 770 852 941 1209 1336 1477];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 </a:t>
            </a:r>
            <a:r>
              <a:rPr lang="en-US" sz="2400" dirty="0" smtClean="0"/>
              <a:t>frequencies for numbers 0:9 on keypad Fs = 8000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%</a:t>
            </a:r>
            <a:r>
              <a:rPr lang="en-US" sz="2400" dirty="0" smtClean="0"/>
              <a:t>sampling frequency N = 205;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</a:t>
            </a:r>
            <a:r>
              <a:rPr lang="en-US" sz="2400" dirty="0" smtClean="0"/>
              <a:t>Number of points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 </a:t>
            </a:r>
            <a:r>
              <a:rPr lang="en-US" sz="2400" dirty="0" smtClean="0"/>
              <a:t>Tones generated by a "1": 697 and 1209 Hz data = sum(sin(2*pi*[697;1209]*(0:N-1)/Fs));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 </a:t>
            </a:r>
            <a:r>
              <a:rPr lang="en-US" sz="2400" dirty="0" smtClean="0"/>
              <a:t>Indices of the DFT for the frequencies f </a:t>
            </a:r>
            <a:r>
              <a:rPr lang="en-US" sz="2400" dirty="0" err="1" smtClean="0"/>
              <a:t>freq_indices</a:t>
            </a:r>
            <a:r>
              <a:rPr lang="en-US" sz="2400" dirty="0" smtClean="0"/>
              <a:t> = round(f/Fs*N)+1;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</a:t>
            </a:r>
            <a:r>
              <a:rPr lang="en-US" sz="2400" dirty="0" smtClean="0"/>
              <a:t>Compute DFT using </a:t>
            </a:r>
            <a:r>
              <a:rPr lang="en-US" sz="2400" dirty="0" err="1" smtClean="0"/>
              <a:t>Goertzel</a:t>
            </a:r>
            <a:r>
              <a:rPr lang="en-US" sz="2400" dirty="0" smtClean="0"/>
              <a:t> algorithm </a:t>
            </a:r>
            <a:r>
              <a:rPr lang="en-US" sz="2400" dirty="0" err="1" smtClean="0"/>
              <a:t>dft_data</a:t>
            </a:r>
            <a:r>
              <a:rPr lang="en-US" sz="2400" dirty="0" smtClean="0"/>
              <a:t> = </a:t>
            </a:r>
            <a:r>
              <a:rPr lang="en-US" sz="2400" dirty="0" err="1" smtClean="0"/>
              <a:t>goertzel</a:t>
            </a:r>
            <a:r>
              <a:rPr lang="en-US" sz="2400" dirty="0" smtClean="0"/>
              <a:t>(</a:t>
            </a:r>
            <a:r>
              <a:rPr lang="en-US" sz="2400" dirty="0" err="1" smtClean="0"/>
              <a:t>data,freq_indices</a:t>
            </a:r>
            <a:r>
              <a:rPr lang="en-US" sz="2400" dirty="0" smtClean="0"/>
              <a:t>);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%</a:t>
            </a:r>
            <a:r>
              <a:rPr lang="en-US" sz="2400" dirty="0" smtClean="0"/>
              <a:t>Plot the DFT magnitudes stem(</a:t>
            </a:r>
            <a:r>
              <a:rPr lang="en-US" sz="2400" dirty="0" err="1" smtClean="0"/>
              <a:t>f,abs</a:t>
            </a:r>
            <a:r>
              <a:rPr lang="en-US" sz="2400" dirty="0" smtClean="0"/>
              <a:t>(</a:t>
            </a:r>
            <a:r>
              <a:rPr lang="en-US" sz="2400" dirty="0" err="1" smtClean="0"/>
              <a:t>dft_data</a:t>
            </a:r>
            <a:r>
              <a:rPr lang="en-US" sz="2400" dirty="0" smtClean="0"/>
              <a:t>)); set(</a:t>
            </a:r>
            <a:r>
              <a:rPr lang="en-US" sz="2400" dirty="0" err="1" smtClean="0"/>
              <a:t>gca,'xtick',f</a:t>
            </a:r>
            <a:r>
              <a:rPr lang="en-US" sz="2400" dirty="0" smtClean="0"/>
              <a:t>); </a:t>
            </a:r>
            <a:r>
              <a:rPr lang="en-US" sz="2400" dirty="0" err="1" smtClean="0"/>
              <a:t>xlabel</a:t>
            </a:r>
            <a:r>
              <a:rPr lang="en-US" sz="2400" dirty="0" smtClean="0"/>
              <a:t>('Hz'); </a:t>
            </a:r>
            <a:r>
              <a:rPr lang="en-US" sz="2400" dirty="0" err="1" smtClean="0"/>
              <a:t>ylabel</a:t>
            </a:r>
            <a:r>
              <a:rPr lang="en-US" sz="2400" dirty="0" smtClean="0"/>
              <a:t>('Magnitude');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220-9638-4362-AAA3-D27FE381C3A3}" type="datetime2">
              <a:rPr lang="en-US" altLang="en-US" smtClean="0"/>
              <a:pPr/>
              <a:t>Wednesday, October 31, 2012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7AFD2-940B-4F43-8E83-D5CCCCF9D70D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990600"/>
            <a:ext cx="542925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p_hit_flat_monitor">
  <a:themeElements>
    <a:clrScheme name="ppp_hit_flat_monitor 9">
      <a:dk1>
        <a:srgbClr val="000000"/>
      </a:dk1>
      <a:lt1>
        <a:srgbClr val="80808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0C0C0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ppp_hit_flat_monit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p_hit_flat_monit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hit_flat_monito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8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9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ppp_hit_flat_monitor</Template>
  <TotalTime>6036</TotalTime>
  <Words>354</Words>
  <Application>Microsoft PowerPoint</Application>
  <PresentationFormat>On-screen Show (4:3)</PresentationFormat>
  <Paragraphs>70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ppp_hit_flat_monitor</vt:lpstr>
      <vt:lpstr>ANALISIS SPEKTRA</vt:lpstr>
      <vt:lpstr>ANALISIS SPEKTRA</vt:lpstr>
      <vt:lpstr>ANALISIS SPEKTRA [contd.]</vt:lpstr>
      <vt:lpstr>Discrete Fourier Transform </vt:lpstr>
      <vt:lpstr>Discrete Fourier Transform (contd.)</vt:lpstr>
      <vt:lpstr>Discrete Fourier Transform (contd.)</vt:lpstr>
      <vt:lpstr>Discrete Fourier Transform (contd.)</vt:lpstr>
      <vt:lpstr>Discrete Fourier Transform (contd.)</vt:lpstr>
      <vt:lpstr>Slide 9</vt:lpstr>
      <vt:lpstr>Slide 10</vt:lpstr>
      <vt:lpstr>TERIMA KASIH</vt:lpstr>
    </vt:vector>
  </TitlesOfParts>
  <Company>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Listrik Statis</dc:title>
  <dc:creator>mohamad ishaq</dc:creator>
  <cp:lastModifiedBy>Acer</cp:lastModifiedBy>
  <cp:revision>224</cp:revision>
  <dcterms:created xsi:type="dcterms:W3CDTF">2007-02-25T19:06:35Z</dcterms:created>
  <dcterms:modified xsi:type="dcterms:W3CDTF">2012-10-31T15:51:04Z</dcterms:modified>
</cp:coreProperties>
</file>