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7" r:id="rId1"/>
  </p:sldMasterIdLst>
  <p:notesMasterIdLst>
    <p:notesMasterId r:id="rId43"/>
  </p:notesMasterIdLst>
  <p:handoutMasterIdLst>
    <p:handoutMasterId r:id="rId44"/>
  </p:handoutMasterIdLst>
  <p:sldIdLst>
    <p:sldId id="256" r:id="rId2"/>
    <p:sldId id="380" r:id="rId3"/>
    <p:sldId id="381" r:id="rId4"/>
    <p:sldId id="382" r:id="rId5"/>
    <p:sldId id="383" r:id="rId6"/>
    <p:sldId id="384" r:id="rId7"/>
    <p:sldId id="385" r:id="rId8"/>
    <p:sldId id="386" r:id="rId9"/>
    <p:sldId id="377" r:id="rId10"/>
    <p:sldId id="378" r:id="rId11"/>
    <p:sldId id="379"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7" r:id="rId32"/>
    <p:sldId id="408" r:id="rId33"/>
    <p:sldId id="409" r:id="rId34"/>
    <p:sldId id="410" r:id="rId35"/>
    <p:sldId id="411" r:id="rId36"/>
    <p:sldId id="412" r:id="rId37"/>
    <p:sldId id="413" r:id="rId38"/>
    <p:sldId id="414" r:id="rId39"/>
    <p:sldId id="415" r:id="rId40"/>
    <p:sldId id="406" r:id="rId41"/>
    <p:sldId id="264"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66"/>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757" autoAdjust="0"/>
    <p:restoredTop sz="92773" autoAdjust="0"/>
  </p:normalViewPr>
  <p:slideViewPr>
    <p:cSldViewPr>
      <p:cViewPr varScale="1">
        <p:scale>
          <a:sx n="72" d="100"/>
          <a:sy n="72" d="100"/>
        </p:scale>
        <p:origin x="-114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D92B3B-D207-4719-B985-B726E96575DF}" type="datetimeFigureOut">
              <a:rPr lang="en-US" smtClean="0"/>
              <a:pPr/>
              <a:t>8/27/2012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F2E647-BD40-4C3F-98C9-FE1943A960F3}"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4E82E2-33EC-4D62-B2CF-0260D401D730}" type="datetimeFigureOut">
              <a:rPr lang="en-US" smtClean="0"/>
              <a:pPr/>
              <a:t>8/27/2012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44B825-7D69-4B96-8EED-2C26F7159AA1}"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44B825-7D69-4B96-8EED-2C26F7159AA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p:sp>
      <p:sp>
        <p:nvSpPr>
          <p:cNvPr id="12288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p:sp>
      <p:sp>
        <p:nvSpPr>
          <p:cNvPr id="20992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p:sp>
      <p:sp>
        <p:nvSpPr>
          <p:cNvPr id="21401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p:sp>
      <p:sp>
        <p:nvSpPr>
          <p:cNvPr id="21197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p:sp>
      <p:sp>
        <p:nvSpPr>
          <p:cNvPr id="12390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p:sp>
      <p:sp>
        <p:nvSpPr>
          <p:cNvPr id="12493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p:sp>
      <p:sp>
        <p:nvSpPr>
          <p:cNvPr id="12595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p:sp>
      <p:sp>
        <p:nvSpPr>
          <p:cNvPr id="12697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7"/>
          <p:cNvSpPr>
            <a:spLocks noGrp="1" noChangeArrowheads="1"/>
          </p:cNvSpPr>
          <p:nvPr>
            <p:ph type="sldNum" sz="quarter" idx="5"/>
          </p:nvPr>
        </p:nvSpPr>
        <p:spPr>
          <a:noFill/>
        </p:spPr>
        <p:txBody>
          <a:bodyPr/>
          <a:lstStyle/>
          <a:p>
            <a:fld id="{94C66B4E-729F-419A-B9E0-C3C34C5ED905}" type="slidenum">
              <a:rPr lang="en-US"/>
              <a:pPr/>
              <a:t>2</a:t>
            </a:fld>
            <a:endParaRPr lang="th-TH"/>
          </a:p>
        </p:txBody>
      </p:sp>
      <p:sp>
        <p:nvSpPr>
          <p:cNvPr id="99333" name="Rectangle 4"/>
          <p:cNvSpPr>
            <a:spLocks noGrp="1" noRot="1" noChangeAspect="1" noChangeArrowheads="1" noTextEdit="1"/>
          </p:cNvSpPr>
          <p:nvPr>
            <p:ph type="sldImg"/>
          </p:nvPr>
        </p:nvSpPr>
        <p:spPr>
          <a:xfrm>
            <a:off x="1143000" y="685800"/>
            <a:ext cx="4572000" cy="3429000"/>
          </a:xfrm>
          <a:ln/>
        </p:spPr>
      </p:sp>
      <p:sp>
        <p:nvSpPr>
          <p:cNvPr id="99334" name="Rectangle 5"/>
          <p:cNvSpPr>
            <a:spLocks noGrp="1" noChangeArrowheads="1"/>
          </p:cNvSpPr>
          <p:nvPr>
            <p:ph type="body" idx="1"/>
          </p:nvPr>
        </p:nvSpPr>
        <p:spPr>
          <a:noFill/>
          <a:ln/>
        </p:spPr>
        <p:txBody>
          <a:bodyPr/>
          <a:lstStyle/>
          <a:p>
            <a:pPr eaLnBrk="1" hangingPunct="1"/>
            <a:endParaRPr lang="th-TH"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7"/>
          <p:cNvSpPr>
            <a:spLocks noGrp="1" noChangeArrowheads="1"/>
          </p:cNvSpPr>
          <p:nvPr>
            <p:ph type="sldNum" sz="quarter" idx="5"/>
          </p:nvPr>
        </p:nvSpPr>
        <p:spPr>
          <a:noFill/>
        </p:spPr>
        <p:txBody>
          <a:bodyPr/>
          <a:lstStyle/>
          <a:p>
            <a:fld id="{25F47B8E-CFF4-4AC6-A0C4-3935789C8366}" type="slidenum">
              <a:rPr lang="en-US"/>
              <a:pPr/>
              <a:t>3</a:t>
            </a:fld>
            <a:endParaRPr lang="th-TH"/>
          </a:p>
        </p:txBody>
      </p:sp>
      <p:sp>
        <p:nvSpPr>
          <p:cNvPr id="100357" name="Rectangle 4"/>
          <p:cNvSpPr>
            <a:spLocks noGrp="1" noRot="1" noChangeAspect="1" noChangeArrowheads="1" noTextEdit="1"/>
          </p:cNvSpPr>
          <p:nvPr>
            <p:ph type="sldImg"/>
          </p:nvPr>
        </p:nvSpPr>
        <p:spPr>
          <a:xfrm>
            <a:off x="1143000" y="685800"/>
            <a:ext cx="4572000" cy="3429000"/>
          </a:xfrm>
          <a:ln/>
        </p:spPr>
      </p:sp>
      <p:sp>
        <p:nvSpPr>
          <p:cNvPr id="100358" name="Rectangle 5"/>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7"/>
          <p:cNvSpPr>
            <a:spLocks noGrp="1" noChangeArrowheads="1"/>
          </p:cNvSpPr>
          <p:nvPr>
            <p:ph type="sldNum" sz="quarter" idx="5"/>
          </p:nvPr>
        </p:nvSpPr>
        <p:spPr>
          <a:noFill/>
        </p:spPr>
        <p:txBody>
          <a:bodyPr/>
          <a:lstStyle/>
          <a:p>
            <a:fld id="{A2E8FD2C-DCC3-41C7-882B-FDDFAE34A148}" type="slidenum">
              <a:rPr lang="en-US"/>
              <a:pPr/>
              <a:t>4</a:t>
            </a:fld>
            <a:endParaRPr lang="th-TH"/>
          </a:p>
        </p:txBody>
      </p:sp>
      <p:sp>
        <p:nvSpPr>
          <p:cNvPr id="101381" name="Rectangle 4"/>
          <p:cNvSpPr>
            <a:spLocks noGrp="1" noRot="1" noChangeAspect="1" noChangeArrowheads="1" noTextEdit="1"/>
          </p:cNvSpPr>
          <p:nvPr>
            <p:ph type="sldImg"/>
          </p:nvPr>
        </p:nvSpPr>
        <p:spPr>
          <a:xfrm>
            <a:off x="1143000" y="685800"/>
            <a:ext cx="4572000" cy="3429000"/>
          </a:xfrm>
          <a:ln/>
        </p:spPr>
      </p:sp>
      <p:sp>
        <p:nvSpPr>
          <p:cNvPr id="101382" name="Rectangle 5"/>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7"/>
          <p:cNvSpPr>
            <a:spLocks noGrp="1" noChangeArrowheads="1"/>
          </p:cNvSpPr>
          <p:nvPr>
            <p:ph type="sldNum" sz="quarter" idx="5"/>
          </p:nvPr>
        </p:nvSpPr>
        <p:spPr>
          <a:noFill/>
        </p:spPr>
        <p:txBody>
          <a:bodyPr/>
          <a:lstStyle/>
          <a:p>
            <a:fld id="{1F442F03-C8F9-42C5-B5AE-9CA2709476D7}" type="slidenum">
              <a:rPr lang="en-US"/>
              <a:pPr/>
              <a:t>5</a:t>
            </a:fld>
            <a:endParaRPr lang="th-TH"/>
          </a:p>
        </p:txBody>
      </p:sp>
      <p:sp>
        <p:nvSpPr>
          <p:cNvPr id="102405" name="Rectangle 4"/>
          <p:cNvSpPr>
            <a:spLocks noGrp="1" noRot="1" noChangeAspect="1" noChangeArrowheads="1" noTextEdit="1"/>
          </p:cNvSpPr>
          <p:nvPr>
            <p:ph type="sldImg"/>
          </p:nvPr>
        </p:nvSpPr>
        <p:spPr>
          <a:xfrm>
            <a:off x="1143000" y="685800"/>
            <a:ext cx="4572000" cy="3429000"/>
          </a:xfrm>
          <a:ln/>
        </p:spPr>
      </p:sp>
      <p:sp>
        <p:nvSpPr>
          <p:cNvPr id="102406" name="Rectangle 5"/>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7"/>
          <p:cNvSpPr>
            <a:spLocks noGrp="1" noChangeArrowheads="1"/>
          </p:cNvSpPr>
          <p:nvPr>
            <p:ph type="sldNum" sz="quarter" idx="5"/>
          </p:nvPr>
        </p:nvSpPr>
        <p:spPr>
          <a:noFill/>
        </p:spPr>
        <p:txBody>
          <a:bodyPr/>
          <a:lstStyle/>
          <a:p>
            <a:fld id="{28F987BB-FE4B-4EEB-A227-695AB414D9D5}" type="slidenum">
              <a:rPr lang="en-US"/>
              <a:pPr/>
              <a:t>6</a:t>
            </a:fld>
            <a:endParaRPr lang="th-TH"/>
          </a:p>
        </p:txBody>
      </p:sp>
      <p:sp>
        <p:nvSpPr>
          <p:cNvPr id="103429" name="Rectangle 4"/>
          <p:cNvSpPr>
            <a:spLocks noGrp="1" noRot="1" noChangeAspect="1" noChangeArrowheads="1" noTextEdit="1"/>
          </p:cNvSpPr>
          <p:nvPr>
            <p:ph type="sldImg"/>
          </p:nvPr>
        </p:nvSpPr>
        <p:spPr>
          <a:xfrm>
            <a:off x="1143000" y="685800"/>
            <a:ext cx="4572000" cy="3429000"/>
          </a:xfrm>
          <a:ln/>
        </p:spPr>
      </p:sp>
      <p:sp>
        <p:nvSpPr>
          <p:cNvPr id="103430" name="Rectangle 5"/>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7"/>
          <p:cNvSpPr>
            <a:spLocks noGrp="1" noChangeArrowheads="1"/>
          </p:cNvSpPr>
          <p:nvPr>
            <p:ph type="sldNum" sz="quarter" idx="5"/>
          </p:nvPr>
        </p:nvSpPr>
        <p:spPr>
          <a:noFill/>
        </p:spPr>
        <p:txBody>
          <a:bodyPr/>
          <a:lstStyle/>
          <a:p>
            <a:fld id="{78ECA76F-C2FA-4BB0-B785-EDF3A56E4C13}" type="slidenum">
              <a:rPr lang="en-US"/>
              <a:pPr/>
              <a:t>7</a:t>
            </a:fld>
            <a:endParaRPr lang="th-TH"/>
          </a:p>
        </p:txBody>
      </p:sp>
      <p:sp>
        <p:nvSpPr>
          <p:cNvPr id="104453" name="Rectangle 4"/>
          <p:cNvSpPr>
            <a:spLocks noGrp="1" noRot="1" noChangeAspect="1" noChangeArrowheads="1" noTextEdit="1"/>
          </p:cNvSpPr>
          <p:nvPr>
            <p:ph type="sldImg"/>
          </p:nvPr>
        </p:nvSpPr>
        <p:spPr>
          <a:xfrm>
            <a:off x="1143000" y="685800"/>
            <a:ext cx="4572000" cy="3429000"/>
          </a:xfrm>
          <a:ln/>
        </p:spPr>
      </p:sp>
      <p:sp>
        <p:nvSpPr>
          <p:cNvPr id="104454" name="Rectangle 5"/>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7"/>
          <p:cNvSpPr>
            <a:spLocks noGrp="1" noChangeArrowheads="1"/>
          </p:cNvSpPr>
          <p:nvPr>
            <p:ph type="sldNum" sz="quarter" idx="5"/>
          </p:nvPr>
        </p:nvSpPr>
        <p:spPr>
          <a:noFill/>
        </p:spPr>
        <p:txBody>
          <a:bodyPr/>
          <a:lstStyle/>
          <a:p>
            <a:fld id="{0B3C4263-1ACC-4F63-AA16-1F0B29194682}" type="slidenum">
              <a:rPr lang="en-US"/>
              <a:pPr/>
              <a:t>8</a:t>
            </a:fld>
            <a:endParaRPr lang="th-TH"/>
          </a:p>
        </p:txBody>
      </p:sp>
      <p:sp>
        <p:nvSpPr>
          <p:cNvPr id="109573" name="Rectangle 4"/>
          <p:cNvSpPr>
            <a:spLocks noGrp="1" noRot="1" noChangeAspect="1" noChangeArrowheads="1" noTextEdit="1"/>
          </p:cNvSpPr>
          <p:nvPr>
            <p:ph type="sldImg"/>
          </p:nvPr>
        </p:nvSpPr>
        <p:spPr>
          <a:xfrm>
            <a:off x="1143000" y="685800"/>
            <a:ext cx="4572000" cy="3429000"/>
          </a:xfrm>
          <a:ln/>
        </p:spPr>
      </p:sp>
      <p:sp>
        <p:nvSpPr>
          <p:cNvPr id="109574" name="Rectangle 5"/>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p:sp>
      <p:sp>
        <p:nvSpPr>
          <p:cNvPr id="12185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98900" y="1033463"/>
            <a:ext cx="5024438" cy="1308100"/>
          </a:xfrm>
        </p:spPr>
        <p:txBody>
          <a:bodyPr/>
          <a:lstStyle>
            <a:lvl1pPr algn="ctr">
              <a:defRPr/>
            </a:lvl1pPr>
          </a:lstStyle>
          <a:p>
            <a:r>
              <a:rPr lang="en-US" altLang="en-US"/>
              <a:t>Click to edit Master title style</a:t>
            </a:r>
          </a:p>
        </p:txBody>
      </p:sp>
      <p:sp>
        <p:nvSpPr>
          <p:cNvPr id="92163" name="Rectangle 3"/>
          <p:cNvSpPr>
            <a:spLocks noGrp="1" noChangeArrowheads="1"/>
          </p:cNvSpPr>
          <p:nvPr>
            <p:ph type="subTitle" idx="1"/>
          </p:nvPr>
        </p:nvSpPr>
        <p:spPr>
          <a:xfrm>
            <a:off x="4256088" y="4268788"/>
            <a:ext cx="4598987" cy="1101725"/>
          </a:xfrm>
        </p:spPr>
        <p:txBody>
          <a:bodyPr/>
          <a:lstStyle>
            <a:lvl1pPr marL="0" indent="0" algn="ctr">
              <a:buFontTx/>
              <a:buNone/>
              <a:defRPr/>
            </a:lvl1pPr>
          </a:lstStyle>
          <a:p>
            <a:r>
              <a:rPr lang="en-US" altLang="en-US"/>
              <a:t>Click to edit Master subtitle style</a:t>
            </a:r>
          </a:p>
        </p:txBody>
      </p:sp>
      <p:sp>
        <p:nvSpPr>
          <p:cNvPr id="92164" name="Rectangle 4"/>
          <p:cNvSpPr>
            <a:spLocks noGrp="1" noChangeArrowheads="1"/>
          </p:cNvSpPr>
          <p:nvPr>
            <p:ph type="dt" sz="half" idx="2"/>
          </p:nvPr>
        </p:nvSpPr>
        <p:spPr>
          <a:xfrm>
            <a:off x="206375" y="6334125"/>
            <a:ext cx="1905000" cy="457200"/>
          </a:xfrm>
        </p:spPr>
        <p:txBody>
          <a:bodyPr/>
          <a:lstStyle>
            <a:lvl1pPr>
              <a:defRPr>
                <a:solidFill>
                  <a:srgbClr val="FFFFFF"/>
                </a:solidFill>
              </a:defRPr>
            </a:lvl1pPr>
          </a:lstStyle>
          <a:p>
            <a:fld id="{92D0C0F4-31D5-402E-996F-6538A930DE87}" type="datetime2">
              <a:rPr lang="en-US" altLang="en-US" smtClean="0"/>
              <a:pPr/>
              <a:t>Monday, August 27, 2012</a:t>
            </a:fld>
            <a:endParaRPr lang="en-US" altLang="en-US"/>
          </a:p>
        </p:txBody>
      </p:sp>
      <p:sp>
        <p:nvSpPr>
          <p:cNvPr id="92165" name="Rectangle 5"/>
          <p:cNvSpPr>
            <a:spLocks noGrp="1" noChangeArrowheads="1"/>
          </p:cNvSpPr>
          <p:nvPr>
            <p:ph type="ftr" sz="quarter" idx="3"/>
          </p:nvPr>
        </p:nvSpPr>
        <p:spPr>
          <a:xfrm>
            <a:off x="3197225" y="6346825"/>
            <a:ext cx="3049588" cy="458788"/>
          </a:xfrm>
        </p:spPr>
        <p:txBody>
          <a:bodyPr/>
          <a:lstStyle>
            <a:lvl1pPr>
              <a:defRPr>
                <a:solidFill>
                  <a:srgbClr val="FFFFFF"/>
                </a:solidFill>
              </a:defRPr>
            </a:lvl1pPr>
          </a:lstStyle>
          <a:p>
            <a:endParaRPr lang="en-US" altLang="en-US"/>
          </a:p>
        </p:txBody>
      </p:sp>
      <p:sp>
        <p:nvSpPr>
          <p:cNvPr id="92166" name="Rectangle 6"/>
          <p:cNvSpPr>
            <a:spLocks noGrp="1" noChangeArrowheads="1"/>
          </p:cNvSpPr>
          <p:nvPr>
            <p:ph type="sldNum" sz="quarter" idx="4"/>
          </p:nvPr>
        </p:nvSpPr>
        <p:spPr>
          <a:xfrm>
            <a:off x="7275513" y="6338888"/>
            <a:ext cx="1677987" cy="457200"/>
          </a:xfrm>
        </p:spPr>
        <p:txBody>
          <a:bodyPr/>
          <a:lstStyle>
            <a:lvl1pPr>
              <a:defRPr>
                <a:solidFill>
                  <a:srgbClr val="FFFFFF"/>
                </a:solidFill>
              </a:defRPr>
            </a:lvl1pPr>
          </a:lstStyle>
          <a:p>
            <a:fld id="{13BD2824-7251-4DFE-A2D5-5564A1C107F8}"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19E472D-0CCD-49C5-A7B3-AFEBA19E529F}" type="datetime2">
              <a:rPr lang="en-US" altLang="en-US" smtClean="0"/>
              <a:pPr/>
              <a:t>Monday, August 27, 2012</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555F915-740F-4B69-B0A6-D607CC1096F5}"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675" y="68263"/>
            <a:ext cx="2195513"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6375" y="68263"/>
            <a:ext cx="6438900"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89196AA-1E9D-4B12-A772-CDBD21C7C0BC}" type="datetime2">
              <a:rPr lang="en-US" altLang="en-US" smtClean="0"/>
              <a:pPr/>
              <a:t>Monday, August 27, 2012</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42FFD92-C915-41E1-B33D-DDCF2C1798D3}"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06375" y="68263"/>
            <a:ext cx="8786813" cy="5991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206375" y="6265863"/>
            <a:ext cx="1905000" cy="457200"/>
          </a:xfrm>
        </p:spPr>
        <p:txBody>
          <a:bodyPr/>
          <a:lstStyle>
            <a:lvl1pPr>
              <a:defRPr/>
            </a:lvl1pPr>
          </a:lstStyle>
          <a:p>
            <a:fld id="{778065C8-3574-4DC5-9FD9-9352F712274F}" type="datetime2">
              <a:rPr lang="en-US" altLang="en-US" smtClean="0"/>
              <a:pPr/>
              <a:t>Monday, August 27, 2012</a:t>
            </a:fld>
            <a:endParaRPr lang="en-US" altLang="en-US"/>
          </a:p>
        </p:txBody>
      </p:sp>
      <p:sp>
        <p:nvSpPr>
          <p:cNvPr id="4" name="Footer Placeholder 3"/>
          <p:cNvSpPr>
            <a:spLocks noGrp="1"/>
          </p:cNvSpPr>
          <p:nvPr>
            <p:ph type="ftr" sz="quarter" idx="11"/>
          </p:nvPr>
        </p:nvSpPr>
        <p:spPr>
          <a:xfrm>
            <a:off x="3225800" y="6265863"/>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7138988" y="6265863"/>
            <a:ext cx="1905000" cy="457200"/>
          </a:xfrm>
        </p:spPr>
        <p:txBody>
          <a:bodyPr/>
          <a:lstStyle>
            <a:lvl1pPr>
              <a:defRPr/>
            </a:lvl1pPr>
          </a:lstStyle>
          <a:p>
            <a:fld id="{DBE07C18-7FA1-4552-86CE-238044B15E15}"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214D12-E709-4415-9A36-9B1D3B30B9A7}" type="datetime2">
              <a:rPr lang="en-US" altLang="en-US" smtClean="0"/>
              <a:pPr/>
              <a:t>Monday, August 27, 2012</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FB7AFD2-940B-4F43-8E83-D5CCCCF9D70D}"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EE0C61D-83F2-4E9C-9293-06030138719E}" type="datetime2">
              <a:rPr lang="en-US" altLang="en-US" smtClean="0"/>
              <a:pPr/>
              <a:t>Monday, August 27, 2012</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765CA19-A8CD-4625-A0BF-B651A53B477F}"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6375" y="1169988"/>
            <a:ext cx="4316413" cy="488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5188" y="1169988"/>
            <a:ext cx="4318000" cy="488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9B0F028-F175-4781-B82E-B47D9986FB47}" type="datetime2">
              <a:rPr lang="en-US" altLang="en-US" smtClean="0"/>
              <a:pPr/>
              <a:t>Monday, August 27, 2012</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064E158-6B66-4F6D-BE92-BDA6002F0124}"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813008D-95B6-4C5C-919E-EBC9FBB0A038}" type="datetime2">
              <a:rPr lang="en-US" altLang="en-US" smtClean="0"/>
              <a:pPr/>
              <a:t>Monday, August 27, 2012</a:t>
            </a:fld>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1307AE2-6BB2-49B7-865B-E55D10110516}"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C0BDC11-1B46-4885-BE75-40B42A0D3301}" type="datetime2">
              <a:rPr lang="en-US" altLang="en-US" smtClean="0"/>
              <a:pPr/>
              <a:t>Monday, August 27, 2012</a:t>
            </a:fld>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E928B15-BFE5-4E0E-92FE-3C0DD7CB1F8C}"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E03626C-D4F5-41C5-B307-566D8CD41644}" type="datetime2">
              <a:rPr lang="en-US" altLang="en-US" smtClean="0"/>
              <a:pPr/>
              <a:t>Monday, August 27, 2012</a:t>
            </a:fld>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DD9CDB4-2179-49A3-BC68-D12A876EC0A2}"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8A336F7-560D-4496-9764-E2A42C1604B5}" type="datetime2">
              <a:rPr lang="en-US" altLang="en-US" smtClean="0"/>
              <a:pPr/>
              <a:t>Monday, August 27, 2012</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F4F5D6E-18B5-44B6-BFE7-1FF767F06D77}"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A0CFA94-67A8-489F-B5B8-07AC40258E64}" type="datetime2">
              <a:rPr lang="en-US" altLang="en-US" smtClean="0"/>
              <a:pPr/>
              <a:t>Monday, August 27, 2012</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B7A2330-F75E-45E2-BF0C-E502F213AAFF}"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206375" y="68263"/>
            <a:ext cx="8786813" cy="655637"/>
          </a:xfrm>
          <a:prstGeom prst="rect">
            <a:avLst/>
          </a:prstGeom>
          <a:noFill/>
          <a:ln w="9525">
            <a:noFill/>
            <a:miter lim="800000"/>
            <a:headEnd/>
            <a:tailEnd/>
          </a:ln>
          <a:effectLst/>
        </p:spPr>
        <p:txBody>
          <a:bodyPr vert="horz" wrap="square" lIns="91436" tIns="45718" rIns="91436" bIns="45718" numCol="1" anchor="ctr" anchorCtr="0" compatLnSpc="1">
            <a:prstTxWarp prst="textNoShape">
              <a:avLst/>
            </a:prstTxWarp>
          </a:bodyPr>
          <a:lstStyle/>
          <a:p>
            <a:pPr lvl="0"/>
            <a:r>
              <a:rPr lang="en-US" altLang="en-US" smtClean="0"/>
              <a:t>Click to edit Master title style</a:t>
            </a:r>
          </a:p>
        </p:txBody>
      </p:sp>
      <p:sp>
        <p:nvSpPr>
          <p:cNvPr id="91139" name="Rectangle 3"/>
          <p:cNvSpPr>
            <a:spLocks noGrp="1" noChangeArrowheads="1"/>
          </p:cNvSpPr>
          <p:nvPr>
            <p:ph type="body" idx="1"/>
          </p:nvPr>
        </p:nvSpPr>
        <p:spPr bwMode="auto">
          <a:xfrm>
            <a:off x="206375" y="1169988"/>
            <a:ext cx="8786813" cy="48895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1140" name="Rectangle 4"/>
          <p:cNvSpPr>
            <a:spLocks noGrp="1" noChangeArrowheads="1"/>
          </p:cNvSpPr>
          <p:nvPr>
            <p:ph type="dt" sz="half" idx="2"/>
          </p:nvPr>
        </p:nvSpPr>
        <p:spPr bwMode="auto">
          <a:xfrm>
            <a:off x="206375" y="6265863"/>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atin typeface="+mn-lt"/>
              </a:defRPr>
            </a:lvl1pPr>
          </a:lstStyle>
          <a:p>
            <a:fld id="{A56A89AA-6B65-4027-9D48-EC858BF4BA9B}" type="datetime2">
              <a:rPr lang="en-US" altLang="en-US" smtClean="0"/>
              <a:pPr/>
              <a:t>Monday, August 27, 2012</a:t>
            </a:fld>
            <a:endParaRPr lang="en-US" altLang="en-US"/>
          </a:p>
        </p:txBody>
      </p:sp>
      <p:sp>
        <p:nvSpPr>
          <p:cNvPr id="91141" name="Rectangle 5"/>
          <p:cNvSpPr>
            <a:spLocks noGrp="1" noChangeArrowheads="1"/>
          </p:cNvSpPr>
          <p:nvPr>
            <p:ph type="ftr" sz="quarter" idx="3"/>
          </p:nvPr>
        </p:nvSpPr>
        <p:spPr bwMode="auto">
          <a:xfrm>
            <a:off x="3225800" y="6265863"/>
            <a:ext cx="28956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atin typeface="+mn-lt"/>
              </a:defRPr>
            </a:lvl1pPr>
          </a:lstStyle>
          <a:p>
            <a:endParaRPr lang="en-US" altLang="en-US"/>
          </a:p>
        </p:txBody>
      </p:sp>
      <p:sp>
        <p:nvSpPr>
          <p:cNvPr id="91142" name="Rectangle 6"/>
          <p:cNvSpPr>
            <a:spLocks noGrp="1" noChangeArrowheads="1"/>
          </p:cNvSpPr>
          <p:nvPr>
            <p:ph type="sldNum" sz="quarter" idx="4"/>
          </p:nvPr>
        </p:nvSpPr>
        <p:spPr bwMode="auto">
          <a:xfrm>
            <a:off x="7138988" y="6265863"/>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atin typeface="+mn-lt"/>
              </a:defRPr>
            </a:lvl1pPr>
          </a:lstStyle>
          <a:p>
            <a:fld id="{86B08AB8-0B2B-48DF-B5FB-841C332F50B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p:txStyles>
    <p:titleStyle>
      <a:lvl1pPr algn="l" rtl="0" eaLnBrk="0" fontAlgn="base" hangingPunct="0">
        <a:spcBef>
          <a:spcPct val="0"/>
        </a:spcBef>
        <a:spcAft>
          <a:spcPct val="0"/>
        </a:spcAft>
        <a:defRPr sz="3600">
          <a:solidFill>
            <a:srgbClr val="FFFFFF"/>
          </a:solidFill>
          <a:latin typeface="+mj-lt"/>
          <a:ea typeface="+mj-ea"/>
          <a:cs typeface="+mj-cs"/>
        </a:defRPr>
      </a:lvl1pPr>
      <a:lvl2pPr algn="l" rtl="0" eaLnBrk="0" fontAlgn="base" hangingPunct="0">
        <a:spcBef>
          <a:spcPct val="0"/>
        </a:spcBef>
        <a:spcAft>
          <a:spcPct val="0"/>
        </a:spcAft>
        <a:defRPr sz="3600">
          <a:solidFill>
            <a:srgbClr val="FFFFFF"/>
          </a:solidFill>
          <a:latin typeface="Arial" charset="0"/>
        </a:defRPr>
      </a:lvl2pPr>
      <a:lvl3pPr algn="l" rtl="0" eaLnBrk="0" fontAlgn="base" hangingPunct="0">
        <a:spcBef>
          <a:spcPct val="0"/>
        </a:spcBef>
        <a:spcAft>
          <a:spcPct val="0"/>
        </a:spcAft>
        <a:defRPr sz="3600">
          <a:solidFill>
            <a:srgbClr val="FFFFFF"/>
          </a:solidFill>
          <a:latin typeface="Arial" charset="0"/>
        </a:defRPr>
      </a:lvl3pPr>
      <a:lvl4pPr algn="l" rtl="0" eaLnBrk="0" fontAlgn="base" hangingPunct="0">
        <a:spcBef>
          <a:spcPct val="0"/>
        </a:spcBef>
        <a:spcAft>
          <a:spcPct val="0"/>
        </a:spcAft>
        <a:defRPr sz="3600">
          <a:solidFill>
            <a:srgbClr val="FFFFFF"/>
          </a:solidFill>
          <a:latin typeface="Arial" charset="0"/>
        </a:defRPr>
      </a:lvl4pPr>
      <a:lvl5pPr algn="l" rtl="0" eaLnBrk="0" fontAlgn="base" hangingPunct="0">
        <a:spcBef>
          <a:spcPct val="0"/>
        </a:spcBef>
        <a:spcAft>
          <a:spcPct val="0"/>
        </a:spcAft>
        <a:defRPr sz="3600">
          <a:solidFill>
            <a:srgbClr val="FFFFFF"/>
          </a:solidFill>
          <a:latin typeface="Arial" charset="0"/>
        </a:defRPr>
      </a:lvl5pPr>
      <a:lvl6pPr marL="457200" algn="l" rtl="0" eaLnBrk="0" fontAlgn="base" hangingPunct="0">
        <a:spcBef>
          <a:spcPct val="0"/>
        </a:spcBef>
        <a:spcAft>
          <a:spcPct val="0"/>
        </a:spcAft>
        <a:defRPr sz="3600">
          <a:solidFill>
            <a:srgbClr val="FFFFFF"/>
          </a:solidFill>
          <a:latin typeface="Arial" charset="0"/>
        </a:defRPr>
      </a:lvl6pPr>
      <a:lvl7pPr marL="914400" algn="l" rtl="0" eaLnBrk="0" fontAlgn="base" hangingPunct="0">
        <a:spcBef>
          <a:spcPct val="0"/>
        </a:spcBef>
        <a:spcAft>
          <a:spcPct val="0"/>
        </a:spcAft>
        <a:defRPr sz="3600">
          <a:solidFill>
            <a:srgbClr val="FFFFFF"/>
          </a:solidFill>
          <a:latin typeface="Arial" charset="0"/>
        </a:defRPr>
      </a:lvl7pPr>
      <a:lvl8pPr marL="1371600" algn="l" rtl="0" eaLnBrk="0" fontAlgn="base" hangingPunct="0">
        <a:spcBef>
          <a:spcPct val="0"/>
        </a:spcBef>
        <a:spcAft>
          <a:spcPct val="0"/>
        </a:spcAft>
        <a:defRPr sz="3600">
          <a:solidFill>
            <a:srgbClr val="FFFFFF"/>
          </a:solidFill>
          <a:latin typeface="Arial" charset="0"/>
        </a:defRPr>
      </a:lvl8pPr>
      <a:lvl9pPr marL="1828800" algn="l" rtl="0" eaLnBrk="0" fontAlgn="base" hangingPunct="0">
        <a:spcBef>
          <a:spcPct val="0"/>
        </a:spcBef>
        <a:spcAft>
          <a:spcPct val="0"/>
        </a:spcAft>
        <a:defRPr sz="3600">
          <a:solidFill>
            <a:srgbClr val="FFFF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5.xml"/><Relationship Id="rId7" Type="http://schemas.openxmlformats.org/officeDocument/2006/relationships/image" Target="../media/image30.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9.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wmf"/><Relationship Id="rId4" Type="http://schemas.openxmlformats.org/officeDocument/2006/relationships/image" Target="../media/image36.w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cs.washington.edu/research/metip/tutor/tutor.glossary.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05200" y="1033463"/>
            <a:ext cx="5418138" cy="1308100"/>
          </a:xfrm>
        </p:spPr>
        <p:txBody>
          <a:bodyPr/>
          <a:lstStyle/>
          <a:p>
            <a:r>
              <a:rPr lang="en-US" sz="4400" b="1" dirty="0" smtClean="0">
                <a:solidFill>
                  <a:schemeClr val="tx1"/>
                </a:solidFill>
                <a:effectLst>
                  <a:outerShdw blurRad="38100" dist="38100" dir="2700000" algn="tl">
                    <a:srgbClr val="FFFFFF"/>
                  </a:outerShdw>
                </a:effectLst>
                <a:latin typeface="Berlin Sans FB Demi" pitchFamily="34" charset="0"/>
              </a:rPr>
              <a:t>FILTER</a:t>
            </a:r>
            <a:endParaRPr lang="en-US" sz="4400" b="1" dirty="0">
              <a:solidFill>
                <a:schemeClr val="tx1"/>
              </a:solidFill>
              <a:effectLst>
                <a:outerShdw blurRad="38100" dist="38100" dir="2700000" algn="tl">
                  <a:srgbClr val="FFFFFF"/>
                </a:outerShdw>
              </a:effectLst>
              <a:latin typeface="Berlin Sans FB Demi" pitchFamily="34" charset="0"/>
            </a:endParaRPr>
          </a:p>
        </p:txBody>
      </p:sp>
      <p:sp>
        <p:nvSpPr>
          <p:cNvPr id="3" name="Rectangle 2"/>
          <p:cNvSpPr txBox="1">
            <a:spLocks noChangeArrowheads="1"/>
          </p:cNvSpPr>
          <p:nvPr/>
        </p:nvSpPr>
        <p:spPr bwMode="auto">
          <a:xfrm>
            <a:off x="3657600" y="4419600"/>
            <a:ext cx="5638800" cy="1460500"/>
          </a:xfrm>
          <a:prstGeom prst="rect">
            <a:avLst/>
          </a:prstGeom>
          <a:noFill/>
          <a:ln w="9525">
            <a:noFill/>
            <a:miter lim="800000"/>
            <a:headEnd/>
            <a:tailEnd/>
          </a:ln>
          <a:effectLst/>
        </p:spPr>
        <p:txBody>
          <a:bodyPr vert="horz" wrap="square" lIns="91436" tIns="45718" rIns="91436" bIns="45718"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rgbClr val="7030A0"/>
                </a:solidFill>
                <a:uLnTx/>
                <a:uFillTx/>
                <a:latin typeface="Arial Narrow" pitchFamily="34" charset="0"/>
                <a:ea typeface="+mj-ea"/>
                <a:cs typeface="+mj-cs"/>
              </a:rPr>
              <a:t>KK</a:t>
            </a:r>
            <a:r>
              <a:rPr lang="en-US" sz="2600" b="1" kern="0" baseline="0" dirty="0" smtClean="0">
                <a:solidFill>
                  <a:srgbClr val="7030A0"/>
                </a:solidFill>
                <a:latin typeface="Arial Narrow" pitchFamily="34" charset="0"/>
                <a:ea typeface="+mj-ea"/>
                <a:cs typeface="+mj-cs"/>
              </a:rPr>
              <a:t>-</a:t>
            </a:r>
            <a:r>
              <a:rPr kumimoji="0" lang="en-US" sz="2600" b="1" i="0" u="none" strike="noStrike" kern="0" cap="none" spc="0" normalizeH="0" noProof="0" dirty="0" err="1" smtClean="0">
                <a:ln>
                  <a:noFill/>
                </a:ln>
                <a:solidFill>
                  <a:srgbClr val="7030A0"/>
                </a:solidFill>
                <a:uLnTx/>
                <a:uFillTx/>
                <a:latin typeface="Arial Narrow" pitchFamily="34" charset="0"/>
                <a:ea typeface="+mj-ea"/>
                <a:cs typeface="+mj-cs"/>
              </a:rPr>
              <a:t>Komputasi</a:t>
            </a:r>
            <a:r>
              <a:rPr kumimoji="0" lang="en-US" sz="2600" b="1" i="0" u="none" strike="noStrike" kern="0" cap="none" spc="0" normalizeH="0" noProof="0" dirty="0" smtClean="0">
                <a:ln>
                  <a:noFill/>
                </a:ln>
                <a:solidFill>
                  <a:srgbClr val="7030A0"/>
                </a:solidFill>
                <a:uLnTx/>
                <a:uFillTx/>
                <a:latin typeface="Arial Narrow" pitchFamily="34" charset="0"/>
                <a:ea typeface="+mj-ea"/>
                <a:cs typeface="+mj-cs"/>
              </a:rPr>
              <a:t> </a:t>
            </a:r>
            <a:r>
              <a:rPr kumimoji="0" lang="en-US" sz="2600" b="1" i="0" u="none" strike="noStrike" kern="0" cap="none" spc="0" normalizeH="0" noProof="0" dirty="0" err="1" smtClean="0">
                <a:ln>
                  <a:noFill/>
                </a:ln>
                <a:solidFill>
                  <a:srgbClr val="7030A0"/>
                </a:solidFill>
                <a:uLnTx/>
                <a:uFillTx/>
                <a:latin typeface="Arial Narrow" pitchFamily="34" charset="0"/>
                <a:ea typeface="+mj-ea"/>
                <a:cs typeface="+mj-cs"/>
              </a:rPr>
              <a:t>dan</a:t>
            </a:r>
            <a:r>
              <a:rPr kumimoji="0" lang="en-US" sz="2600" b="1" i="0" u="none" strike="noStrike" kern="0" cap="none" spc="0" normalizeH="0" noProof="0" dirty="0" smtClean="0">
                <a:ln>
                  <a:noFill/>
                </a:ln>
                <a:solidFill>
                  <a:srgbClr val="7030A0"/>
                </a:solidFill>
                <a:uLnTx/>
                <a:uFillTx/>
                <a:latin typeface="Arial Narrow" pitchFamily="34" charset="0"/>
                <a:ea typeface="+mj-ea"/>
                <a:cs typeface="+mj-cs"/>
              </a:rPr>
              <a:t> </a:t>
            </a:r>
            <a:r>
              <a:rPr kumimoji="0" lang="en-US" sz="2600" b="1" i="0" u="none" strike="noStrike" kern="0" cap="none" spc="0" normalizeH="0" noProof="0" dirty="0" err="1" smtClean="0">
                <a:ln>
                  <a:noFill/>
                </a:ln>
                <a:solidFill>
                  <a:srgbClr val="7030A0"/>
                </a:solidFill>
                <a:uLnTx/>
                <a:uFillTx/>
                <a:latin typeface="Arial Narrow" pitchFamily="34" charset="0"/>
                <a:ea typeface="+mj-ea"/>
                <a:cs typeface="+mj-cs"/>
              </a:rPr>
              <a:t>Kecerdasan</a:t>
            </a:r>
            <a:r>
              <a:rPr kumimoji="0" lang="en-US" sz="2600" b="1" i="0" u="none" strike="noStrike" kern="0" cap="none" spc="0" normalizeH="0" noProof="0" dirty="0" smtClean="0">
                <a:ln>
                  <a:noFill/>
                </a:ln>
                <a:solidFill>
                  <a:srgbClr val="7030A0"/>
                </a:solidFill>
                <a:uLnTx/>
                <a:uFillTx/>
                <a:latin typeface="Arial Narrow" pitchFamily="34" charset="0"/>
                <a:ea typeface="+mj-ea"/>
                <a:cs typeface="+mj-cs"/>
              </a:rPr>
              <a:t> </a:t>
            </a:r>
            <a:r>
              <a:rPr kumimoji="0" lang="en-US" sz="2600" b="1" i="0" u="none" strike="noStrike" kern="0" cap="none" spc="0" normalizeH="0" noProof="0" dirty="0" err="1" smtClean="0">
                <a:ln>
                  <a:noFill/>
                </a:ln>
                <a:solidFill>
                  <a:srgbClr val="7030A0"/>
                </a:solidFill>
                <a:uLnTx/>
                <a:uFillTx/>
                <a:latin typeface="Arial Narrow" pitchFamily="34" charset="0"/>
                <a:ea typeface="+mj-ea"/>
                <a:cs typeface="+mj-cs"/>
              </a:rPr>
              <a:t>Buatan</a:t>
            </a:r>
            <a:r>
              <a:rPr lang="en-US" sz="2600" b="1" kern="0" dirty="0" smtClean="0">
                <a:solidFill>
                  <a:srgbClr val="7030A0"/>
                </a:solidFill>
                <a:latin typeface="Arial Narrow" pitchFamily="34" charset="0"/>
                <a:ea typeface="+mj-ea"/>
                <a:cs typeface="+mj-cs"/>
              </a:rPr>
              <a:t/>
            </a:r>
            <a:br>
              <a:rPr lang="en-US" sz="2600" b="1" kern="0" dirty="0" smtClean="0">
                <a:solidFill>
                  <a:srgbClr val="7030A0"/>
                </a:solidFill>
                <a:latin typeface="Arial Narrow" pitchFamily="34" charset="0"/>
                <a:ea typeface="+mj-ea"/>
                <a:cs typeface="+mj-cs"/>
              </a:rPr>
            </a:br>
            <a:r>
              <a:rPr lang="en-US" sz="2600" b="1" kern="0" dirty="0" err="1" smtClean="0">
                <a:solidFill>
                  <a:srgbClr val="7030A0"/>
                </a:solidFill>
                <a:latin typeface="Arial Narrow" pitchFamily="34" charset="0"/>
                <a:ea typeface="+mj-ea"/>
                <a:cs typeface="+mj-cs"/>
              </a:rPr>
              <a:t>Teknik</a:t>
            </a:r>
            <a:r>
              <a:rPr lang="en-US" sz="2600" b="1" kern="0" dirty="0" smtClean="0">
                <a:solidFill>
                  <a:srgbClr val="7030A0"/>
                </a:solidFill>
                <a:latin typeface="Arial Narrow" pitchFamily="34" charset="0"/>
                <a:ea typeface="+mj-ea"/>
                <a:cs typeface="+mj-cs"/>
              </a:rPr>
              <a:t> </a:t>
            </a:r>
            <a:r>
              <a:rPr lang="en-US" sz="2600" b="1" kern="0" dirty="0" err="1" smtClean="0">
                <a:solidFill>
                  <a:srgbClr val="7030A0"/>
                </a:solidFill>
                <a:latin typeface="Arial Narrow" pitchFamily="34" charset="0"/>
                <a:ea typeface="+mj-ea"/>
                <a:cs typeface="+mj-cs"/>
              </a:rPr>
              <a:t>Komputer</a:t>
            </a:r>
            <a:endParaRPr lang="en-US" sz="2600" b="1" kern="0" dirty="0" smtClean="0">
              <a:solidFill>
                <a:srgbClr val="7030A0"/>
              </a:solidFill>
              <a:latin typeface="Arial Narrow" pitchFamily="34" charset="0"/>
              <a:ea typeface="+mj-ea"/>
              <a:cs typeface="+mj-cs"/>
            </a:endParaRPr>
          </a:p>
          <a:p>
            <a:pPr marL="0" marR="0" lvl="0" indent="0" defTabSz="914400" rtl="0" eaLnBrk="0" fontAlgn="base" latinLnBrk="0" hangingPunct="0">
              <a:lnSpc>
                <a:spcPct val="100000"/>
              </a:lnSpc>
              <a:spcBef>
                <a:spcPct val="0"/>
              </a:spcBef>
              <a:spcAft>
                <a:spcPct val="0"/>
              </a:spcAft>
              <a:buClrTx/>
              <a:buSzTx/>
              <a:buFontTx/>
              <a:buNone/>
              <a:tabLst/>
              <a:defRPr/>
            </a:pPr>
            <a:r>
              <a:rPr lang="en-US" sz="2600" b="1" kern="0" dirty="0" err="1" smtClean="0">
                <a:solidFill>
                  <a:srgbClr val="7030A0"/>
                </a:solidFill>
                <a:latin typeface="Arial Narrow" pitchFamily="34" charset="0"/>
                <a:ea typeface="+mj-ea"/>
                <a:cs typeface="+mj-cs"/>
              </a:rPr>
              <a:t>Universitas</a:t>
            </a:r>
            <a:r>
              <a:rPr lang="en-US" sz="2600" b="1" kern="0" dirty="0" smtClean="0">
                <a:solidFill>
                  <a:srgbClr val="7030A0"/>
                </a:solidFill>
                <a:latin typeface="Arial Narrow" pitchFamily="34" charset="0"/>
                <a:ea typeface="+mj-ea"/>
                <a:cs typeface="+mj-cs"/>
              </a:rPr>
              <a:t> </a:t>
            </a:r>
            <a:r>
              <a:rPr lang="en-US" sz="2600" b="1" kern="0" dirty="0" err="1" smtClean="0">
                <a:solidFill>
                  <a:srgbClr val="7030A0"/>
                </a:solidFill>
                <a:latin typeface="Arial Narrow" pitchFamily="34" charset="0"/>
                <a:ea typeface="+mj-ea"/>
                <a:cs typeface="+mj-cs"/>
              </a:rPr>
              <a:t>Komputer</a:t>
            </a:r>
            <a:r>
              <a:rPr lang="en-US" sz="2600" b="1" kern="0" dirty="0" smtClean="0">
                <a:solidFill>
                  <a:srgbClr val="7030A0"/>
                </a:solidFill>
                <a:latin typeface="Arial Narrow" pitchFamily="34" charset="0"/>
                <a:ea typeface="+mj-ea"/>
                <a:cs typeface="+mj-cs"/>
              </a:rPr>
              <a:t> Indonesia-UNIKOM</a:t>
            </a:r>
            <a:endParaRPr kumimoji="0" lang="en-US" sz="2600" b="1" i="0" u="none" strike="noStrike" kern="0" cap="none" spc="0" normalizeH="0" baseline="0" noProof="0" dirty="0">
              <a:ln>
                <a:noFill/>
              </a:ln>
              <a:solidFill>
                <a:srgbClr val="7030A0"/>
              </a:solidFill>
              <a:uLnTx/>
              <a:uFillTx/>
              <a:latin typeface="Arial Narrow" pitchFamily="34" charset="0"/>
              <a:ea typeface="+mj-ea"/>
              <a:cs typeface="+mj-cs"/>
            </a:endParaRPr>
          </a:p>
        </p:txBody>
      </p:sp>
      <p:sp>
        <p:nvSpPr>
          <p:cNvPr id="4" name="Rectangle 2"/>
          <p:cNvSpPr txBox="1">
            <a:spLocks noChangeArrowheads="1"/>
          </p:cNvSpPr>
          <p:nvPr/>
        </p:nvSpPr>
        <p:spPr bwMode="auto">
          <a:xfrm>
            <a:off x="6705600" y="2743200"/>
            <a:ext cx="2209800" cy="698500"/>
          </a:xfrm>
          <a:prstGeom prst="rect">
            <a:avLst/>
          </a:prstGeom>
          <a:noFill/>
          <a:ln w="9525">
            <a:noFill/>
            <a:miter lim="800000"/>
            <a:headEnd/>
            <a:tailEnd/>
          </a:ln>
          <a:effectLst/>
        </p:spPr>
        <p:txBody>
          <a:bodyPr vert="horz" wrap="square" lIns="91436" tIns="45718" rIns="91436" bIns="45718"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600" i="0" u="none" strike="noStrike" kern="0" cap="none" spc="0" normalizeH="0" baseline="0" noProof="0" dirty="0" smtClean="0">
                <a:ln>
                  <a:noFill/>
                </a:ln>
                <a:solidFill>
                  <a:schemeClr val="accent2">
                    <a:lumMod val="50000"/>
                  </a:schemeClr>
                </a:solidFill>
                <a:uLnTx/>
                <a:uFillTx/>
                <a:latin typeface="Algerian" pitchFamily="82" charset="0"/>
                <a:ea typeface="+mj-ea"/>
                <a:cs typeface="+mj-cs"/>
              </a:rPr>
              <a:t>John Adler</a:t>
            </a:r>
            <a:endParaRPr kumimoji="0" lang="en-US" sz="2600" i="0" u="none" strike="noStrike" kern="0" cap="none" spc="0" normalizeH="0" baseline="0" noProof="0" dirty="0">
              <a:ln>
                <a:noFill/>
              </a:ln>
              <a:solidFill>
                <a:schemeClr val="accent2">
                  <a:lumMod val="50000"/>
                </a:schemeClr>
              </a:solidFill>
              <a:uLnTx/>
              <a:uFillTx/>
              <a:latin typeface="Algerian" pitchFamily="82" charset="0"/>
              <a:ea typeface="+mj-ea"/>
              <a:cs typeface="+mj-cs"/>
            </a:endParaRPr>
          </a:p>
        </p:txBody>
      </p:sp>
      <p:sp>
        <p:nvSpPr>
          <p:cNvPr id="5" name="Date Placeholder 4"/>
          <p:cNvSpPr>
            <a:spLocks noGrp="1"/>
          </p:cNvSpPr>
          <p:nvPr>
            <p:ph type="dt" sz="half" idx="2"/>
          </p:nvPr>
        </p:nvSpPr>
        <p:spPr>
          <a:xfrm>
            <a:off x="206374" y="6334124"/>
            <a:ext cx="2613025" cy="523875"/>
          </a:xfrm>
        </p:spPr>
        <p:txBody>
          <a:bodyPr/>
          <a:lstStyle/>
          <a:p>
            <a:fld id="{ED5FC2AD-2BFB-4725-8990-D2635BBAA112}" type="datetime2">
              <a:rPr lang="en-US" altLang="en-US" b="1" smtClean="0">
                <a:solidFill>
                  <a:srgbClr val="FF0000"/>
                </a:solidFill>
              </a:rPr>
              <a:pPr/>
              <a:t>Monday, August 27, 2012</a:t>
            </a:fld>
            <a:endParaRPr lang="en-US" altLang="en-US" b="1" dirty="0">
              <a:solidFill>
                <a:srgbClr val="FF0000"/>
              </a:solidFill>
            </a:endParaRPr>
          </a:p>
        </p:txBody>
      </p:sp>
      <p:sp>
        <p:nvSpPr>
          <p:cNvPr id="6" name="Slide Number Placeholder 5"/>
          <p:cNvSpPr>
            <a:spLocks noGrp="1"/>
          </p:cNvSpPr>
          <p:nvPr>
            <p:ph type="sldNum" sz="quarter" idx="4"/>
          </p:nvPr>
        </p:nvSpPr>
        <p:spPr/>
        <p:txBody>
          <a:bodyPr/>
          <a:lstStyle/>
          <a:p>
            <a:fld id="{13BD2824-7251-4DFE-A2D5-5564A1C107F8}" type="slidenum">
              <a:rPr lang="en-US" altLang="en-US" smtClean="0"/>
              <a:pPr/>
              <a:t>1</a:t>
            </a:fld>
            <a:endParaRPr lang="en-US" altLang="en-US"/>
          </a:p>
        </p:txBody>
      </p:sp>
      <p:sp>
        <p:nvSpPr>
          <p:cNvPr id="7" name="Rectangle 2"/>
          <p:cNvSpPr txBox="1">
            <a:spLocks noChangeArrowheads="1"/>
          </p:cNvSpPr>
          <p:nvPr/>
        </p:nvSpPr>
        <p:spPr bwMode="auto">
          <a:xfrm>
            <a:off x="0" y="825500"/>
            <a:ext cx="2743200" cy="698500"/>
          </a:xfrm>
          <a:prstGeom prst="rect">
            <a:avLst/>
          </a:prstGeom>
          <a:noFill/>
          <a:ln w="9525">
            <a:noFill/>
            <a:miter lim="800000"/>
            <a:headEnd/>
            <a:tailEnd/>
          </a:ln>
          <a:effectLst/>
        </p:spPr>
        <p:txBody>
          <a:bodyPr vert="horz" wrap="square" lIns="91436" tIns="45718" rIns="91436" bIns="45718"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600" i="0" u="none" strike="noStrike" kern="0" cap="none" spc="0" normalizeH="0" baseline="0" noProof="0" dirty="0" smtClean="0">
                <a:ln>
                  <a:noFill/>
                </a:ln>
                <a:solidFill>
                  <a:schemeClr val="accent2">
                    <a:lumMod val="50000"/>
                  </a:schemeClr>
                </a:solidFill>
                <a:uLnTx/>
                <a:uFillTx/>
                <a:latin typeface="Algerian" pitchFamily="82" charset="0"/>
                <a:ea typeface="+mj-ea"/>
                <a:cs typeface="+mj-cs"/>
              </a:rPr>
              <a:t>Pertemuan-6</a:t>
            </a:r>
            <a:endParaRPr kumimoji="0" lang="en-US" sz="2600" i="0" u="none" strike="noStrike" kern="0" cap="none" spc="0" normalizeH="0" baseline="0" noProof="0" dirty="0">
              <a:ln>
                <a:noFill/>
              </a:ln>
              <a:solidFill>
                <a:schemeClr val="accent2">
                  <a:lumMod val="50000"/>
                </a:schemeClr>
              </a:solidFill>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 Filtering : </a:t>
            </a:r>
            <a:r>
              <a:rPr lang="en-US" dirty="0" err="1" smtClean="0"/>
              <a:t>Highpass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a:xfrm>
            <a:off x="206374" y="6265863"/>
            <a:ext cx="2308225" cy="287337"/>
          </a:xfrm>
        </p:spPr>
        <p:txBody>
          <a:bodyPr/>
          <a:lstStyle/>
          <a:p>
            <a:fld id="{7D214D12-E709-4415-9A36-9B1D3B30B9A7}" type="datetime2">
              <a:rPr lang="en-US" altLang="en-US" smtClean="0"/>
              <a:pPr/>
              <a:t>Monday, August 27, 2012</a:t>
            </a:fld>
            <a:endParaRPr lang="en-US" altLang="en-US" dirty="0"/>
          </a:p>
        </p:txBody>
      </p:sp>
      <p:sp>
        <p:nvSpPr>
          <p:cNvPr id="5" name="Slide Number Placeholder 4"/>
          <p:cNvSpPr>
            <a:spLocks noGrp="1"/>
          </p:cNvSpPr>
          <p:nvPr>
            <p:ph type="sldNum" sz="quarter" idx="12"/>
          </p:nvPr>
        </p:nvSpPr>
        <p:spPr/>
        <p:txBody>
          <a:bodyPr/>
          <a:lstStyle/>
          <a:p>
            <a:fld id="{7FB7AFD2-940B-4F43-8E83-D5CCCCF9D70D}" type="slidenum">
              <a:rPr lang="en-US" altLang="en-US" smtClean="0"/>
              <a:pPr/>
              <a:t>10</a:t>
            </a:fld>
            <a:endParaRPr lang="en-US" altLang="en-US"/>
          </a:p>
        </p:txBody>
      </p:sp>
      <p:pic>
        <p:nvPicPr>
          <p:cNvPr id="95234" name="Picture 2"/>
          <p:cNvPicPr>
            <a:picLocks noChangeAspect="1" noChangeArrowheads="1"/>
          </p:cNvPicPr>
          <p:nvPr/>
        </p:nvPicPr>
        <p:blipFill>
          <a:blip r:embed="rId2"/>
          <a:srcRect/>
          <a:stretch>
            <a:fillRect/>
          </a:stretch>
        </p:blipFill>
        <p:spPr bwMode="auto">
          <a:xfrm>
            <a:off x="457199" y="1219200"/>
            <a:ext cx="8577309" cy="47244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Spasial</a:t>
            </a:r>
            <a:r>
              <a:rPr lang="en-US" dirty="0" smtClean="0"/>
              <a:t> Filtering</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7D214D12-E709-4415-9A36-9B1D3B30B9A7}" type="datetime2">
              <a:rPr lang="en-US" altLang="en-US" smtClean="0"/>
              <a:pPr/>
              <a:t>Monday, August 27, 2012</a:t>
            </a:fld>
            <a:endParaRPr lang="en-US" altLang="en-US"/>
          </a:p>
        </p:txBody>
      </p:sp>
      <p:sp>
        <p:nvSpPr>
          <p:cNvPr id="5" name="Slide Number Placeholder 4"/>
          <p:cNvSpPr>
            <a:spLocks noGrp="1"/>
          </p:cNvSpPr>
          <p:nvPr>
            <p:ph type="sldNum" sz="quarter" idx="12"/>
          </p:nvPr>
        </p:nvSpPr>
        <p:spPr/>
        <p:txBody>
          <a:bodyPr/>
          <a:lstStyle/>
          <a:p>
            <a:fld id="{7FB7AFD2-940B-4F43-8E83-D5CCCCF9D70D}" type="slidenum">
              <a:rPr lang="en-US" altLang="en-US" smtClean="0"/>
              <a:pPr/>
              <a:t>11</a:t>
            </a:fld>
            <a:endParaRPr lang="en-US" altLang="en-US"/>
          </a:p>
        </p:txBody>
      </p:sp>
      <p:pic>
        <p:nvPicPr>
          <p:cNvPr id="96258" name="Picture 2"/>
          <p:cNvPicPr>
            <a:picLocks noChangeAspect="1" noChangeArrowheads="1"/>
          </p:cNvPicPr>
          <p:nvPr/>
        </p:nvPicPr>
        <p:blipFill>
          <a:blip r:embed="rId2"/>
          <a:srcRect/>
          <a:stretch>
            <a:fillRect/>
          </a:stretch>
        </p:blipFill>
        <p:spPr bwMode="auto">
          <a:xfrm>
            <a:off x="228600" y="2133600"/>
            <a:ext cx="8788072" cy="31242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E6FAC894-1406-4B7C-B88A-EBB7D39A8F08}" type="slidenum">
              <a:rPr lang="en-GB"/>
              <a:pPr>
                <a:defRPr/>
              </a:pPr>
              <a:t>12</a:t>
            </a:fld>
            <a:endParaRPr lang="en-GB"/>
          </a:p>
        </p:txBody>
      </p:sp>
      <p:sp>
        <p:nvSpPr>
          <p:cNvPr id="96261" name="Title 5"/>
          <p:cNvSpPr>
            <a:spLocks noGrp="1"/>
          </p:cNvSpPr>
          <p:nvPr>
            <p:ph type="title"/>
          </p:nvPr>
        </p:nvSpPr>
        <p:spPr bwMode="auto">
          <a:xfrm>
            <a:off x="214313" y="857250"/>
            <a:ext cx="8715375" cy="582613"/>
          </a:xfrm>
          <a:noFill/>
          <a:ln>
            <a:miter lim="800000"/>
            <a:headEnd/>
            <a:tailEnd/>
          </a:ln>
        </p:spPr>
        <p:txBody>
          <a:bodyPr vert="horz" wrap="square" lIns="91440" tIns="45720" rIns="91440" bIns="45720" numCol="1" anchor="t" anchorCtr="0" compatLnSpc="1">
            <a:prstTxWarp prst="textNoShape">
              <a:avLst/>
            </a:prstTxWarp>
          </a:bodyPr>
          <a:lstStyle/>
          <a:p>
            <a:r>
              <a:rPr lang="en-GB" sz="3200" smtClean="0">
                <a:solidFill>
                  <a:schemeClr val="tx1"/>
                </a:solidFill>
              </a:rPr>
              <a:t>Definition of Terms</a:t>
            </a:r>
          </a:p>
        </p:txBody>
      </p:sp>
      <p:sp>
        <p:nvSpPr>
          <p:cNvPr id="10" name="Title 5"/>
          <p:cNvSpPr txBox="1">
            <a:spLocks/>
          </p:cNvSpPr>
          <p:nvPr/>
        </p:nvSpPr>
        <p:spPr bwMode="auto">
          <a:xfrm>
            <a:off x="214313" y="142875"/>
            <a:ext cx="8715375" cy="582613"/>
          </a:xfrm>
          <a:prstGeom prst="rect">
            <a:avLst/>
          </a:prstGeom>
          <a:noFill/>
          <a:ln w="9525">
            <a:noFill/>
            <a:miter lim="800000"/>
            <a:headEnd/>
            <a:tailEnd/>
          </a:ln>
        </p:spPr>
        <p:txBody>
          <a:bodyPr anchor="ctr"/>
          <a:lstStyle/>
          <a:p>
            <a:pPr>
              <a:defRPr/>
            </a:pPr>
            <a:r>
              <a:rPr lang="en-GB" sz="2400" i="1" dirty="0">
                <a:solidFill>
                  <a:srgbClr val="FF0000"/>
                </a:solidFill>
                <a:latin typeface="Adobe Song Std L" pitchFamily="18" charset="-128"/>
                <a:ea typeface="Adobe Song Std L" pitchFamily="18" charset="-128"/>
                <a:cs typeface="+mj-cs"/>
              </a:rPr>
              <a:t>3.8 – Spatial Filtering</a:t>
            </a:r>
            <a:endParaRPr lang="en-GB" sz="2800" i="1" dirty="0">
              <a:solidFill>
                <a:srgbClr val="FF0000"/>
              </a:solidFill>
              <a:latin typeface="Adobe Song Std L" pitchFamily="18" charset="-128"/>
              <a:ea typeface="Adobe Song Std L" pitchFamily="18" charset="-128"/>
              <a:cs typeface="+mj-cs"/>
            </a:endParaRPr>
          </a:p>
        </p:txBody>
      </p:sp>
      <p:sp>
        <p:nvSpPr>
          <p:cNvPr id="96263" name="Content Placeholder 11"/>
          <p:cNvSpPr>
            <a:spLocks noGrp="1"/>
          </p:cNvSpPr>
          <p:nvPr>
            <p:ph idx="1"/>
          </p:nvPr>
        </p:nvSpPr>
        <p:spPr>
          <a:xfrm>
            <a:off x="206375" y="1435100"/>
            <a:ext cx="8786813" cy="4889500"/>
          </a:xfrm>
        </p:spPr>
        <p:txBody>
          <a:bodyPr/>
          <a:lstStyle/>
          <a:p>
            <a:r>
              <a:rPr lang="en-GB" sz="2400" dirty="0" smtClean="0"/>
              <a:t>A </a:t>
            </a:r>
            <a:r>
              <a:rPr lang="en-GB" sz="2400" b="1" i="1" dirty="0" smtClean="0"/>
              <a:t>filter</a:t>
            </a:r>
            <a:r>
              <a:rPr lang="en-GB" sz="2400" dirty="0" smtClean="0"/>
              <a:t> is an operation performed on digital image data to sharpen, smooth, or enhance some feature, or in some other way modify the image</a:t>
            </a:r>
          </a:p>
          <a:p>
            <a:r>
              <a:rPr lang="en-GB" sz="2400" dirty="0" smtClean="0"/>
              <a:t>A distinction can be made between filtering in the spatial versus the frequency domain</a:t>
            </a:r>
          </a:p>
          <a:p>
            <a:r>
              <a:rPr lang="en-GB" sz="2400" b="1" i="1" dirty="0" smtClean="0"/>
              <a:t>Filtering in the frequency domain</a:t>
            </a:r>
            <a:r>
              <a:rPr lang="en-GB" sz="2400" dirty="0" smtClean="0"/>
              <a:t> is performed on image data that is represented in terms of its frequency components</a:t>
            </a:r>
          </a:p>
          <a:p>
            <a:r>
              <a:rPr lang="en-GB" sz="2400" b="1" i="1" dirty="0" smtClean="0"/>
              <a:t>Filtering in the spatial domain</a:t>
            </a:r>
            <a:r>
              <a:rPr lang="en-GB" sz="2400" dirty="0" smtClean="0"/>
              <a:t> is performed on image data in the form of the pixel’s </a:t>
            </a:r>
            <a:r>
              <a:rPr lang="en-GB" sz="2400" dirty="0" err="1" smtClean="0"/>
              <a:t>color</a:t>
            </a:r>
            <a:r>
              <a:rPr lang="en-GB" sz="2400" dirty="0" smtClean="0"/>
              <a:t> values.</a:t>
            </a:r>
            <a:endParaRPr lang="en-GB" sz="2400"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06F77D42-6F85-4335-A95A-0CE6F1EE4C45}" type="slidenum">
              <a:rPr lang="en-GB"/>
              <a:pPr>
                <a:defRPr/>
              </a:pPr>
              <a:t>13</a:t>
            </a:fld>
            <a:endParaRPr lang="en-GB"/>
          </a:p>
        </p:txBody>
      </p:sp>
      <p:sp>
        <p:nvSpPr>
          <p:cNvPr id="97285" name="Title 5"/>
          <p:cNvSpPr>
            <a:spLocks noGrp="1"/>
          </p:cNvSpPr>
          <p:nvPr>
            <p:ph type="title"/>
          </p:nvPr>
        </p:nvSpPr>
        <p:spPr bwMode="auto">
          <a:xfrm>
            <a:off x="214313" y="857250"/>
            <a:ext cx="8715375" cy="582613"/>
          </a:xfrm>
          <a:noFill/>
          <a:ln>
            <a:miter lim="800000"/>
            <a:headEnd/>
            <a:tailEnd/>
          </a:ln>
        </p:spPr>
        <p:txBody>
          <a:bodyPr vert="horz" wrap="square" lIns="91440" tIns="45720" rIns="91440" bIns="45720" numCol="1" anchor="t" anchorCtr="0" compatLnSpc="1">
            <a:prstTxWarp prst="textNoShape">
              <a:avLst/>
            </a:prstTxWarp>
          </a:bodyPr>
          <a:lstStyle/>
          <a:p>
            <a:r>
              <a:rPr lang="en-GB" sz="3200" smtClean="0">
                <a:solidFill>
                  <a:schemeClr val="tx1"/>
                </a:solidFill>
              </a:rPr>
              <a:t>Convolutions (1)</a:t>
            </a:r>
          </a:p>
        </p:txBody>
      </p:sp>
      <p:sp>
        <p:nvSpPr>
          <p:cNvPr id="10" name="Title 5"/>
          <p:cNvSpPr txBox="1">
            <a:spLocks/>
          </p:cNvSpPr>
          <p:nvPr/>
        </p:nvSpPr>
        <p:spPr bwMode="auto">
          <a:xfrm>
            <a:off x="214313" y="142875"/>
            <a:ext cx="8715375" cy="582613"/>
          </a:xfrm>
          <a:prstGeom prst="rect">
            <a:avLst/>
          </a:prstGeom>
          <a:noFill/>
          <a:ln w="9525">
            <a:noFill/>
            <a:miter lim="800000"/>
            <a:headEnd/>
            <a:tailEnd/>
          </a:ln>
        </p:spPr>
        <p:txBody>
          <a:bodyPr anchor="ctr"/>
          <a:lstStyle/>
          <a:p>
            <a:pPr>
              <a:defRPr/>
            </a:pPr>
            <a:r>
              <a:rPr lang="en-GB" sz="2400" i="1" dirty="0">
                <a:solidFill>
                  <a:srgbClr val="FF0000"/>
                </a:solidFill>
                <a:latin typeface="Adobe Song Std L" pitchFamily="18" charset="-128"/>
                <a:ea typeface="Adobe Song Std L" pitchFamily="18" charset="-128"/>
                <a:cs typeface="+mj-cs"/>
              </a:rPr>
              <a:t>3.8 – Spatial Filtering</a:t>
            </a:r>
            <a:endParaRPr lang="en-GB" sz="2800" i="1" dirty="0">
              <a:solidFill>
                <a:srgbClr val="FF0000"/>
              </a:solidFill>
              <a:latin typeface="Adobe Song Std L" pitchFamily="18" charset="-128"/>
              <a:ea typeface="Adobe Song Std L" pitchFamily="18" charset="-128"/>
              <a:cs typeface="+mj-cs"/>
            </a:endParaRPr>
          </a:p>
        </p:txBody>
      </p:sp>
      <p:sp>
        <p:nvSpPr>
          <p:cNvPr id="97287" name="Content Placeholder 11"/>
          <p:cNvSpPr>
            <a:spLocks noGrp="1"/>
          </p:cNvSpPr>
          <p:nvPr>
            <p:ph idx="1"/>
          </p:nvPr>
        </p:nvSpPr>
        <p:spPr>
          <a:xfrm>
            <a:off x="206375" y="1435100"/>
            <a:ext cx="8786813" cy="4889500"/>
          </a:xfrm>
        </p:spPr>
        <p:txBody>
          <a:bodyPr/>
          <a:lstStyle/>
          <a:p>
            <a:r>
              <a:rPr lang="en-GB" sz="2400" dirty="0" smtClean="0"/>
              <a:t>Spatial filtering is done by a mathematical operation called </a:t>
            </a:r>
            <a:r>
              <a:rPr lang="en-GB" sz="2400" b="1" i="1" dirty="0" smtClean="0"/>
              <a:t>convolution</a:t>
            </a:r>
            <a:r>
              <a:rPr lang="en-GB" sz="2400" dirty="0" smtClean="0"/>
              <a:t>, where each output pixel is computed as a weighted sum of </a:t>
            </a:r>
            <a:r>
              <a:rPr lang="en-GB" sz="2400" dirty="0" err="1" smtClean="0"/>
              <a:t>neighboring</a:t>
            </a:r>
            <a:r>
              <a:rPr lang="en-GB" sz="2400" dirty="0" smtClean="0"/>
              <a:t> input pixels</a:t>
            </a:r>
          </a:p>
          <a:p>
            <a:r>
              <a:rPr lang="en-GB" sz="2400" dirty="0" smtClean="0"/>
              <a:t>Convolution is based on a matrix of coefficients called a </a:t>
            </a:r>
            <a:r>
              <a:rPr lang="en-GB" sz="2400" b="1" i="1" dirty="0" smtClean="0"/>
              <a:t>convolution mask</a:t>
            </a:r>
            <a:r>
              <a:rPr lang="en-GB" sz="2400" dirty="0" smtClean="0"/>
              <a:t> </a:t>
            </a:r>
          </a:p>
          <a:p>
            <a:r>
              <a:rPr lang="en-GB" sz="2400" dirty="0" smtClean="0"/>
              <a:t>The mask is also sometimes called a </a:t>
            </a:r>
            <a:r>
              <a:rPr lang="en-GB" sz="2400" b="1" i="1" dirty="0" smtClean="0"/>
              <a:t>filter</a:t>
            </a:r>
            <a:endParaRPr lang="en-GB" sz="2400" dirty="0" smtClean="0"/>
          </a:p>
          <a:p>
            <a:r>
              <a:rPr lang="en-GB" sz="2400" dirty="0" smtClean="0"/>
              <a:t>The mask dimensions are less than or equal to the dimensions of the image</a:t>
            </a:r>
          </a:p>
          <a:p>
            <a:r>
              <a:rPr lang="en-GB" sz="2400" dirty="0" smtClean="0"/>
              <a:t>Let’s call the convolution mask </a:t>
            </a:r>
            <a:r>
              <a:rPr lang="en-GB" sz="2400" b="1" i="1" dirty="0" smtClean="0"/>
              <a:t>c</a:t>
            </a:r>
            <a:r>
              <a:rPr lang="en-GB" sz="2400" dirty="0" smtClean="0"/>
              <a:t> and the image </a:t>
            </a:r>
            <a:r>
              <a:rPr lang="en-GB" sz="2400" b="1" i="1" dirty="0" smtClean="0"/>
              <a:t>f</a:t>
            </a:r>
          </a:p>
          <a:p>
            <a:r>
              <a:rPr lang="en-GB" sz="2400" dirty="0" smtClean="0"/>
              <a:t>Assume the image is of dimensions </a:t>
            </a:r>
            <a:r>
              <a:rPr lang="en-GB" sz="2400" i="1" dirty="0" smtClean="0"/>
              <a:t>M</a:t>
            </a:r>
            <a:r>
              <a:rPr lang="en-GB" sz="2400" dirty="0" smtClean="0"/>
              <a:t> × </a:t>
            </a:r>
            <a:r>
              <a:rPr lang="en-GB" sz="2400" i="1" dirty="0" smtClean="0"/>
              <a:t>N</a:t>
            </a:r>
            <a:r>
              <a:rPr lang="en-GB" sz="2400" dirty="0" smtClean="0"/>
              <a:t> and the mask is </a:t>
            </a:r>
            <a:r>
              <a:rPr lang="en-GB" sz="2400" i="1" dirty="0" smtClean="0"/>
              <a:t>m</a:t>
            </a:r>
            <a:r>
              <a:rPr lang="en-GB" sz="2400" dirty="0" smtClean="0"/>
              <a:t> × </a:t>
            </a:r>
            <a:r>
              <a:rPr lang="en-GB" sz="2400" i="1" dirty="0" smtClean="0"/>
              <a:t>n</a:t>
            </a:r>
            <a:endParaRPr lang="en-GB" sz="2400"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F84815AA-B3D7-49F0-B0BF-CCC9F3EB4181}" type="slidenum">
              <a:rPr lang="en-GB"/>
              <a:pPr>
                <a:defRPr/>
              </a:pPr>
              <a:t>14</a:t>
            </a:fld>
            <a:endParaRPr lang="en-GB"/>
          </a:p>
        </p:txBody>
      </p:sp>
      <p:sp>
        <p:nvSpPr>
          <p:cNvPr id="98309" name="Title 5"/>
          <p:cNvSpPr>
            <a:spLocks noGrp="1"/>
          </p:cNvSpPr>
          <p:nvPr>
            <p:ph type="title"/>
          </p:nvPr>
        </p:nvSpPr>
        <p:spPr bwMode="auto">
          <a:xfrm>
            <a:off x="214313" y="857250"/>
            <a:ext cx="8715375" cy="582613"/>
          </a:xfrm>
          <a:noFill/>
          <a:ln>
            <a:miter lim="800000"/>
            <a:headEnd/>
            <a:tailEnd/>
          </a:ln>
        </p:spPr>
        <p:txBody>
          <a:bodyPr vert="horz" wrap="square" lIns="91440" tIns="45720" rIns="91440" bIns="45720" numCol="1" anchor="t" anchorCtr="0" compatLnSpc="1">
            <a:prstTxWarp prst="textNoShape">
              <a:avLst/>
            </a:prstTxWarp>
          </a:bodyPr>
          <a:lstStyle/>
          <a:p>
            <a:r>
              <a:rPr lang="en-GB" sz="3200" smtClean="0">
                <a:solidFill>
                  <a:schemeClr val="tx1"/>
                </a:solidFill>
              </a:rPr>
              <a:t>Convolutions (2)</a:t>
            </a:r>
          </a:p>
        </p:txBody>
      </p:sp>
      <p:sp>
        <p:nvSpPr>
          <p:cNvPr id="10" name="Title 5"/>
          <p:cNvSpPr txBox="1">
            <a:spLocks/>
          </p:cNvSpPr>
          <p:nvPr/>
        </p:nvSpPr>
        <p:spPr bwMode="auto">
          <a:xfrm>
            <a:off x="214313" y="142875"/>
            <a:ext cx="8715375" cy="582613"/>
          </a:xfrm>
          <a:prstGeom prst="rect">
            <a:avLst/>
          </a:prstGeom>
          <a:noFill/>
          <a:ln w="9525">
            <a:noFill/>
            <a:miter lim="800000"/>
            <a:headEnd/>
            <a:tailEnd/>
          </a:ln>
        </p:spPr>
        <p:txBody>
          <a:bodyPr anchor="ctr"/>
          <a:lstStyle/>
          <a:p>
            <a:pPr>
              <a:defRPr/>
            </a:pPr>
            <a:r>
              <a:rPr lang="en-GB" sz="2400" i="1" dirty="0">
                <a:solidFill>
                  <a:srgbClr val="FF0000"/>
                </a:solidFill>
                <a:latin typeface="Adobe Song Std L" pitchFamily="18" charset="-128"/>
                <a:ea typeface="Adobe Song Std L" pitchFamily="18" charset="-128"/>
                <a:cs typeface="+mj-cs"/>
              </a:rPr>
              <a:t>3.8 – Spatial Filtering</a:t>
            </a:r>
            <a:endParaRPr lang="en-GB" sz="2800" i="1" dirty="0">
              <a:solidFill>
                <a:srgbClr val="FF0000"/>
              </a:solidFill>
              <a:latin typeface="Adobe Song Std L" pitchFamily="18" charset="-128"/>
              <a:ea typeface="Adobe Song Std L" pitchFamily="18" charset="-128"/>
              <a:cs typeface="+mj-cs"/>
            </a:endParaRPr>
          </a:p>
        </p:txBody>
      </p:sp>
      <p:sp>
        <p:nvSpPr>
          <p:cNvPr id="98311" name="Content Placeholder 11"/>
          <p:cNvSpPr>
            <a:spLocks noGrp="1"/>
          </p:cNvSpPr>
          <p:nvPr>
            <p:ph idx="1"/>
          </p:nvPr>
        </p:nvSpPr>
        <p:spPr>
          <a:xfrm>
            <a:off x="3962400" y="1600200"/>
            <a:ext cx="4972050" cy="4525963"/>
          </a:xfrm>
        </p:spPr>
        <p:txBody>
          <a:bodyPr/>
          <a:lstStyle/>
          <a:p>
            <a:r>
              <a:rPr lang="en-GB" sz="2400" dirty="0" smtClean="0"/>
              <a:t>The pixel that is to receive a new </a:t>
            </a:r>
            <a:r>
              <a:rPr lang="en-GB" sz="2400" dirty="0" err="1" smtClean="0"/>
              <a:t>grayscale</a:t>
            </a:r>
            <a:r>
              <a:rPr lang="en-GB" sz="2400" dirty="0" smtClean="0"/>
              <a:t> value lies at the </a:t>
            </a:r>
            <a:r>
              <a:rPr lang="en-GB" sz="2400" dirty="0" err="1" smtClean="0"/>
              <a:t>center</a:t>
            </a:r>
            <a:r>
              <a:rPr lang="en-GB" sz="2400" dirty="0" smtClean="0"/>
              <a:t> of the mask, which implies that the dimensions of the mask must be odd  (Figure 3.23)</a:t>
            </a:r>
          </a:p>
          <a:p>
            <a:r>
              <a:rPr lang="en-GB" sz="2400" dirty="0" smtClean="0"/>
              <a:t>Assume that pixel </a:t>
            </a:r>
            <a:r>
              <a:rPr lang="en-GB" sz="2400" b="1" i="1" dirty="0" smtClean="0"/>
              <a:t>f</a:t>
            </a:r>
            <a:r>
              <a:rPr lang="en-GB" sz="2400" dirty="0" smtClean="0"/>
              <a:t> (</a:t>
            </a:r>
            <a:r>
              <a:rPr lang="en-GB" sz="2400" i="1" dirty="0" smtClean="0"/>
              <a:t>x, y</a:t>
            </a:r>
            <a:r>
              <a:rPr lang="en-GB" sz="2400" dirty="0" smtClean="0"/>
              <a:t>) is the one to receive the new value</a:t>
            </a:r>
            <a:endParaRPr lang="en-GB" sz="2400" b="1" dirty="0" smtClean="0"/>
          </a:p>
        </p:txBody>
      </p:sp>
      <p:grpSp>
        <p:nvGrpSpPr>
          <p:cNvPr id="2" name="Group 12"/>
          <p:cNvGrpSpPr>
            <a:grpSpLocks/>
          </p:cNvGrpSpPr>
          <p:nvPr/>
        </p:nvGrpSpPr>
        <p:grpSpPr bwMode="auto">
          <a:xfrm>
            <a:off x="381000" y="1600200"/>
            <a:ext cx="3355975" cy="4832350"/>
            <a:chOff x="5216483" y="1500173"/>
            <a:chExt cx="3356045" cy="4831971"/>
          </a:xfrm>
        </p:grpSpPr>
        <p:pic>
          <p:nvPicPr>
            <p:cNvPr id="98313" name="Picture 10" descr="fig_3_23_convolution.gif"/>
            <p:cNvPicPr>
              <a:picLocks noChangeAspect="1"/>
            </p:cNvPicPr>
            <p:nvPr/>
          </p:nvPicPr>
          <p:blipFill>
            <a:blip r:embed="rId2"/>
            <a:srcRect/>
            <a:stretch>
              <a:fillRect/>
            </a:stretch>
          </p:blipFill>
          <p:spPr bwMode="auto">
            <a:xfrm>
              <a:off x="5286380" y="1500173"/>
              <a:ext cx="3286148" cy="4448791"/>
            </a:xfrm>
            <a:prstGeom prst="rect">
              <a:avLst/>
            </a:prstGeom>
            <a:noFill/>
            <a:ln w="9525">
              <a:noFill/>
              <a:miter lim="800000"/>
              <a:headEnd/>
              <a:tailEnd/>
            </a:ln>
          </p:spPr>
        </p:pic>
        <p:sp>
          <p:nvSpPr>
            <p:cNvPr id="12" name="TextBox 11"/>
            <p:cNvSpPr txBox="1"/>
            <p:nvPr/>
          </p:nvSpPr>
          <p:spPr>
            <a:xfrm>
              <a:off x="5216483" y="5932125"/>
              <a:ext cx="2908361" cy="400019"/>
            </a:xfrm>
            <a:prstGeom prst="rect">
              <a:avLst/>
            </a:prstGeom>
            <a:noFill/>
          </p:spPr>
          <p:txBody>
            <a:bodyPr wrap="none">
              <a:spAutoFit/>
            </a:bodyPr>
            <a:lstStyle/>
            <a:p>
              <a:pPr>
                <a:defRPr/>
              </a:pPr>
              <a:r>
                <a:rPr lang="en-GB" sz="2000" b="1" dirty="0">
                  <a:latin typeface="+mn-lt"/>
                </a:rPr>
                <a:t>Figure 3.23</a:t>
              </a:r>
              <a:r>
                <a:rPr lang="en-GB" sz="2000" dirty="0">
                  <a:latin typeface="+mn-lt"/>
                </a:rPr>
                <a:t> Convolution</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83B3A688-440D-4166-8FAA-367C9EF0D03C}" type="slidenum">
              <a:rPr lang="en-GB"/>
              <a:pPr>
                <a:defRPr/>
              </a:pPr>
              <a:t>15</a:t>
            </a:fld>
            <a:endParaRPr lang="en-GB"/>
          </a:p>
        </p:txBody>
      </p:sp>
      <p:sp>
        <p:nvSpPr>
          <p:cNvPr id="99333" name="Title 5"/>
          <p:cNvSpPr>
            <a:spLocks noGrp="1"/>
          </p:cNvSpPr>
          <p:nvPr>
            <p:ph type="title"/>
          </p:nvPr>
        </p:nvSpPr>
        <p:spPr bwMode="auto">
          <a:xfrm>
            <a:off x="214313" y="857250"/>
            <a:ext cx="8715375" cy="582613"/>
          </a:xfrm>
          <a:noFill/>
          <a:ln>
            <a:miter lim="800000"/>
            <a:headEnd/>
            <a:tailEnd/>
          </a:ln>
        </p:spPr>
        <p:txBody>
          <a:bodyPr vert="horz" wrap="square" lIns="91440" tIns="45720" rIns="91440" bIns="45720" numCol="1" anchor="t" anchorCtr="0" compatLnSpc="1">
            <a:prstTxWarp prst="textNoShape">
              <a:avLst/>
            </a:prstTxWarp>
          </a:bodyPr>
          <a:lstStyle/>
          <a:p>
            <a:r>
              <a:rPr lang="en-GB" sz="3200" smtClean="0">
                <a:solidFill>
                  <a:schemeClr val="tx1"/>
                </a:solidFill>
              </a:rPr>
              <a:t>Convolution – Linear Equation</a:t>
            </a:r>
          </a:p>
        </p:txBody>
      </p:sp>
      <p:sp>
        <p:nvSpPr>
          <p:cNvPr id="10" name="Title 5"/>
          <p:cNvSpPr txBox="1">
            <a:spLocks/>
          </p:cNvSpPr>
          <p:nvPr/>
        </p:nvSpPr>
        <p:spPr bwMode="auto">
          <a:xfrm>
            <a:off x="214313" y="142875"/>
            <a:ext cx="8715375" cy="582613"/>
          </a:xfrm>
          <a:prstGeom prst="rect">
            <a:avLst/>
          </a:prstGeom>
          <a:noFill/>
          <a:ln w="9525">
            <a:noFill/>
            <a:miter lim="800000"/>
            <a:headEnd/>
            <a:tailEnd/>
          </a:ln>
        </p:spPr>
        <p:txBody>
          <a:bodyPr anchor="ctr"/>
          <a:lstStyle/>
          <a:p>
            <a:pPr>
              <a:defRPr/>
            </a:pPr>
            <a:r>
              <a:rPr lang="en-GB" sz="2400" i="1" dirty="0">
                <a:solidFill>
                  <a:srgbClr val="FF0000"/>
                </a:solidFill>
                <a:latin typeface="Adobe Song Std L" pitchFamily="18" charset="-128"/>
                <a:ea typeface="Adobe Song Std L" pitchFamily="18" charset="-128"/>
                <a:cs typeface="+mj-cs"/>
              </a:rPr>
              <a:t>3.8 – Spatial Filtering</a:t>
            </a:r>
            <a:endParaRPr lang="en-GB" sz="2800" i="1" dirty="0">
              <a:solidFill>
                <a:srgbClr val="FF0000"/>
              </a:solidFill>
              <a:latin typeface="Adobe Song Std L" pitchFamily="18" charset="-128"/>
              <a:ea typeface="Adobe Song Std L" pitchFamily="18" charset="-128"/>
              <a:cs typeface="+mj-cs"/>
            </a:endParaRPr>
          </a:p>
        </p:txBody>
      </p:sp>
      <p:sp>
        <p:nvSpPr>
          <p:cNvPr id="99335" name="Content Placeholder 11"/>
          <p:cNvSpPr>
            <a:spLocks noGrp="1"/>
          </p:cNvSpPr>
          <p:nvPr>
            <p:ph idx="1"/>
          </p:nvPr>
        </p:nvSpPr>
        <p:spPr>
          <a:xfrm>
            <a:off x="204787" y="1371600"/>
            <a:ext cx="8786813" cy="4889500"/>
          </a:xfrm>
        </p:spPr>
        <p:txBody>
          <a:bodyPr/>
          <a:lstStyle/>
          <a:p>
            <a:r>
              <a:rPr lang="en-GB" sz="2400" dirty="0" smtClean="0"/>
              <a:t>Let </a:t>
            </a:r>
            <a:r>
              <a:rPr lang="en-GB" sz="2400" i="1" dirty="0" smtClean="0"/>
              <a:t>f</a:t>
            </a:r>
            <a:r>
              <a:rPr lang="en-GB" sz="2400" dirty="0" smtClean="0"/>
              <a:t>(</a:t>
            </a:r>
            <a:r>
              <a:rPr lang="en-GB" sz="2400" i="1" dirty="0" smtClean="0"/>
              <a:t>x, y</a:t>
            </a:r>
            <a:r>
              <a:rPr lang="en-GB" sz="2400" dirty="0" smtClean="0"/>
              <a:t>) be an </a:t>
            </a:r>
            <a:r>
              <a:rPr lang="en-GB" sz="2400" i="1" dirty="0" smtClean="0"/>
              <a:t>M</a:t>
            </a:r>
            <a:r>
              <a:rPr lang="en-GB" sz="2400" dirty="0" smtClean="0"/>
              <a:t> × </a:t>
            </a:r>
            <a:r>
              <a:rPr lang="en-GB" sz="2400" i="1" dirty="0" smtClean="0"/>
              <a:t>N</a:t>
            </a:r>
            <a:r>
              <a:rPr lang="en-GB" sz="2400" dirty="0" smtClean="0"/>
              <a:t> image and </a:t>
            </a:r>
            <a:r>
              <a:rPr lang="en-GB" sz="2400" i="1" dirty="0" smtClean="0"/>
              <a:t>c</a:t>
            </a:r>
            <a:r>
              <a:rPr lang="en-GB" sz="2400" dirty="0" smtClean="0"/>
              <a:t>(</a:t>
            </a:r>
            <a:r>
              <a:rPr lang="en-GB" sz="2400" i="1" dirty="0" smtClean="0"/>
              <a:t>v, w</a:t>
            </a:r>
            <a:r>
              <a:rPr lang="en-GB" sz="2400" dirty="0" smtClean="0"/>
              <a:t>) be an </a:t>
            </a:r>
            <a:r>
              <a:rPr lang="en-GB" sz="2400" i="1" dirty="0" smtClean="0"/>
              <a:t>m</a:t>
            </a:r>
            <a:r>
              <a:rPr lang="en-GB" sz="2400" dirty="0" smtClean="0"/>
              <a:t> × </a:t>
            </a:r>
            <a:r>
              <a:rPr lang="en-GB" sz="2400" i="1" dirty="0" smtClean="0"/>
              <a:t>n</a:t>
            </a:r>
            <a:r>
              <a:rPr lang="en-GB" sz="2400" dirty="0" smtClean="0"/>
              <a:t> mask. Then the equation for a linear convolution is</a:t>
            </a:r>
            <a:br>
              <a:rPr lang="en-GB" sz="2400" dirty="0" smtClean="0"/>
            </a:br>
            <a:r>
              <a:rPr lang="en-GB" sz="2400" dirty="0" smtClean="0"/>
              <a:t/>
            </a:r>
            <a:br>
              <a:rPr lang="en-GB" sz="2400" dirty="0" smtClean="0"/>
            </a:br>
            <a:r>
              <a:rPr lang="en-GB" sz="2400" dirty="0" smtClean="0"/>
              <a:t/>
            </a:r>
            <a:br>
              <a:rPr lang="en-GB" sz="2400" dirty="0" smtClean="0"/>
            </a:br>
            <a:endParaRPr lang="en-GB" sz="2400" dirty="0" smtClean="0"/>
          </a:p>
          <a:p>
            <a:pPr lvl="1"/>
            <a:r>
              <a:rPr lang="en-GB" sz="2200" dirty="0" smtClean="0"/>
              <a:t>where </a:t>
            </a:r>
            <a:r>
              <a:rPr lang="en-GB" sz="2200" i="1" dirty="0" err="1" smtClean="0"/>
              <a:t>i</a:t>
            </a:r>
            <a:r>
              <a:rPr lang="en-GB" sz="2200" dirty="0" smtClean="0"/>
              <a:t> = (</a:t>
            </a:r>
            <a:r>
              <a:rPr lang="en-GB" sz="2200" i="1" dirty="0" smtClean="0"/>
              <a:t>m</a:t>
            </a:r>
            <a:r>
              <a:rPr lang="en-GB" sz="2200" dirty="0" smtClean="0"/>
              <a:t> − 1)/2 and </a:t>
            </a:r>
            <a:r>
              <a:rPr lang="en-GB" sz="2200" i="1" dirty="0" smtClean="0"/>
              <a:t>j</a:t>
            </a:r>
            <a:r>
              <a:rPr lang="en-GB" sz="2200" dirty="0" smtClean="0"/>
              <a:t> = (</a:t>
            </a:r>
            <a:r>
              <a:rPr lang="en-GB" sz="2200" i="1" dirty="0" smtClean="0"/>
              <a:t>n</a:t>
            </a:r>
            <a:r>
              <a:rPr lang="en-GB" sz="2200" dirty="0" smtClean="0"/>
              <a:t> − 1)/2</a:t>
            </a:r>
          </a:p>
          <a:p>
            <a:pPr lvl="1"/>
            <a:r>
              <a:rPr lang="en-GB" sz="2200" dirty="0" smtClean="0"/>
              <a:t>Assume </a:t>
            </a:r>
            <a:r>
              <a:rPr lang="en-GB" sz="2200" i="1" dirty="0" smtClean="0"/>
              <a:t>m</a:t>
            </a:r>
            <a:r>
              <a:rPr lang="en-GB" sz="2200" dirty="0" smtClean="0"/>
              <a:t> and </a:t>
            </a:r>
            <a:r>
              <a:rPr lang="en-GB" sz="2200" i="1" dirty="0" smtClean="0"/>
              <a:t>n</a:t>
            </a:r>
            <a:r>
              <a:rPr lang="en-GB" sz="2200" dirty="0" smtClean="0"/>
              <a:t> are odd </a:t>
            </a:r>
          </a:p>
          <a:p>
            <a:pPr lvl="1"/>
            <a:r>
              <a:rPr lang="en-GB" sz="2200" dirty="0" smtClean="0"/>
              <a:t>This equation is applied to each pixel </a:t>
            </a:r>
            <a:r>
              <a:rPr lang="en-GB" sz="2200" i="1" dirty="0" smtClean="0"/>
              <a:t>f</a:t>
            </a:r>
            <a:r>
              <a:rPr lang="en-GB" sz="2200" dirty="0" smtClean="0"/>
              <a:t>(</a:t>
            </a:r>
            <a:r>
              <a:rPr lang="en-GB" sz="2200" i="1" dirty="0" smtClean="0"/>
              <a:t>x, y</a:t>
            </a:r>
            <a:r>
              <a:rPr lang="en-GB" sz="2200" dirty="0" smtClean="0"/>
              <a:t>) of an image, for 0 ≤ </a:t>
            </a:r>
            <a:r>
              <a:rPr lang="en-GB" sz="2200" i="1" dirty="0" smtClean="0"/>
              <a:t>x</a:t>
            </a:r>
            <a:r>
              <a:rPr lang="en-GB" sz="2200" dirty="0" smtClean="0"/>
              <a:t> ≤ </a:t>
            </a:r>
            <a:r>
              <a:rPr lang="en-GB" sz="2200" i="1" dirty="0" smtClean="0"/>
              <a:t>M</a:t>
            </a:r>
            <a:r>
              <a:rPr lang="en-GB" sz="2200" dirty="0" smtClean="0"/>
              <a:t> − 1 and 0 ≤ </a:t>
            </a:r>
            <a:r>
              <a:rPr lang="en-GB" sz="2200" i="1" dirty="0" smtClean="0"/>
              <a:t>y</a:t>
            </a:r>
            <a:r>
              <a:rPr lang="en-GB" sz="2200" dirty="0" smtClean="0"/>
              <a:t> ≤ </a:t>
            </a:r>
            <a:r>
              <a:rPr lang="en-GB" sz="2200" i="1" dirty="0" smtClean="0"/>
              <a:t>N</a:t>
            </a:r>
            <a:r>
              <a:rPr lang="en-GB" sz="2200" dirty="0" smtClean="0"/>
              <a:t> − 1 </a:t>
            </a:r>
          </a:p>
          <a:p>
            <a:pPr lvl="1"/>
            <a:r>
              <a:rPr lang="en-GB" sz="2200" dirty="0" smtClean="0"/>
              <a:t>If </a:t>
            </a:r>
            <a:r>
              <a:rPr lang="en-GB" sz="2200" i="1" dirty="0" smtClean="0"/>
              <a:t>x</a:t>
            </a:r>
            <a:r>
              <a:rPr lang="en-GB" sz="2200" dirty="0" smtClean="0"/>
              <a:t> − </a:t>
            </a:r>
            <a:r>
              <a:rPr lang="en-GB" sz="2200" i="1" dirty="0" smtClean="0"/>
              <a:t>v</a:t>
            </a:r>
            <a:r>
              <a:rPr lang="en-GB" sz="2200" dirty="0" smtClean="0"/>
              <a:t> &lt; 0, </a:t>
            </a:r>
            <a:r>
              <a:rPr lang="en-GB" sz="2200" i="1" dirty="0" smtClean="0"/>
              <a:t>x</a:t>
            </a:r>
            <a:r>
              <a:rPr lang="en-GB" sz="2200" dirty="0" smtClean="0"/>
              <a:t> − </a:t>
            </a:r>
            <a:r>
              <a:rPr lang="en-GB" sz="2200" i="1" dirty="0" smtClean="0"/>
              <a:t>v</a:t>
            </a:r>
            <a:r>
              <a:rPr lang="en-GB" sz="2200" dirty="0" smtClean="0"/>
              <a:t> ≥ </a:t>
            </a:r>
            <a:r>
              <a:rPr lang="en-GB" sz="2200" i="1" dirty="0" smtClean="0"/>
              <a:t>M</a:t>
            </a:r>
            <a:r>
              <a:rPr lang="en-GB" sz="2200" dirty="0" smtClean="0"/>
              <a:t>, </a:t>
            </a:r>
            <a:r>
              <a:rPr lang="en-GB" sz="2200" i="1" dirty="0" smtClean="0"/>
              <a:t>y</a:t>
            </a:r>
            <a:r>
              <a:rPr lang="en-GB" sz="2200" dirty="0" smtClean="0"/>
              <a:t> − </a:t>
            </a:r>
            <a:r>
              <a:rPr lang="en-GB" sz="2200" i="1" dirty="0" smtClean="0"/>
              <a:t>w</a:t>
            </a:r>
            <a:r>
              <a:rPr lang="en-GB" sz="2200" dirty="0" smtClean="0"/>
              <a:t> &lt; 0, or </a:t>
            </a:r>
            <a:r>
              <a:rPr lang="en-GB" sz="2200" i="1" dirty="0" smtClean="0"/>
              <a:t>y</a:t>
            </a:r>
            <a:r>
              <a:rPr lang="en-GB" sz="2200" dirty="0" smtClean="0"/>
              <a:t> − </a:t>
            </a:r>
            <a:r>
              <a:rPr lang="en-GB" sz="2200" i="1" dirty="0" smtClean="0"/>
              <a:t>w</a:t>
            </a:r>
            <a:r>
              <a:rPr lang="en-GB" sz="2200" dirty="0" smtClean="0"/>
              <a:t> ≥ </a:t>
            </a:r>
            <a:r>
              <a:rPr lang="en-GB" sz="2200" i="1" dirty="0" smtClean="0"/>
              <a:t>N</a:t>
            </a:r>
            <a:r>
              <a:rPr lang="en-GB" sz="2200" dirty="0" smtClean="0"/>
              <a:t>, then </a:t>
            </a:r>
            <a:r>
              <a:rPr lang="en-GB" sz="2200" i="1" dirty="0" smtClean="0"/>
              <a:t>f</a:t>
            </a:r>
            <a:r>
              <a:rPr lang="en-GB" sz="2200" dirty="0" smtClean="0"/>
              <a:t>(</a:t>
            </a:r>
            <a:r>
              <a:rPr lang="en-GB" sz="2200" i="1" dirty="0" smtClean="0"/>
              <a:t>x, y</a:t>
            </a:r>
            <a:r>
              <a:rPr lang="en-GB" sz="2200" dirty="0" smtClean="0"/>
              <a:t>) is undefined</a:t>
            </a:r>
          </a:p>
          <a:p>
            <a:pPr lvl="1"/>
            <a:r>
              <a:rPr lang="en-GB" sz="2200" dirty="0" smtClean="0"/>
              <a:t>These are edge cases, discussed next</a:t>
            </a:r>
            <a:endParaRPr lang="en-GB" sz="2200" b="1" dirty="0" smtClean="0"/>
          </a:p>
        </p:txBody>
      </p:sp>
      <p:pic>
        <p:nvPicPr>
          <p:cNvPr id="99336" name="Picture 10" descr="eqn_convolution.gif"/>
          <p:cNvPicPr>
            <a:picLocks noChangeAspect="1"/>
          </p:cNvPicPr>
          <p:nvPr/>
        </p:nvPicPr>
        <p:blipFill>
          <a:blip r:embed="rId2"/>
          <a:srcRect/>
          <a:stretch>
            <a:fillRect/>
          </a:stretch>
        </p:blipFill>
        <p:spPr bwMode="auto">
          <a:xfrm>
            <a:off x="1571625" y="2286000"/>
            <a:ext cx="5099050" cy="78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3F9F3AC5-C024-4C1D-B56A-766C037D519E}" type="slidenum">
              <a:rPr lang="en-GB"/>
              <a:pPr>
                <a:defRPr/>
              </a:pPr>
              <a:t>16</a:t>
            </a:fld>
            <a:endParaRPr lang="en-GB"/>
          </a:p>
        </p:txBody>
      </p:sp>
      <p:sp>
        <p:nvSpPr>
          <p:cNvPr id="100357" name="Title 5"/>
          <p:cNvSpPr>
            <a:spLocks noGrp="1"/>
          </p:cNvSpPr>
          <p:nvPr>
            <p:ph type="title"/>
          </p:nvPr>
        </p:nvSpPr>
        <p:spPr bwMode="auto">
          <a:xfrm>
            <a:off x="214313" y="857250"/>
            <a:ext cx="8715375" cy="582613"/>
          </a:xfrm>
          <a:noFill/>
          <a:ln>
            <a:miter lim="800000"/>
            <a:headEnd/>
            <a:tailEnd/>
          </a:ln>
        </p:spPr>
        <p:txBody>
          <a:bodyPr vert="horz" wrap="square" lIns="91440" tIns="45720" rIns="91440" bIns="45720" numCol="1" anchor="t" anchorCtr="0" compatLnSpc="1">
            <a:prstTxWarp prst="textNoShape">
              <a:avLst/>
            </a:prstTxWarp>
          </a:bodyPr>
          <a:lstStyle/>
          <a:p>
            <a:r>
              <a:rPr lang="en-GB" sz="3200" smtClean="0">
                <a:solidFill>
                  <a:schemeClr val="tx1"/>
                </a:solidFill>
              </a:rPr>
              <a:t>Convolution – Image Edge</a:t>
            </a:r>
          </a:p>
        </p:txBody>
      </p:sp>
      <p:sp>
        <p:nvSpPr>
          <p:cNvPr id="10" name="Title 5"/>
          <p:cNvSpPr txBox="1">
            <a:spLocks/>
          </p:cNvSpPr>
          <p:nvPr/>
        </p:nvSpPr>
        <p:spPr bwMode="auto">
          <a:xfrm>
            <a:off x="214313" y="142875"/>
            <a:ext cx="8715375" cy="582613"/>
          </a:xfrm>
          <a:prstGeom prst="rect">
            <a:avLst/>
          </a:prstGeom>
          <a:noFill/>
          <a:ln w="9525">
            <a:noFill/>
            <a:miter lim="800000"/>
            <a:headEnd/>
            <a:tailEnd/>
          </a:ln>
        </p:spPr>
        <p:txBody>
          <a:bodyPr anchor="ctr"/>
          <a:lstStyle/>
          <a:p>
            <a:pPr>
              <a:defRPr/>
            </a:pPr>
            <a:r>
              <a:rPr lang="en-GB" sz="2400" i="1" dirty="0">
                <a:solidFill>
                  <a:srgbClr val="FF0000"/>
                </a:solidFill>
                <a:latin typeface="Adobe Song Std L" pitchFamily="18" charset="-128"/>
                <a:ea typeface="Adobe Song Std L" pitchFamily="18" charset="-128"/>
                <a:cs typeface="+mj-cs"/>
              </a:rPr>
              <a:t>3.8 – Spatial Filtering</a:t>
            </a:r>
            <a:endParaRPr lang="en-GB" sz="2800" i="1" dirty="0">
              <a:solidFill>
                <a:srgbClr val="FF0000"/>
              </a:solidFill>
              <a:latin typeface="Adobe Song Std L" pitchFamily="18" charset="-128"/>
              <a:ea typeface="Adobe Song Std L" pitchFamily="18" charset="-128"/>
              <a:cs typeface="+mj-cs"/>
            </a:endParaRPr>
          </a:p>
        </p:txBody>
      </p:sp>
      <p:sp>
        <p:nvSpPr>
          <p:cNvPr id="100359" name="Content Placeholder 11"/>
          <p:cNvSpPr>
            <a:spLocks noGrp="1"/>
          </p:cNvSpPr>
          <p:nvPr>
            <p:ph idx="1"/>
          </p:nvPr>
        </p:nvSpPr>
        <p:spPr>
          <a:xfrm>
            <a:off x="457200" y="1600200"/>
            <a:ext cx="4614863" cy="4525963"/>
          </a:xfrm>
        </p:spPr>
        <p:txBody>
          <a:bodyPr/>
          <a:lstStyle/>
          <a:p>
            <a:r>
              <a:rPr lang="en-GB" sz="2400" smtClean="0"/>
              <a:t>What happens at the edges of the image</a:t>
            </a:r>
          </a:p>
          <a:p>
            <a:r>
              <a:rPr lang="en-GB" sz="2400" smtClean="0"/>
              <a:t>Different ways to handle the edge pixels are summarized in Figure 3.24</a:t>
            </a:r>
            <a:endParaRPr lang="en-GB" sz="2200" b="1" smtClean="0"/>
          </a:p>
        </p:txBody>
      </p:sp>
      <p:grpSp>
        <p:nvGrpSpPr>
          <p:cNvPr id="2" name="Group 13"/>
          <p:cNvGrpSpPr>
            <a:grpSpLocks/>
          </p:cNvGrpSpPr>
          <p:nvPr/>
        </p:nvGrpSpPr>
        <p:grpSpPr bwMode="auto">
          <a:xfrm>
            <a:off x="2357438" y="1500188"/>
            <a:ext cx="6286500" cy="4684712"/>
            <a:chOff x="2357422" y="1500174"/>
            <a:chExt cx="6286544" cy="4684071"/>
          </a:xfrm>
        </p:grpSpPr>
        <p:pic>
          <p:nvPicPr>
            <p:cNvPr id="100361" name="Picture 11" descr="fig_3_24_handling_edge_convolution.gif"/>
            <p:cNvPicPr>
              <a:picLocks noChangeAspect="1"/>
            </p:cNvPicPr>
            <p:nvPr/>
          </p:nvPicPr>
          <p:blipFill>
            <a:blip r:embed="rId2"/>
            <a:srcRect/>
            <a:stretch>
              <a:fillRect/>
            </a:stretch>
          </p:blipFill>
          <p:spPr bwMode="auto">
            <a:xfrm>
              <a:off x="5143504" y="1500174"/>
              <a:ext cx="3500462" cy="4684071"/>
            </a:xfrm>
            <a:prstGeom prst="rect">
              <a:avLst/>
            </a:prstGeom>
            <a:noFill/>
            <a:ln w="9525">
              <a:noFill/>
              <a:miter lim="800000"/>
              <a:headEnd/>
              <a:tailEnd/>
            </a:ln>
          </p:spPr>
        </p:pic>
        <p:sp>
          <p:nvSpPr>
            <p:cNvPr id="13" name="TextBox 12"/>
            <p:cNvSpPr txBox="1"/>
            <p:nvPr/>
          </p:nvSpPr>
          <p:spPr>
            <a:xfrm>
              <a:off x="2357422" y="5214416"/>
              <a:ext cx="2624155" cy="707928"/>
            </a:xfrm>
            <a:prstGeom prst="rect">
              <a:avLst/>
            </a:prstGeom>
            <a:noFill/>
          </p:spPr>
          <p:txBody>
            <a:bodyPr wrap="none">
              <a:spAutoFit/>
            </a:bodyPr>
            <a:lstStyle/>
            <a:p>
              <a:pPr>
                <a:defRPr/>
              </a:pPr>
              <a:r>
                <a:rPr lang="en-GB" sz="2000" b="1" dirty="0">
                  <a:latin typeface="+mn-lt"/>
                </a:rPr>
                <a:t>Figure 3.24</a:t>
              </a:r>
              <a:r>
                <a:rPr lang="en-GB" sz="2000" dirty="0">
                  <a:latin typeface="+mn-lt"/>
                </a:rPr>
                <a:t> Handling </a:t>
              </a:r>
            </a:p>
            <a:p>
              <a:pPr>
                <a:defRPr/>
              </a:pPr>
              <a:r>
                <a:rPr lang="en-GB" sz="2000" dirty="0">
                  <a:latin typeface="+mn-lt"/>
                </a:rPr>
                <a:t>edges in convolution</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DBFA1600-F183-416D-849F-54DFAA0B460A}" type="slidenum">
              <a:rPr lang="en-GB"/>
              <a:pPr>
                <a:defRPr/>
              </a:pPr>
              <a:t>17</a:t>
            </a:fld>
            <a:endParaRPr lang="en-GB"/>
          </a:p>
        </p:txBody>
      </p:sp>
      <p:sp>
        <p:nvSpPr>
          <p:cNvPr id="101381" name="Title 5"/>
          <p:cNvSpPr>
            <a:spLocks noGrp="1"/>
          </p:cNvSpPr>
          <p:nvPr>
            <p:ph type="title"/>
          </p:nvPr>
        </p:nvSpPr>
        <p:spPr bwMode="auto">
          <a:xfrm>
            <a:off x="214313" y="857250"/>
            <a:ext cx="8715375" cy="582613"/>
          </a:xfrm>
          <a:noFill/>
          <a:ln>
            <a:miter lim="800000"/>
            <a:headEnd/>
            <a:tailEnd/>
          </a:ln>
        </p:spPr>
        <p:txBody>
          <a:bodyPr vert="horz" wrap="square" lIns="91440" tIns="45720" rIns="91440" bIns="45720" numCol="1" anchor="t" anchorCtr="0" compatLnSpc="1">
            <a:prstTxWarp prst="textNoShape">
              <a:avLst/>
            </a:prstTxWarp>
          </a:bodyPr>
          <a:lstStyle/>
          <a:p>
            <a:r>
              <a:rPr lang="en-GB" sz="3200" smtClean="0">
                <a:solidFill>
                  <a:schemeClr val="tx1"/>
                </a:solidFill>
              </a:rPr>
              <a:t>Convolution – Filters</a:t>
            </a:r>
          </a:p>
        </p:txBody>
      </p:sp>
      <p:sp>
        <p:nvSpPr>
          <p:cNvPr id="10" name="Title 5"/>
          <p:cNvSpPr txBox="1">
            <a:spLocks/>
          </p:cNvSpPr>
          <p:nvPr/>
        </p:nvSpPr>
        <p:spPr bwMode="auto">
          <a:xfrm>
            <a:off x="214313" y="142875"/>
            <a:ext cx="8715375" cy="582613"/>
          </a:xfrm>
          <a:prstGeom prst="rect">
            <a:avLst/>
          </a:prstGeom>
          <a:noFill/>
          <a:ln w="9525">
            <a:noFill/>
            <a:miter lim="800000"/>
            <a:headEnd/>
            <a:tailEnd/>
          </a:ln>
        </p:spPr>
        <p:txBody>
          <a:bodyPr anchor="ctr"/>
          <a:lstStyle/>
          <a:p>
            <a:pPr>
              <a:defRPr/>
            </a:pPr>
            <a:r>
              <a:rPr lang="en-GB" sz="2400" i="1" dirty="0">
                <a:solidFill>
                  <a:srgbClr val="FF0000"/>
                </a:solidFill>
                <a:latin typeface="Adobe Song Std L" pitchFamily="18" charset="-128"/>
                <a:ea typeface="Adobe Song Std L" pitchFamily="18" charset="-128"/>
                <a:cs typeface="+mj-cs"/>
              </a:rPr>
              <a:t>3.8 – Spatial Filtering</a:t>
            </a:r>
            <a:endParaRPr lang="en-GB" sz="2800" i="1" dirty="0">
              <a:solidFill>
                <a:srgbClr val="FF0000"/>
              </a:solidFill>
              <a:latin typeface="Adobe Song Std L" pitchFamily="18" charset="-128"/>
              <a:ea typeface="Adobe Song Std L" pitchFamily="18" charset="-128"/>
              <a:cs typeface="+mj-cs"/>
            </a:endParaRPr>
          </a:p>
        </p:txBody>
      </p:sp>
      <p:sp>
        <p:nvSpPr>
          <p:cNvPr id="101383" name="Content Placeholder 11"/>
          <p:cNvSpPr>
            <a:spLocks noGrp="1"/>
          </p:cNvSpPr>
          <p:nvPr>
            <p:ph idx="1"/>
          </p:nvPr>
        </p:nvSpPr>
        <p:spPr>
          <a:xfrm>
            <a:off x="206375" y="1435100"/>
            <a:ext cx="8786813" cy="4889500"/>
          </a:xfrm>
        </p:spPr>
        <p:txBody>
          <a:bodyPr/>
          <a:lstStyle/>
          <a:p>
            <a:r>
              <a:rPr lang="en-GB" sz="2400" dirty="0" smtClean="0"/>
              <a:t>Filters are sometimes used for smoothing or blurring an image using an averaging convolution mask</a:t>
            </a:r>
          </a:p>
          <a:p>
            <a:pPr lvl="1"/>
            <a:r>
              <a:rPr lang="en-GB" sz="2000" dirty="0" smtClean="0"/>
              <a:t>Blurring can be used as a </a:t>
            </a:r>
            <a:r>
              <a:rPr lang="en-GB" sz="2000" dirty="0" err="1" smtClean="0"/>
              <a:t>preprocessing</a:t>
            </a:r>
            <a:r>
              <a:rPr lang="en-GB" sz="2000" dirty="0" smtClean="0"/>
              <a:t> step to “pull objects together” so that the main objects in an image can then be detected and extracted</a:t>
            </a:r>
          </a:p>
          <a:p>
            <a:pPr lvl="1"/>
            <a:r>
              <a:rPr lang="en-GB" sz="2000" dirty="0" smtClean="0"/>
              <a:t>It can be helpful in removing </a:t>
            </a:r>
            <a:r>
              <a:rPr lang="en-GB" sz="2000" b="1" i="1" dirty="0" smtClean="0"/>
              <a:t>image noise</a:t>
            </a:r>
          </a:p>
          <a:p>
            <a:pPr lvl="1"/>
            <a:r>
              <a:rPr lang="en-GB" sz="2000" dirty="0" smtClean="0"/>
              <a:t>It can soften jagged edges or remove moiré patterns in an </a:t>
            </a:r>
            <a:r>
              <a:rPr lang="en-GB" sz="2000" dirty="0" err="1" smtClean="0"/>
              <a:t>undersampled</a:t>
            </a:r>
            <a:r>
              <a:rPr lang="en-GB" sz="2000" dirty="0" smtClean="0"/>
              <a:t> image</a:t>
            </a:r>
          </a:p>
          <a:p>
            <a:pPr lvl="1"/>
            <a:r>
              <a:rPr lang="en-GB" sz="2000" dirty="0" smtClean="0"/>
              <a:t>It can smooth over the </a:t>
            </a:r>
            <a:r>
              <a:rPr lang="en-GB" sz="2000" dirty="0" err="1" smtClean="0"/>
              <a:t>blockiness</a:t>
            </a:r>
            <a:r>
              <a:rPr lang="en-GB" sz="2000" dirty="0" smtClean="0"/>
              <a:t> that can be caused by JPEG compression done at a high compression rate</a:t>
            </a:r>
          </a:p>
          <a:p>
            <a:pPr lvl="1"/>
            <a:r>
              <a:rPr lang="en-GB" sz="2000" dirty="0" smtClean="0"/>
              <a:t>Smoothing convolutions are sometimes referred to as </a:t>
            </a:r>
            <a:r>
              <a:rPr lang="en-GB" sz="2000" b="1" i="1" dirty="0" smtClean="0"/>
              <a:t>low-pass filters</a:t>
            </a:r>
            <a:r>
              <a:rPr lang="en-GB" sz="2000" dirty="0" smtClean="0"/>
              <a:t> because their effect is to remove high-frequency </a:t>
            </a:r>
          </a:p>
          <a:p>
            <a:pPr lvl="1">
              <a:buNone/>
            </a:pPr>
            <a:r>
              <a:rPr lang="en-GB" sz="2000" dirty="0" smtClean="0"/>
              <a:t>	components of an image</a:t>
            </a:r>
            <a:endParaRPr lang="en-GB" sz="2000"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3AB667B4-2D9E-4018-AE55-B203FAD75557}" type="slidenum">
              <a:rPr lang="en-GB"/>
              <a:pPr>
                <a:defRPr/>
              </a:pPr>
              <a:t>18</a:t>
            </a:fld>
            <a:endParaRPr lang="en-GB"/>
          </a:p>
        </p:txBody>
      </p:sp>
      <p:sp>
        <p:nvSpPr>
          <p:cNvPr id="104453" name="Title 5"/>
          <p:cNvSpPr>
            <a:spLocks noGrp="1"/>
          </p:cNvSpPr>
          <p:nvPr>
            <p:ph type="title"/>
          </p:nvPr>
        </p:nvSpPr>
        <p:spPr bwMode="auto">
          <a:xfrm>
            <a:off x="214313" y="857250"/>
            <a:ext cx="8715375" cy="582613"/>
          </a:xfrm>
          <a:noFill/>
          <a:ln>
            <a:miter lim="800000"/>
            <a:headEnd/>
            <a:tailEnd/>
          </a:ln>
        </p:spPr>
        <p:txBody>
          <a:bodyPr vert="horz" wrap="square" lIns="91440" tIns="45720" rIns="91440" bIns="45720" numCol="1" anchor="t" anchorCtr="0" compatLnSpc="1">
            <a:prstTxWarp prst="textNoShape">
              <a:avLst/>
            </a:prstTxWarp>
          </a:bodyPr>
          <a:lstStyle/>
          <a:p>
            <a:r>
              <a:rPr lang="en-GB" sz="3200" smtClean="0">
                <a:solidFill>
                  <a:schemeClr val="tx1"/>
                </a:solidFill>
              </a:rPr>
              <a:t>Filters in Digital Image Processing Programs</a:t>
            </a:r>
          </a:p>
        </p:txBody>
      </p:sp>
      <p:sp>
        <p:nvSpPr>
          <p:cNvPr id="10" name="Title 5"/>
          <p:cNvSpPr txBox="1">
            <a:spLocks/>
          </p:cNvSpPr>
          <p:nvPr/>
        </p:nvSpPr>
        <p:spPr bwMode="auto">
          <a:xfrm>
            <a:off x="214313" y="142875"/>
            <a:ext cx="8715375" cy="582613"/>
          </a:xfrm>
          <a:prstGeom prst="rect">
            <a:avLst/>
          </a:prstGeom>
          <a:noFill/>
          <a:ln w="9525">
            <a:noFill/>
            <a:miter lim="800000"/>
            <a:headEnd/>
            <a:tailEnd/>
          </a:ln>
        </p:spPr>
        <p:txBody>
          <a:bodyPr anchor="ctr"/>
          <a:lstStyle/>
          <a:p>
            <a:pPr>
              <a:defRPr/>
            </a:pPr>
            <a:r>
              <a:rPr lang="en-GB" sz="2400" i="1" dirty="0">
                <a:solidFill>
                  <a:srgbClr val="FF0000"/>
                </a:solidFill>
                <a:latin typeface="Adobe Song Std L" pitchFamily="18" charset="-128"/>
                <a:ea typeface="Adobe Song Std L" pitchFamily="18" charset="-128"/>
                <a:cs typeface="+mj-cs"/>
              </a:rPr>
              <a:t>3.8 – Spatial Filtering</a:t>
            </a:r>
            <a:endParaRPr lang="en-GB" sz="2800" i="1" dirty="0">
              <a:solidFill>
                <a:srgbClr val="FF0000"/>
              </a:solidFill>
              <a:latin typeface="Adobe Song Std L" pitchFamily="18" charset="-128"/>
              <a:ea typeface="Adobe Song Std L" pitchFamily="18" charset="-128"/>
              <a:cs typeface="+mj-cs"/>
            </a:endParaRPr>
          </a:p>
        </p:txBody>
      </p:sp>
      <p:sp>
        <p:nvSpPr>
          <p:cNvPr id="104455" name="Content Placeholder 11"/>
          <p:cNvSpPr>
            <a:spLocks noGrp="1"/>
          </p:cNvSpPr>
          <p:nvPr>
            <p:ph idx="1"/>
          </p:nvPr>
        </p:nvSpPr>
        <p:spPr>
          <a:xfrm>
            <a:off x="206375" y="1511300"/>
            <a:ext cx="8786813" cy="4889500"/>
          </a:xfrm>
        </p:spPr>
        <p:txBody>
          <a:bodyPr/>
          <a:lstStyle/>
          <a:p>
            <a:r>
              <a:rPr lang="en-GB" sz="2400" dirty="0" smtClean="0"/>
              <a:t>Digital image processing programs like Photoshop and GIMP have an array of filters for you to choose from, for a variety of purposes</a:t>
            </a:r>
          </a:p>
          <a:p>
            <a:pPr lvl="1"/>
            <a:r>
              <a:rPr lang="en-GB" sz="2000" dirty="0" smtClean="0"/>
              <a:t>Some are corrective filters for sharpening or correcting </a:t>
            </a:r>
            <a:r>
              <a:rPr lang="en-GB" sz="2000" dirty="0" err="1" smtClean="0"/>
              <a:t>colors</a:t>
            </a:r>
            <a:r>
              <a:rPr lang="en-GB" sz="2000" dirty="0" smtClean="0"/>
              <a:t> </a:t>
            </a:r>
          </a:p>
          <a:p>
            <a:pPr lvl="1"/>
            <a:r>
              <a:rPr lang="en-GB" sz="2000" dirty="0" smtClean="0"/>
              <a:t>Some are destructive filters for distorting or morphing images</a:t>
            </a:r>
          </a:p>
          <a:p>
            <a:pPr lvl="1"/>
            <a:r>
              <a:rPr lang="en-GB" sz="2000" dirty="0" smtClean="0"/>
              <a:t>Some filters create special effects such as simulated brush-strokes, surfaces, and textures</a:t>
            </a:r>
          </a:p>
          <a:p>
            <a:r>
              <a:rPr lang="en-GB" sz="2400" dirty="0" smtClean="0"/>
              <a:t>These filters operate by applying convolutions to alter pixel values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98D8EE61-D910-4807-8899-E90D9D008B36}" type="slidenum">
              <a:rPr lang="en-GB"/>
              <a:pPr>
                <a:defRPr/>
              </a:pPr>
              <a:t>19</a:t>
            </a:fld>
            <a:endParaRPr lang="en-GB"/>
          </a:p>
        </p:txBody>
      </p:sp>
      <p:sp>
        <p:nvSpPr>
          <p:cNvPr id="105477" name="Title 5"/>
          <p:cNvSpPr>
            <a:spLocks noGrp="1"/>
          </p:cNvSpPr>
          <p:nvPr>
            <p:ph type="title"/>
          </p:nvPr>
        </p:nvSpPr>
        <p:spPr bwMode="auto">
          <a:xfrm>
            <a:off x="214313" y="857250"/>
            <a:ext cx="8715375" cy="582613"/>
          </a:xfrm>
          <a:noFill/>
          <a:ln>
            <a:miter lim="800000"/>
            <a:headEnd/>
            <a:tailEnd/>
          </a:ln>
        </p:spPr>
        <p:txBody>
          <a:bodyPr vert="horz" wrap="square" lIns="91440" tIns="45720" rIns="91440" bIns="45720" numCol="1" anchor="t" anchorCtr="0" compatLnSpc="1">
            <a:prstTxWarp prst="textNoShape">
              <a:avLst/>
            </a:prstTxWarp>
          </a:bodyPr>
          <a:lstStyle/>
          <a:p>
            <a:r>
              <a:rPr lang="en-GB" sz="3200" smtClean="0">
                <a:solidFill>
                  <a:schemeClr val="tx1"/>
                </a:solidFill>
              </a:rPr>
              <a:t>Filters in Digital Image Processing Programs - Masks</a:t>
            </a:r>
          </a:p>
        </p:txBody>
      </p:sp>
      <p:sp>
        <p:nvSpPr>
          <p:cNvPr id="10" name="Title 5"/>
          <p:cNvSpPr txBox="1">
            <a:spLocks/>
          </p:cNvSpPr>
          <p:nvPr/>
        </p:nvSpPr>
        <p:spPr bwMode="auto">
          <a:xfrm>
            <a:off x="214313" y="142875"/>
            <a:ext cx="8715375" cy="582613"/>
          </a:xfrm>
          <a:prstGeom prst="rect">
            <a:avLst/>
          </a:prstGeom>
          <a:noFill/>
          <a:ln w="9525">
            <a:noFill/>
            <a:miter lim="800000"/>
            <a:headEnd/>
            <a:tailEnd/>
          </a:ln>
        </p:spPr>
        <p:txBody>
          <a:bodyPr anchor="ctr"/>
          <a:lstStyle/>
          <a:p>
            <a:pPr>
              <a:defRPr/>
            </a:pPr>
            <a:r>
              <a:rPr lang="en-GB" sz="2400" i="1" dirty="0">
                <a:solidFill>
                  <a:srgbClr val="FF0000"/>
                </a:solidFill>
                <a:latin typeface="Adobe Song Std L" pitchFamily="18" charset="-128"/>
                <a:ea typeface="Adobe Song Std L" pitchFamily="18" charset="-128"/>
                <a:cs typeface="+mj-cs"/>
              </a:rPr>
              <a:t>3.8 – Spatial Filtering</a:t>
            </a:r>
            <a:endParaRPr lang="en-GB" sz="2800" i="1" dirty="0">
              <a:solidFill>
                <a:srgbClr val="FF0000"/>
              </a:solidFill>
              <a:latin typeface="Adobe Song Std L" pitchFamily="18" charset="-128"/>
              <a:ea typeface="Adobe Song Std L" pitchFamily="18" charset="-128"/>
              <a:cs typeface="+mj-cs"/>
            </a:endParaRPr>
          </a:p>
        </p:txBody>
      </p:sp>
      <p:sp>
        <p:nvSpPr>
          <p:cNvPr id="105479" name="Content Placeholder 11"/>
          <p:cNvSpPr>
            <a:spLocks noGrp="1"/>
          </p:cNvSpPr>
          <p:nvPr>
            <p:ph idx="1"/>
          </p:nvPr>
        </p:nvSpPr>
        <p:spPr>
          <a:xfrm>
            <a:off x="206375" y="1816100"/>
            <a:ext cx="8786813" cy="4508500"/>
          </a:xfrm>
        </p:spPr>
        <p:txBody>
          <a:bodyPr/>
          <a:lstStyle/>
          <a:p>
            <a:r>
              <a:rPr lang="en-GB" sz="2400" dirty="0" smtClean="0"/>
              <a:t>Various convolution masks will affect your images differently</a:t>
            </a:r>
          </a:p>
          <a:p>
            <a:r>
              <a:rPr lang="en-GB" sz="2400" dirty="0" smtClean="0"/>
              <a:t>You can apply the predefined filters more effectively, even using them in combination with one another</a:t>
            </a:r>
          </a:p>
          <a:p>
            <a:r>
              <a:rPr lang="en-GB" sz="2400" dirty="0" smtClean="0"/>
              <a:t>Customized masks are for creative special effects</a:t>
            </a:r>
          </a:p>
          <a:p>
            <a:r>
              <a:rPr lang="en-GB" sz="2400" dirty="0" smtClean="0"/>
              <a:t>One way to design a convolution mask or predict how a predefined mask will work is to apply it to three simple types of image data:</a:t>
            </a:r>
          </a:p>
          <a:p>
            <a:pPr lvl="1"/>
            <a:r>
              <a:rPr lang="en-GB" sz="2000" dirty="0" smtClean="0"/>
              <a:t>a block of pixels that contains a sharp edge, </a:t>
            </a:r>
          </a:p>
          <a:p>
            <a:pPr lvl="1"/>
            <a:r>
              <a:rPr lang="en-GB" sz="2000" dirty="0" smtClean="0"/>
              <a:t>a block where the </a:t>
            </a:r>
            <a:r>
              <a:rPr lang="en-GB" sz="2000" dirty="0" err="1" smtClean="0"/>
              <a:t>center</a:t>
            </a:r>
            <a:r>
              <a:rPr lang="en-GB" sz="2000" dirty="0" smtClean="0"/>
              <a:t> value is different from the rest of </a:t>
            </a:r>
          </a:p>
          <a:p>
            <a:pPr lvl="1">
              <a:buNone/>
            </a:pPr>
            <a:r>
              <a:rPr lang="en-GB" sz="2000" dirty="0" smtClean="0"/>
              <a:t>	the values </a:t>
            </a:r>
          </a:p>
          <a:p>
            <a:pPr lvl="1"/>
            <a:r>
              <a:rPr lang="en-GB" sz="2000" dirty="0" smtClean="0"/>
              <a:t>a block where all pixel values are the same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0"/>
            <a:ext cx="7772400" cy="914400"/>
          </a:xfrm>
        </p:spPr>
        <p:txBody>
          <a:bodyPr/>
          <a:lstStyle/>
          <a:p>
            <a:pPr eaLnBrk="1" hangingPunct="1"/>
            <a:r>
              <a:rPr lang="th-TH" sz="5400" smtClean="0">
                <a:solidFill>
                  <a:srgbClr val="9900FF"/>
                </a:solidFill>
              </a:rPr>
              <a:t>Image processing</a:t>
            </a:r>
          </a:p>
        </p:txBody>
      </p:sp>
      <p:sp>
        <p:nvSpPr>
          <p:cNvPr id="30723" name="Rectangle 3"/>
          <p:cNvSpPr>
            <a:spLocks noGrp="1" noChangeArrowheads="1"/>
          </p:cNvSpPr>
          <p:nvPr>
            <p:ph idx="1"/>
          </p:nvPr>
        </p:nvSpPr>
        <p:spPr>
          <a:xfrm>
            <a:off x="685800" y="1066800"/>
            <a:ext cx="7239000" cy="5257800"/>
          </a:xfrm>
        </p:spPr>
        <p:txBody>
          <a:bodyPr/>
          <a:lstStyle/>
          <a:p>
            <a:pPr eaLnBrk="1" hangingPunct="1">
              <a:buFontTx/>
              <a:buNone/>
            </a:pPr>
            <a:r>
              <a:rPr lang="th-TH" sz="4000" dirty="0" smtClean="0">
                <a:solidFill>
                  <a:schemeClr val="accent2"/>
                </a:solidFill>
              </a:rPr>
              <a:t>1. Spatial filtering</a:t>
            </a:r>
          </a:p>
          <a:p>
            <a:pPr eaLnBrk="1" hangingPunct="1">
              <a:buFontTx/>
              <a:buNone/>
            </a:pPr>
            <a:r>
              <a:rPr lang="th-TH" sz="4000" dirty="0" smtClean="0">
                <a:solidFill>
                  <a:schemeClr val="accent2"/>
                </a:solidFill>
              </a:rPr>
              <a:t>2. Pixel shifting operation</a:t>
            </a:r>
          </a:p>
          <a:p>
            <a:pPr eaLnBrk="1" hangingPunct="1">
              <a:buFontTx/>
              <a:buNone/>
            </a:pPr>
            <a:r>
              <a:rPr lang="th-TH" sz="4000" dirty="0" smtClean="0">
                <a:solidFill>
                  <a:schemeClr val="accent2"/>
                </a:solidFill>
              </a:rPr>
              <a:t>3. Temporal filtering</a:t>
            </a:r>
          </a:p>
          <a:p>
            <a:pPr eaLnBrk="1" hangingPunct="1">
              <a:buFontTx/>
              <a:buNone/>
            </a:pPr>
            <a:r>
              <a:rPr lang="th-TH" sz="4000" dirty="0" smtClean="0">
                <a:solidFill>
                  <a:schemeClr val="accent2"/>
                </a:solidFill>
              </a:rPr>
              <a:t>4. Intensity transformations</a:t>
            </a:r>
          </a:p>
          <a:p>
            <a:pPr eaLnBrk="1" hangingPunct="1">
              <a:buFontTx/>
              <a:buNone/>
            </a:pPr>
            <a:r>
              <a:rPr lang="th-TH" sz="4000" dirty="0" smtClean="0">
                <a:solidFill>
                  <a:schemeClr val="accent2"/>
                </a:solidFill>
              </a:rPr>
              <a:t>5. Window/Level techniques</a:t>
            </a:r>
          </a:p>
          <a:p>
            <a:pPr eaLnBrk="1" hangingPunct="1">
              <a:buFontTx/>
              <a:buNone/>
            </a:pPr>
            <a:r>
              <a:rPr lang="th-TH" sz="4000" dirty="0" smtClean="0">
                <a:solidFill>
                  <a:schemeClr val="accent2"/>
                </a:solidFill>
              </a:rPr>
              <a:t>6. Parametric imaging</a:t>
            </a:r>
          </a:p>
        </p:txBody>
      </p:sp>
      <p:sp>
        <p:nvSpPr>
          <p:cNvPr id="4" name="Date Placeholder 3"/>
          <p:cNvSpPr>
            <a:spLocks noGrp="1"/>
          </p:cNvSpPr>
          <p:nvPr>
            <p:ph type="dt" sz="half" idx="10"/>
          </p:nvPr>
        </p:nvSpPr>
        <p:spPr/>
        <p:txBody>
          <a:bodyPr/>
          <a:lstStyle/>
          <a:p>
            <a:fld id="{042A5C67-6497-47AA-AA81-627263B4A9A6}" type="datetime2">
              <a:rPr lang="en-US" altLang="en-US" smtClean="0"/>
              <a:pPr/>
              <a:t>Monday, August 27, 2012</a:t>
            </a:fld>
            <a:endParaRPr lang="en-US" altLang="en-US"/>
          </a:p>
        </p:txBody>
      </p:sp>
      <p:sp>
        <p:nvSpPr>
          <p:cNvPr id="5" name="Slide Number Placeholder 4"/>
          <p:cNvSpPr>
            <a:spLocks noGrp="1"/>
          </p:cNvSpPr>
          <p:nvPr>
            <p:ph type="sldNum" sz="quarter" idx="12"/>
          </p:nvPr>
        </p:nvSpPr>
        <p:spPr/>
        <p:txBody>
          <a:bodyPr/>
          <a:lstStyle/>
          <a:p>
            <a:fld id="{7FB7AFD2-940B-4F43-8E83-D5CCCCF9D70D}" type="slidenum">
              <a:rPr lang="en-US" altLang="en-US" smtClean="0"/>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C8DA0BE7-00CD-4B9E-84AF-2F684264F81D}" type="slidenum">
              <a:rPr lang="en-GB"/>
              <a:pPr>
                <a:defRPr/>
              </a:pPr>
              <a:t>20</a:t>
            </a:fld>
            <a:endParaRPr lang="en-GB"/>
          </a:p>
        </p:txBody>
      </p:sp>
      <p:sp>
        <p:nvSpPr>
          <p:cNvPr id="106501" name="Title 5"/>
          <p:cNvSpPr>
            <a:spLocks noGrp="1"/>
          </p:cNvSpPr>
          <p:nvPr>
            <p:ph type="title"/>
          </p:nvPr>
        </p:nvSpPr>
        <p:spPr bwMode="auto">
          <a:xfrm>
            <a:off x="214313" y="857250"/>
            <a:ext cx="8715375" cy="582613"/>
          </a:xfrm>
          <a:noFill/>
          <a:ln>
            <a:miter lim="800000"/>
            <a:headEnd/>
            <a:tailEnd/>
          </a:ln>
        </p:spPr>
        <p:txBody>
          <a:bodyPr vert="horz" wrap="square" lIns="91440" tIns="45720" rIns="91440" bIns="45720" numCol="1" anchor="t" anchorCtr="0" compatLnSpc="1">
            <a:prstTxWarp prst="textNoShape">
              <a:avLst/>
            </a:prstTxWarp>
          </a:bodyPr>
          <a:lstStyle/>
          <a:p>
            <a:r>
              <a:rPr lang="en-GB" sz="2800" smtClean="0">
                <a:solidFill>
                  <a:schemeClr val="tx1"/>
                </a:solidFill>
              </a:rPr>
              <a:t>Filters in Digital Image Processing Programs – Custom Filter</a:t>
            </a:r>
          </a:p>
        </p:txBody>
      </p:sp>
      <p:sp>
        <p:nvSpPr>
          <p:cNvPr id="10" name="Title 5"/>
          <p:cNvSpPr txBox="1">
            <a:spLocks/>
          </p:cNvSpPr>
          <p:nvPr/>
        </p:nvSpPr>
        <p:spPr bwMode="auto">
          <a:xfrm>
            <a:off x="214313" y="142875"/>
            <a:ext cx="8715375" cy="582613"/>
          </a:xfrm>
          <a:prstGeom prst="rect">
            <a:avLst/>
          </a:prstGeom>
          <a:noFill/>
          <a:ln w="9525">
            <a:noFill/>
            <a:miter lim="800000"/>
            <a:headEnd/>
            <a:tailEnd/>
          </a:ln>
        </p:spPr>
        <p:txBody>
          <a:bodyPr anchor="ctr"/>
          <a:lstStyle/>
          <a:p>
            <a:pPr>
              <a:defRPr/>
            </a:pPr>
            <a:r>
              <a:rPr lang="en-GB" sz="2400" i="1" dirty="0">
                <a:solidFill>
                  <a:srgbClr val="FF0000"/>
                </a:solidFill>
                <a:latin typeface="Adobe Song Std L" pitchFamily="18" charset="-128"/>
                <a:ea typeface="Adobe Song Std L" pitchFamily="18" charset="-128"/>
                <a:cs typeface="+mj-cs"/>
              </a:rPr>
              <a:t>3.8 – Spatial Filtering</a:t>
            </a:r>
            <a:endParaRPr lang="en-GB" sz="2800" i="1" dirty="0">
              <a:solidFill>
                <a:srgbClr val="FF0000"/>
              </a:solidFill>
              <a:latin typeface="Adobe Song Std L" pitchFamily="18" charset="-128"/>
              <a:ea typeface="Adobe Song Std L" pitchFamily="18" charset="-128"/>
              <a:cs typeface="+mj-cs"/>
            </a:endParaRPr>
          </a:p>
        </p:txBody>
      </p:sp>
      <p:sp>
        <p:nvSpPr>
          <p:cNvPr id="106503" name="Content Placeholder 11"/>
          <p:cNvSpPr>
            <a:spLocks noGrp="1"/>
          </p:cNvSpPr>
          <p:nvPr>
            <p:ph idx="1"/>
          </p:nvPr>
        </p:nvSpPr>
        <p:spPr>
          <a:xfrm>
            <a:off x="206375" y="1739900"/>
            <a:ext cx="8786813" cy="3822700"/>
          </a:xfrm>
        </p:spPr>
        <p:txBody>
          <a:bodyPr/>
          <a:lstStyle/>
          <a:p>
            <a:r>
              <a:rPr lang="en-GB" sz="2400" dirty="0" smtClean="0"/>
              <a:t>Figure 3.27 shows the custom mask window</a:t>
            </a:r>
          </a:p>
          <a:p>
            <a:r>
              <a:rPr lang="en-GB" sz="2400" dirty="0" smtClean="0"/>
              <a:t>Assume that blank spaces in the mask are 0s</a:t>
            </a:r>
          </a:p>
        </p:txBody>
      </p:sp>
      <p:grpSp>
        <p:nvGrpSpPr>
          <p:cNvPr id="2" name="Group 15"/>
          <p:cNvGrpSpPr>
            <a:grpSpLocks/>
          </p:cNvGrpSpPr>
          <p:nvPr/>
        </p:nvGrpSpPr>
        <p:grpSpPr bwMode="auto">
          <a:xfrm>
            <a:off x="1357313" y="2786063"/>
            <a:ext cx="6261100" cy="2185987"/>
            <a:chOff x="928662" y="2571744"/>
            <a:chExt cx="6261651" cy="2186060"/>
          </a:xfrm>
        </p:grpSpPr>
        <p:pic>
          <p:nvPicPr>
            <p:cNvPr id="106505" name="Picture 13" descr="fig_3_27_custom_filter.jpg"/>
            <p:cNvPicPr>
              <a:picLocks noChangeAspect="1"/>
            </p:cNvPicPr>
            <p:nvPr/>
          </p:nvPicPr>
          <p:blipFill>
            <a:blip r:embed="rId2"/>
            <a:srcRect/>
            <a:stretch>
              <a:fillRect/>
            </a:stretch>
          </p:blipFill>
          <p:spPr bwMode="auto">
            <a:xfrm>
              <a:off x="928662" y="2571744"/>
              <a:ext cx="5238750" cy="1809750"/>
            </a:xfrm>
            <a:prstGeom prst="rect">
              <a:avLst/>
            </a:prstGeom>
            <a:noFill/>
            <a:ln w="9525">
              <a:noFill/>
              <a:miter lim="800000"/>
              <a:headEnd/>
              <a:tailEnd/>
            </a:ln>
          </p:spPr>
        </p:pic>
        <p:sp>
          <p:nvSpPr>
            <p:cNvPr id="15" name="TextBox 14"/>
            <p:cNvSpPr txBox="1"/>
            <p:nvPr/>
          </p:nvSpPr>
          <p:spPr>
            <a:xfrm>
              <a:off x="928662" y="4357741"/>
              <a:ext cx="6261651" cy="400063"/>
            </a:xfrm>
            <a:prstGeom prst="rect">
              <a:avLst/>
            </a:prstGeom>
            <a:noFill/>
          </p:spPr>
          <p:txBody>
            <a:bodyPr wrap="none">
              <a:spAutoFit/>
            </a:bodyPr>
            <a:lstStyle/>
            <a:p>
              <a:pPr>
                <a:defRPr/>
              </a:pPr>
              <a:r>
                <a:rPr lang="en-GB" sz="2000" b="1" dirty="0">
                  <a:latin typeface="+mn-lt"/>
                </a:rPr>
                <a:t>Figure 3.27</a:t>
              </a:r>
              <a:r>
                <a:rPr lang="en-GB" sz="2000" dirty="0">
                  <a:latin typeface="+mn-lt"/>
                </a:rPr>
                <a:t> Custom filter (from Photoshop and GIMP)</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28C76825-317D-40FB-A326-0F8AE9C1DEE1}" type="slidenum">
              <a:rPr lang="en-GB"/>
              <a:pPr>
                <a:defRPr/>
              </a:pPr>
              <a:t>21</a:t>
            </a:fld>
            <a:endParaRPr lang="en-GB"/>
          </a:p>
        </p:txBody>
      </p:sp>
      <p:sp>
        <p:nvSpPr>
          <p:cNvPr id="107525" name="Title 5"/>
          <p:cNvSpPr>
            <a:spLocks noGrp="1"/>
          </p:cNvSpPr>
          <p:nvPr>
            <p:ph type="title"/>
          </p:nvPr>
        </p:nvSpPr>
        <p:spPr bwMode="auto">
          <a:xfrm>
            <a:off x="214313" y="857250"/>
            <a:ext cx="8715375" cy="582613"/>
          </a:xfrm>
          <a:noFill/>
          <a:ln>
            <a:miter lim="800000"/>
            <a:headEnd/>
            <a:tailEnd/>
          </a:ln>
        </p:spPr>
        <p:txBody>
          <a:bodyPr vert="horz" wrap="square" lIns="91440" tIns="45720" rIns="91440" bIns="45720" numCol="1" anchor="t" anchorCtr="0" compatLnSpc="1">
            <a:prstTxWarp prst="textNoShape">
              <a:avLst/>
            </a:prstTxWarp>
          </a:bodyPr>
          <a:lstStyle/>
          <a:p>
            <a:r>
              <a:rPr lang="en-GB" sz="3000" smtClean="0">
                <a:solidFill>
                  <a:schemeClr val="tx1"/>
                </a:solidFill>
              </a:rPr>
              <a:t>Filters in Digital Image Processing Programs - Equations</a:t>
            </a:r>
          </a:p>
        </p:txBody>
      </p:sp>
      <p:sp>
        <p:nvSpPr>
          <p:cNvPr id="10" name="Title 5"/>
          <p:cNvSpPr txBox="1">
            <a:spLocks/>
          </p:cNvSpPr>
          <p:nvPr/>
        </p:nvSpPr>
        <p:spPr bwMode="auto">
          <a:xfrm>
            <a:off x="214313" y="142875"/>
            <a:ext cx="8715375" cy="582613"/>
          </a:xfrm>
          <a:prstGeom prst="rect">
            <a:avLst/>
          </a:prstGeom>
          <a:noFill/>
          <a:ln w="9525">
            <a:noFill/>
            <a:miter lim="800000"/>
            <a:headEnd/>
            <a:tailEnd/>
          </a:ln>
        </p:spPr>
        <p:txBody>
          <a:bodyPr anchor="ctr"/>
          <a:lstStyle/>
          <a:p>
            <a:pPr>
              <a:defRPr/>
            </a:pPr>
            <a:r>
              <a:rPr lang="en-GB" sz="2400" i="1" dirty="0">
                <a:solidFill>
                  <a:srgbClr val="FF0000"/>
                </a:solidFill>
                <a:latin typeface="Adobe Song Std L" pitchFamily="18" charset="-128"/>
                <a:ea typeface="Adobe Song Std L" pitchFamily="18" charset="-128"/>
                <a:cs typeface="+mj-cs"/>
              </a:rPr>
              <a:t>3.8 – Spatial Filtering</a:t>
            </a:r>
            <a:endParaRPr lang="en-GB" sz="2800" i="1" dirty="0">
              <a:solidFill>
                <a:srgbClr val="FF0000"/>
              </a:solidFill>
              <a:latin typeface="Adobe Song Std L" pitchFamily="18" charset="-128"/>
              <a:ea typeface="Adobe Song Std L" pitchFamily="18" charset="-128"/>
              <a:cs typeface="+mj-cs"/>
            </a:endParaRPr>
          </a:p>
        </p:txBody>
      </p:sp>
      <p:sp>
        <p:nvSpPr>
          <p:cNvPr id="107527" name="Content Placeholder 11"/>
          <p:cNvSpPr>
            <a:spLocks noGrp="1"/>
          </p:cNvSpPr>
          <p:nvPr>
            <p:ph idx="1"/>
          </p:nvPr>
        </p:nvSpPr>
        <p:spPr>
          <a:xfrm>
            <a:off x="206375" y="1739900"/>
            <a:ext cx="8786813" cy="4279900"/>
          </a:xfrm>
        </p:spPr>
        <p:txBody>
          <a:bodyPr/>
          <a:lstStyle/>
          <a:p>
            <a:r>
              <a:rPr lang="en-GB" sz="2400" dirty="0" smtClean="0"/>
              <a:t>Since the custom mask varies in its shape and the number of values it contains, and it also involves scaling and offset factors</a:t>
            </a:r>
          </a:p>
          <a:p>
            <a:r>
              <a:rPr lang="en-GB" sz="2400" dirty="0" smtClean="0"/>
              <a:t>Therefore equation</a:t>
            </a:r>
            <a:br>
              <a:rPr lang="en-GB" sz="2400" dirty="0" smtClean="0"/>
            </a:br>
            <a:r>
              <a:rPr lang="en-GB" sz="2400" dirty="0" smtClean="0"/>
              <a:t/>
            </a:r>
            <a:br>
              <a:rPr lang="en-GB" sz="2400" dirty="0" smtClean="0"/>
            </a:br>
            <a:r>
              <a:rPr lang="en-GB" sz="2400" dirty="0" smtClean="0"/>
              <a:t>is rewritten to</a:t>
            </a:r>
            <a:br>
              <a:rPr lang="en-GB" sz="2400" dirty="0" smtClean="0"/>
            </a:br>
            <a:endParaRPr lang="en-GB" sz="2400" dirty="0" smtClean="0"/>
          </a:p>
          <a:p>
            <a:pPr lvl="1"/>
            <a:r>
              <a:rPr lang="en-GB" sz="2000" dirty="0" smtClean="0"/>
              <a:t>In order to preserve the brightness balance of an image,            = 1</a:t>
            </a:r>
          </a:p>
          <a:p>
            <a:pPr lvl="1"/>
            <a:r>
              <a:rPr lang="en-GB" sz="2000" dirty="0" smtClean="0"/>
              <a:t>If              &gt; 1, then the </a:t>
            </a:r>
            <a:r>
              <a:rPr lang="en-GB" sz="2000" dirty="0" err="1" smtClean="0"/>
              <a:t>center</a:t>
            </a:r>
            <a:r>
              <a:rPr lang="en-GB" sz="2000" dirty="0" smtClean="0"/>
              <a:t> pixel will be become lighter</a:t>
            </a:r>
          </a:p>
          <a:p>
            <a:pPr lvl="1"/>
            <a:r>
              <a:rPr lang="en-GB" sz="2000" dirty="0" smtClean="0"/>
              <a:t>If              &lt; 1, the </a:t>
            </a:r>
            <a:r>
              <a:rPr lang="en-GB" sz="2000" dirty="0" err="1" smtClean="0"/>
              <a:t>center</a:t>
            </a:r>
            <a:r>
              <a:rPr lang="en-GB" sz="2000" dirty="0" smtClean="0"/>
              <a:t> pixel will become darker</a:t>
            </a:r>
          </a:p>
        </p:txBody>
      </p:sp>
      <p:grpSp>
        <p:nvGrpSpPr>
          <p:cNvPr id="2" name="Group 20"/>
          <p:cNvGrpSpPr>
            <a:grpSpLocks/>
          </p:cNvGrpSpPr>
          <p:nvPr/>
        </p:nvGrpSpPr>
        <p:grpSpPr bwMode="auto">
          <a:xfrm>
            <a:off x="2852738" y="2905125"/>
            <a:ext cx="4433887" cy="1285875"/>
            <a:chOff x="2852080" y="2714620"/>
            <a:chExt cx="4434564" cy="1285884"/>
          </a:xfrm>
        </p:grpSpPr>
        <p:pic>
          <p:nvPicPr>
            <p:cNvPr id="107534" name="Picture 10" descr="eqn_convolution.gif"/>
            <p:cNvPicPr>
              <a:picLocks noChangeAspect="1"/>
            </p:cNvPicPr>
            <p:nvPr/>
          </p:nvPicPr>
          <p:blipFill>
            <a:blip r:embed="rId2"/>
            <a:srcRect/>
            <a:stretch>
              <a:fillRect/>
            </a:stretch>
          </p:blipFill>
          <p:spPr bwMode="auto">
            <a:xfrm>
              <a:off x="3500430" y="2714620"/>
              <a:ext cx="3786214" cy="583492"/>
            </a:xfrm>
            <a:prstGeom prst="rect">
              <a:avLst/>
            </a:prstGeom>
            <a:noFill/>
            <a:ln w="9525">
              <a:noFill/>
              <a:miter lim="800000"/>
              <a:headEnd/>
              <a:tailEnd/>
            </a:ln>
          </p:spPr>
        </p:pic>
        <p:pic>
          <p:nvPicPr>
            <p:cNvPr id="107535" name="Picture 11" descr="eqn_convolution_3_3.gif"/>
            <p:cNvPicPr>
              <a:picLocks noChangeAspect="1"/>
            </p:cNvPicPr>
            <p:nvPr/>
          </p:nvPicPr>
          <p:blipFill>
            <a:blip r:embed="rId3"/>
            <a:srcRect/>
            <a:stretch>
              <a:fillRect/>
            </a:stretch>
          </p:blipFill>
          <p:spPr bwMode="auto">
            <a:xfrm>
              <a:off x="2852080" y="3500438"/>
              <a:ext cx="1977534" cy="500066"/>
            </a:xfrm>
            <a:prstGeom prst="rect">
              <a:avLst/>
            </a:prstGeom>
            <a:noFill/>
            <a:ln w="9525">
              <a:noFill/>
              <a:miter lim="800000"/>
              <a:headEnd/>
              <a:tailEnd/>
            </a:ln>
          </p:spPr>
        </p:pic>
      </p:grpSp>
      <p:grpSp>
        <p:nvGrpSpPr>
          <p:cNvPr id="3" name="Group 19"/>
          <p:cNvGrpSpPr>
            <a:grpSpLocks/>
          </p:cNvGrpSpPr>
          <p:nvPr/>
        </p:nvGrpSpPr>
        <p:grpSpPr bwMode="auto">
          <a:xfrm>
            <a:off x="1600200" y="4448175"/>
            <a:ext cx="6286500" cy="1114425"/>
            <a:chOff x="1571604" y="4314834"/>
            <a:chExt cx="6286544" cy="1114430"/>
          </a:xfrm>
        </p:grpSpPr>
        <p:pic>
          <p:nvPicPr>
            <p:cNvPr id="107530" name="Picture 12" descr="eqn_convolution_3_3_a.gif"/>
            <p:cNvPicPr>
              <a:picLocks noChangeAspect="1"/>
            </p:cNvPicPr>
            <p:nvPr/>
          </p:nvPicPr>
          <p:blipFill>
            <a:blip r:embed="rId4"/>
            <a:srcRect/>
            <a:stretch>
              <a:fillRect/>
            </a:stretch>
          </p:blipFill>
          <p:spPr bwMode="auto">
            <a:xfrm>
              <a:off x="7343798" y="4314834"/>
              <a:ext cx="514350" cy="400050"/>
            </a:xfrm>
            <a:prstGeom prst="rect">
              <a:avLst/>
            </a:prstGeom>
            <a:noFill/>
            <a:ln w="9525">
              <a:noFill/>
              <a:miter lim="800000"/>
              <a:headEnd/>
              <a:tailEnd/>
            </a:ln>
          </p:spPr>
        </p:pic>
        <p:grpSp>
          <p:nvGrpSpPr>
            <p:cNvPr id="4" name="Group 17"/>
            <p:cNvGrpSpPr>
              <a:grpSpLocks/>
            </p:cNvGrpSpPr>
            <p:nvPr/>
          </p:nvGrpSpPr>
          <p:grpSpPr bwMode="auto">
            <a:xfrm>
              <a:off x="1571604" y="4672024"/>
              <a:ext cx="514350" cy="757240"/>
              <a:chOff x="1571604" y="4672024"/>
              <a:chExt cx="514350" cy="757240"/>
            </a:xfrm>
          </p:grpSpPr>
          <p:pic>
            <p:nvPicPr>
              <p:cNvPr id="107532" name="Picture 15" descr="eqn_convolution_3_3_a.gif"/>
              <p:cNvPicPr>
                <a:picLocks noChangeAspect="1"/>
              </p:cNvPicPr>
              <p:nvPr/>
            </p:nvPicPr>
            <p:blipFill>
              <a:blip r:embed="rId4"/>
              <a:srcRect/>
              <a:stretch>
                <a:fillRect/>
              </a:stretch>
            </p:blipFill>
            <p:spPr bwMode="auto">
              <a:xfrm>
                <a:off x="1571604" y="4672024"/>
                <a:ext cx="514350" cy="400050"/>
              </a:xfrm>
              <a:prstGeom prst="rect">
                <a:avLst/>
              </a:prstGeom>
              <a:noFill/>
              <a:ln w="9525">
                <a:noFill/>
                <a:miter lim="800000"/>
                <a:headEnd/>
                <a:tailEnd/>
              </a:ln>
            </p:spPr>
          </p:pic>
          <p:pic>
            <p:nvPicPr>
              <p:cNvPr id="107533" name="Picture 16" descr="eqn_convolution_3_3_a.gif"/>
              <p:cNvPicPr>
                <a:picLocks noChangeAspect="1"/>
              </p:cNvPicPr>
              <p:nvPr/>
            </p:nvPicPr>
            <p:blipFill>
              <a:blip r:embed="rId4"/>
              <a:srcRect/>
              <a:stretch>
                <a:fillRect/>
              </a:stretch>
            </p:blipFill>
            <p:spPr bwMode="auto">
              <a:xfrm>
                <a:off x="1571604" y="5029214"/>
                <a:ext cx="514350" cy="400050"/>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ChangeArrowheads="1"/>
          </p:cNvSpPr>
          <p:nvPr>
            <p:ph type="title"/>
          </p:nvPr>
        </p:nvSpPr>
        <p:spPr>
          <a:xfrm>
            <a:off x="304800" y="228600"/>
            <a:ext cx="6322693" cy="473953"/>
          </a:xfrm>
        </p:spPr>
        <p:txBody>
          <a:bodyPr/>
          <a:lstStyle/>
          <a:p>
            <a:r>
              <a:rPr lang="en-US" dirty="0">
                <a:solidFill>
                  <a:srgbClr val="FF0000"/>
                </a:solidFill>
              </a:rPr>
              <a:t>Signals and Filtering</a:t>
            </a:r>
          </a:p>
        </p:txBody>
      </p:sp>
      <p:sp>
        <p:nvSpPr>
          <p:cNvPr id="77827" name="Rectangle 1027"/>
          <p:cNvSpPr>
            <a:spLocks noGrp="1" noChangeArrowheads="1"/>
          </p:cNvSpPr>
          <p:nvPr>
            <p:ph type="body" idx="1"/>
          </p:nvPr>
        </p:nvSpPr>
        <p:spPr>
          <a:xfrm>
            <a:off x="527783" y="1296214"/>
            <a:ext cx="8088434" cy="4658414"/>
          </a:xfrm>
        </p:spPr>
        <p:txBody>
          <a:bodyPr/>
          <a:lstStyle/>
          <a:p>
            <a:r>
              <a:rPr lang="en-US" dirty="0">
                <a:latin typeface="Arial" charset="0"/>
              </a:rPr>
              <a:t>Audio recording is 1D signal: amplitude(t)</a:t>
            </a:r>
          </a:p>
          <a:p>
            <a:r>
              <a:rPr lang="en-US" dirty="0">
                <a:latin typeface="Arial" charset="0"/>
              </a:rPr>
              <a:t>Image is a 2D signal: color(</a:t>
            </a:r>
            <a:r>
              <a:rPr lang="en-US" dirty="0" err="1">
                <a:latin typeface="Arial" charset="0"/>
              </a:rPr>
              <a:t>x,y</a:t>
            </a:r>
            <a:r>
              <a:rPr lang="en-US" dirty="0">
                <a:latin typeface="Arial" charset="0"/>
              </a:rPr>
              <a:t>)</a:t>
            </a:r>
          </a:p>
          <a:p>
            <a:r>
              <a:rPr lang="en-US" dirty="0">
                <a:latin typeface="Arial" charset="0"/>
              </a:rPr>
              <a:t>Signals can be continuous or discrete</a:t>
            </a:r>
          </a:p>
          <a:p>
            <a:r>
              <a:rPr lang="en-US" dirty="0">
                <a:latin typeface="Arial" charset="0"/>
              </a:rPr>
              <a:t>Raster images are discrete</a:t>
            </a:r>
          </a:p>
          <a:p>
            <a:pPr lvl="1"/>
            <a:r>
              <a:rPr lang="en-US" sz="2400" dirty="0">
                <a:latin typeface="Arial" charset="0"/>
              </a:rPr>
              <a:t>In space: sampled in x, y</a:t>
            </a:r>
          </a:p>
          <a:p>
            <a:pPr lvl="1"/>
            <a:r>
              <a:rPr lang="en-US" sz="2400" dirty="0">
                <a:latin typeface="Arial" charset="0"/>
              </a:rPr>
              <a:t>In color: quantized in value</a:t>
            </a:r>
          </a:p>
          <a:p>
            <a:r>
              <a:rPr lang="en-US" dirty="0">
                <a:latin typeface="Arial" charset="0"/>
              </a:rPr>
              <a:t>Filtering: a mapping from signal to signal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ChangeArrowheads="1"/>
          </p:cNvSpPr>
          <p:nvPr>
            <p:ph type="title"/>
          </p:nvPr>
        </p:nvSpPr>
        <p:spPr>
          <a:xfrm>
            <a:off x="228600" y="228600"/>
            <a:ext cx="5586551" cy="473953"/>
          </a:xfrm>
        </p:spPr>
        <p:txBody>
          <a:bodyPr/>
          <a:lstStyle/>
          <a:p>
            <a:r>
              <a:rPr lang="en-US" dirty="0">
                <a:solidFill>
                  <a:srgbClr val="FF0000"/>
                </a:solidFill>
              </a:rPr>
              <a:t>Convolution</a:t>
            </a:r>
          </a:p>
        </p:txBody>
      </p:sp>
      <p:sp>
        <p:nvSpPr>
          <p:cNvPr id="78851" name="Rectangle 1027"/>
          <p:cNvSpPr>
            <a:spLocks noGrp="1" noChangeArrowheads="1"/>
          </p:cNvSpPr>
          <p:nvPr>
            <p:ph type="body" idx="1"/>
          </p:nvPr>
        </p:nvSpPr>
        <p:spPr/>
        <p:txBody>
          <a:bodyPr/>
          <a:lstStyle/>
          <a:p>
            <a:r>
              <a:rPr lang="en-US" sz="2800" dirty="0">
                <a:latin typeface="Arial" charset="0"/>
              </a:rPr>
              <a:t>Used for filtering, sampling and reconstruction</a:t>
            </a:r>
          </a:p>
          <a:p>
            <a:r>
              <a:rPr lang="en-US" sz="2800" dirty="0">
                <a:latin typeface="Arial" charset="0"/>
              </a:rPr>
              <a:t>Convolution in 1D</a:t>
            </a:r>
          </a:p>
          <a:p>
            <a:pPr lvl="1"/>
            <a:endParaRPr lang="en-US" sz="2000" dirty="0">
              <a:latin typeface="Arial" charset="0"/>
            </a:endParaRPr>
          </a:p>
        </p:txBody>
      </p:sp>
      <p:sp>
        <p:nvSpPr>
          <p:cNvPr id="59403" name="Text Box 11"/>
          <p:cNvSpPr txBox="1">
            <a:spLocks noChangeArrowheads="1"/>
          </p:cNvSpPr>
          <p:nvPr/>
        </p:nvSpPr>
        <p:spPr bwMode="auto">
          <a:xfrm>
            <a:off x="3045881" y="2741928"/>
            <a:ext cx="2365485" cy="1939132"/>
          </a:xfrm>
          <a:prstGeom prst="rect">
            <a:avLst/>
          </a:prstGeom>
          <a:solidFill>
            <a:schemeClr val="folHlink"/>
          </a:solidFill>
          <a:ln w="25400">
            <a:noFill/>
            <a:miter lim="800000"/>
            <a:headEnd/>
            <a:tailEnd/>
          </a:ln>
          <a:effectLst/>
        </p:spPr>
        <p:txBody>
          <a:bodyPr lIns="91577" tIns="45789" rIns="91577" bIns="45789">
            <a:spAutoFit/>
          </a:bodyPr>
          <a:lstStyle/>
          <a:p>
            <a:endParaRPr lang="en-US" b="0"/>
          </a:p>
          <a:p>
            <a:endParaRPr lang="en-US" b="0"/>
          </a:p>
          <a:p>
            <a:r>
              <a:rPr lang="en-US" b="0"/>
              <a:t>Chalkboard</a:t>
            </a:r>
          </a:p>
          <a:p>
            <a:endParaRPr lang="en-US" b="0"/>
          </a:p>
          <a:p>
            <a:endParaRPr lang="en-US" b="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228600" y="152400"/>
            <a:ext cx="6626221" cy="473953"/>
          </a:xfrm>
        </p:spPr>
        <p:txBody>
          <a:bodyPr/>
          <a:lstStyle/>
          <a:p>
            <a:r>
              <a:rPr lang="en-US" dirty="0">
                <a:solidFill>
                  <a:srgbClr val="FF0000"/>
                </a:solidFill>
              </a:rPr>
              <a:t>Convolve box and step</a:t>
            </a:r>
          </a:p>
        </p:txBody>
      </p:sp>
      <p:pic>
        <p:nvPicPr>
          <p:cNvPr id="208904" name="Picture 8"/>
          <p:cNvPicPr>
            <a:picLocks noChangeAspect="1" noChangeArrowheads="1"/>
          </p:cNvPicPr>
          <p:nvPr/>
        </p:nvPicPr>
        <p:blipFill>
          <a:blip r:embed="rId3"/>
          <a:srcRect/>
          <a:stretch>
            <a:fillRect/>
          </a:stretch>
        </p:blipFill>
        <p:spPr bwMode="auto">
          <a:xfrm>
            <a:off x="1824984" y="833393"/>
            <a:ext cx="5722949" cy="2629007"/>
          </a:xfrm>
          <a:prstGeom prst="rect">
            <a:avLst/>
          </a:prstGeom>
          <a:noFill/>
        </p:spPr>
      </p:pic>
      <p:pic>
        <p:nvPicPr>
          <p:cNvPr id="208905" name="Picture 9"/>
          <p:cNvPicPr>
            <a:picLocks noChangeAspect="1" noChangeArrowheads="1"/>
          </p:cNvPicPr>
          <p:nvPr/>
        </p:nvPicPr>
        <p:blipFill>
          <a:blip r:embed="rId4"/>
          <a:srcRect/>
          <a:stretch>
            <a:fillRect/>
          </a:stretch>
        </p:blipFill>
        <p:spPr bwMode="auto">
          <a:xfrm>
            <a:off x="1826575" y="3416277"/>
            <a:ext cx="5721358" cy="322860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381000" y="228600"/>
            <a:ext cx="6050958" cy="473953"/>
          </a:xfrm>
        </p:spPr>
        <p:txBody>
          <a:bodyPr/>
          <a:lstStyle/>
          <a:p>
            <a:r>
              <a:rPr lang="en-US" dirty="0">
                <a:solidFill>
                  <a:srgbClr val="FF0000"/>
                </a:solidFill>
              </a:rPr>
              <a:t>Convolution filters</a:t>
            </a:r>
          </a:p>
        </p:txBody>
      </p:sp>
      <p:pic>
        <p:nvPicPr>
          <p:cNvPr id="212998" name="Picture 6"/>
          <p:cNvPicPr>
            <a:picLocks noChangeAspect="1" noChangeArrowheads="1"/>
          </p:cNvPicPr>
          <p:nvPr/>
        </p:nvPicPr>
        <p:blipFill>
          <a:blip r:embed="rId3"/>
          <a:srcRect/>
          <a:stretch>
            <a:fillRect/>
          </a:stretch>
        </p:blipFill>
        <p:spPr bwMode="auto">
          <a:xfrm>
            <a:off x="6174426" y="2207538"/>
            <a:ext cx="2565789" cy="1412315"/>
          </a:xfrm>
          <a:prstGeom prst="rect">
            <a:avLst/>
          </a:prstGeom>
          <a:noFill/>
        </p:spPr>
      </p:pic>
      <p:pic>
        <p:nvPicPr>
          <p:cNvPr id="212999" name="Picture 7"/>
          <p:cNvPicPr>
            <a:picLocks noChangeAspect="1" noChangeArrowheads="1"/>
          </p:cNvPicPr>
          <p:nvPr/>
        </p:nvPicPr>
        <p:blipFill>
          <a:blip r:embed="rId4"/>
          <a:srcRect/>
          <a:stretch>
            <a:fillRect/>
          </a:stretch>
        </p:blipFill>
        <p:spPr bwMode="auto">
          <a:xfrm>
            <a:off x="3351105" y="1215100"/>
            <a:ext cx="2546712" cy="4618653"/>
          </a:xfrm>
          <a:prstGeom prst="rect">
            <a:avLst/>
          </a:prstGeom>
          <a:noFill/>
        </p:spPr>
      </p:pic>
      <p:pic>
        <p:nvPicPr>
          <p:cNvPr id="213000" name="Picture 8"/>
          <p:cNvPicPr>
            <a:picLocks noChangeAspect="1" noChangeArrowheads="1"/>
          </p:cNvPicPr>
          <p:nvPr/>
        </p:nvPicPr>
        <p:blipFill>
          <a:blip r:embed="rId5"/>
          <a:srcRect/>
          <a:stretch>
            <a:fillRect/>
          </a:stretch>
        </p:blipFill>
        <p:spPr bwMode="auto">
          <a:xfrm>
            <a:off x="451477" y="2207538"/>
            <a:ext cx="1926726" cy="1345517"/>
          </a:xfrm>
          <a:prstGeom prst="rect">
            <a:avLst/>
          </a:prstGeom>
          <a:noFill/>
        </p:spPr>
      </p:pic>
      <p:sp>
        <p:nvSpPr>
          <p:cNvPr id="213001" name="Text Box 9"/>
          <p:cNvSpPr txBox="1">
            <a:spLocks noChangeArrowheads="1"/>
          </p:cNvSpPr>
          <p:nvPr/>
        </p:nvSpPr>
        <p:spPr bwMode="auto">
          <a:xfrm>
            <a:off x="1061925" y="3642120"/>
            <a:ext cx="646607" cy="461804"/>
          </a:xfrm>
          <a:prstGeom prst="rect">
            <a:avLst/>
          </a:prstGeom>
          <a:noFill/>
          <a:ln w="25400">
            <a:noFill/>
            <a:miter lim="800000"/>
            <a:headEnd/>
            <a:tailEnd/>
          </a:ln>
          <a:effectLst/>
        </p:spPr>
        <p:txBody>
          <a:bodyPr wrap="none" lIns="91577" tIns="45789" rIns="91577" bIns="45789">
            <a:spAutoFit/>
          </a:bodyPr>
          <a:lstStyle/>
          <a:p>
            <a:r>
              <a:rPr lang="en-US"/>
              <a:t>box</a:t>
            </a:r>
          </a:p>
        </p:txBody>
      </p:sp>
      <p:sp>
        <p:nvSpPr>
          <p:cNvPr id="213002" name="Text Box 10"/>
          <p:cNvSpPr txBox="1">
            <a:spLocks noChangeArrowheads="1"/>
          </p:cNvSpPr>
          <p:nvPr/>
        </p:nvSpPr>
        <p:spPr bwMode="auto">
          <a:xfrm>
            <a:off x="4400312" y="5836935"/>
            <a:ext cx="645005" cy="461804"/>
          </a:xfrm>
          <a:prstGeom prst="rect">
            <a:avLst/>
          </a:prstGeom>
          <a:noFill/>
          <a:ln w="25400">
            <a:noFill/>
            <a:miter lim="800000"/>
            <a:headEnd/>
            <a:tailEnd/>
          </a:ln>
          <a:effectLst/>
        </p:spPr>
        <p:txBody>
          <a:bodyPr wrap="none" lIns="91577" tIns="45789" rIns="91577" bIns="45789">
            <a:spAutoFit/>
          </a:bodyPr>
          <a:lstStyle/>
          <a:p>
            <a:r>
              <a:rPr lang="en-US"/>
              <a:t>tent</a:t>
            </a:r>
          </a:p>
        </p:txBody>
      </p:sp>
      <p:sp>
        <p:nvSpPr>
          <p:cNvPr id="213003" name="Text Box 11"/>
          <p:cNvSpPr txBox="1">
            <a:spLocks noChangeArrowheads="1"/>
          </p:cNvSpPr>
          <p:nvPr/>
        </p:nvSpPr>
        <p:spPr bwMode="auto">
          <a:xfrm>
            <a:off x="7013791" y="3581683"/>
            <a:ext cx="1244528" cy="461804"/>
          </a:xfrm>
          <a:prstGeom prst="rect">
            <a:avLst/>
          </a:prstGeom>
          <a:noFill/>
          <a:ln w="25400">
            <a:noFill/>
            <a:miter lim="800000"/>
            <a:headEnd/>
            <a:tailEnd/>
          </a:ln>
          <a:effectLst/>
        </p:spPr>
        <p:txBody>
          <a:bodyPr wrap="none" lIns="91577" tIns="45789" rIns="91577" bIns="45789">
            <a:spAutoFit/>
          </a:bodyPr>
          <a:lstStyle/>
          <a:p>
            <a:r>
              <a:rPr lang="en-US"/>
              <a:t>gaussian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3"/>
          <p:cNvSpPr>
            <a:spLocks noGrp="1" noChangeArrowheads="1"/>
          </p:cNvSpPr>
          <p:nvPr>
            <p:ph type="body" idx="1"/>
          </p:nvPr>
        </p:nvSpPr>
        <p:spPr/>
        <p:txBody>
          <a:bodyPr/>
          <a:lstStyle/>
          <a:p>
            <a:endParaRPr lang="en-US" sz="2800" dirty="0">
              <a:latin typeface="Arial" charset="0"/>
            </a:endParaRPr>
          </a:p>
          <a:p>
            <a:r>
              <a:rPr lang="en-US" sz="2800" dirty="0">
                <a:latin typeface="Arial" charset="0"/>
              </a:rPr>
              <a:t>Convolution in 1D</a:t>
            </a:r>
          </a:p>
          <a:p>
            <a:pPr lvl="1"/>
            <a:r>
              <a:rPr lang="en-US" sz="2000" dirty="0">
                <a:latin typeface="Arial" charset="0"/>
              </a:rPr>
              <a:t>a(t) is input signal</a:t>
            </a:r>
          </a:p>
          <a:p>
            <a:pPr lvl="1"/>
            <a:r>
              <a:rPr lang="en-US" sz="2000" dirty="0">
                <a:latin typeface="Arial" charset="0"/>
              </a:rPr>
              <a:t>b(s) is output signal</a:t>
            </a:r>
          </a:p>
          <a:p>
            <a:pPr lvl="1"/>
            <a:r>
              <a:rPr lang="en-US" sz="2000" dirty="0">
                <a:latin typeface="Arial" charset="0"/>
              </a:rPr>
              <a:t>h(u) is filter</a:t>
            </a:r>
          </a:p>
          <a:p>
            <a:endParaRPr lang="en-US" sz="2800" dirty="0">
              <a:latin typeface="Arial" charset="0"/>
            </a:endParaRPr>
          </a:p>
          <a:p>
            <a:r>
              <a:rPr lang="en-US" sz="2800" dirty="0">
                <a:latin typeface="Arial" charset="0"/>
              </a:rPr>
              <a:t>Convolution in 2D</a:t>
            </a:r>
          </a:p>
        </p:txBody>
      </p:sp>
      <p:pic>
        <p:nvPicPr>
          <p:cNvPr id="210948" name="Picture 4" descr="txp_fig"/>
          <p:cNvPicPr>
            <a:picLocks noChangeAspect="1" noChangeArrowheads="1"/>
          </p:cNvPicPr>
          <p:nvPr>
            <p:custDataLst>
              <p:tags r:id="rId1"/>
            </p:custDataLst>
          </p:nvPr>
        </p:nvPicPr>
        <p:blipFill>
          <a:blip r:embed="rId5"/>
          <a:srcRect/>
          <a:stretch>
            <a:fillRect/>
          </a:stretch>
        </p:blipFill>
        <p:spPr bwMode="auto">
          <a:xfrm>
            <a:off x="1443455" y="4574121"/>
            <a:ext cx="6538469" cy="919277"/>
          </a:xfrm>
          <a:prstGeom prst="rect">
            <a:avLst/>
          </a:prstGeom>
          <a:noFill/>
          <a:ln w="9525">
            <a:noFill/>
            <a:miter lim="800000"/>
            <a:headEnd/>
            <a:tailEnd/>
          </a:ln>
          <a:effectLst/>
        </p:spPr>
      </p:pic>
      <p:pic>
        <p:nvPicPr>
          <p:cNvPr id="210949" name="Picture 5" descr="txp_fig"/>
          <p:cNvPicPr>
            <a:picLocks noChangeAspect="1" noChangeArrowheads="1"/>
          </p:cNvPicPr>
          <p:nvPr>
            <p:custDataLst>
              <p:tags r:id="rId2"/>
            </p:custDataLst>
          </p:nvPr>
        </p:nvPicPr>
        <p:blipFill>
          <a:blip r:embed="rId6"/>
          <a:srcRect/>
          <a:stretch>
            <a:fillRect/>
          </a:stretch>
        </p:blipFill>
        <p:spPr bwMode="auto">
          <a:xfrm>
            <a:off x="4044217" y="2442925"/>
            <a:ext cx="3761249" cy="919277"/>
          </a:xfrm>
          <a:prstGeom prst="rect">
            <a:avLst/>
          </a:prstGeom>
          <a:noFill/>
          <a:ln w="9525">
            <a:noFill/>
            <a:miter lim="800000"/>
            <a:headEnd/>
            <a:tailEnd/>
          </a:ln>
          <a:effectLst/>
        </p:spPr>
      </p:pic>
      <p:sp>
        <p:nvSpPr>
          <p:cNvPr id="210951" name="Rectangle 7"/>
          <p:cNvSpPr>
            <a:spLocks noGrp="1" noChangeArrowheads="1"/>
          </p:cNvSpPr>
          <p:nvPr>
            <p:ph type="title"/>
          </p:nvPr>
        </p:nvSpPr>
        <p:spPr>
          <a:xfrm>
            <a:off x="533400" y="152400"/>
            <a:ext cx="5898558" cy="473953"/>
          </a:xfrm>
          <a:noFill/>
          <a:ln/>
        </p:spPr>
        <p:txBody>
          <a:bodyPr/>
          <a:lstStyle/>
          <a:p>
            <a:r>
              <a:rPr lang="en-US" dirty="0">
                <a:solidFill>
                  <a:srgbClr val="FF0000"/>
                </a:solidFill>
              </a:rPr>
              <a:t>Convolution filters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28601" y="152400"/>
            <a:ext cx="6906010" cy="473953"/>
          </a:xfrm>
        </p:spPr>
        <p:txBody>
          <a:bodyPr/>
          <a:lstStyle/>
          <a:p>
            <a:r>
              <a:rPr lang="en-US" dirty="0">
                <a:solidFill>
                  <a:srgbClr val="FF0000"/>
                </a:solidFill>
              </a:rPr>
              <a:t>Filters with Finite Support</a:t>
            </a:r>
          </a:p>
        </p:txBody>
      </p:sp>
      <p:sp>
        <p:nvSpPr>
          <p:cNvPr id="79875" name="Rectangle 3"/>
          <p:cNvSpPr>
            <a:spLocks noGrp="1" noChangeArrowheads="1"/>
          </p:cNvSpPr>
          <p:nvPr>
            <p:ph type="body" idx="1"/>
          </p:nvPr>
        </p:nvSpPr>
        <p:spPr/>
        <p:txBody>
          <a:bodyPr/>
          <a:lstStyle/>
          <a:p>
            <a:r>
              <a:rPr lang="en-US" sz="2400" dirty="0">
                <a:latin typeface="Arial" charset="0"/>
              </a:rPr>
              <a:t>Filter h(</a:t>
            </a:r>
            <a:r>
              <a:rPr lang="en-US" sz="2400" dirty="0" err="1">
                <a:latin typeface="Arial" charset="0"/>
              </a:rPr>
              <a:t>u,v</a:t>
            </a:r>
            <a:r>
              <a:rPr lang="en-US" sz="2400" dirty="0">
                <a:latin typeface="Arial" charset="0"/>
              </a:rPr>
              <a:t>) is 0 except in given region</a:t>
            </a:r>
          </a:p>
          <a:p>
            <a:r>
              <a:rPr lang="en-US" sz="2400" dirty="0">
                <a:latin typeface="Arial" charset="0"/>
              </a:rPr>
              <a:t>Represent h in form of a matrix</a:t>
            </a:r>
          </a:p>
          <a:p>
            <a:r>
              <a:rPr lang="en-US" sz="2400" dirty="0">
                <a:latin typeface="Arial" charset="0"/>
              </a:rPr>
              <a:t>Example: 3 x 3 blurring filter</a:t>
            </a:r>
          </a:p>
          <a:p>
            <a:endParaRPr lang="en-US" sz="2400" dirty="0">
              <a:latin typeface="Arial" charset="0"/>
            </a:endParaRPr>
          </a:p>
          <a:p>
            <a:endParaRPr lang="en-US" sz="2400" dirty="0">
              <a:latin typeface="Arial" charset="0"/>
            </a:endParaRPr>
          </a:p>
          <a:p>
            <a:r>
              <a:rPr lang="en-US" sz="2400" dirty="0">
                <a:latin typeface="Arial" charset="0"/>
              </a:rPr>
              <a:t>As function</a:t>
            </a:r>
          </a:p>
          <a:p>
            <a:pPr lvl="1"/>
            <a:endParaRPr lang="en-US" sz="1800" dirty="0">
              <a:latin typeface="Arial" charset="0"/>
            </a:endParaRPr>
          </a:p>
          <a:p>
            <a:r>
              <a:rPr lang="en-US" sz="2400" dirty="0">
                <a:latin typeface="Arial" charset="0"/>
              </a:rPr>
              <a:t>In matrix form</a:t>
            </a:r>
          </a:p>
          <a:p>
            <a:endParaRPr lang="en-US" sz="2400" dirty="0">
              <a:latin typeface="Arial" charset="0"/>
            </a:endParaRPr>
          </a:p>
        </p:txBody>
      </p:sp>
      <p:pic>
        <p:nvPicPr>
          <p:cNvPr id="79876" name="Picture 4" descr="txp_fig"/>
          <p:cNvPicPr>
            <a:picLocks noChangeAspect="1" noChangeArrowheads="1"/>
          </p:cNvPicPr>
          <p:nvPr>
            <p:custDataLst>
              <p:tags r:id="rId1"/>
            </p:custDataLst>
          </p:nvPr>
        </p:nvPicPr>
        <p:blipFill>
          <a:blip r:embed="rId6"/>
          <a:srcRect/>
          <a:stretch>
            <a:fillRect/>
          </a:stretch>
        </p:blipFill>
        <p:spPr bwMode="auto">
          <a:xfrm>
            <a:off x="3123777" y="4038141"/>
            <a:ext cx="4667382" cy="823851"/>
          </a:xfrm>
          <a:prstGeom prst="rect">
            <a:avLst/>
          </a:prstGeom>
          <a:noFill/>
          <a:ln w="9525">
            <a:noFill/>
            <a:miter lim="800000"/>
            <a:headEnd/>
            <a:tailEnd/>
          </a:ln>
          <a:effectLst/>
        </p:spPr>
      </p:pic>
      <p:pic>
        <p:nvPicPr>
          <p:cNvPr id="79877" name="Picture 5" descr="txp_fig"/>
          <p:cNvPicPr>
            <a:picLocks noChangeAspect="1" noChangeArrowheads="1"/>
          </p:cNvPicPr>
          <p:nvPr>
            <p:custDataLst>
              <p:tags r:id="rId2"/>
            </p:custDataLst>
          </p:nvPr>
        </p:nvPicPr>
        <p:blipFill>
          <a:blip r:embed="rId7"/>
          <a:srcRect/>
          <a:stretch>
            <a:fillRect/>
          </a:stretch>
        </p:blipFill>
        <p:spPr bwMode="auto">
          <a:xfrm>
            <a:off x="3429001" y="5105329"/>
            <a:ext cx="1904470" cy="1159435"/>
          </a:xfrm>
          <a:prstGeom prst="rect">
            <a:avLst/>
          </a:prstGeom>
          <a:noFill/>
          <a:ln w="9525">
            <a:noFill/>
            <a:miter lim="800000"/>
            <a:headEnd/>
            <a:tailEnd/>
          </a:ln>
          <a:effectLst/>
        </p:spPr>
      </p:pic>
      <p:pic>
        <p:nvPicPr>
          <p:cNvPr id="79878" name="Picture 6" descr="txp_fig"/>
          <p:cNvPicPr>
            <a:picLocks noChangeAspect="1" noChangeArrowheads="1"/>
          </p:cNvPicPr>
          <p:nvPr>
            <p:custDataLst>
              <p:tags r:id="rId3"/>
            </p:custDataLst>
          </p:nvPr>
        </p:nvPicPr>
        <p:blipFill>
          <a:blip r:embed="rId8"/>
          <a:srcRect/>
          <a:stretch>
            <a:fillRect/>
          </a:stretch>
        </p:blipFill>
        <p:spPr bwMode="auto">
          <a:xfrm>
            <a:off x="596142" y="2813498"/>
            <a:ext cx="8077305" cy="1029018"/>
          </a:xfrm>
          <a:prstGeom prst="rect">
            <a:avLst/>
          </a:prstGeom>
          <a:solidFill>
            <a:schemeClr val="hlink"/>
          </a:solid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228600"/>
            <a:ext cx="5552002" cy="473953"/>
          </a:xfrm>
          <a:noFill/>
          <a:ln/>
        </p:spPr>
        <p:txBody>
          <a:bodyPr/>
          <a:lstStyle/>
          <a:p>
            <a:r>
              <a:rPr lang="en-US" dirty="0">
                <a:solidFill>
                  <a:srgbClr val="FF0000"/>
                </a:solidFill>
              </a:rPr>
              <a:t>Blurring Filters</a:t>
            </a:r>
          </a:p>
        </p:txBody>
      </p:sp>
      <p:sp>
        <p:nvSpPr>
          <p:cNvPr id="25603" name="Rectangle 3"/>
          <p:cNvSpPr>
            <a:spLocks noGrp="1" noChangeArrowheads="1"/>
          </p:cNvSpPr>
          <p:nvPr>
            <p:ph type="body" idx="1"/>
          </p:nvPr>
        </p:nvSpPr>
        <p:spPr>
          <a:xfrm>
            <a:off x="812342" y="1297804"/>
            <a:ext cx="7727570" cy="2498590"/>
          </a:xfrm>
          <a:noFill/>
          <a:ln/>
        </p:spPr>
        <p:txBody>
          <a:bodyPr/>
          <a:lstStyle/>
          <a:p>
            <a:r>
              <a:rPr lang="en-US" sz="2400" dirty="0">
                <a:latin typeface="Arial" charset="0"/>
              </a:rPr>
              <a:t>A simple blurring effect can be achieved with a 3x3 filter centered around a pixel,</a:t>
            </a:r>
          </a:p>
          <a:p>
            <a:r>
              <a:rPr lang="en-US" sz="2400" dirty="0">
                <a:latin typeface="Arial" charset="0"/>
              </a:rPr>
              <a:t>More blurring is achieved with a wider </a:t>
            </a:r>
            <a:r>
              <a:rPr lang="en-US" sz="2400" i="1" dirty="0" err="1">
                <a:latin typeface="Arial" charset="0"/>
              </a:rPr>
              <a:t>n</a:t>
            </a:r>
            <a:r>
              <a:rPr lang="en-US" sz="2400" i="1" dirty="0" err="1">
                <a:latin typeface="Symbol" pitchFamily="18" charset="2"/>
              </a:rPr>
              <a:t></a:t>
            </a:r>
            <a:r>
              <a:rPr lang="en-US" sz="2400" i="1" dirty="0" err="1">
                <a:latin typeface="Arial" charset="0"/>
              </a:rPr>
              <a:t>n</a:t>
            </a:r>
            <a:r>
              <a:rPr lang="en-US" sz="2400" dirty="0">
                <a:latin typeface="Arial" charset="0"/>
              </a:rPr>
              <a:t> filter:</a:t>
            </a:r>
          </a:p>
        </p:txBody>
      </p:sp>
      <p:pic>
        <p:nvPicPr>
          <p:cNvPr id="25612" name="Picture 12" descr="ridge"/>
          <p:cNvPicPr>
            <a:picLocks noChangeAspect="1" noChangeArrowheads="1"/>
          </p:cNvPicPr>
          <p:nvPr/>
        </p:nvPicPr>
        <p:blipFill>
          <a:blip r:embed="rId3"/>
          <a:srcRect/>
          <a:stretch>
            <a:fillRect/>
          </a:stretch>
        </p:blipFill>
        <p:spPr bwMode="auto">
          <a:xfrm>
            <a:off x="999927" y="2519266"/>
            <a:ext cx="1753447" cy="3236557"/>
          </a:xfrm>
          <a:prstGeom prst="rect">
            <a:avLst/>
          </a:prstGeom>
          <a:noFill/>
        </p:spPr>
      </p:pic>
      <p:pic>
        <p:nvPicPr>
          <p:cNvPr id="25613" name="Picture 13" descr="ridge-blur3x3"/>
          <p:cNvPicPr>
            <a:picLocks noChangeAspect="1" noChangeArrowheads="1"/>
          </p:cNvPicPr>
          <p:nvPr/>
        </p:nvPicPr>
        <p:blipFill>
          <a:blip r:embed="rId4"/>
          <a:srcRect/>
          <a:stretch>
            <a:fillRect/>
          </a:stretch>
        </p:blipFill>
        <p:spPr bwMode="auto">
          <a:xfrm>
            <a:off x="3667457" y="2519266"/>
            <a:ext cx="1753447" cy="3236557"/>
          </a:xfrm>
          <a:prstGeom prst="rect">
            <a:avLst/>
          </a:prstGeom>
          <a:noFill/>
        </p:spPr>
      </p:pic>
      <p:pic>
        <p:nvPicPr>
          <p:cNvPr id="25614" name="Picture 14" descr="ridge-blur7x7"/>
          <p:cNvPicPr>
            <a:picLocks noChangeAspect="1" noChangeArrowheads="1"/>
          </p:cNvPicPr>
          <p:nvPr/>
        </p:nvPicPr>
        <p:blipFill>
          <a:blip r:embed="rId5"/>
          <a:srcRect/>
          <a:stretch>
            <a:fillRect/>
          </a:stretch>
        </p:blipFill>
        <p:spPr bwMode="auto">
          <a:xfrm>
            <a:off x="6334987" y="2519266"/>
            <a:ext cx="1753447" cy="3236557"/>
          </a:xfrm>
          <a:prstGeom prst="rect">
            <a:avLst/>
          </a:prstGeom>
          <a:noFill/>
        </p:spPr>
      </p:pic>
      <p:sp>
        <p:nvSpPr>
          <p:cNvPr id="25615" name="Text Box 15"/>
          <p:cNvSpPr txBox="1">
            <a:spLocks noChangeArrowheads="1"/>
          </p:cNvSpPr>
          <p:nvPr/>
        </p:nvSpPr>
        <p:spPr bwMode="auto">
          <a:xfrm>
            <a:off x="984030" y="5856020"/>
            <a:ext cx="2188401" cy="461655"/>
          </a:xfrm>
          <a:prstGeom prst="rect">
            <a:avLst/>
          </a:prstGeom>
          <a:noFill/>
          <a:ln w="9525">
            <a:noFill/>
            <a:miter lim="800000"/>
            <a:headEnd/>
            <a:tailEnd/>
          </a:ln>
          <a:effectLst/>
        </p:spPr>
        <p:txBody>
          <a:bodyPr wrap="none" lIns="91431" tIns="45715" rIns="91431" bIns="45715">
            <a:spAutoFit/>
          </a:bodyPr>
          <a:lstStyle/>
          <a:p>
            <a:pPr defTabSz="914182" eaLnBrk="1" hangingPunct="1"/>
            <a:r>
              <a:rPr lang="en-US" b="0" dirty="0">
                <a:latin typeface="Arial" charset="0"/>
              </a:rPr>
              <a:t>Original Image</a:t>
            </a:r>
          </a:p>
        </p:txBody>
      </p:sp>
      <p:sp>
        <p:nvSpPr>
          <p:cNvPr id="25616" name="Text Box 16"/>
          <p:cNvSpPr txBox="1">
            <a:spLocks noChangeArrowheads="1"/>
          </p:cNvSpPr>
          <p:nvPr/>
        </p:nvSpPr>
        <p:spPr bwMode="auto">
          <a:xfrm>
            <a:off x="3667457" y="5895781"/>
            <a:ext cx="2135503" cy="461655"/>
          </a:xfrm>
          <a:prstGeom prst="rect">
            <a:avLst/>
          </a:prstGeom>
          <a:noFill/>
          <a:ln w="9525">
            <a:noFill/>
            <a:miter lim="800000"/>
            <a:headEnd/>
            <a:tailEnd/>
          </a:ln>
          <a:effectLst/>
        </p:spPr>
        <p:txBody>
          <a:bodyPr wrap="none" lIns="91431" tIns="45715" rIns="91431" bIns="45715">
            <a:spAutoFit/>
          </a:bodyPr>
          <a:lstStyle/>
          <a:p>
            <a:pPr defTabSz="914182" eaLnBrk="1" hangingPunct="1"/>
            <a:r>
              <a:rPr lang="en-US" b="0" dirty="0">
                <a:latin typeface="Arial" charset="0"/>
              </a:rPr>
              <a:t>Blur 3x3 mask</a:t>
            </a:r>
          </a:p>
        </p:txBody>
      </p:sp>
      <p:sp>
        <p:nvSpPr>
          <p:cNvPr id="25617" name="Text Box 17"/>
          <p:cNvSpPr txBox="1">
            <a:spLocks noChangeArrowheads="1"/>
          </p:cNvSpPr>
          <p:nvPr/>
        </p:nvSpPr>
        <p:spPr bwMode="auto">
          <a:xfrm>
            <a:off x="6334986" y="5895781"/>
            <a:ext cx="2135503" cy="461655"/>
          </a:xfrm>
          <a:prstGeom prst="rect">
            <a:avLst/>
          </a:prstGeom>
          <a:noFill/>
          <a:ln w="9525">
            <a:noFill/>
            <a:miter lim="800000"/>
            <a:headEnd/>
            <a:tailEnd/>
          </a:ln>
          <a:effectLst/>
        </p:spPr>
        <p:txBody>
          <a:bodyPr wrap="none" lIns="91431" tIns="45715" rIns="91431" bIns="45715">
            <a:spAutoFit/>
          </a:bodyPr>
          <a:lstStyle/>
          <a:p>
            <a:pPr defTabSz="914182" eaLnBrk="1" hangingPunct="1"/>
            <a:r>
              <a:rPr lang="en-US" b="0" dirty="0">
                <a:latin typeface="Arial" charset="0"/>
              </a:rPr>
              <a:t>Blur 7x7 mask</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152400"/>
            <a:ext cx="6834473" cy="473953"/>
          </a:xfrm>
          <a:noFill/>
          <a:ln/>
        </p:spPr>
        <p:txBody>
          <a:bodyPr/>
          <a:lstStyle/>
          <a:p>
            <a:r>
              <a:rPr lang="en-US" dirty="0">
                <a:solidFill>
                  <a:srgbClr val="FF0000"/>
                </a:solidFill>
              </a:rPr>
              <a:t>Image Filtering:  Blurring</a:t>
            </a:r>
          </a:p>
        </p:txBody>
      </p:sp>
      <p:pic>
        <p:nvPicPr>
          <p:cNvPr id="39940" name="Picture 4"/>
          <p:cNvPicPr>
            <a:picLocks noChangeArrowheads="1"/>
          </p:cNvPicPr>
          <p:nvPr/>
        </p:nvPicPr>
        <p:blipFill>
          <a:blip r:embed="rId3"/>
          <a:srcRect/>
          <a:stretch>
            <a:fillRect/>
          </a:stretch>
        </p:blipFill>
        <p:spPr bwMode="auto">
          <a:xfrm>
            <a:off x="93793" y="1704958"/>
            <a:ext cx="2836039" cy="2837354"/>
          </a:xfrm>
          <a:prstGeom prst="rect">
            <a:avLst/>
          </a:prstGeom>
          <a:noFill/>
          <a:ln w="12700">
            <a:noFill/>
            <a:miter lim="800000"/>
            <a:headEnd/>
            <a:tailEnd/>
          </a:ln>
          <a:effectLst/>
        </p:spPr>
      </p:pic>
      <p:sp>
        <p:nvSpPr>
          <p:cNvPr id="39941" name="Rectangle 5"/>
          <p:cNvSpPr>
            <a:spLocks noChangeArrowheads="1"/>
          </p:cNvSpPr>
          <p:nvPr/>
        </p:nvSpPr>
        <p:spPr bwMode="auto">
          <a:xfrm>
            <a:off x="432401" y="4567759"/>
            <a:ext cx="2872857" cy="459235"/>
          </a:xfrm>
          <a:prstGeom prst="rect">
            <a:avLst/>
          </a:prstGeom>
          <a:noFill/>
          <a:ln w="12700">
            <a:noFill/>
            <a:miter lim="800000"/>
            <a:headEnd/>
            <a:tailEnd/>
          </a:ln>
          <a:effectLst/>
        </p:spPr>
        <p:txBody>
          <a:bodyPr wrap="none" lIns="90624" tIns="44517" rIns="90624" bIns="44517">
            <a:spAutoFit/>
          </a:bodyPr>
          <a:lstStyle/>
          <a:p>
            <a:r>
              <a:rPr lang="en-US" b="0"/>
              <a:t>original, 64x64 pixels</a:t>
            </a:r>
          </a:p>
        </p:txBody>
      </p:sp>
      <p:pic>
        <p:nvPicPr>
          <p:cNvPr id="39942" name="Picture 6"/>
          <p:cNvPicPr>
            <a:picLocks noChangeArrowheads="1"/>
          </p:cNvPicPr>
          <p:nvPr/>
        </p:nvPicPr>
        <p:blipFill>
          <a:blip r:embed="rId4"/>
          <a:srcRect/>
          <a:stretch>
            <a:fillRect/>
          </a:stretch>
        </p:blipFill>
        <p:spPr bwMode="auto">
          <a:xfrm>
            <a:off x="3141263" y="1679510"/>
            <a:ext cx="2836039" cy="2837354"/>
          </a:xfrm>
          <a:prstGeom prst="rect">
            <a:avLst/>
          </a:prstGeom>
          <a:noFill/>
          <a:ln w="12700">
            <a:noFill/>
            <a:miter lim="800000"/>
            <a:headEnd/>
            <a:tailEnd/>
          </a:ln>
          <a:effectLst/>
        </p:spPr>
      </p:pic>
      <p:pic>
        <p:nvPicPr>
          <p:cNvPr id="39943" name="Picture 7"/>
          <p:cNvPicPr>
            <a:picLocks noChangeArrowheads="1"/>
          </p:cNvPicPr>
          <p:nvPr/>
        </p:nvPicPr>
        <p:blipFill>
          <a:blip r:embed="rId5"/>
          <a:srcRect/>
          <a:stretch>
            <a:fillRect/>
          </a:stretch>
        </p:blipFill>
        <p:spPr bwMode="auto">
          <a:xfrm>
            <a:off x="6190323" y="1679510"/>
            <a:ext cx="2836039" cy="2837354"/>
          </a:xfrm>
          <a:prstGeom prst="rect">
            <a:avLst/>
          </a:prstGeom>
          <a:noFill/>
          <a:ln w="12700">
            <a:noFill/>
            <a:miter lim="800000"/>
            <a:headEnd/>
            <a:tailEnd/>
          </a:ln>
          <a:effectLst/>
        </p:spPr>
      </p:pic>
      <p:sp>
        <p:nvSpPr>
          <p:cNvPr id="39944" name="Rectangle 8"/>
          <p:cNvSpPr>
            <a:spLocks noChangeArrowheads="1"/>
          </p:cNvSpPr>
          <p:nvPr/>
        </p:nvSpPr>
        <p:spPr bwMode="auto">
          <a:xfrm>
            <a:off x="4020373" y="4567759"/>
            <a:ext cx="1216955" cy="459235"/>
          </a:xfrm>
          <a:prstGeom prst="rect">
            <a:avLst/>
          </a:prstGeom>
          <a:noFill/>
          <a:ln w="12700">
            <a:noFill/>
            <a:miter lim="800000"/>
            <a:headEnd/>
            <a:tailEnd/>
          </a:ln>
          <a:effectLst/>
        </p:spPr>
        <p:txBody>
          <a:bodyPr wrap="none" lIns="90624" tIns="44517" rIns="90624" bIns="44517">
            <a:spAutoFit/>
          </a:bodyPr>
          <a:lstStyle/>
          <a:p>
            <a:r>
              <a:rPr lang="en-US" b="0"/>
              <a:t>3x3 blur</a:t>
            </a:r>
          </a:p>
        </p:txBody>
      </p:sp>
      <p:sp>
        <p:nvSpPr>
          <p:cNvPr id="39945" name="Rectangle 9"/>
          <p:cNvSpPr>
            <a:spLocks noChangeArrowheads="1"/>
          </p:cNvSpPr>
          <p:nvPr/>
        </p:nvSpPr>
        <p:spPr bwMode="auto">
          <a:xfrm>
            <a:off x="7069432" y="4567759"/>
            <a:ext cx="1216955" cy="459235"/>
          </a:xfrm>
          <a:prstGeom prst="rect">
            <a:avLst/>
          </a:prstGeom>
          <a:noFill/>
          <a:ln w="12700">
            <a:noFill/>
            <a:miter lim="800000"/>
            <a:headEnd/>
            <a:tailEnd/>
          </a:ln>
          <a:effectLst/>
        </p:spPr>
        <p:txBody>
          <a:bodyPr wrap="none" lIns="90624" tIns="44517" rIns="90624" bIns="44517">
            <a:spAutoFit/>
          </a:bodyPr>
          <a:lstStyle/>
          <a:p>
            <a:r>
              <a:rPr lang="en-US" b="0"/>
              <a:t>5x5 blur</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0"/>
            <a:ext cx="7772400" cy="762000"/>
          </a:xfrm>
        </p:spPr>
        <p:txBody>
          <a:bodyPr>
            <a:normAutofit fontScale="90000"/>
          </a:bodyPr>
          <a:lstStyle/>
          <a:p>
            <a:pPr eaLnBrk="1" hangingPunct="1"/>
            <a:r>
              <a:rPr lang="th-TH" sz="5400" smtClean="0">
                <a:solidFill>
                  <a:srgbClr val="9900FF"/>
                </a:solidFill>
                <a:latin typeface="Microsoft Sans Serif" pitchFamily="34" charset="0"/>
                <a:cs typeface="Microsoft Sans Serif" pitchFamily="34" charset="0"/>
              </a:rPr>
              <a:t>1. Spatial filtering</a:t>
            </a:r>
          </a:p>
        </p:txBody>
      </p:sp>
      <p:sp>
        <p:nvSpPr>
          <p:cNvPr id="31747" name="Rectangle 3"/>
          <p:cNvSpPr>
            <a:spLocks noGrp="1" noChangeArrowheads="1"/>
          </p:cNvSpPr>
          <p:nvPr>
            <p:ph sz="half" idx="1"/>
          </p:nvPr>
        </p:nvSpPr>
        <p:spPr>
          <a:xfrm>
            <a:off x="457200" y="838200"/>
            <a:ext cx="8229600" cy="1219200"/>
          </a:xfrm>
        </p:spPr>
        <p:txBody>
          <a:bodyPr>
            <a:normAutofit fontScale="77500" lnSpcReduction="20000"/>
          </a:bodyPr>
          <a:lstStyle/>
          <a:p>
            <a:pPr algn="ctr" eaLnBrk="1" hangingPunct="1">
              <a:buFontTx/>
              <a:buNone/>
            </a:pPr>
            <a:r>
              <a:rPr lang="th-TH" sz="3600" smtClean="0">
                <a:solidFill>
                  <a:srgbClr val="FF6699"/>
                </a:solidFill>
              </a:rPr>
              <a:t>Spatial filtering is a method of selectively enhancing or diminishing specific spatial frequency components in an image</a:t>
            </a:r>
          </a:p>
        </p:txBody>
      </p:sp>
      <p:pic>
        <p:nvPicPr>
          <p:cNvPr id="228356" name="Picture 4" descr="6-1"/>
          <p:cNvPicPr>
            <a:picLocks noChangeAspect="1" noChangeArrowheads="1"/>
          </p:cNvPicPr>
          <p:nvPr/>
        </p:nvPicPr>
        <p:blipFill>
          <a:blip r:embed="rId3">
            <a:lum contrast="24000"/>
          </a:blip>
          <a:srcRect/>
          <a:stretch>
            <a:fillRect/>
          </a:stretch>
        </p:blipFill>
        <p:spPr bwMode="auto">
          <a:xfrm>
            <a:off x="990600" y="1905000"/>
            <a:ext cx="7086600" cy="3800475"/>
          </a:xfrm>
          <a:prstGeom prst="rect">
            <a:avLst/>
          </a:prstGeom>
          <a:noFill/>
          <a:ln w="9525">
            <a:solidFill>
              <a:srgbClr val="CC3399"/>
            </a:solidFill>
            <a:miter lim="800000"/>
            <a:headEnd/>
            <a:tailEnd/>
          </a:ln>
          <a:effectLst>
            <a:outerShdw dist="107763" dir="2700000" algn="ctr" rotWithShape="0">
              <a:srgbClr val="808080"/>
            </a:outerShdw>
          </a:effectLst>
        </p:spPr>
      </p:pic>
      <p:sp>
        <p:nvSpPr>
          <p:cNvPr id="31749" name="Text Box 5"/>
          <p:cNvSpPr txBox="1">
            <a:spLocks noChangeArrowheads="1"/>
          </p:cNvSpPr>
          <p:nvPr/>
        </p:nvSpPr>
        <p:spPr bwMode="auto">
          <a:xfrm>
            <a:off x="-76200" y="5715000"/>
            <a:ext cx="8001000" cy="1077218"/>
          </a:xfrm>
          <a:prstGeom prst="rect">
            <a:avLst/>
          </a:prstGeom>
          <a:noFill/>
          <a:ln w="9525">
            <a:noFill/>
            <a:miter lim="800000"/>
            <a:headEnd/>
            <a:tailEnd/>
          </a:ln>
        </p:spPr>
        <p:txBody>
          <a:bodyPr>
            <a:spAutoFit/>
          </a:bodyPr>
          <a:lstStyle/>
          <a:p>
            <a:pPr algn="ctr">
              <a:spcBef>
                <a:spcPct val="50000"/>
              </a:spcBef>
            </a:pPr>
            <a:r>
              <a:rPr lang="th-TH" sz="3200" dirty="0">
                <a:solidFill>
                  <a:schemeClr val="accent2"/>
                </a:solidFill>
                <a:latin typeface="Angsana New" pitchFamily="18" charset="-34"/>
              </a:rPr>
              <a:t>Diagram of two-dimensional digital spatial filtering</a:t>
            </a:r>
          </a:p>
        </p:txBody>
      </p:sp>
      <p:sp>
        <p:nvSpPr>
          <p:cNvPr id="6" name="Date Placeholder 5"/>
          <p:cNvSpPr>
            <a:spLocks noGrp="1"/>
          </p:cNvSpPr>
          <p:nvPr>
            <p:ph type="dt" sz="half" idx="10"/>
          </p:nvPr>
        </p:nvSpPr>
        <p:spPr/>
        <p:txBody>
          <a:bodyPr/>
          <a:lstStyle/>
          <a:p>
            <a:fld id="{2C5AC463-323B-4C90-9A0F-51B28C7B56DF}" type="datetime2">
              <a:rPr lang="en-US" altLang="en-US" smtClean="0"/>
              <a:pPr/>
              <a:t>Monday, August 27, 2012</a:t>
            </a:fld>
            <a:endParaRPr lang="en-US" altLang="en-US"/>
          </a:p>
        </p:txBody>
      </p:sp>
      <p:sp>
        <p:nvSpPr>
          <p:cNvPr id="7" name="Slide Number Placeholder 6"/>
          <p:cNvSpPr>
            <a:spLocks noGrp="1"/>
          </p:cNvSpPr>
          <p:nvPr>
            <p:ph type="sldNum" sz="quarter" idx="12"/>
          </p:nvPr>
        </p:nvSpPr>
        <p:spPr/>
        <p:txBody>
          <a:bodyPr/>
          <a:lstStyle/>
          <a:p>
            <a:fld id="{6064E158-6B66-4F6D-BE92-BDA6002F0124}" type="slidenum">
              <a:rPr lang="en-US" altLang="en-US" smtClean="0"/>
              <a:pPr/>
              <a:t>3</a:t>
            </a:fld>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52400" y="152400"/>
            <a:ext cx="5858393" cy="473953"/>
          </a:xfrm>
        </p:spPr>
        <p:txBody>
          <a:bodyPr/>
          <a:lstStyle/>
          <a:p>
            <a:r>
              <a:rPr lang="en-US" dirty="0">
                <a:solidFill>
                  <a:srgbClr val="FF0000"/>
                </a:solidFill>
              </a:rPr>
              <a:t>Blurring Filters</a:t>
            </a:r>
          </a:p>
        </p:txBody>
      </p:sp>
      <p:sp>
        <p:nvSpPr>
          <p:cNvPr id="80899" name="Rectangle 3"/>
          <p:cNvSpPr>
            <a:spLocks noGrp="1" noChangeArrowheads="1"/>
          </p:cNvSpPr>
          <p:nvPr>
            <p:ph type="body" idx="1"/>
          </p:nvPr>
        </p:nvSpPr>
        <p:spPr>
          <a:xfrm>
            <a:off x="527783" y="1300985"/>
            <a:ext cx="8088434" cy="3654843"/>
          </a:xfrm>
        </p:spPr>
        <p:txBody>
          <a:bodyPr/>
          <a:lstStyle/>
          <a:p>
            <a:r>
              <a:rPr lang="en-US" sz="2800" dirty="0">
                <a:latin typeface="Arial" charset="0"/>
              </a:rPr>
              <a:t>Average values of surrounding pixels</a:t>
            </a:r>
          </a:p>
          <a:p>
            <a:r>
              <a:rPr lang="en-US" sz="2800" dirty="0">
                <a:latin typeface="Arial" charset="0"/>
              </a:rPr>
              <a:t>Can be used for anti-aliasing</a:t>
            </a:r>
          </a:p>
          <a:p>
            <a:r>
              <a:rPr lang="en-US" sz="2800" dirty="0">
                <a:latin typeface="Arial" charset="0"/>
              </a:rPr>
              <a:t>What do we do at the edges and corners?</a:t>
            </a:r>
          </a:p>
          <a:p>
            <a:endParaRPr lang="en-US" sz="2800" dirty="0">
              <a:latin typeface="Arial" charset="0"/>
            </a:endParaRPr>
          </a:p>
          <a:p>
            <a:r>
              <a:rPr lang="en-US" sz="2800" dirty="0">
                <a:latin typeface="Arial" charset="0"/>
              </a:rPr>
              <a:t>For </a:t>
            </a:r>
            <a:r>
              <a:rPr lang="en-US" sz="2800" dirty="0">
                <a:solidFill>
                  <a:schemeClr val="tx2"/>
                </a:solidFill>
                <a:latin typeface="Arial" charset="0"/>
              </a:rPr>
              <a:t>noise reduction</a:t>
            </a:r>
            <a:r>
              <a:rPr lang="en-US" sz="2800" dirty="0">
                <a:latin typeface="Arial" charset="0"/>
              </a:rPr>
              <a:t>, use median, not average</a:t>
            </a:r>
          </a:p>
          <a:p>
            <a:pPr lvl="1"/>
            <a:r>
              <a:rPr lang="en-US" sz="2000" dirty="0">
                <a:latin typeface="Arial" charset="0"/>
              </a:rPr>
              <a:t>Eliminates intensity spikes</a:t>
            </a:r>
          </a:p>
          <a:p>
            <a:pPr lvl="1"/>
            <a:r>
              <a:rPr lang="en-US" sz="2000" dirty="0">
                <a:latin typeface="Arial" charset="0"/>
              </a:rPr>
              <a:t>Non-linear filter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LINEAR FILTERING</a:t>
            </a:r>
          </a:p>
        </p:txBody>
      </p:sp>
      <p:sp>
        <p:nvSpPr>
          <p:cNvPr id="25603" name="Rectangle 3"/>
          <p:cNvSpPr>
            <a:spLocks noGrp="1" noChangeArrowheads="1"/>
          </p:cNvSpPr>
          <p:nvPr>
            <p:ph type="body" idx="1"/>
          </p:nvPr>
        </p:nvSpPr>
        <p:spPr/>
        <p:txBody>
          <a:bodyPr/>
          <a:lstStyle/>
          <a:p>
            <a:pPr>
              <a:lnSpc>
                <a:spcPct val="90000"/>
              </a:lnSpc>
              <a:buFont typeface="Wingdings" pitchFamily="2" charset="2"/>
              <a:buNone/>
            </a:pPr>
            <a:r>
              <a:rPr lang="en-US" sz="2800"/>
              <a:t> Low pass filters</a:t>
            </a:r>
          </a:p>
          <a:p>
            <a:pPr>
              <a:lnSpc>
                <a:spcPct val="90000"/>
              </a:lnSpc>
              <a:buFont typeface="Wingdings" pitchFamily="2" charset="2"/>
              <a:buNone/>
            </a:pPr>
            <a:endParaRPr lang="en-US" sz="2800"/>
          </a:p>
          <a:p>
            <a:pPr>
              <a:lnSpc>
                <a:spcPct val="90000"/>
              </a:lnSpc>
              <a:buFont typeface="Wingdings" pitchFamily="2" charset="2"/>
              <a:buNone/>
            </a:pPr>
            <a:r>
              <a:rPr lang="en-US" sz="2800"/>
              <a:t>Low pass filtering, otherwise known as "smoothing", is employed to remove high </a:t>
            </a:r>
            <a:r>
              <a:rPr lang="en-US" sz="2800">
                <a:hlinkClick r:id="rId2"/>
              </a:rPr>
              <a:t>spatial frequency</a:t>
            </a:r>
            <a:r>
              <a:rPr lang="en-US" sz="2800"/>
              <a:t> noise from a digital image. Noise is often introduced during the analog-to-digital conversion process as a side-effect of the physical conversion of patterns of light energy into electrical patterns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a:t>There are several common approaches to removing this noise: </a:t>
            </a:r>
          </a:p>
        </p:txBody>
      </p:sp>
      <p:sp>
        <p:nvSpPr>
          <p:cNvPr id="26627" name="Rectangle 3"/>
          <p:cNvSpPr>
            <a:spLocks noGrp="1" noChangeArrowheads="1"/>
          </p:cNvSpPr>
          <p:nvPr>
            <p:ph type="body" idx="1"/>
          </p:nvPr>
        </p:nvSpPr>
        <p:spPr/>
        <p:txBody>
          <a:bodyPr/>
          <a:lstStyle/>
          <a:p>
            <a:pPr>
              <a:buSzTx/>
              <a:buFont typeface="Symbol" pitchFamily="18" charset="2"/>
              <a:buChar char=""/>
            </a:pPr>
            <a:r>
              <a:rPr lang="en-US"/>
              <a:t>If several copies of an image have been obtained from the source, some static image, then it may be possible to sum the values for each pixel from each image and compute an average. This is not possible, however, if the image is from a moving source or there are other time or size restrictions. </a:t>
            </a:r>
          </a:p>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 </a:t>
            </a:r>
          </a:p>
        </p:txBody>
      </p:sp>
      <p:pic>
        <p:nvPicPr>
          <p:cNvPr id="73731" name="Picture 3"/>
          <p:cNvPicPr>
            <a:picLocks noGrp="1" noChangeAspect="1" noChangeArrowheads="1"/>
          </p:cNvPicPr>
          <p:nvPr>
            <p:ph type="body" idx="1"/>
          </p:nvPr>
        </p:nvPicPr>
        <p:blipFill>
          <a:blip r:embed="rId2"/>
          <a:srcRect/>
          <a:stretch>
            <a:fillRect/>
          </a:stretch>
        </p:blipFill>
        <p:spPr>
          <a:xfrm>
            <a:off x="533400" y="457200"/>
            <a:ext cx="8229600" cy="60960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 </a:t>
            </a:r>
          </a:p>
        </p:txBody>
      </p:sp>
      <p:pic>
        <p:nvPicPr>
          <p:cNvPr id="75779" name="Picture 3"/>
          <p:cNvPicPr>
            <a:picLocks noGrp="1" noChangeAspect="1" noChangeArrowheads="1"/>
          </p:cNvPicPr>
          <p:nvPr>
            <p:ph type="body" idx="1"/>
          </p:nvPr>
        </p:nvPicPr>
        <p:blipFill>
          <a:blip r:embed="rId2"/>
          <a:srcRect/>
          <a:stretch>
            <a:fillRect/>
          </a:stretch>
        </p:blip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 </a:t>
            </a:r>
          </a:p>
        </p:txBody>
      </p:sp>
      <p:pic>
        <p:nvPicPr>
          <p:cNvPr id="76803" name="Picture 3"/>
          <p:cNvPicPr>
            <a:picLocks noGrp="1" noChangeAspect="1" noChangeArrowheads="1"/>
          </p:cNvPicPr>
          <p:nvPr>
            <p:ph type="body" idx="1"/>
          </p:nvPr>
        </p:nvPicPr>
        <p:blipFill>
          <a:blip r:embed="rId2"/>
          <a:srcRect/>
          <a:stretch>
            <a:fillRect/>
          </a:stretch>
        </p:blip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p:cNvSpPr>
            <a:spLocks noGrp="1" noChangeArrowheads="1"/>
          </p:cNvSpPr>
          <p:nvPr>
            <p:ph type="title"/>
          </p:nvPr>
        </p:nvSpPr>
        <p:spPr/>
        <p:txBody>
          <a:bodyPr/>
          <a:lstStyle/>
          <a:p>
            <a:r>
              <a:rPr lang="en-US" sz="4000"/>
              <a:t> Intensity Histogram / Adjustment</a:t>
            </a:r>
          </a:p>
        </p:txBody>
      </p:sp>
      <p:pic>
        <p:nvPicPr>
          <p:cNvPr id="77828" name="Picture 4"/>
          <p:cNvPicPr>
            <a:picLocks noGrp="1" noChangeAspect="1" noChangeArrowheads="1"/>
          </p:cNvPicPr>
          <p:nvPr>
            <p:ph idx="1"/>
          </p:nvPr>
        </p:nvPicPr>
        <p:blipFill>
          <a:blip r:embed="rId2"/>
          <a:srcRect/>
          <a:stretch>
            <a:fillRect/>
          </a:stretch>
        </p:blipFill>
        <p:spPr>
          <a:xfrm>
            <a:off x="609600" y="1447800"/>
            <a:ext cx="7696200" cy="5029200"/>
          </a:xfrm>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Bone Marrow Image</a:t>
            </a:r>
          </a:p>
        </p:txBody>
      </p:sp>
      <p:pic>
        <p:nvPicPr>
          <p:cNvPr id="74755" name="Picture 3"/>
          <p:cNvPicPr>
            <a:picLocks noGrp="1" noChangeAspect="1" noChangeArrowheads="1"/>
          </p:cNvPicPr>
          <p:nvPr>
            <p:ph type="body" idx="1"/>
          </p:nvPr>
        </p:nvPicPr>
        <p:blipFill>
          <a:blip r:embed="rId2"/>
          <a:srcRect/>
          <a:stretch>
            <a:fillRect/>
          </a:stretch>
        </p:blip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04800"/>
            <a:ext cx="8001000" cy="1112838"/>
          </a:xfrm>
          <a:noFill/>
        </p:spPr>
        <p:txBody>
          <a:bodyPr/>
          <a:lstStyle/>
          <a:p>
            <a:r>
              <a:rPr lang="en-US"/>
              <a:t> </a:t>
            </a:r>
          </a:p>
        </p:txBody>
      </p:sp>
      <p:sp>
        <p:nvSpPr>
          <p:cNvPr id="27651" name="Rectangle 3"/>
          <p:cNvSpPr>
            <a:spLocks noGrp="1" noChangeArrowheads="1"/>
          </p:cNvSpPr>
          <p:nvPr>
            <p:ph type="body" idx="1"/>
          </p:nvPr>
        </p:nvSpPr>
        <p:spPr>
          <a:noFill/>
        </p:spPr>
        <p:txBody>
          <a:bodyPr/>
          <a:lstStyle/>
          <a:p>
            <a:r>
              <a:rPr lang="en-US" sz="2800"/>
              <a:t>If such averaging is not possible, or if it is insufficient, some form of </a:t>
            </a:r>
            <a:r>
              <a:rPr lang="en-US" sz="2800" b="1"/>
              <a:t>low pass spatial filtering</a:t>
            </a:r>
            <a:r>
              <a:rPr lang="en-US" sz="2800"/>
              <a:t> may be required. There are two main types: </a:t>
            </a:r>
          </a:p>
          <a:p>
            <a:r>
              <a:rPr lang="en-US" sz="2800" b="1"/>
              <a:t>reconstruction filtering</a:t>
            </a:r>
            <a:r>
              <a:rPr lang="en-US" sz="2800"/>
              <a:t>, where an image is restored based on some knowledge of of the type of degradation it has undergone. Filters that do this are often called "optimal filters"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b="1"/>
              <a:t>High Pass Filter</a:t>
            </a:r>
            <a:r>
              <a:rPr lang="en-US"/>
              <a:t> </a:t>
            </a:r>
          </a:p>
        </p:txBody>
      </p:sp>
      <p:sp>
        <p:nvSpPr>
          <p:cNvPr id="37891" name="Rectangle 3"/>
          <p:cNvSpPr>
            <a:spLocks noGrp="1" noChangeArrowheads="1"/>
          </p:cNvSpPr>
          <p:nvPr>
            <p:ph type="body" idx="1"/>
          </p:nvPr>
        </p:nvSpPr>
        <p:spPr/>
        <p:txBody>
          <a:bodyPr/>
          <a:lstStyle/>
          <a:p>
            <a:r>
              <a:rPr lang="en-US" sz="2800"/>
              <a:t>A high pass filter is used in digital image processing to remove or suppress the low frequency component, resulting in a sharpened image. High pass filters are often used in conjunction with low pass filters. For example, the image may be smoothed using a low pass filter, then a high pass filter can be applied to sharpen the image, therefore preserving boundary detail.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 y="-381000"/>
            <a:ext cx="5715000" cy="1296987"/>
          </a:xfrm>
        </p:spPr>
        <p:txBody>
          <a:bodyPr/>
          <a:lstStyle/>
          <a:p>
            <a:pPr eaLnBrk="1" hangingPunct="1">
              <a:lnSpc>
                <a:spcPct val="120000"/>
              </a:lnSpc>
            </a:pPr>
            <a:r>
              <a:rPr lang="th-TH" sz="3200" dirty="0" smtClean="0">
                <a:solidFill>
                  <a:srgbClr val="9900FF"/>
                </a:solidFill>
              </a:rPr>
              <a:t>Digital filtering</a:t>
            </a:r>
            <a:r>
              <a:rPr lang="en-US" sz="3200" dirty="0" smtClean="0">
                <a:solidFill>
                  <a:srgbClr val="9900FF"/>
                </a:solidFill>
              </a:rPr>
              <a:t> </a:t>
            </a:r>
            <a:r>
              <a:rPr lang="th-TH" sz="3200" dirty="0" smtClean="0">
                <a:solidFill>
                  <a:srgbClr val="008080"/>
                </a:solidFill>
              </a:rPr>
              <a:t>(Convolution)</a:t>
            </a:r>
            <a:endParaRPr lang="th-TH" sz="3200" dirty="0" smtClean="0">
              <a:solidFill>
                <a:srgbClr val="9900FF"/>
              </a:solidFill>
            </a:endParaRPr>
          </a:p>
        </p:txBody>
      </p:sp>
      <p:sp>
        <p:nvSpPr>
          <p:cNvPr id="32773" name="Rectangle 5"/>
          <p:cNvSpPr>
            <a:spLocks noGrp="1" noChangeArrowheads="1"/>
          </p:cNvSpPr>
          <p:nvPr>
            <p:ph sz="half" idx="1"/>
          </p:nvPr>
        </p:nvSpPr>
        <p:spPr>
          <a:xfrm>
            <a:off x="304800" y="4343400"/>
            <a:ext cx="3886200" cy="2057400"/>
          </a:xfrm>
          <a:noFill/>
        </p:spPr>
        <p:txBody>
          <a:bodyPr/>
          <a:lstStyle/>
          <a:p>
            <a:pPr eaLnBrk="1" hangingPunct="1">
              <a:lnSpc>
                <a:spcPct val="80000"/>
              </a:lnSpc>
            </a:pPr>
            <a:r>
              <a:rPr lang="th-TH" sz="3200" dirty="0" smtClean="0">
                <a:solidFill>
                  <a:srgbClr val="FF6699"/>
                </a:solidFill>
              </a:rPr>
              <a:t>Methods</a:t>
            </a:r>
            <a:endParaRPr lang="th-TH" sz="3200" dirty="0" smtClean="0">
              <a:solidFill>
                <a:srgbClr val="FF3300"/>
              </a:solidFill>
            </a:endParaRPr>
          </a:p>
          <a:p>
            <a:pPr eaLnBrk="1" hangingPunct="1">
              <a:lnSpc>
                <a:spcPct val="80000"/>
              </a:lnSpc>
              <a:buFontTx/>
              <a:buNone/>
            </a:pPr>
            <a:r>
              <a:rPr lang="th-TH" sz="3200" dirty="0" smtClean="0">
                <a:solidFill>
                  <a:srgbClr val="008080"/>
                </a:solidFill>
              </a:rPr>
              <a:t>Low-pass filtering</a:t>
            </a:r>
          </a:p>
          <a:p>
            <a:pPr eaLnBrk="1" hangingPunct="1">
              <a:lnSpc>
                <a:spcPct val="80000"/>
              </a:lnSpc>
              <a:buFontTx/>
              <a:buNone/>
            </a:pPr>
            <a:r>
              <a:rPr lang="th-TH" sz="3200" dirty="0" smtClean="0">
                <a:solidFill>
                  <a:srgbClr val="008080"/>
                </a:solidFill>
              </a:rPr>
              <a:t>High-pass filtering</a:t>
            </a:r>
          </a:p>
          <a:p>
            <a:pPr eaLnBrk="1" hangingPunct="1">
              <a:lnSpc>
                <a:spcPct val="80000"/>
              </a:lnSpc>
              <a:buFontTx/>
              <a:buNone/>
            </a:pPr>
            <a:r>
              <a:rPr lang="th-TH" sz="3200" dirty="0" smtClean="0">
                <a:solidFill>
                  <a:srgbClr val="008080"/>
                </a:solidFill>
              </a:rPr>
              <a:t>Medi</a:t>
            </a:r>
            <a:r>
              <a:rPr lang="en-US" sz="3200" dirty="0" smtClean="0">
                <a:solidFill>
                  <a:srgbClr val="008080"/>
                </a:solidFill>
              </a:rPr>
              <a:t>an</a:t>
            </a:r>
            <a:r>
              <a:rPr lang="th-TH" sz="3200" dirty="0" smtClean="0">
                <a:solidFill>
                  <a:srgbClr val="008080"/>
                </a:solidFill>
              </a:rPr>
              <a:t> filtering </a:t>
            </a:r>
          </a:p>
          <a:p>
            <a:pPr eaLnBrk="1" hangingPunct="1">
              <a:lnSpc>
                <a:spcPct val="80000"/>
              </a:lnSpc>
            </a:pPr>
            <a:endParaRPr lang="th-TH" sz="3200" dirty="0" smtClean="0">
              <a:solidFill>
                <a:srgbClr val="FF3300"/>
              </a:solidFill>
            </a:endParaRPr>
          </a:p>
        </p:txBody>
      </p:sp>
      <p:pic>
        <p:nvPicPr>
          <p:cNvPr id="230403" name="Picture 3" descr="6-2"/>
          <p:cNvPicPr>
            <a:picLocks noChangeAspect="1" noChangeArrowheads="1"/>
          </p:cNvPicPr>
          <p:nvPr/>
        </p:nvPicPr>
        <p:blipFill>
          <a:blip r:embed="rId3">
            <a:lum contrast="18000"/>
          </a:blip>
          <a:srcRect/>
          <a:stretch>
            <a:fillRect/>
          </a:stretch>
        </p:blipFill>
        <p:spPr bwMode="auto">
          <a:xfrm>
            <a:off x="4671646" y="838200"/>
            <a:ext cx="4319954" cy="5943600"/>
          </a:xfrm>
          <a:prstGeom prst="rect">
            <a:avLst/>
          </a:prstGeom>
          <a:noFill/>
          <a:ln w="9525">
            <a:solidFill>
              <a:srgbClr val="CC3399"/>
            </a:solidFill>
            <a:miter lim="800000"/>
            <a:headEnd/>
            <a:tailEnd/>
          </a:ln>
          <a:effectLst>
            <a:outerShdw dist="107763" dir="2700000" algn="ctr" rotWithShape="0">
              <a:srgbClr val="808080"/>
            </a:outerShdw>
          </a:effectLst>
        </p:spPr>
      </p:pic>
      <p:sp>
        <p:nvSpPr>
          <p:cNvPr id="32772" name="Text Box 4"/>
          <p:cNvSpPr txBox="1">
            <a:spLocks noChangeArrowheads="1"/>
          </p:cNvSpPr>
          <p:nvPr/>
        </p:nvSpPr>
        <p:spPr bwMode="auto">
          <a:xfrm>
            <a:off x="304800" y="838200"/>
            <a:ext cx="3886200" cy="3539430"/>
          </a:xfrm>
          <a:prstGeom prst="rect">
            <a:avLst/>
          </a:prstGeom>
          <a:noFill/>
          <a:ln w="9525">
            <a:noFill/>
            <a:miter lim="800000"/>
            <a:headEnd/>
            <a:tailEnd/>
          </a:ln>
        </p:spPr>
        <p:txBody>
          <a:bodyPr>
            <a:spAutoFit/>
          </a:bodyPr>
          <a:lstStyle/>
          <a:p>
            <a:pPr algn="thaiDist">
              <a:spcBef>
                <a:spcPct val="50000"/>
              </a:spcBef>
            </a:pPr>
            <a:r>
              <a:rPr lang="th-TH" sz="3200" dirty="0">
                <a:solidFill>
                  <a:schemeClr val="accent2"/>
                </a:solidFill>
                <a:latin typeface="Angsana New" pitchFamily="18" charset="-34"/>
              </a:rPr>
              <a:t>Each pixel in the processed images is derived from </a:t>
            </a:r>
            <a:r>
              <a:rPr lang="th-TH" sz="3200" dirty="0">
                <a:solidFill>
                  <a:srgbClr val="FF6699"/>
                </a:solidFill>
                <a:latin typeface="Angsana New" pitchFamily="18" charset="-34"/>
              </a:rPr>
              <a:t>a set of pixels</a:t>
            </a:r>
            <a:r>
              <a:rPr lang="th-TH" sz="3200" dirty="0">
                <a:solidFill>
                  <a:schemeClr val="accent2"/>
                </a:solidFill>
                <a:latin typeface="Angsana New" pitchFamily="18" charset="-34"/>
              </a:rPr>
              <a:t> in the original image as determined by the mask.</a:t>
            </a:r>
          </a:p>
        </p:txBody>
      </p:sp>
      <p:sp>
        <p:nvSpPr>
          <p:cNvPr id="6" name="Date Placeholder 5"/>
          <p:cNvSpPr>
            <a:spLocks noGrp="1"/>
          </p:cNvSpPr>
          <p:nvPr>
            <p:ph type="dt" sz="half" idx="10"/>
          </p:nvPr>
        </p:nvSpPr>
        <p:spPr/>
        <p:txBody>
          <a:bodyPr/>
          <a:lstStyle/>
          <a:p>
            <a:fld id="{8F4B82C6-BAC2-44D8-B368-8B6BB942A513}" type="datetime2">
              <a:rPr lang="en-US" altLang="en-US" smtClean="0"/>
              <a:pPr/>
              <a:t>Monday, August 27, 2012</a:t>
            </a:fld>
            <a:endParaRPr lang="en-US" altLang="en-US"/>
          </a:p>
        </p:txBody>
      </p:sp>
      <p:sp>
        <p:nvSpPr>
          <p:cNvPr id="7" name="Slide Number Placeholder 6"/>
          <p:cNvSpPr>
            <a:spLocks noGrp="1"/>
          </p:cNvSpPr>
          <p:nvPr>
            <p:ph type="sldNum" sz="quarter" idx="12"/>
          </p:nvPr>
        </p:nvSpPr>
        <p:spPr/>
        <p:txBody>
          <a:bodyPr/>
          <a:lstStyle/>
          <a:p>
            <a:fld id="{6064E158-6B66-4F6D-BE92-BDA6002F0124}" type="slidenum">
              <a:rPr lang="en-US" altLang="en-US" smtClean="0"/>
              <a:pPr/>
              <a:t>4</a:t>
            </a:fld>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Referensi</a:t>
            </a:r>
            <a:endParaRPr lang="en-US" dirty="0"/>
          </a:p>
        </p:txBody>
      </p:sp>
      <p:sp>
        <p:nvSpPr>
          <p:cNvPr id="3" name="Content Placeholder 2"/>
          <p:cNvSpPr>
            <a:spLocks noGrp="1"/>
          </p:cNvSpPr>
          <p:nvPr>
            <p:ph idx="1"/>
          </p:nvPr>
        </p:nvSpPr>
        <p:spPr/>
        <p:txBody>
          <a:bodyPr/>
          <a:lstStyle/>
          <a:p>
            <a:r>
              <a:rPr lang="en-GB" dirty="0" err="1" smtClean="0"/>
              <a:t>Erkki</a:t>
            </a:r>
            <a:r>
              <a:rPr lang="en-GB" dirty="0" smtClean="0"/>
              <a:t> </a:t>
            </a:r>
            <a:r>
              <a:rPr lang="en-GB" dirty="0" err="1" smtClean="0"/>
              <a:t>Rämö</a:t>
            </a:r>
            <a:r>
              <a:rPr lang="en-GB" dirty="0" smtClean="0"/>
              <a:t>, Digital Media, “Image Processing”, Principal Lecturer, </a:t>
            </a:r>
            <a:r>
              <a:rPr lang="en-GB" dirty="0" err="1" smtClean="0"/>
              <a:t>Metropolia</a:t>
            </a:r>
            <a:r>
              <a:rPr lang="en-GB" dirty="0" smtClean="0"/>
              <a:t> University of Applied Sciences.</a:t>
            </a:r>
          </a:p>
          <a:p>
            <a:r>
              <a:rPr lang="en-US" dirty="0" smtClean="0"/>
              <a:t>Richard Alan Peters II, EECE/CS 253 -Image Processing, Lecture Notes: </a:t>
            </a:r>
            <a:r>
              <a:rPr lang="en-US" dirty="0" smtClean="0">
                <a:latin typeface="Arial" charset="0"/>
              </a:rPr>
              <a:t>Spatial Convolution, </a:t>
            </a:r>
            <a:r>
              <a:rPr lang="en-US" dirty="0" smtClean="0"/>
              <a:t>Department of Electrical Engineering and Computer Science, Fall Semester 2011, Vanderbilt University School of Engineering</a:t>
            </a:r>
          </a:p>
          <a:p>
            <a:endParaRPr lang="en-GB" dirty="0" smtClean="0"/>
          </a:p>
          <a:p>
            <a:endParaRPr lang="en-US" dirty="0"/>
          </a:p>
        </p:txBody>
      </p:sp>
      <p:sp>
        <p:nvSpPr>
          <p:cNvPr id="4" name="Date Placeholder 3"/>
          <p:cNvSpPr>
            <a:spLocks noGrp="1"/>
          </p:cNvSpPr>
          <p:nvPr>
            <p:ph type="dt" sz="half" idx="10"/>
          </p:nvPr>
        </p:nvSpPr>
        <p:spPr/>
        <p:txBody>
          <a:bodyPr/>
          <a:lstStyle/>
          <a:p>
            <a:fld id="{42382217-A428-4FDD-8BD1-232193D3200D}" type="datetime2">
              <a:rPr lang="en-US" altLang="en-US" smtClean="0"/>
              <a:pPr/>
              <a:t>Monday, August 27, 2012</a:t>
            </a:fld>
            <a:endParaRPr lang="en-US" altLang="en-US"/>
          </a:p>
        </p:txBody>
      </p:sp>
      <p:sp>
        <p:nvSpPr>
          <p:cNvPr id="5" name="Slide Number Placeholder 4"/>
          <p:cNvSpPr>
            <a:spLocks noGrp="1"/>
          </p:cNvSpPr>
          <p:nvPr>
            <p:ph type="sldNum" sz="quarter" idx="12"/>
          </p:nvPr>
        </p:nvSpPr>
        <p:spPr/>
        <p:txBody>
          <a:bodyPr/>
          <a:lstStyle/>
          <a:p>
            <a:fld id="{7FB7AFD2-940B-4F43-8E83-D5CCCCF9D70D}" type="slidenum">
              <a:rPr lang="en-US" altLang="en-US" smtClean="0"/>
              <a:pPr/>
              <a:t>40</a:t>
            </a:fld>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7" y="3048000"/>
            <a:ext cx="8786813" cy="655637"/>
          </a:xfrm>
        </p:spPr>
        <p:txBody>
          <a:bodyPr/>
          <a:lstStyle/>
          <a:p>
            <a:pPr algn="ctr"/>
            <a:r>
              <a:rPr lang="en-US" sz="6600" b="1" dirty="0" smtClean="0">
                <a:solidFill>
                  <a:srgbClr val="FF0000"/>
                </a:solidFill>
              </a:rPr>
              <a:t>TERIMA KASIH</a:t>
            </a:r>
            <a:endParaRPr lang="en-US" sz="6600" b="1" dirty="0">
              <a:solidFill>
                <a:srgbClr val="FF0000"/>
              </a:solidFill>
            </a:endParaRPr>
          </a:p>
        </p:txBody>
      </p:sp>
      <p:sp>
        <p:nvSpPr>
          <p:cNvPr id="3" name="Date Placeholder 2"/>
          <p:cNvSpPr>
            <a:spLocks noGrp="1"/>
          </p:cNvSpPr>
          <p:nvPr>
            <p:ph type="dt" sz="half" idx="10"/>
          </p:nvPr>
        </p:nvSpPr>
        <p:spPr/>
        <p:txBody>
          <a:bodyPr/>
          <a:lstStyle/>
          <a:p>
            <a:fld id="{88606646-8D04-4C2E-88B2-C8DEE643EAEE}" type="datetime2">
              <a:rPr lang="en-US" altLang="en-US" smtClean="0"/>
              <a:pPr/>
              <a:t>Monday, August 27, 2012</a:t>
            </a:fld>
            <a:endParaRPr lang="en-US" altLang="en-US"/>
          </a:p>
        </p:txBody>
      </p:sp>
      <p:sp>
        <p:nvSpPr>
          <p:cNvPr id="4" name="Slide Number Placeholder 3"/>
          <p:cNvSpPr>
            <a:spLocks noGrp="1"/>
          </p:cNvSpPr>
          <p:nvPr>
            <p:ph type="sldNum" sz="quarter" idx="12"/>
          </p:nvPr>
        </p:nvSpPr>
        <p:spPr/>
        <p:txBody>
          <a:bodyPr/>
          <a:lstStyle/>
          <a:p>
            <a:fld id="{7FB7AFD2-940B-4F43-8E83-D5CCCCF9D70D}" type="slidenum">
              <a:rPr lang="en-US" altLang="en-US" smtClean="0"/>
              <a:pPr/>
              <a:t>41</a:t>
            </a:fld>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685800" y="112713"/>
            <a:ext cx="7696200" cy="1371600"/>
          </a:xfrm>
        </p:spPr>
        <p:txBody>
          <a:bodyPr>
            <a:normAutofit fontScale="90000"/>
          </a:bodyPr>
          <a:lstStyle/>
          <a:p>
            <a:pPr eaLnBrk="1" hangingPunct="1"/>
            <a:r>
              <a:rPr lang="th-TH" sz="4800" smtClean="0">
                <a:solidFill>
                  <a:srgbClr val="008080"/>
                </a:solidFill>
              </a:rPr>
              <a:t>Low-pass digital spatial filtering</a:t>
            </a:r>
            <a:r>
              <a:rPr lang="th-TH" sz="4800" smtClean="0">
                <a:solidFill>
                  <a:srgbClr val="FF6699"/>
                </a:solidFill>
              </a:rPr>
              <a:t>(Smoothing)</a:t>
            </a:r>
            <a:endParaRPr lang="th-TH" sz="4800" smtClean="0">
              <a:solidFill>
                <a:srgbClr val="008080"/>
              </a:solidFill>
            </a:endParaRPr>
          </a:p>
        </p:txBody>
      </p:sp>
      <p:pic>
        <p:nvPicPr>
          <p:cNvPr id="232451" name="Picture 3" descr="6-3"/>
          <p:cNvPicPr>
            <a:picLocks noChangeAspect="1" noChangeArrowheads="1"/>
          </p:cNvPicPr>
          <p:nvPr/>
        </p:nvPicPr>
        <p:blipFill>
          <a:blip r:embed="rId4">
            <a:lum contrast="12000"/>
          </a:blip>
          <a:srcRect/>
          <a:stretch>
            <a:fillRect/>
          </a:stretch>
        </p:blipFill>
        <p:spPr bwMode="auto">
          <a:xfrm>
            <a:off x="1066800" y="1752603"/>
            <a:ext cx="7086600" cy="3363913"/>
          </a:xfrm>
          <a:prstGeom prst="rect">
            <a:avLst/>
          </a:prstGeom>
          <a:noFill/>
          <a:ln w="9525">
            <a:solidFill>
              <a:srgbClr val="CC3399"/>
            </a:solidFill>
            <a:miter lim="800000"/>
            <a:headEnd/>
            <a:tailEnd/>
          </a:ln>
          <a:effectLst>
            <a:outerShdw dist="107763" dir="2700000" algn="ctr" rotWithShape="0">
              <a:srgbClr val="808080"/>
            </a:outerShdw>
          </a:effectLst>
        </p:spPr>
      </p:pic>
      <p:graphicFrame>
        <p:nvGraphicFramePr>
          <p:cNvPr id="1026" name="Object 4"/>
          <p:cNvGraphicFramePr>
            <a:graphicFrameLocks noChangeAspect="1"/>
          </p:cNvGraphicFramePr>
          <p:nvPr/>
        </p:nvGraphicFramePr>
        <p:xfrm>
          <a:off x="4419600" y="3733801"/>
          <a:ext cx="457200" cy="608013"/>
        </p:xfrm>
        <a:graphic>
          <a:graphicData uri="http://schemas.openxmlformats.org/presentationml/2006/ole">
            <p:oleObj spid="_x0000_s1026" name="Equation" r:id="rId5" imgW="228600" imgH="304560" progId="Equation.3">
              <p:embed/>
            </p:oleObj>
          </a:graphicData>
        </a:graphic>
      </p:graphicFrame>
      <p:sp>
        <p:nvSpPr>
          <p:cNvPr id="5" name="Date Placeholder 4"/>
          <p:cNvSpPr>
            <a:spLocks noGrp="1"/>
          </p:cNvSpPr>
          <p:nvPr>
            <p:ph type="dt" sz="half" idx="10"/>
          </p:nvPr>
        </p:nvSpPr>
        <p:spPr/>
        <p:txBody>
          <a:bodyPr/>
          <a:lstStyle/>
          <a:p>
            <a:fld id="{308FABB1-D448-4599-9F32-4746C9954C98}" type="datetime2">
              <a:rPr lang="en-US" altLang="en-US" smtClean="0"/>
              <a:pPr/>
              <a:t>Monday, August 27, 2012</a:t>
            </a:fld>
            <a:endParaRPr lang="en-US" altLang="en-US"/>
          </a:p>
        </p:txBody>
      </p:sp>
      <p:sp>
        <p:nvSpPr>
          <p:cNvPr id="6" name="Slide Number Placeholder 5"/>
          <p:cNvSpPr>
            <a:spLocks noGrp="1"/>
          </p:cNvSpPr>
          <p:nvPr>
            <p:ph type="sldNum" sz="quarter" idx="12"/>
          </p:nvPr>
        </p:nvSpPr>
        <p:spPr/>
        <p:txBody>
          <a:bodyPr/>
          <a:lstStyle/>
          <a:p>
            <a:fld id="{7E928B15-BFE5-4E0E-92FE-3C0DD7CB1F8C}" type="slidenum">
              <a:rPr lang="en-US" altLang="en-US" smtClean="0"/>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 y="76200"/>
            <a:ext cx="8839200" cy="1371600"/>
          </a:xfrm>
        </p:spPr>
        <p:txBody>
          <a:bodyPr>
            <a:normAutofit fontScale="90000"/>
          </a:bodyPr>
          <a:lstStyle/>
          <a:p>
            <a:pPr eaLnBrk="1" hangingPunct="1">
              <a:lnSpc>
                <a:spcPct val="90000"/>
              </a:lnSpc>
            </a:pPr>
            <a:r>
              <a:rPr lang="th-TH" sz="5400" dirty="0" smtClean="0">
                <a:solidFill>
                  <a:srgbClr val="008080"/>
                </a:solidFill>
              </a:rPr>
              <a:t>High-pass digital spatial filtering </a:t>
            </a:r>
            <a:r>
              <a:rPr lang="th-TH" sz="5400" dirty="0" smtClean="0">
                <a:solidFill>
                  <a:srgbClr val="FF6699"/>
                </a:solidFill>
              </a:rPr>
              <a:t>(Edge enhancement)</a:t>
            </a:r>
            <a:endParaRPr lang="th-TH" sz="5400" dirty="0" smtClean="0">
              <a:solidFill>
                <a:srgbClr val="008080"/>
              </a:solidFill>
            </a:endParaRPr>
          </a:p>
        </p:txBody>
      </p:sp>
      <p:pic>
        <p:nvPicPr>
          <p:cNvPr id="234499" name="Picture 3" descr="6-5"/>
          <p:cNvPicPr>
            <a:picLocks noChangeAspect="1" noChangeArrowheads="1"/>
          </p:cNvPicPr>
          <p:nvPr/>
        </p:nvPicPr>
        <p:blipFill>
          <a:blip r:embed="rId3">
            <a:lum contrast="24000"/>
          </a:blip>
          <a:srcRect/>
          <a:stretch>
            <a:fillRect/>
          </a:stretch>
        </p:blipFill>
        <p:spPr bwMode="auto">
          <a:xfrm>
            <a:off x="685800" y="1752600"/>
            <a:ext cx="7772400" cy="3678238"/>
          </a:xfrm>
          <a:prstGeom prst="rect">
            <a:avLst/>
          </a:prstGeom>
          <a:noFill/>
          <a:ln w="9525">
            <a:solidFill>
              <a:srgbClr val="CC3399"/>
            </a:solidFill>
            <a:miter lim="800000"/>
            <a:headEnd/>
            <a:tailEnd/>
          </a:ln>
          <a:effectLst>
            <a:outerShdw dist="107763" dir="2700000" algn="ctr" rotWithShape="0">
              <a:srgbClr val="808080"/>
            </a:outerShdw>
          </a:effectLst>
        </p:spPr>
      </p:pic>
      <p:sp>
        <p:nvSpPr>
          <p:cNvPr id="4" name="Date Placeholder 3"/>
          <p:cNvSpPr>
            <a:spLocks noGrp="1"/>
          </p:cNvSpPr>
          <p:nvPr>
            <p:ph type="dt" sz="half" idx="10"/>
          </p:nvPr>
        </p:nvSpPr>
        <p:spPr/>
        <p:txBody>
          <a:bodyPr/>
          <a:lstStyle/>
          <a:p>
            <a:fld id="{FA757309-AAD2-4CAD-B2D0-0A3427FD7E18}" type="datetime2">
              <a:rPr lang="en-US" altLang="en-US" smtClean="0"/>
              <a:pPr/>
              <a:t>Monday, August 27, 2012</a:t>
            </a:fld>
            <a:endParaRPr lang="en-US" altLang="en-US"/>
          </a:p>
        </p:txBody>
      </p:sp>
      <p:sp>
        <p:nvSpPr>
          <p:cNvPr id="5" name="Slide Number Placeholder 4"/>
          <p:cNvSpPr>
            <a:spLocks noGrp="1"/>
          </p:cNvSpPr>
          <p:nvPr>
            <p:ph type="sldNum" sz="quarter" idx="12"/>
          </p:nvPr>
        </p:nvSpPr>
        <p:spPr/>
        <p:txBody>
          <a:bodyPr/>
          <a:lstStyle/>
          <a:p>
            <a:fld id="{7E928B15-BFE5-4E0E-92FE-3C0DD7CB1F8C}" type="slidenum">
              <a:rPr lang="en-US" altLang="en-US" smtClean="0"/>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28600"/>
            <a:ext cx="7772400" cy="1143000"/>
          </a:xfrm>
        </p:spPr>
        <p:txBody>
          <a:bodyPr/>
          <a:lstStyle/>
          <a:p>
            <a:pPr eaLnBrk="1" hangingPunct="1"/>
            <a:r>
              <a:rPr lang="th-TH" sz="5400" dirty="0" smtClean="0">
                <a:solidFill>
                  <a:srgbClr val="9900FF"/>
                </a:solidFill>
              </a:rPr>
              <a:t>Filtered images</a:t>
            </a:r>
          </a:p>
        </p:txBody>
      </p:sp>
      <p:pic>
        <p:nvPicPr>
          <p:cNvPr id="236547" name="Picture 3" descr="6-4a"/>
          <p:cNvPicPr>
            <a:picLocks noChangeAspect="1" noChangeArrowheads="1"/>
          </p:cNvPicPr>
          <p:nvPr/>
        </p:nvPicPr>
        <p:blipFill>
          <a:blip r:embed="rId3"/>
          <a:srcRect/>
          <a:stretch>
            <a:fillRect/>
          </a:stretch>
        </p:blipFill>
        <p:spPr bwMode="auto">
          <a:xfrm>
            <a:off x="312129" y="1752600"/>
            <a:ext cx="2658208" cy="2743200"/>
          </a:xfrm>
          <a:prstGeom prst="rect">
            <a:avLst/>
          </a:prstGeom>
          <a:noFill/>
          <a:ln w="9525">
            <a:solidFill>
              <a:srgbClr val="FF6699"/>
            </a:solidFill>
            <a:miter lim="800000"/>
            <a:headEnd/>
            <a:tailEnd/>
          </a:ln>
          <a:effectLst>
            <a:outerShdw dist="107763" dir="2700000" algn="ctr" rotWithShape="0">
              <a:srgbClr val="808080"/>
            </a:outerShdw>
          </a:effectLst>
        </p:spPr>
      </p:pic>
      <p:pic>
        <p:nvPicPr>
          <p:cNvPr id="236548" name="Picture 4" descr="6-4b"/>
          <p:cNvPicPr>
            <a:picLocks noChangeAspect="1" noChangeArrowheads="1"/>
          </p:cNvPicPr>
          <p:nvPr/>
        </p:nvPicPr>
        <p:blipFill>
          <a:blip r:embed="rId4"/>
          <a:srcRect/>
          <a:stretch>
            <a:fillRect/>
          </a:stretch>
        </p:blipFill>
        <p:spPr bwMode="auto">
          <a:xfrm>
            <a:off x="3200402" y="1752600"/>
            <a:ext cx="2571750" cy="2743200"/>
          </a:xfrm>
          <a:prstGeom prst="rect">
            <a:avLst/>
          </a:prstGeom>
          <a:noFill/>
          <a:ln w="9525">
            <a:solidFill>
              <a:srgbClr val="FF6699"/>
            </a:solidFill>
            <a:miter lim="800000"/>
            <a:headEnd/>
            <a:tailEnd/>
          </a:ln>
          <a:effectLst>
            <a:outerShdw dist="107763" dir="2700000" algn="ctr" rotWithShape="0">
              <a:srgbClr val="808080"/>
            </a:outerShdw>
          </a:effectLst>
        </p:spPr>
      </p:pic>
      <p:pic>
        <p:nvPicPr>
          <p:cNvPr id="236549" name="Picture 5" descr="6-4c"/>
          <p:cNvPicPr>
            <a:picLocks noChangeAspect="1" noChangeArrowheads="1"/>
          </p:cNvPicPr>
          <p:nvPr/>
        </p:nvPicPr>
        <p:blipFill>
          <a:blip r:embed="rId5"/>
          <a:srcRect/>
          <a:stretch>
            <a:fillRect/>
          </a:stretch>
        </p:blipFill>
        <p:spPr bwMode="auto">
          <a:xfrm>
            <a:off x="6096001" y="1752600"/>
            <a:ext cx="2608385" cy="2743200"/>
          </a:xfrm>
          <a:prstGeom prst="rect">
            <a:avLst/>
          </a:prstGeom>
          <a:noFill/>
          <a:ln w="9525">
            <a:solidFill>
              <a:srgbClr val="FF6699"/>
            </a:solidFill>
            <a:miter lim="800000"/>
            <a:headEnd/>
            <a:tailEnd/>
          </a:ln>
          <a:effectLst>
            <a:outerShdw dist="107763" dir="2700000" algn="ctr" rotWithShape="0">
              <a:srgbClr val="808080"/>
            </a:outerShdw>
          </a:effectLst>
        </p:spPr>
      </p:pic>
      <p:sp>
        <p:nvSpPr>
          <p:cNvPr id="34822" name="Text Box 6"/>
          <p:cNvSpPr txBox="1">
            <a:spLocks noChangeArrowheads="1"/>
          </p:cNvSpPr>
          <p:nvPr/>
        </p:nvSpPr>
        <p:spPr bwMode="auto">
          <a:xfrm>
            <a:off x="3276600" y="4724403"/>
            <a:ext cx="2362200" cy="1177925"/>
          </a:xfrm>
          <a:prstGeom prst="rect">
            <a:avLst/>
          </a:prstGeom>
          <a:noFill/>
          <a:ln w="9525">
            <a:noFill/>
            <a:miter lim="800000"/>
            <a:headEnd/>
            <a:tailEnd/>
          </a:ln>
        </p:spPr>
        <p:txBody>
          <a:bodyPr>
            <a:spAutoFit/>
          </a:bodyPr>
          <a:lstStyle/>
          <a:p>
            <a:pPr algn="ctr">
              <a:lnSpc>
                <a:spcPct val="70000"/>
              </a:lnSpc>
              <a:spcBef>
                <a:spcPct val="50000"/>
              </a:spcBef>
            </a:pPr>
            <a:r>
              <a:rPr lang="th-TH" sz="4000">
                <a:solidFill>
                  <a:srgbClr val="FF3300"/>
                </a:solidFill>
                <a:latin typeface="Angsana New" pitchFamily="18" charset="-34"/>
              </a:rPr>
              <a:t>Low-pass</a:t>
            </a:r>
          </a:p>
          <a:p>
            <a:pPr algn="ctr">
              <a:lnSpc>
                <a:spcPct val="70000"/>
              </a:lnSpc>
              <a:spcBef>
                <a:spcPct val="50000"/>
              </a:spcBef>
            </a:pPr>
            <a:r>
              <a:rPr lang="th-TH" sz="3600">
                <a:solidFill>
                  <a:srgbClr val="FF6699"/>
                </a:solidFill>
                <a:latin typeface="Angsana New" pitchFamily="18" charset="-34"/>
              </a:rPr>
              <a:t>Smoothing</a:t>
            </a:r>
            <a:endParaRPr lang="th-TH" sz="4000">
              <a:solidFill>
                <a:srgbClr val="FF3300"/>
              </a:solidFill>
              <a:latin typeface="Angsana New" pitchFamily="18" charset="-34"/>
            </a:endParaRPr>
          </a:p>
        </p:txBody>
      </p:sp>
      <p:sp>
        <p:nvSpPr>
          <p:cNvPr id="34823" name="Text Box 7"/>
          <p:cNvSpPr txBox="1">
            <a:spLocks noChangeArrowheads="1"/>
          </p:cNvSpPr>
          <p:nvPr/>
        </p:nvSpPr>
        <p:spPr bwMode="auto">
          <a:xfrm>
            <a:off x="5562600" y="4572000"/>
            <a:ext cx="3505200" cy="1748171"/>
          </a:xfrm>
          <a:prstGeom prst="rect">
            <a:avLst/>
          </a:prstGeom>
          <a:noFill/>
          <a:ln w="9525">
            <a:noFill/>
            <a:miter lim="800000"/>
            <a:headEnd/>
            <a:tailEnd/>
          </a:ln>
        </p:spPr>
        <p:txBody>
          <a:bodyPr wrap="square">
            <a:spAutoFit/>
          </a:bodyPr>
          <a:lstStyle/>
          <a:p>
            <a:pPr algn="ctr">
              <a:lnSpc>
                <a:spcPct val="80000"/>
              </a:lnSpc>
              <a:spcBef>
                <a:spcPct val="50000"/>
              </a:spcBef>
            </a:pPr>
            <a:r>
              <a:rPr lang="th-TH" sz="4000" dirty="0">
                <a:solidFill>
                  <a:srgbClr val="FF3300"/>
                </a:solidFill>
                <a:latin typeface="Angsana New" pitchFamily="18" charset="-34"/>
              </a:rPr>
              <a:t>High-pass</a:t>
            </a:r>
          </a:p>
          <a:p>
            <a:pPr algn="ctr">
              <a:lnSpc>
                <a:spcPct val="80000"/>
              </a:lnSpc>
              <a:spcBef>
                <a:spcPct val="50000"/>
              </a:spcBef>
            </a:pPr>
            <a:r>
              <a:rPr lang="th-TH" sz="3600" dirty="0">
                <a:solidFill>
                  <a:srgbClr val="FF6699"/>
                </a:solidFill>
                <a:latin typeface="Angsana New" pitchFamily="18" charset="-34"/>
              </a:rPr>
              <a:t>(Edge enhancement)</a:t>
            </a:r>
            <a:endParaRPr lang="th-TH" sz="3200" dirty="0">
              <a:solidFill>
                <a:srgbClr val="FF6699"/>
              </a:solidFill>
              <a:latin typeface="Angsana New" pitchFamily="18" charset="-34"/>
            </a:endParaRPr>
          </a:p>
        </p:txBody>
      </p:sp>
      <p:sp>
        <p:nvSpPr>
          <p:cNvPr id="34824" name="Text Box 8"/>
          <p:cNvSpPr txBox="1">
            <a:spLocks noChangeArrowheads="1"/>
          </p:cNvSpPr>
          <p:nvPr/>
        </p:nvSpPr>
        <p:spPr bwMode="auto">
          <a:xfrm>
            <a:off x="762000" y="4495803"/>
            <a:ext cx="1676400" cy="1323439"/>
          </a:xfrm>
          <a:prstGeom prst="rect">
            <a:avLst/>
          </a:prstGeom>
          <a:noFill/>
          <a:ln w="9525">
            <a:noFill/>
            <a:miter lim="800000"/>
            <a:headEnd/>
            <a:tailEnd/>
          </a:ln>
        </p:spPr>
        <p:txBody>
          <a:bodyPr>
            <a:spAutoFit/>
          </a:bodyPr>
          <a:lstStyle/>
          <a:p>
            <a:pPr algn="ctr">
              <a:spcBef>
                <a:spcPct val="50000"/>
              </a:spcBef>
            </a:pPr>
            <a:r>
              <a:rPr lang="th-TH" sz="4000">
                <a:solidFill>
                  <a:srgbClr val="FF3300"/>
                </a:solidFill>
                <a:latin typeface="Angsana New" pitchFamily="18" charset="-34"/>
              </a:rPr>
              <a:t>Original</a:t>
            </a:r>
          </a:p>
        </p:txBody>
      </p:sp>
      <p:sp>
        <p:nvSpPr>
          <p:cNvPr id="9" name="Date Placeholder 8"/>
          <p:cNvSpPr>
            <a:spLocks noGrp="1"/>
          </p:cNvSpPr>
          <p:nvPr>
            <p:ph type="dt" sz="half" idx="10"/>
          </p:nvPr>
        </p:nvSpPr>
        <p:spPr/>
        <p:txBody>
          <a:bodyPr/>
          <a:lstStyle/>
          <a:p>
            <a:fld id="{0935D931-DC1E-4303-9CB8-459410466334}" type="datetime2">
              <a:rPr lang="en-US" altLang="en-US" smtClean="0"/>
              <a:pPr/>
              <a:t>Monday, August 27, 2012</a:t>
            </a:fld>
            <a:endParaRPr lang="en-US" altLang="en-US"/>
          </a:p>
        </p:txBody>
      </p:sp>
      <p:sp>
        <p:nvSpPr>
          <p:cNvPr id="10" name="Slide Number Placeholder 9"/>
          <p:cNvSpPr>
            <a:spLocks noGrp="1"/>
          </p:cNvSpPr>
          <p:nvPr>
            <p:ph type="sldNum" sz="quarter" idx="12"/>
          </p:nvPr>
        </p:nvSpPr>
        <p:spPr/>
        <p:txBody>
          <a:bodyPr/>
          <a:lstStyle/>
          <a:p>
            <a:fld id="{7E928B15-BFE5-4E0E-92FE-3C0DD7CB1F8C}" type="slidenum">
              <a:rPr lang="en-US" altLang="en-US" smtClean="0"/>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 y="-228600"/>
            <a:ext cx="7772400" cy="1143000"/>
          </a:xfrm>
        </p:spPr>
        <p:txBody>
          <a:bodyPr/>
          <a:lstStyle/>
          <a:p>
            <a:pPr eaLnBrk="1" hangingPunct="1"/>
            <a:r>
              <a:rPr lang="th-TH" sz="5400" dirty="0" smtClean="0">
                <a:solidFill>
                  <a:schemeClr val="accent2"/>
                </a:solidFill>
              </a:rPr>
              <a:t>Temporal filtering</a:t>
            </a:r>
          </a:p>
        </p:txBody>
      </p:sp>
      <p:pic>
        <p:nvPicPr>
          <p:cNvPr id="246787" name="Picture 3" descr="6-10"/>
          <p:cNvPicPr>
            <a:picLocks noChangeAspect="1" noChangeArrowheads="1"/>
          </p:cNvPicPr>
          <p:nvPr/>
        </p:nvPicPr>
        <p:blipFill>
          <a:blip r:embed="rId3">
            <a:lum contrast="36000"/>
          </a:blip>
          <a:srcRect/>
          <a:stretch>
            <a:fillRect/>
          </a:stretch>
        </p:blipFill>
        <p:spPr bwMode="auto">
          <a:xfrm>
            <a:off x="381000" y="1143000"/>
            <a:ext cx="5029200" cy="3275013"/>
          </a:xfrm>
          <a:prstGeom prst="rect">
            <a:avLst/>
          </a:prstGeom>
          <a:noFill/>
          <a:ln w="9525">
            <a:solidFill>
              <a:srgbClr val="CC3399"/>
            </a:solidFill>
            <a:miter lim="800000"/>
            <a:headEnd/>
            <a:tailEnd/>
          </a:ln>
          <a:effectLst>
            <a:outerShdw dist="107763" dir="2700000" algn="ctr" rotWithShape="0">
              <a:srgbClr val="808080"/>
            </a:outerShdw>
          </a:effectLst>
        </p:spPr>
      </p:pic>
      <p:sp>
        <p:nvSpPr>
          <p:cNvPr id="39940" name="Text Box 4"/>
          <p:cNvSpPr txBox="1">
            <a:spLocks noChangeArrowheads="1"/>
          </p:cNvSpPr>
          <p:nvPr/>
        </p:nvSpPr>
        <p:spPr bwMode="auto">
          <a:xfrm>
            <a:off x="5638800" y="1066800"/>
            <a:ext cx="3352800" cy="4253472"/>
          </a:xfrm>
          <a:prstGeom prst="rect">
            <a:avLst/>
          </a:prstGeom>
          <a:noFill/>
          <a:ln w="9525">
            <a:noFill/>
            <a:miter lim="800000"/>
            <a:headEnd/>
            <a:tailEnd/>
          </a:ln>
        </p:spPr>
        <p:txBody>
          <a:bodyPr wrap="square">
            <a:spAutoFit/>
          </a:bodyPr>
          <a:lstStyle/>
          <a:p>
            <a:pPr>
              <a:lnSpc>
                <a:spcPct val="70000"/>
              </a:lnSpc>
              <a:spcBef>
                <a:spcPct val="50000"/>
              </a:spcBef>
            </a:pPr>
            <a:r>
              <a:rPr lang="th-TH" sz="3600" dirty="0">
                <a:solidFill>
                  <a:srgbClr val="FF3300"/>
                </a:solidFill>
                <a:latin typeface="Angsana New" pitchFamily="18" charset="-34"/>
              </a:rPr>
              <a:t>1. Time interval difference(TID)</a:t>
            </a:r>
          </a:p>
          <a:p>
            <a:pPr>
              <a:lnSpc>
                <a:spcPct val="70000"/>
              </a:lnSpc>
              <a:spcBef>
                <a:spcPct val="50000"/>
              </a:spcBef>
            </a:pPr>
            <a:r>
              <a:rPr lang="th-TH" sz="3600" dirty="0">
                <a:solidFill>
                  <a:srgbClr val="FF3300"/>
                </a:solidFill>
                <a:latin typeface="Angsana New" pitchFamily="18" charset="-34"/>
              </a:rPr>
              <a:t>2. Integration</a:t>
            </a:r>
          </a:p>
          <a:p>
            <a:pPr>
              <a:lnSpc>
                <a:spcPct val="70000"/>
              </a:lnSpc>
              <a:spcBef>
                <a:spcPct val="50000"/>
              </a:spcBef>
            </a:pPr>
            <a:r>
              <a:rPr lang="th-TH" sz="3200" dirty="0">
                <a:solidFill>
                  <a:srgbClr val="9900FF"/>
                </a:solidFill>
                <a:latin typeface="Angsana New" pitchFamily="18" charset="-34"/>
              </a:rPr>
              <a:t>3. Blurred mask </a:t>
            </a:r>
            <a:r>
              <a:rPr lang="th-TH" sz="3200" dirty="0">
                <a:solidFill>
                  <a:srgbClr val="FF6699"/>
                </a:solidFill>
                <a:latin typeface="Angsana New" pitchFamily="18" charset="-34"/>
              </a:rPr>
              <a:t>temporal subtraction</a:t>
            </a:r>
            <a:endParaRPr lang="th-TH" sz="3600" dirty="0">
              <a:solidFill>
                <a:srgbClr val="FF3300"/>
              </a:solidFill>
              <a:latin typeface="Angsana New" pitchFamily="18" charset="-34"/>
            </a:endParaRPr>
          </a:p>
          <a:p>
            <a:pPr>
              <a:lnSpc>
                <a:spcPct val="70000"/>
              </a:lnSpc>
              <a:spcBef>
                <a:spcPct val="50000"/>
              </a:spcBef>
            </a:pPr>
            <a:r>
              <a:rPr lang="th-TH" sz="3600" dirty="0">
                <a:solidFill>
                  <a:srgbClr val="FF3300"/>
                </a:solidFill>
                <a:latin typeface="Angsana New" pitchFamily="18" charset="-34"/>
              </a:rPr>
              <a:t>4. Recursive filtering </a:t>
            </a:r>
            <a:r>
              <a:rPr lang="th-TH" sz="3600" dirty="0">
                <a:solidFill>
                  <a:srgbClr val="008080"/>
                </a:solidFill>
                <a:latin typeface="Angsana New" pitchFamily="18" charset="-34"/>
              </a:rPr>
              <a:t>(real time  methods)</a:t>
            </a:r>
          </a:p>
        </p:txBody>
      </p:sp>
      <p:sp>
        <p:nvSpPr>
          <p:cNvPr id="39941" name="Text Box 5"/>
          <p:cNvSpPr txBox="1">
            <a:spLocks noChangeArrowheads="1"/>
          </p:cNvSpPr>
          <p:nvPr/>
        </p:nvSpPr>
        <p:spPr bwMode="auto">
          <a:xfrm>
            <a:off x="609600" y="4648200"/>
            <a:ext cx="4648200" cy="1200329"/>
          </a:xfrm>
          <a:prstGeom prst="rect">
            <a:avLst/>
          </a:prstGeom>
          <a:noFill/>
          <a:ln w="9525">
            <a:noFill/>
            <a:miter lim="800000"/>
            <a:headEnd/>
            <a:tailEnd/>
          </a:ln>
        </p:spPr>
        <p:txBody>
          <a:bodyPr wrap="square">
            <a:spAutoFit/>
          </a:bodyPr>
          <a:lstStyle/>
          <a:p>
            <a:pPr algn="ctr">
              <a:spcBef>
                <a:spcPct val="50000"/>
              </a:spcBef>
            </a:pPr>
            <a:r>
              <a:rPr lang="th-TH" sz="3600" dirty="0">
                <a:solidFill>
                  <a:srgbClr val="9900FF"/>
                </a:solidFill>
                <a:latin typeface="Angsana New" pitchFamily="18" charset="-34"/>
              </a:rPr>
              <a:t>Generalized  temporal    filtering diagram</a:t>
            </a:r>
          </a:p>
        </p:txBody>
      </p:sp>
      <p:sp>
        <p:nvSpPr>
          <p:cNvPr id="6" name="Date Placeholder 5"/>
          <p:cNvSpPr>
            <a:spLocks noGrp="1"/>
          </p:cNvSpPr>
          <p:nvPr>
            <p:ph type="dt" sz="half" idx="10"/>
          </p:nvPr>
        </p:nvSpPr>
        <p:spPr/>
        <p:txBody>
          <a:bodyPr/>
          <a:lstStyle/>
          <a:p>
            <a:fld id="{3D22EBB5-2969-4855-9B43-E225254D2BFC}" type="datetime2">
              <a:rPr lang="en-US" altLang="en-US" smtClean="0"/>
              <a:pPr/>
              <a:t>Monday, August 27, 2012</a:t>
            </a:fld>
            <a:endParaRPr lang="en-US" altLang="en-US"/>
          </a:p>
        </p:txBody>
      </p:sp>
      <p:sp>
        <p:nvSpPr>
          <p:cNvPr id="7" name="Slide Number Placeholder 6"/>
          <p:cNvSpPr>
            <a:spLocks noGrp="1"/>
          </p:cNvSpPr>
          <p:nvPr>
            <p:ph type="sldNum" sz="quarter" idx="12"/>
          </p:nvPr>
        </p:nvSpPr>
        <p:spPr/>
        <p:txBody>
          <a:bodyPr/>
          <a:lstStyle/>
          <a:p>
            <a:fld id="{7E928B15-BFE5-4E0E-92FE-3C0DD7CB1F8C}" type="slidenum">
              <a:rPr lang="en-US" altLang="en-US" smtClean="0"/>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Konvolusi</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a:xfrm>
            <a:off x="304800" y="6248400"/>
            <a:ext cx="2743200" cy="304800"/>
          </a:xfrm>
        </p:spPr>
        <p:txBody>
          <a:bodyPr/>
          <a:lstStyle/>
          <a:p>
            <a:fld id="{7D214D12-E709-4415-9A36-9B1D3B30B9A7}" type="datetime2">
              <a:rPr lang="en-US" altLang="en-US" smtClean="0"/>
              <a:pPr/>
              <a:t>Monday, August 27, 2012</a:t>
            </a:fld>
            <a:endParaRPr lang="en-US" altLang="en-US" dirty="0"/>
          </a:p>
        </p:txBody>
      </p:sp>
      <p:sp>
        <p:nvSpPr>
          <p:cNvPr id="5" name="Slide Number Placeholder 4"/>
          <p:cNvSpPr>
            <a:spLocks noGrp="1"/>
          </p:cNvSpPr>
          <p:nvPr>
            <p:ph type="sldNum" sz="quarter" idx="12"/>
          </p:nvPr>
        </p:nvSpPr>
        <p:spPr/>
        <p:txBody>
          <a:bodyPr/>
          <a:lstStyle/>
          <a:p>
            <a:fld id="{7FB7AFD2-940B-4F43-8E83-D5CCCCF9D70D}" type="slidenum">
              <a:rPr lang="en-US" altLang="en-US" smtClean="0"/>
              <a:pPr/>
              <a:t>9</a:t>
            </a:fld>
            <a:endParaRPr lang="en-US" altLang="en-US"/>
          </a:p>
        </p:txBody>
      </p:sp>
      <p:pic>
        <p:nvPicPr>
          <p:cNvPr id="94211" name="Picture 3"/>
          <p:cNvPicPr>
            <a:picLocks noChangeAspect="1" noChangeArrowheads="1"/>
          </p:cNvPicPr>
          <p:nvPr/>
        </p:nvPicPr>
        <p:blipFill>
          <a:blip r:embed="rId2"/>
          <a:srcRect/>
          <a:stretch>
            <a:fillRect/>
          </a:stretch>
        </p:blipFill>
        <p:spPr bwMode="auto">
          <a:xfrm>
            <a:off x="304800" y="1143000"/>
            <a:ext cx="5323472" cy="3124200"/>
          </a:xfrm>
          <a:prstGeom prst="rect">
            <a:avLst/>
          </a:prstGeom>
          <a:noFill/>
          <a:ln w="9525">
            <a:noFill/>
            <a:miter lim="800000"/>
            <a:headEnd/>
            <a:tailEnd/>
          </a:ln>
          <a:effectLst/>
        </p:spPr>
      </p:pic>
      <p:pic>
        <p:nvPicPr>
          <p:cNvPr id="94212" name="Picture 4"/>
          <p:cNvPicPr>
            <a:picLocks noChangeAspect="1" noChangeArrowheads="1"/>
          </p:cNvPicPr>
          <p:nvPr/>
        </p:nvPicPr>
        <p:blipFill>
          <a:blip r:embed="rId3"/>
          <a:srcRect/>
          <a:stretch>
            <a:fillRect/>
          </a:stretch>
        </p:blipFill>
        <p:spPr bwMode="auto">
          <a:xfrm>
            <a:off x="5257800" y="4267200"/>
            <a:ext cx="3810000" cy="21118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 b(x,y) = \sum_{u=-\infty}^{+\infty} \sum_{v=-\infty}^{+\infty} a(u,v) h(x-u, y-v) \]&#10;\end{document}&#10;"/>
  <p:tag name="EXTERNALNAME" val="txp_fig"/>
  <p:tag name="BLEND" val="True"/>
  <p:tag name="TRANSPARENT" val="False"/>
  <p:tag name="KEEPFILES" val="False"/>
  <p:tag name="DEBUGPAUSE" val="False"/>
  <p:tag name="RESOLUTION" val="300"/>
  <p:tag name="BITMAPFORMAT" val="bmp256"/>
  <p:tag name="DEBUGINTERACTIVE" val="True"/>
  <p:tag name="ORIGWIDTH" val="411.875"/>
  <p:tag name="PICTUREFILESIZE" val="414634"/>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 b(s) = \sum_{t = -\infty}^{+\infty} a(t) h(s-t) \]&#10;\end{document}&#10;"/>
  <p:tag name="EXTERNALNAME" val="txp_fig"/>
  <p:tag name="BLEND" val="True"/>
  <p:tag name="TRANSPARENT" val="False"/>
  <p:tag name="KEEPFILES" val="False"/>
  <p:tag name="DEBUGPAUSE" val="False"/>
  <p:tag name="RESOLUTION" val="300"/>
  <p:tag name="BITMAPFORMAT" val="bmp256"/>
  <p:tag name="DEBUGINTERACTIVE" val="True"/>
  <p:tag name="ORIGWIDTH" val="236.875"/>
  <p:tag name="PICTUREFILESIZE" val="239186"/>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 h(u,v) = \left \{ \begin{array}{ll}&#10;\frac{1}{9} &amp; \mbox{if $-1 \leq u,v \leq 1$} \\&#10;0 &amp; \mbox{otherwise} \end{array} \right. \]&#10;\end{document}&#10;"/>
  <p:tag name="EXTERNALNAME" val="txp_fig"/>
  <p:tag name="BLEND" val="True"/>
  <p:tag name="TRANSPARENT" val="False"/>
  <p:tag name="KEEPFILES" val="False"/>
  <p:tag name="DEBUGPAUSE" val="False"/>
  <p:tag name="RESOLUTION" val="300"/>
  <p:tag name="BITMAPFORMAT" val="bmp256"/>
  <p:tag name="DEBUGINTERACTIVE" val="True"/>
  <p:tag name="ORIGWIDTH" val="294"/>
  <p:tag name="PICTUREFILESIZE" val="266326"/>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 \frac{1}{9} \left[ \begin{array}{ccc} 1 &amp; 1 &amp; 1 \\&#10;1 &amp; 1 &amp; 1 \\&#10;1 &amp; 1 &amp; 1 \end{array} \right] \]&#10;\end{document}&#10;"/>
  <p:tag name="EXTERNALNAME" val="txp_fig"/>
  <p:tag name="BLEND" val="True"/>
  <p:tag name="TRANSPARENT" val="False"/>
  <p:tag name="KEEPFILES" val="False"/>
  <p:tag name="DEBUGPAUSE" val="False"/>
  <p:tag name="RESOLUTION" val="300"/>
  <p:tag name="BITMAPFORMAT" val="bmp256"/>
  <p:tag name="DEBUGINTERACTIVE" val="True"/>
  <p:tag name="ORIGWIDTH" val="120"/>
  <p:tag name="PICTUREFILESIZE" val="153078"/>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 \begin{small}&#10;\[ b(x,y) = \frac{1}{9}\begin{array}[t]{lll}&#10;(a(x-1, y-1) &amp; + a(x, y-1) &amp; + a (x+1, y-1) \\&#10;+ a(x-1, y) &amp; + a (x, y) &amp; + a(x+1, y) \\&#10;+ a(x-1, y+1) &amp; + a (x, y+1) &amp; + a(x+1, y+1))\end{array} \] \end{small}&#10;\end{document}&#10;"/>
  <p:tag name="EXTERNALNAME" val="txp_fig"/>
  <p:tag name="BLEND" val="True"/>
  <p:tag name="TRANSPARENT" val="False"/>
  <p:tag name="KEEPFILES" val="False"/>
  <p:tag name="DEBUGPAUSE" val="False"/>
  <p:tag name="RESOLUTION" val="300"/>
  <p:tag name="BITMAPFORMAT" val="bmp256"/>
  <p:tag name="DEBUGINTERACTIVE" val="True"/>
  <p:tag name="ORIGWIDTH" val="508.75"/>
  <p:tag name="PICTUREFILESIZE" val="573478"/>
</p:tagLst>
</file>

<file path=ppt/theme/theme1.xml><?xml version="1.0" encoding="utf-8"?>
<a:theme xmlns:a="http://schemas.openxmlformats.org/drawingml/2006/main" name="ppp_hit_flat_monitor">
  <a:themeElements>
    <a:clrScheme name="ppp_hit_flat_monitor 9">
      <a:dk1>
        <a:srgbClr val="000000"/>
      </a:dk1>
      <a:lt1>
        <a:srgbClr val="808080"/>
      </a:lt1>
      <a:dk2>
        <a:srgbClr val="000000"/>
      </a:dk2>
      <a:lt2>
        <a:srgbClr val="808080"/>
      </a:lt2>
      <a:accent1>
        <a:srgbClr val="00CC99"/>
      </a:accent1>
      <a:accent2>
        <a:srgbClr val="3333CC"/>
      </a:accent2>
      <a:accent3>
        <a:srgbClr val="C0C0C0"/>
      </a:accent3>
      <a:accent4>
        <a:srgbClr val="000000"/>
      </a:accent4>
      <a:accent5>
        <a:srgbClr val="AAE2CA"/>
      </a:accent5>
      <a:accent6>
        <a:srgbClr val="2D2DB9"/>
      </a:accent6>
      <a:hlink>
        <a:srgbClr val="000000"/>
      </a:hlink>
      <a:folHlink>
        <a:srgbClr val="000000"/>
      </a:folHlink>
    </a:clrScheme>
    <a:fontScheme name="ppp_hit_flat_monit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arrow" w="lg" len="lg"/>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arrow" w="lg" len="lg"/>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pp_hit_flat_monito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hit_flat_monito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hit_flat_monito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hit_flat_monito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hit_flat_monit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hit_flat_monit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hit_flat_monit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pp_hit_flat_monitor 8">
        <a:dk1>
          <a:srgbClr val="000000"/>
        </a:dk1>
        <a:lt1>
          <a:srgbClr val="808080"/>
        </a:lt1>
        <a:dk2>
          <a:srgbClr val="000000"/>
        </a:dk2>
        <a:lt2>
          <a:srgbClr val="808080"/>
        </a:lt2>
        <a:accent1>
          <a:srgbClr val="00CC99"/>
        </a:accent1>
        <a:accent2>
          <a:srgbClr val="3333CC"/>
        </a:accent2>
        <a:accent3>
          <a:srgbClr val="C0C0C0"/>
        </a:accent3>
        <a:accent4>
          <a:srgbClr val="000000"/>
        </a:accent4>
        <a:accent5>
          <a:srgbClr val="AAE2CA"/>
        </a:accent5>
        <a:accent6>
          <a:srgbClr val="2D2DB9"/>
        </a:accent6>
        <a:hlink>
          <a:srgbClr val="CCCCFF"/>
        </a:hlink>
        <a:folHlink>
          <a:srgbClr val="000000"/>
        </a:folHlink>
      </a:clrScheme>
      <a:clrMap bg1="lt1" tx1="dk1" bg2="lt2" tx2="dk2" accent1="accent1" accent2="accent2" accent3="accent3" accent4="accent4" accent5="accent5" accent6="accent6" hlink="hlink" folHlink="folHlink"/>
    </a:extraClrScheme>
    <a:extraClrScheme>
      <a:clrScheme name="ppp_hit_flat_monitor 9">
        <a:dk1>
          <a:srgbClr val="000000"/>
        </a:dk1>
        <a:lt1>
          <a:srgbClr val="808080"/>
        </a:lt1>
        <a:dk2>
          <a:srgbClr val="000000"/>
        </a:dk2>
        <a:lt2>
          <a:srgbClr val="808080"/>
        </a:lt2>
        <a:accent1>
          <a:srgbClr val="00CC99"/>
        </a:accent1>
        <a:accent2>
          <a:srgbClr val="3333CC"/>
        </a:accent2>
        <a:accent3>
          <a:srgbClr val="C0C0C0"/>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ppp_hit_flat_monitor</Template>
  <TotalTime>6854</TotalTime>
  <Words>1408</Words>
  <Application>Microsoft PowerPoint</Application>
  <PresentationFormat>On-screen Show (4:3)</PresentationFormat>
  <Paragraphs>227</Paragraphs>
  <Slides>41</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ppp_hit_flat_monitor</vt:lpstr>
      <vt:lpstr>Equation</vt:lpstr>
      <vt:lpstr>FILTER</vt:lpstr>
      <vt:lpstr>Image processing</vt:lpstr>
      <vt:lpstr>1. Spatial filtering</vt:lpstr>
      <vt:lpstr>Digital filtering (Convolution)</vt:lpstr>
      <vt:lpstr>Low-pass digital spatial filtering(Smoothing)</vt:lpstr>
      <vt:lpstr>High-pass digital spatial filtering (Edge enhancement)</vt:lpstr>
      <vt:lpstr>Filtered images</vt:lpstr>
      <vt:lpstr>Temporal filtering</vt:lpstr>
      <vt:lpstr>Konvolusi</vt:lpstr>
      <vt:lpstr>FD Filtering : Highpass</vt:lpstr>
      <vt:lpstr>Spasial Filtering</vt:lpstr>
      <vt:lpstr>Definition of Terms</vt:lpstr>
      <vt:lpstr>Convolutions (1)</vt:lpstr>
      <vt:lpstr>Convolutions (2)</vt:lpstr>
      <vt:lpstr>Convolution – Linear Equation</vt:lpstr>
      <vt:lpstr>Convolution – Image Edge</vt:lpstr>
      <vt:lpstr>Convolution – Filters</vt:lpstr>
      <vt:lpstr>Filters in Digital Image Processing Programs</vt:lpstr>
      <vt:lpstr>Filters in Digital Image Processing Programs - Masks</vt:lpstr>
      <vt:lpstr>Filters in Digital Image Processing Programs – Custom Filter</vt:lpstr>
      <vt:lpstr>Filters in Digital Image Processing Programs - Equations</vt:lpstr>
      <vt:lpstr>Signals and Filtering</vt:lpstr>
      <vt:lpstr>Convolution</vt:lpstr>
      <vt:lpstr>Convolve box and step</vt:lpstr>
      <vt:lpstr>Convolution filters</vt:lpstr>
      <vt:lpstr>Convolution filters</vt:lpstr>
      <vt:lpstr>Filters with Finite Support</vt:lpstr>
      <vt:lpstr>Blurring Filters</vt:lpstr>
      <vt:lpstr>Image Filtering:  Blurring</vt:lpstr>
      <vt:lpstr>Blurring Filters</vt:lpstr>
      <vt:lpstr>LINEAR FILTERING</vt:lpstr>
      <vt:lpstr>There are several common approaches to removing this noise: </vt:lpstr>
      <vt:lpstr> </vt:lpstr>
      <vt:lpstr> </vt:lpstr>
      <vt:lpstr> </vt:lpstr>
      <vt:lpstr> Intensity Histogram / Adjustment</vt:lpstr>
      <vt:lpstr>Bone Marrow Image</vt:lpstr>
      <vt:lpstr> </vt:lpstr>
      <vt:lpstr>High Pass Filter </vt:lpstr>
      <vt:lpstr>Referensi</vt:lpstr>
      <vt:lpstr>TERIMA KASIH</vt:lpstr>
    </vt:vector>
  </TitlesOfParts>
  <Company>ITB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Listrik Statis</dc:title>
  <dc:creator>mohamad ishaq</dc:creator>
  <cp:lastModifiedBy>Acer</cp:lastModifiedBy>
  <cp:revision>190</cp:revision>
  <dcterms:created xsi:type="dcterms:W3CDTF">2007-02-25T19:06:35Z</dcterms:created>
  <dcterms:modified xsi:type="dcterms:W3CDTF">2012-08-27T02:36:02Z</dcterms:modified>
</cp:coreProperties>
</file>