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4" r:id="rId3"/>
    <p:sldId id="285" r:id="rId4"/>
    <p:sldId id="286" r:id="rId5"/>
    <p:sldId id="287" r:id="rId6"/>
    <p:sldId id="288" r:id="rId7"/>
    <p:sldId id="289" r:id="rId8"/>
    <p:sldId id="290" r:id="rId9"/>
    <p:sldId id="291" r:id="rId10"/>
    <p:sldId id="292" r:id="rId11"/>
    <p:sldId id="257" r:id="rId12"/>
    <p:sldId id="258" r:id="rId13"/>
    <p:sldId id="259" r:id="rId14"/>
    <p:sldId id="260" r:id="rId15"/>
    <p:sldId id="261" r:id="rId16"/>
    <p:sldId id="262" r:id="rId17"/>
    <p:sldId id="263" r:id="rId18"/>
    <p:sldId id="264" r:id="rId19"/>
    <p:sldId id="282" r:id="rId20"/>
    <p:sldId id="265" r:id="rId21"/>
    <p:sldId id="266" r:id="rId22"/>
    <p:sldId id="267" r:id="rId23"/>
    <p:sldId id="268" r:id="rId24"/>
    <p:sldId id="269" r:id="rId25"/>
    <p:sldId id="270" r:id="rId26"/>
    <p:sldId id="271" r:id="rId27"/>
    <p:sldId id="272" r:id="rId28"/>
    <p:sldId id="273" r:id="rId29"/>
    <p:sldId id="275" r:id="rId30"/>
    <p:sldId id="276" r:id="rId31"/>
    <p:sldId id="277" r:id="rId32"/>
    <p:sldId id="278" r:id="rId33"/>
    <p:sldId id="279" r:id="rId34"/>
    <p:sldId id="280" r:id="rId35"/>
    <p:sldId id="281"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68" autoAdjust="0"/>
    <p:restoredTop sz="94671" autoAdjust="0"/>
  </p:normalViewPr>
  <p:slideViewPr>
    <p:cSldViewPr>
      <p:cViewPr varScale="1">
        <p:scale>
          <a:sx n="70" d="100"/>
          <a:sy n="70" d="100"/>
        </p:scale>
        <p:origin x="-1926"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A70CF-D17C-4A1E-BE46-BFBB26CD1584}" type="datetimeFigureOut">
              <a:rPr lang="en-US" smtClean="0"/>
              <a:t>11/14/2012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AF756-37D9-4988-AA94-60CF1D2E3394}" type="slidenum">
              <a:rPr lang="en-US" smtClean="0"/>
              <a:t>‹#›</a:t>
            </a:fld>
            <a:endParaRPr lang="en-US"/>
          </a:p>
        </p:txBody>
      </p:sp>
    </p:spTree>
    <p:extLst>
      <p:ext uri="{BB962C8B-B14F-4D97-AF65-F5344CB8AC3E}">
        <p14:creationId xmlns:p14="http://schemas.microsoft.com/office/powerpoint/2010/main" val="374453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a:t>
            </a:fld>
            <a:endParaRPr lang="en-US"/>
          </a:p>
        </p:txBody>
      </p:sp>
    </p:spTree>
    <p:extLst>
      <p:ext uri="{BB962C8B-B14F-4D97-AF65-F5344CB8AC3E}">
        <p14:creationId xmlns:p14="http://schemas.microsoft.com/office/powerpoint/2010/main" val="215424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00455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11</a:t>
            </a:fld>
            <a:endParaRPr lang="en-US"/>
          </a:p>
        </p:txBody>
      </p:sp>
    </p:spTree>
    <p:extLst>
      <p:ext uri="{BB962C8B-B14F-4D97-AF65-F5344CB8AC3E}">
        <p14:creationId xmlns:p14="http://schemas.microsoft.com/office/powerpoint/2010/main" val="400264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12</a:t>
            </a:fld>
            <a:endParaRPr lang="en-US"/>
          </a:p>
        </p:txBody>
      </p:sp>
    </p:spTree>
    <p:extLst>
      <p:ext uri="{BB962C8B-B14F-4D97-AF65-F5344CB8AC3E}">
        <p14:creationId xmlns:p14="http://schemas.microsoft.com/office/powerpoint/2010/main" val="118372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13</a:t>
            </a:fld>
            <a:endParaRPr lang="en-US"/>
          </a:p>
        </p:txBody>
      </p:sp>
    </p:spTree>
    <p:extLst>
      <p:ext uri="{BB962C8B-B14F-4D97-AF65-F5344CB8AC3E}">
        <p14:creationId xmlns:p14="http://schemas.microsoft.com/office/powerpoint/2010/main" val="353756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14</a:t>
            </a:fld>
            <a:endParaRPr lang="en-US"/>
          </a:p>
        </p:txBody>
      </p:sp>
    </p:spTree>
    <p:extLst>
      <p:ext uri="{BB962C8B-B14F-4D97-AF65-F5344CB8AC3E}">
        <p14:creationId xmlns:p14="http://schemas.microsoft.com/office/powerpoint/2010/main" val="265719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15</a:t>
            </a:fld>
            <a:endParaRPr lang="en-US"/>
          </a:p>
        </p:txBody>
      </p:sp>
    </p:spTree>
    <p:extLst>
      <p:ext uri="{BB962C8B-B14F-4D97-AF65-F5344CB8AC3E}">
        <p14:creationId xmlns:p14="http://schemas.microsoft.com/office/powerpoint/2010/main" val="425069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16</a:t>
            </a:fld>
            <a:endParaRPr lang="en-US"/>
          </a:p>
        </p:txBody>
      </p:sp>
    </p:spTree>
    <p:extLst>
      <p:ext uri="{BB962C8B-B14F-4D97-AF65-F5344CB8AC3E}">
        <p14:creationId xmlns:p14="http://schemas.microsoft.com/office/powerpoint/2010/main" val="1431795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17</a:t>
            </a:fld>
            <a:endParaRPr lang="en-US"/>
          </a:p>
        </p:txBody>
      </p:sp>
    </p:spTree>
    <p:extLst>
      <p:ext uri="{BB962C8B-B14F-4D97-AF65-F5344CB8AC3E}">
        <p14:creationId xmlns:p14="http://schemas.microsoft.com/office/powerpoint/2010/main" val="2322138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18</a:t>
            </a:fld>
            <a:endParaRPr lang="en-US"/>
          </a:p>
        </p:txBody>
      </p:sp>
    </p:spTree>
    <p:extLst>
      <p:ext uri="{BB962C8B-B14F-4D97-AF65-F5344CB8AC3E}">
        <p14:creationId xmlns:p14="http://schemas.microsoft.com/office/powerpoint/2010/main" val="42467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19</a:t>
            </a:fld>
            <a:endParaRPr lang="en-US"/>
          </a:p>
        </p:txBody>
      </p:sp>
    </p:spTree>
    <p:extLst>
      <p:ext uri="{BB962C8B-B14F-4D97-AF65-F5344CB8AC3E}">
        <p14:creationId xmlns:p14="http://schemas.microsoft.com/office/powerpoint/2010/main" val="299832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2</a:t>
            </a:fld>
            <a:endParaRPr lang="en-US"/>
          </a:p>
        </p:txBody>
      </p:sp>
    </p:spTree>
    <p:extLst>
      <p:ext uri="{BB962C8B-B14F-4D97-AF65-F5344CB8AC3E}">
        <p14:creationId xmlns:p14="http://schemas.microsoft.com/office/powerpoint/2010/main" val="1763350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20</a:t>
            </a:fld>
            <a:endParaRPr lang="en-US"/>
          </a:p>
        </p:txBody>
      </p:sp>
    </p:spTree>
    <p:extLst>
      <p:ext uri="{BB962C8B-B14F-4D97-AF65-F5344CB8AC3E}">
        <p14:creationId xmlns:p14="http://schemas.microsoft.com/office/powerpoint/2010/main" val="3804235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AF756-37D9-4988-AA94-60CF1D2E3394}" type="slidenum">
              <a:rPr lang="en-US" smtClean="0"/>
              <a:t>21</a:t>
            </a:fld>
            <a:endParaRPr lang="en-US"/>
          </a:p>
        </p:txBody>
      </p:sp>
    </p:spTree>
    <p:extLst>
      <p:ext uri="{BB962C8B-B14F-4D97-AF65-F5344CB8AC3E}">
        <p14:creationId xmlns:p14="http://schemas.microsoft.com/office/powerpoint/2010/main" val="202306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22</a:t>
            </a:fld>
            <a:endParaRPr lang="en-US"/>
          </a:p>
        </p:txBody>
      </p:sp>
    </p:spTree>
    <p:extLst>
      <p:ext uri="{BB962C8B-B14F-4D97-AF65-F5344CB8AC3E}">
        <p14:creationId xmlns:p14="http://schemas.microsoft.com/office/powerpoint/2010/main" val="3213395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23</a:t>
            </a:fld>
            <a:endParaRPr lang="en-US"/>
          </a:p>
        </p:txBody>
      </p:sp>
    </p:spTree>
    <p:extLst>
      <p:ext uri="{BB962C8B-B14F-4D97-AF65-F5344CB8AC3E}">
        <p14:creationId xmlns:p14="http://schemas.microsoft.com/office/powerpoint/2010/main" val="58981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24</a:t>
            </a:fld>
            <a:endParaRPr lang="en-US"/>
          </a:p>
        </p:txBody>
      </p:sp>
    </p:spTree>
    <p:extLst>
      <p:ext uri="{BB962C8B-B14F-4D97-AF65-F5344CB8AC3E}">
        <p14:creationId xmlns:p14="http://schemas.microsoft.com/office/powerpoint/2010/main" val="337492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25</a:t>
            </a:fld>
            <a:endParaRPr lang="en-US"/>
          </a:p>
        </p:txBody>
      </p:sp>
    </p:spTree>
    <p:extLst>
      <p:ext uri="{BB962C8B-B14F-4D97-AF65-F5344CB8AC3E}">
        <p14:creationId xmlns:p14="http://schemas.microsoft.com/office/powerpoint/2010/main" val="2774256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26</a:t>
            </a:fld>
            <a:endParaRPr lang="en-US"/>
          </a:p>
        </p:txBody>
      </p:sp>
    </p:spTree>
    <p:extLst>
      <p:ext uri="{BB962C8B-B14F-4D97-AF65-F5344CB8AC3E}">
        <p14:creationId xmlns:p14="http://schemas.microsoft.com/office/powerpoint/2010/main" val="3428276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27</a:t>
            </a:fld>
            <a:endParaRPr lang="en-US"/>
          </a:p>
        </p:txBody>
      </p:sp>
    </p:spTree>
    <p:extLst>
      <p:ext uri="{BB962C8B-B14F-4D97-AF65-F5344CB8AC3E}">
        <p14:creationId xmlns:p14="http://schemas.microsoft.com/office/powerpoint/2010/main" val="88762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28</a:t>
            </a:fld>
            <a:endParaRPr lang="en-US"/>
          </a:p>
        </p:txBody>
      </p:sp>
    </p:spTree>
    <p:extLst>
      <p:ext uri="{BB962C8B-B14F-4D97-AF65-F5344CB8AC3E}">
        <p14:creationId xmlns:p14="http://schemas.microsoft.com/office/powerpoint/2010/main" val="419015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2A1E7-1670-475A-A6C6-F0E403F40B0F}" type="slidenum">
              <a:rPr lang="en-US" smtClean="0"/>
              <a:t>29</a:t>
            </a:fld>
            <a:endParaRPr lang="en-US"/>
          </a:p>
        </p:txBody>
      </p:sp>
    </p:spTree>
    <p:extLst>
      <p:ext uri="{BB962C8B-B14F-4D97-AF65-F5344CB8AC3E}">
        <p14:creationId xmlns:p14="http://schemas.microsoft.com/office/powerpoint/2010/main" val="212948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3</a:t>
            </a:fld>
            <a:endParaRPr lang="en-US"/>
          </a:p>
        </p:txBody>
      </p:sp>
    </p:spTree>
    <p:extLst>
      <p:ext uri="{BB962C8B-B14F-4D97-AF65-F5344CB8AC3E}">
        <p14:creationId xmlns:p14="http://schemas.microsoft.com/office/powerpoint/2010/main" val="540079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30</a:t>
            </a:fld>
            <a:endParaRPr lang="en-US"/>
          </a:p>
        </p:txBody>
      </p:sp>
    </p:spTree>
    <p:extLst>
      <p:ext uri="{BB962C8B-B14F-4D97-AF65-F5344CB8AC3E}">
        <p14:creationId xmlns:p14="http://schemas.microsoft.com/office/powerpoint/2010/main" val="766318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31</a:t>
            </a:fld>
            <a:endParaRPr lang="en-US"/>
          </a:p>
        </p:txBody>
      </p:sp>
    </p:spTree>
    <p:extLst>
      <p:ext uri="{BB962C8B-B14F-4D97-AF65-F5344CB8AC3E}">
        <p14:creationId xmlns:p14="http://schemas.microsoft.com/office/powerpoint/2010/main" val="361583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32</a:t>
            </a:fld>
            <a:endParaRPr lang="en-US"/>
          </a:p>
        </p:txBody>
      </p:sp>
    </p:spTree>
    <p:extLst>
      <p:ext uri="{BB962C8B-B14F-4D97-AF65-F5344CB8AC3E}">
        <p14:creationId xmlns:p14="http://schemas.microsoft.com/office/powerpoint/2010/main" val="248026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33</a:t>
            </a:fld>
            <a:endParaRPr lang="en-US"/>
          </a:p>
        </p:txBody>
      </p:sp>
    </p:spTree>
    <p:extLst>
      <p:ext uri="{BB962C8B-B14F-4D97-AF65-F5344CB8AC3E}">
        <p14:creationId xmlns:p14="http://schemas.microsoft.com/office/powerpoint/2010/main" val="4293950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34</a:t>
            </a:fld>
            <a:endParaRPr lang="en-US"/>
          </a:p>
        </p:txBody>
      </p:sp>
    </p:spTree>
    <p:extLst>
      <p:ext uri="{BB962C8B-B14F-4D97-AF65-F5344CB8AC3E}">
        <p14:creationId xmlns:p14="http://schemas.microsoft.com/office/powerpoint/2010/main" val="1077389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35</a:t>
            </a:fld>
            <a:endParaRPr lang="en-US"/>
          </a:p>
        </p:txBody>
      </p:sp>
    </p:spTree>
    <p:extLst>
      <p:ext uri="{BB962C8B-B14F-4D97-AF65-F5344CB8AC3E}">
        <p14:creationId xmlns:p14="http://schemas.microsoft.com/office/powerpoint/2010/main" val="2857668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36</a:t>
            </a:fld>
            <a:endParaRPr lang="en-US"/>
          </a:p>
        </p:txBody>
      </p:sp>
    </p:spTree>
    <p:extLst>
      <p:ext uri="{BB962C8B-B14F-4D97-AF65-F5344CB8AC3E}">
        <p14:creationId xmlns:p14="http://schemas.microsoft.com/office/powerpoint/2010/main" val="236119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D2128FF-8342-4330-BA6D-175D2428FE81}" type="slidenum">
              <a:rPr lang="en-GB">
                <a:solidFill>
                  <a:prstClr val="black"/>
                </a:solidFill>
              </a:rPr>
              <a:pPr/>
              <a:t>4</a:t>
            </a:fld>
            <a:endParaRPr lang="en-GB">
              <a:solidFill>
                <a:prstClr val="black"/>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solidFill>
                  <a:srgbClr val="000000"/>
                </a:solidFill>
                <a:latin typeface="Verdana" pitchFamily="34" charset="0"/>
              </a:rPr>
              <a:t>It is now possible to embed an entire computing system on a single chip and then embed this chip in many different kinds of devices, many of which don't look like a computer at all. This helps to explain why we live in the age of computer-aided everything. Computers are used in medical equipment, cars, cellular phones, and home appliances. They are used to collect data about customers, control inventory, maintain accounting records, and send e-mail. The list goes on. As technology permeates our lives and the world around us at an increasing rate, so too does the information that is the input to and product of this technology. </a:t>
            </a:r>
          </a:p>
          <a:p>
            <a:pPr>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28801FE-8E52-4D6D-996F-68DB2F6D738C}" type="slidenum">
              <a:rPr lang="en-GB">
                <a:solidFill>
                  <a:prstClr val="black"/>
                </a:solidFill>
              </a:rPr>
              <a:pPr/>
              <a:t>5</a:t>
            </a:fld>
            <a:endParaRPr lang="en-GB">
              <a:solidFill>
                <a:prstClr val="black"/>
              </a:solidFill>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E7B345F-C940-4B42-9201-AF4DFA1574B0}" type="slidenum">
              <a:rPr lang="en-GB">
                <a:solidFill>
                  <a:prstClr val="black"/>
                </a:solidFill>
              </a:rPr>
              <a:pPr/>
              <a:t>6</a:t>
            </a:fld>
            <a:endParaRPr lang="en-GB">
              <a:solidFill>
                <a:prstClr val="black"/>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solidFill>
                  <a:srgbClr val="000000"/>
                </a:solidFill>
                <a:latin typeface="Verdana" pitchFamily="34" charset="0"/>
              </a:rPr>
              <a:t>For example, an insurance company can solicit the advice of a consultant who is thousands of miles away. An office assistant can type up a memo on a laptop computer and distribute it to hundreds of people from a hotel room. </a:t>
            </a:r>
          </a:p>
          <a:p>
            <a:pPr>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0077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34297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60999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847958-A261-467A-971E-F2BD6BB8346B}" type="datetimeFigureOut">
              <a:rPr lang="en-US" smtClean="0"/>
              <a:t>11/14/2012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B6E1674-D24C-4070-B0C4-B2558A754C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7958-A261-467A-971E-F2BD6BB8346B}"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7958-A261-467A-971E-F2BD6BB8346B}"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7958-A261-467A-971E-F2BD6BB8346B}"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847958-A261-467A-971E-F2BD6BB8346B}"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847958-A261-467A-971E-F2BD6BB8346B}" type="datetimeFigureOut">
              <a:rPr lang="en-US" smtClean="0"/>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E1674-D24C-4070-B0C4-B2558A754C0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847958-A261-467A-971E-F2BD6BB8346B}" type="datetimeFigureOut">
              <a:rPr lang="en-US" smtClean="0"/>
              <a:t>11/14/2012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E1674-D24C-4070-B0C4-B2558A754C0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847958-A261-467A-971E-F2BD6BB8346B}" type="datetimeFigureOut">
              <a:rPr lang="en-US" smtClean="0"/>
              <a:t>11/14/2012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47958-A261-467A-971E-F2BD6BB8346B}" type="datetimeFigureOut">
              <a:rPr lang="en-US" smtClean="0"/>
              <a:t>11/14/2012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A847958-A261-467A-971E-F2BD6BB8346B}" type="datetimeFigureOut">
              <a:rPr lang="en-US" smtClean="0"/>
              <a:t>11/14/2012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B6E1674-D24C-4070-B0C4-B2558A754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A847958-A261-467A-971E-F2BD6BB8346B}" type="datetimeFigureOut">
              <a:rPr lang="en-US" smtClean="0"/>
              <a:t>11/14/2012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B6E1674-D24C-4070-B0C4-B2558A754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847958-A261-467A-971E-F2BD6BB8346B}" type="datetimeFigureOut">
              <a:rPr lang="en-US" smtClean="0"/>
              <a:t>11/14/2012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B6E1674-D24C-4070-B0C4-B2558A754C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Pertemuan</a:t>
            </a:r>
            <a:r>
              <a:rPr lang="en-US" dirty="0" smtClean="0"/>
              <a:t> 5</a:t>
            </a:r>
            <a:endParaRPr lang="en-US" dirty="0"/>
          </a:p>
        </p:txBody>
      </p:sp>
      <p:sp>
        <p:nvSpPr>
          <p:cNvPr id="3" name="Subtitle 2"/>
          <p:cNvSpPr>
            <a:spLocks noGrp="1"/>
          </p:cNvSpPr>
          <p:nvPr>
            <p:ph type="subTitle" idx="1"/>
          </p:nvPr>
        </p:nvSpPr>
        <p:spPr/>
        <p:txBody>
          <a:bodyPr/>
          <a:lstStyle/>
          <a:p>
            <a:r>
              <a:rPr lang="en-US" b="1" dirty="0" err="1" smtClean="0"/>
              <a:t>Masyarakat</a:t>
            </a:r>
            <a:r>
              <a:rPr lang="en-US" b="1" dirty="0" smtClean="0"/>
              <a:t> </a:t>
            </a:r>
            <a:r>
              <a:rPr lang="en-US" b="1" dirty="0" err="1" smtClean="0"/>
              <a:t>Informasi</a:t>
            </a:r>
            <a:endParaRPr lang="en-US" b="1" dirty="0"/>
          </a:p>
        </p:txBody>
      </p:sp>
    </p:spTree>
    <p:extLst>
      <p:ext uri="{BB962C8B-B14F-4D97-AF65-F5344CB8AC3E}">
        <p14:creationId xmlns:p14="http://schemas.microsoft.com/office/powerpoint/2010/main" val="1648829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 y="762000"/>
            <a:ext cx="8305800" cy="5257800"/>
          </a:xfrm>
          <a:prstGeom prst="rect">
            <a:avLst/>
          </a:prstGeom>
          <a:solidFill>
            <a:srgbClr val="FFFFCC"/>
          </a:solidFill>
          <a:ln w="38100">
            <a:noFill/>
            <a:miter lim="800000"/>
            <a:headEnd/>
            <a:tailEnd/>
          </a:ln>
          <a:effectLst>
            <a:outerShdw dist="107763" dir="2700000" algn="ctr" rotWithShape="0">
              <a:srgbClr val="FFD41B"/>
            </a:outerShdw>
          </a:effectLst>
        </p:spPr>
        <p:txBody>
          <a:bodyPr wrap="none" anchor="ctr"/>
          <a:lstStyle/>
          <a:p>
            <a:pPr algn="ctr">
              <a:defRPr/>
            </a:pPr>
            <a:endParaRPr lang="en-US" sz="2400">
              <a:solidFill>
                <a:prstClr val="black"/>
              </a:solidFill>
              <a:latin typeface="Times New Roman" pitchFamily="18" charset="0"/>
            </a:endParaRPr>
          </a:p>
        </p:txBody>
      </p:sp>
      <p:sp>
        <p:nvSpPr>
          <p:cNvPr id="14339"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4343"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8"/>
          <p:cNvSpPr txBox="1">
            <a:spLocks noChangeArrowheads="1"/>
          </p:cNvSpPr>
          <p:nvPr/>
        </p:nvSpPr>
        <p:spPr bwMode="auto">
          <a:xfrm>
            <a:off x="1446213" y="1455738"/>
            <a:ext cx="2382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smtClean="0">
                <a:solidFill>
                  <a:srgbClr val="000099"/>
                </a:solidFill>
                <a:latin typeface="Berlin Sans FB" pitchFamily="34" charset="0"/>
              </a:rPr>
              <a:t>Ringkasan</a:t>
            </a:r>
            <a:endParaRPr lang="en-US" sz="3200" smtClean="0">
              <a:solidFill>
                <a:srgbClr val="000099"/>
              </a:solidFill>
              <a:latin typeface="Berlin Sans FB" pitchFamily="34" charset="0"/>
            </a:endParaRPr>
          </a:p>
        </p:txBody>
      </p:sp>
      <p:sp>
        <p:nvSpPr>
          <p:cNvPr id="14345" name="Text Box 12"/>
          <p:cNvSpPr txBox="1">
            <a:spLocks noChangeArrowheads="1"/>
          </p:cNvSpPr>
          <p:nvPr/>
        </p:nvSpPr>
        <p:spPr bwMode="auto">
          <a:xfrm>
            <a:off x="533400" y="2362200"/>
            <a:ext cx="80565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0000"/>
              </a:buClr>
              <a:buFont typeface="Wingdings" pitchFamily="2" charset="2"/>
              <a:buChar char="v"/>
            </a:pPr>
            <a:r>
              <a:rPr lang="en-US" smtClean="0">
                <a:solidFill>
                  <a:prstClr val="black"/>
                </a:solidFill>
              </a:rPr>
              <a:t> </a:t>
            </a:r>
            <a:r>
              <a:rPr lang="en-GB" smtClean="0">
                <a:solidFill>
                  <a:srgbClr val="000000"/>
                </a:solidFill>
              </a:rPr>
              <a:t>Anda sekarang telah mengetahui bahwa Era Informasi benar-benar</a:t>
            </a:r>
          </a:p>
          <a:p>
            <a:pPr fontAlgn="base">
              <a:lnSpc>
                <a:spcPct val="110000"/>
              </a:lnSpc>
              <a:spcBef>
                <a:spcPct val="0"/>
              </a:spcBef>
              <a:spcAft>
                <a:spcPct val="0"/>
              </a:spcAft>
              <a:buClr>
                <a:srgbClr val="990000"/>
              </a:buClr>
              <a:buFont typeface="Wingdings" pitchFamily="2" charset="2"/>
              <a:buNone/>
            </a:pPr>
            <a:r>
              <a:rPr lang="en-GB" smtClean="0">
                <a:solidFill>
                  <a:srgbClr val="000000"/>
                </a:solidFill>
              </a:rPr>
              <a:t>    telah mengubah hampir seluruh aspek kehidupan kita. </a:t>
            </a:r>
          </a:p>
          <a:p>
            <a:pPr fontAlgn="base">
              <a:lnSpc>
                <a:spcPct val="110000"/>
              </a:lnSpc>
              <a:spcBef>
                <a:spcPct val="0"/>
              </a:spcBef>
              <a:spcAft>
                <a:spcPct val="0"/>
              </a:spcAft>
              <a:buClr>
                <a:srgbClr val="990000"/>
              </a:buClr>
              <a:buFont typeface="Wingdings" pitchFamily="2" charset="2"/>
              <a:buNone/>
            </a:pPr>
            <a:r>
              <a:rPr lang="en-GB" smtClean="0">
                <a:solidFill>
                  <a:srgbClr val="000000"/>
                </a:solidFill>
              </a:rPr>
              <a:t>    Untuk itu, kita harus menghadapi tantangan dalam mengelola </a:t>
            </a:r>
          </a:p>
          <a:p>
            <a:pPr fontAlgn="base">
              <a:lnSpc>
                <a:spcPct val="110000"/>
              </a:lnSpc>
              <a:spcBef>
                <a:spcPct val="0"/>
              </a:spcBef>
              <a:spcAft>
                <a:spcPct val="0"/>
              </a:spcAft>
              <a:buClr>
                <a:srgbClr val="990000"/>
              </a:buClr>
              <a:buFont typeface="Wingdings" pitchFamily="2" charset="2"/>
              <a:buNone/>
            </a:pPr>
            <a:r>
              <a:rPr lang="en-GB" smtClean="0">
                <a:solidFill>
                  <a:srgbClr val="000000"/>
                </a:solidFill>
              </a:rPr>
              <a:t>    perubahan, baik bagi kita sendiri maupun organisasi.</a:t>
            </a:r>
            <a:endParaRPr lang="en-US" smtClean="0">
              <a:solidFill>
                <a:srgbClr val="000000"/>
              </a:solidFill>
            </a:endParaRPr>
          </a:p>
          <a:p>
            <a:pPr fontAlgn="base">
              <a:lnSpc>
                <a:spcPct val="110000"/>
              </a:lnSpc>
              <a:spcBef>
                <a:spcPct val="0"/>
              </a:spcBef>
              <a:spcAft>
                <a:spcPct val="0"/>
              </a:spcAft>
              <a:buClr>
                <a:srgbClr val="990000"/>
              </a:buClr>
              <a:buFont typeface="Wingdings" pitchFamily="2" charset="2"/>
              <a:buNone/>
            </a:pPr>
            <a:r>
              <a:rPr lang="en-US" smtClean="0">
                <a:solidFill>
                  <a:srgbClr val="000000"/>
                </a:solidFill>
              </a:rPr>
              <a:t>    Dan ingat , ini hanya sebuah permulaan</a:t>
            </a:r>
            <a:r>
              <a:rPr lang="en-GB" smtClean="0">
                <a:solidFill>
                  <a:srgbClr val="000000"/>
                </a:solidFill>
              </a:rPr>
              <a:t>... </a:t>
            </a:r>
            <a:endParaRPr lang="en-GB" smtClean="0">
              <a:solidFill>
                <a:prstClr val="black"/>
              </a:solidFill>
            </a:endParaRPr>
          </a:p>
        </p:txBody>
      </p:sp>
      <p:sp>
        <p:nvSpPr>
          <p:cNvPr id="14346" name="Text Box 13"/>
          <p:cNvSpPr txBox="1">
            <a:spLocks noChangeArrowheads="1"/>
          </p:cNvSpPr>
          <p:nvPr/>
        </p:nvSpPr>
        <p:spPr bwMode="auto">
          <a:xfrm>
            <a:off x="457200" y="4114800"/>
            <a:ext cx="6711774" cy="220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pPr>
            <a:r>
              <a:rPr lang="en-GB" dirty="0" err="1" smtClean="0">
                <a:solidFill>
                  <a:srgbClr val="990000"/>
                </a:solidFill>
              </a:rPr>
              <a:t>Sebelum</a:t>
            </a:r>
            <a:r>
              <a:rPr lang="en-GB" dirty="0" smtClean="0">
                <a:solidFill>
                  <a:srgbClr val="990000"/>
                </a:solidFill>
              </a:rPr>
              <a:t> </a:t>
            </a:r>
            <a:r>
              <a:rPr lang="en-GB" dirty="0" err="1" smtClean="0">
                <a:solidFill>
                  <a:srgbClr val="990000"/>
                </a:solidFill>
              </a:rPr>
              <a:t>meninggalkan</a:t>
            </a:r>
            <a:r>
              <a:rPr lang="en-GB" dirty="0" smtClean="0">
                <a:solidFill>
                  <a:srgbClr val="990000"/>
                </a:solidFill>
              </a:rPr>
              <a:t> </a:t>
            </a:r>
            <a:r>
              <a:rPr lang="en-GB" dirty="0" err="1" smtClean="0">
                <a:solidFill>
                  <a:srgbClr val="990000"/>
                </a:solidFill>
              </a:rPr>
              <a:t>kuliah</a:t>
            </a:r>
            <a:r>
              <a:rPr lang="en-GB" dirty="0" smtClean="0">
                <a:solidFill>
                  <a:srgbClr val="990000"/>
                </a:solidFill>
              </a:rPr>
              <a:t> </a:t>
            </a:r>
            <a:r>
              <a:rPr lang="en-GB" dirty="0" err="1" smtClean="0">
                <a:solidFill>
                  <a:srgbClr val="990000"/>
                </a:solidFill>
              </a:rPr>
              <a:t>ini</a:t>
            </a:r>
            <a:r>
              <a:rPr lang="en-GB" dirty="0" smtClean="0">
                <a:solidFill>
                  <a:srgbClr val="990000"/>
                </a:solidFill>
              </a:rPr>
              <a:t>, </a:t>
            </a:r>
            <a:r>
              <a:rPr lang="en-GB" dirty="0" err="1" smtClean="0">
                <a:solidFill>
                  <a:srgbClr val="990000"/>
                </a:solidFill>
              </a:rPr>
              <a:t>anda</a:t>
            </a:r>
            <a:r>
              <a:rPr lang="en-GB" dirty="0" smtClean="0">
                <a:solidFill>
                  <a:srgbClr val="990000"/>
                </a:solidFill>
              </a:rPr>
              <a:t> </a:t>
            </a:r>
            <a:r>
              <a:rPr lang="en-GB" dirty="0" err="1" smtClean="0">
                <a:solidFill>
                  <a:srgbClr val="990000"/>
                </a:solidFill>
              </a:rPr>
              <a:t>harus</a:t>
            </a:r>
            <a:r>
              <a:rPr lang="en-GB" dirty="0" smtClean="0">
                <a:solidFill>
                  <a:srgbClr val="990000"/>
                </a:solidFill>
              </a:rPr>
              <a:t> </a:t>
            </a:r>
            <a:r>
              <a:rPr lang="en-GB" dirty="0" err="1" smtClean="0">
                <a:solidFill>
                  <a:srgbClr val="990000"/>
                </a:solidFill>
              </a:rPr>
              <a:t>dapat</a:t>
            </a:r>
            <a:r>
              <a:rPr lang="en-GB" dirty="0" smtClean="0">
                <a:solidFill>
                  <a:srgbClr val="990000"/>
                </a:solidFill>
              </a:rPr>
              <a:t> </a:t>
            </a:r>
            <a:r>
              <a:rPr lang="en-GB" dirty="0" smtClean="0">
                <a:solidFill>
                  <a:srgbClr val="000000"/>
                </a:solidFill>
              </a:rPr>
              <a:t>:</a:t>
            </a:r>
          </a:p>
          <a:p>
            <a:pPr fontAlgn="base">
              <a:lnSpc>
                <a:spcPct val="110000"/>
              </a:lnSpc>
              <a:spcBef>
                <a:spcPct val="0"/>
              </a:spcBef>
              <a:spcAft>
                <a:spcPct val="0"/>
              </a:spcAft>
              <a:buFontTx/>
              <a:buChar char="•"/>
            </a:pPr>
            <a:r>
              <a:rPr lang="en-GB" dirty="0" err="1" smtClean="0">
                <a:solidFill>
                  <a:srgbClr val="0000FF"/>
                </a:solidFill>
              </a:rPr>
              <a:t>Mengidentifikasi</a:t>
            </a:r>
            <a:r>
              <a:rPr lang="en-GB" dirty="0" smtClean="0">
                <a:solidFill>
                  <a:srgbClr val="0000FF"/>
                </a:solidFill>
              </a:rPr>
              <a:t> </a:t>
            </a:r>
            <a:r>
              <a:rPr lang="en-GB" dirty="0" err="1" smtClean="0">
                <a:solidFill>
                  <a:srgbClr val="0000FF"/>
                </a:solidFill>
              </a:rPr>
              <a:t>karakter</a:t>
            </a:r>
            <a:r>
              <a:rPr lang="en-GB" dirty="0" smtClean="0">
                <a:solidFill>
                  <a:srgbClr val="0000FF"/>
                </a:solidFill>
              </a:rPr>
              <a:t> </a:t>
            </a:r>
            <a:r>
              <a:rPr lang="en-GB" dirty="0" err="1" smtClean="0">
                <a:solidFill>
                  <a:srgbClr val="0000FF"/>
                </a:solidFill>
              </a:rPr>
              <a:t>atau</a:t>
            </a:r>
            <a:r>
              <a:rPr lang="en-GB" dirty="0" smtClean="0">
                <a:solidFill>
                  <a:srgbClr val="0000FF"/>
                </a:solidFill>
              </a:rPr>
              <a:t> </a:t>
            </a:r>
            <a:r>
              <a:rPr lang="en-GB" dirty="0" err="1" smtClean="0">
                <a:solidFill>
                  <a:srgbClr val="0000FF"/>
                </a:solidFill>
              </a:rPr>
              <a:t>sifat</a:t>
            </a:r>
            <a:r>
              <a:rPr lang="en-GB" dirty="0" smtClean="0">
                <a:solidFill>
                  <a:srgbClr val="0000FF"/>
                </a:solidFill>
              </a:rPr>
              <a:t> era </a:t>
            </a:r>
            <a:r>
              <a:rPr lang="en-GB" dirty="0" err="1" smtClean="0">
                <a:solidFill>
                  <a:srgbClr val="0000FF"/>
                </a:solidFill>
              </a:rPr>
              <a:t>informasi</a:t>
            </a:r>
            <a:r>
              <a:rPr lang="en-GB" dirty="0" smtClean="0">
                <a:solidFill>
                  <a:srgbClr val="0000FF"/>
                </a:solidFill>
              </a:rPr>
              <a:t>. </a:t>
            </a:r>
          </a:p>
          <a:p>
            <a:pPr fontAlgn="base">
              <a:lnSpc>
                <a:spcPct val="110000"/>
              </a:lnSpc>
              <a:spcBef>
                <a:spcPct val="0"/>
              </a:spcBef>
              <a:spcAft>
                <a:spcPct val="0"/>
              </a:spcAft>
              <a:buFontTx/>
              <a:buChar char="•"/>
            </a:pPr>
            <a:r>
              <a:rPr lang="en-GB" dirty="0" err="1" smtClean="0">
                <a:solidFill>
                  <a:srgbClr val="0000FF"/>
                </a:solidFill>
              </a:rPr>
              <a:t>Menjelaskan</a:t>
            </a:r>
            <a:r>
              <a:rPr lang="en-GB" dirty="0" smtClean="0">
                <a:solidFill>
                  <a:srgbClr val="0000FF"/>
                </a:solidFill>
              </a:rPr>
              <a:t> </a:t>
            </a:r>
            <a:r>
              <a:rPr lang="en-GB" dirty="0" err="1" smtClean="0">
                <a:solidFill>
                  <a:srgbClr val="0000FF"/>
                </a:solidFill>
              </a:rPr>
              <a:t>dan</a:t>
            </a:r>
            <a:r>
              <a:rPr lang="en-GB" dirty="0" smtClean="0">
                <a:solidFill>
                  <a:srgbClr val="0000FF"/>
                </a:solidFill>
              </a:rPr>
              <a:t> </a:t>
            </a:r>
            <a:r>
              <a:rPr lang="en-GB" dirty="0" err="1" smtClean="0">
                <a:solidFill>
                  <a:srgbClr val="0000FF"/>
                </a:solidFill>
              </a:rPr>
              <a:t>memberi</a:t>
            </a:r>
            <a:r>
              <a:rPr lang="en-GB" dirty="0" smtClean="0">
                <a:solidFill>
                  <a:srgbClr val="0000FF"/>
                </a:solidFill>
              </a:rPr>
              <a:t> </a:t>
            </a:r>
            <a:r>
              <a:rPr lang="en-GB" dirty="0" err="1" smtClean="0">
                <a:solidFill>
                  <a:srgbClr val="0000FF"/>
                </a:solidFill>
              </a:rPr>
              <a:t>contoh</a:t>
            </a:r>
            <a:r>
              <a:rPr lang="en-GB" dirty="0" smtClean="0">
                <a:solidFill>
                  <a:srgbClr val="0000FF"/>
                </a:solidFill>
              </a:rPr>
              <a:t> TI </a:t>
            </a:r>
            <a:r>
              <a:rPr lang="en-GB" dirty="0" err="1" smtClean="0">
                <a:solidFill>
                  <a:srgbClr val="0000FF"/>
                </a:solidFill>
              </a:rPr>
              <a:t>dan</a:t>
            </a:r>
            <a:r>
              <a:rPr lang="en-GB" dirty="0" smtClean="0">
                <a:solidFill>
                  <a:srgbClr val="0000FF"/>
                </a:solidFill>
              </a:rPr>
              <a:t> SI. </a:t>
            </a:r>
          </a:p>
          <a:p>
            <a:pPr fontAlgn="base">
              <a:lnSpc>
                <a:spcPct val="110000"/>
              </a:lnSpc>
              <a:spcBef>
                <a:spcPct val="0"/>
              </a:spcBef>
              <a:spcAft>
                <a:spcPct val="0"/>
              </a:spcAft>
              <a:buFontTx/>
              <a:buChar char="•"/>
            </a:pPr>
            <a:r>
              <a:rPr lang="en-GB" dirty="0" err="1" smtClean="0">
                <a:solidFill>
                  <a:srgbClr val="0000FF"/>
                </a:solidFill>
              </a:rPr>
              <a:t>Memahami</a:t>
            </a:r>
            <a:r>
              <a:rPr lang="en-GB" dirty="0" smtClean="0">
                <a:solidFill>
                  <a:srgbClr val="0000FF"/>
                </a:solidFill>
              </a:rPr>
              <a:t> </a:t>
            </a:r>
            <a:r>
              <a:rPr lang="en-GB" dirty="0" err="1" smtClean="0">
                <a:solidFill>
                  <a:srgbClr val="0000FF"/>
                </a:solidFill>
              </a:rPr>
              <a:t>bagaimana</a:t>
            </a:r>
            <a:r>
              <a:rPr lang="en-GB" dirty="0" smtClean="0">
                <a:solidFill>
                  <a:srgbClr val="0000FF"/>
                </a:solidFill>
              </a:rPr>
              <a:t> </a:t>
            </a:r>
            <a:r>
              <a:rPr lang="en-US" dirty="0" smtClean="0">
                <a:solidFill>
                  <a:srgbClr val="0000FF"/>
                </a:solidFill>
              </a:rPr>
              <a:t>TI</a:t>
            </a:r>
            <a:r>
              <a:rPr lang="en-GB" dirty="0" smtClean="0">
                <a:solidFill>
                  <a:srgbClr val="0000FF"/>
                </a:solidFill>
              </a:rPr>
              <a:t> </a:t>
            </a:r>
            <a:r>
              <a:rPr lang="en-GB" dirty="0" err="1" smtClean="0">
                <a:solidFill>
                  <a:srgbClr val="0000FF"/>
                </a:solidFill>
              </a:rPr>
              <a:t>telah</a:t>
            </a:r>
            <a:r>
              <a:rPr lang="en-GB" dirty="0" smtClean="0">
                <a:solidFill>
                  <a:srgbClr val="0000FF"/>
                </a:solidFill>
              </a:rPr>
              <a:t> </a:t>
            </a:r>
            <a:r>
              <a:rPr lang="en-GB" dirty="0" err="1" smtClean="0">
                <a:solidFill>
                  <a:srgbClr val="0000FF"/>
                </a:solidFill>
              </a:rPr>
              <a:t>membentuk</a:t>
            </a:r>
            <a:r>
              <a:rPr lang="en-GB" dirty="0" smtClean="0">
                <a:solidFill>
                  <a:srgbClr val="0000FF"/>
                </a:solidFill>
              </a:rPr>
              <a:t> </a:t>
            </a:r>
            <a:r>
              <a:rPr lang="en-GB" dirty="0" err="1" smtClean="0">
                <a:solidFill>
                  <a:srgbClr val="0000FF"/>
                </a:solidFill>
              </a:rPr>
              <a:t>individu</a:t>
            </a:r>
            <a:r>
              <a:rPr lang="en-GB" dirty="0" smtClean="0">
                <a:solidFill>
                  <a:srgbClr val="0000FF"/>
                </a:solidFill>
              </a:rPr>
              <a:t> </a:t>
            </a:r>
            <a:r>
              <a:rPr lang="en-GB" dirty="0" err="1" smtClean="0">
                <a:solidFill>
                  <a:srgbClr val="0000FF"/>
                </a:solidFill>
              </a:rPr>
              <a:t>dan</a:t>
            </a:r>
            <a:r>
              <a:rPr lang="en-GB" dirty="0" smtClean="0">
                <a:solidFill>
                  <a:srgbClr val="0000FF"/>
                </a:solidFill>
              </a:rPr>
              <a:t> </a:t>
            </a:r>
            <a:r>
              <a:rPr lang="en-GB" dirty="0" err="1" smtClean="0">
                <a:solidFill>
                  <a:srgbClr val="0000FF"/>
                </a:solidFill>
              </a:rPr>
              <a:t>organisasi</a:t>
            </a:r>
            <a:r>
              <a:rPr lang="en-US" dirty="0" smtClean="0">
                <a:solidFill>
                  <a:srgbClr val="0000FF"/>
                </a:solidFill>
              </a:rPr>
              <a:t>.</a:t>
            </a:r>
            <a:r>
              <a:rPr lang="en-GB" dirty="0" smtClean="0">
                <a:solidFill>
                  <a:srgbClr val="0000FF"/>
                </a:solidFill>
              </a:rPr>
              <a:t> </a:t>
            </a:r>
          </a:p>
          <a:p>
            <a:pPr fontAlgn="base">
              <a:lnSpc>
                <a:spcPct val="110000"/>
              </a:lnSpc>
              <a:spcBef>
                <a:spcPct val="0"/>
              </a:spcBef>
              <a:spcAft>
                <a:spcPct val="0"/>
              </a:spcAft>
              <a:buFontTx/>
              <a:buChar char="•"/>
            </a:pPr>
            <a:r>
              <a:rPr lang="en-GB" dirty="0" err="1" smtClean="0">
                <a:solidFill>
                  <a:srgbClr val="0000FF"/>
                </a:solidFill>
              </a:rPr>
              <a:t>Memahami</a:t>
            </a:r>
            <a:r>
              <a:rPr lang="en-GB" dirty="0" smtClean="0">
                <a:solidFill>
                  <a:srgbClr val="0000FF"/>
                </a:solidFill>
              </a:rPr>
              <a:t> </a:t>
            </a:r>
            <a:r>
              <a:rPr lang="en-GB" dirty="0" err="1" smtClean="0">
                <a:solidFill>
                  <a:srgbClr val="0000FF"/>
                </a:solidFill>
              </a:rPr>
              <a:t>bagaimana</a:t>
            </a:r>
            <a:r>
              <a:rPr lang="en-GB" dirty="0" smtClean="0">
                <a:solidFill>
                  <a:srgbClr val="0000FF"/>
                </a:solidFill>
              </a:rPr>
              <a:t> TI </a:t>
            </a:r>
            <a:r>
              <a:rPr lang="en-GB" dirty="0" err="1" smtClean="0">
                <a:solidFill>
                  <a:srgbClr val="0000FF"/>
                </a:solidFill>
              </a:rPr>
              <a:t>telah</a:t>
            </a:r>
            <a:r>
              <a:rPr lang="en-GB" dirty="0" smtClean="0">
                <a:solidFill>
                  <a:srgbClr val="0000FF"/>
                </a:solidFill>
              </a:rPr>
              <a:t> </a:t>
            </a:r>
            <a:r>
              <a:rPr lang="en-GB" dirty="0" err="1" smtClean="0">
                <a:solidFill>
                  <a:srgbClr val="0000FF"/>
                </a:solidFill>
              </a:rPr>
              <a:t>membantu</a:t>
            </a:r>
            <a:r>
              <a:rPr lang="en-GB" dirty="0" smtClean="0">
                <a:solidFill>
                  <a:srgbClr val="0000FF"/>
                </a:solidFill>
              </a:rPr>
              <a:t> </a:t>
            </a:r>
            <a:r>
              <a:rPr lang="en-GB" dirty="0" err="1" smtClean="0">
                <a:solidFill>
                  <a:srgbClr val="0000FF"/>
                </a:solidFill>
              </a:rPr>
              <a:t>masyarakat</a:t>
            </a:r>
            <a:r>
              <a:rPr lang="en-GB" dirty="0" smtClean="0">
                <a:solidFill>
                  <a:srgbClr val="0000FF"/>
                </a:solidFill>
              </a:rPr>
              <a:t> </a:t>
            </a:r>
            <a:r>
              <a:rPr lang="en-GB" dirty="0" err="1" smtClean="0">
                <a:solidFill>
                  <a:srgbClr val="0000FF"/>
                </a:solidFill>
              </a:rPr>
              <a:t>untuk</a:t>
            </a:r>
            <a:r>
              <a:rPr lang="en-GB" dirty="0" smtClean="0">
                <a:solidFill>
                  <a:srgbClr val="0000FF"/>
                </a:solidFill>
              </a:rPr>
              <a:t> </a:t>
            </a:r>
            <a:endParaRPr lang="en-US" dirty="0" smtClean="0">
              <a:solidFill>
                <a:srgbClr val="0000FF"/>
              </a:solidFill>
            </a:endParaRPr>
          </a:p>
          <a:p>
            <a:pPr fontAlgn="base">
              <a:lnSpc>
                <a:spcPct val="110000"/>
              </a:lnSpc>
              <a:spcBef>
                <a:spcPct val="0"/>
              </a:spcBef>
              <a:spcAft>
                <a:spcPct val="0"/>
              </a:spcAft>
            </a:pPr>
            <a:r>
              <a:rPr lang="en-US" dirty="0" smtClean="0">
                <a:solidFill>
                  <a:srgbClr val="0000FF"/>
                </a:solidFill>
              </a:rPr>
              <a:t>  </a:t>
            </a:r>
            <a:r>
              <a:rPr lang="en-US" dirty="0" err="1" smtClean="0">
                <a:solidFill>
                  <a:srgbClr val="0000FF"/>
                </a:solidFill>
              </a:rPr>
              <a:t>menjadi</a:t>
            </a:r>
            <a:r>
              <a:rPr lang="en-US" dirty="0" smtClean="0">
                <a:solidFill>
                  <a:srgbClr val="0000FF"/>
                </a:solidFill>
              </a:rPr>
              <a:t> </a:t>
            </a:r>
            <a:r>
              <a:rPr lang="en-US" dirty="0" err="1" smtClean="0">
                <a:solidFill>
                  <a:srgbClr val="0000FF"/>
                </a:solidFill>
              </a:rPr>
              <a:t>lebih</a:t>
            </a:r>
            <a:r>
              <a:rPr lang="en-US" dirty="0" smtClean="0">
                <a:solidFill>
                  <a:srgbClr val="0000FF"/>
                </a:solidFill>
              </a:rPr>
              <a:t> </a:t>
            </a:r>
            <a:r>
              <a:rPr lang="en-US" dirty="0" err="1" smtClean="0">
                <a:solidFill>
                  <a:srgbClr val="0000FF"/>
                </a:solidFill>
              </a:rPr>
              <a:t>dekat</a:t>
            </a:r>
            <a:r>
              <a:rPr lang="en-US" dirty="0" smtClean="0">
                <a:solidFill>
                  <a:srgbClr val="0000FF"/>
                </a:solidFill>
              </a:rPr>
              <a:t> (</a:t>
            </a:r>
            <a:r>
              <a:rPr lang="en-GB" dirty="0" smtClean="0">
                <a:solidFill>
                  <a:srgbClr val="0000FF"/>
                </a:solidFill>
              </a:rPr>
              <a:t>increasingly connected)</a:t>
            </a:r>
          </a:p>
          <a:p>
            <a:pPr fontAlgn="base">
              <a:lnSpc>
                <a:spcPct val="110000"/>
              </a:lnSpc>
              <a:spcBef>
                <a:spcPct val="0"/>
              </a:spcBef>
              <a:spcAft>
                <a:spcPct val="0"/>
              </a:spcAft>
            </a:pPr>
            <a:endParaRPr lang="en-GB" dirty="0" smtClean="0">
              <a:solidFill>
                <a:srgbClr val="0000FF"/>
              </a:solidFill>
            </a:endParaRPr>
          </a:p>
        </p:txBody>
      </p:sp>
    </p:spTree>
    <p:extLst>
      <p:ext uri="{BB962C8B-B14F-4D97-AF65-F5344CB8AC3E}">
        <p14:creationId xmlns:p14="http://schemas.microsoft.com/office/powerpoint/2010/main" val="6326919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219200" y="762000"/>
            <a:ext cx="6629400" cy="5181600"/>
          </a:xfrm>
        </p:spPr>
        <p:txBody>
          <a:bodyPr>
            <a:normAutofit fontScale="92500"/>
          </a:bodyPr>
          <a:lstStyle/>
          <a:p>
            <a:pPr marL="0" indent="0" algn="ctr">
              <a:buNone/>
            </a:pPr>
            <a:r>
              <a:rPr lang="en-US" sz="3600" b="1" dirty="0" smtClean="0"/>
              <a:t>Information society </a:t>
            </a:r>
            <a:r>
              <a:rPr lang="en-US" sz="3600" b="1" dirty="0" err="1" smtClean="0"/>
              <a:t>atau</a:t>
            </a:r>
            <a:r>
              <a:rPr lang="en-US" sz="3600" b="1" dirty="0" smtClean="0"/>
              <a:t> </a:t>
            </a:r>
            <a:r>
              <a:rPr lang="en-US" sz="3600" b="1" dirty="0" err="1" smtClean="0"/>
              <a:t>masyarakat</a:t>
            </a:r>
            <a:r>
              <a:rPr lang="en-US" sz="3600" b="1" dirty="0" smtClean="0"/>
              <a:t> </a:t>
            </a:r>
            <a:r>
              <a:rPr lang="en-US" sz="3600" b="1" dirty="0" err="1" smtClean="0"/>
              <a:t>Informasi</a:t>
            </a:r>
            <a:r>
              <a:rPr lang="en-US" sz="3600" b="1" dirty="0" smtClean="0"/>
              <a:t> </a:t>
            </a:r>
            <a:r>
              <a:rPr lang="en-US" sz="3600" b="1" dirty="0" err="1" smtClean="0"/>
              <a:t>adalah</a:t>
            </a:r>
            <a:r>
              <a:rPr lang="en-US" sz="3600" b="1" dirty="0" smtClean="0"/>
              <a:t> </a:t>
            </a:r>
            <a:r>
              <a:rPr lang="en-US" sz="3600" b="1" dirty="0" err="1" smtClean="0"/>
              <a:t>sebuah</a:t>
            </a:r>
            <a:r>
              <a:rPr lang="en-US" sz="3600" b="1" dirty="0" smtClean="0"/>
              <a:t> </a:t>
            </a:r>
            <a:r>
              <a:rPr lang="en-US" sz="3600" b="1" dirty="0" err="1" smtClean="0"/>
              <a:t>istilah</a:t>
            </a:r>
            <a:r>
              <a:rPr lang="en-US" sz="3600" b="1" dirty="0" smtClean="0"/>
              <a:t> yang </a:t>
            </a:r>
            <a:r>
              <a:rPr lang="en-US" sz="3600" b="1" dirty="0" err="1" smtClean="0"/>
              <a:t>digunakan</a:t>
            </a:r>
            <a:r>
              <a:rPr lang="en-US" sz="3600" b="1" dirty="0" smtClean="0"/>
              <a:t> </a:t>
            </a:r>
            <a:r>
              <a:rPr lang="en-US" sz="3600" b="1" dirty="0" err="1" smtClean="0"/>
              <a:t>untuk</a:t>
            </a:r>
            <a:r>
              <a:rPr lang="en-US" sz="3600" b="1" dirty="0" smtClean="0"/>
              <a:t> </a:t>
            </a:r>
            <a:r>
              <a:rPr lang="en-US" sz="3600" b="1" dirty="0" err="1" smtClean="0"/>
              <a:t>mendeskripsikan</a:t>
            </a:r>
            <a:r>
              <a:rPr lang="en-US" sz="3600" b="1" dirty="0" smtClean="0"/>
              <a:t> </a:t>
            </a:r>
            <a:r>
              <a:rPr lang="en-US" sz="3600" b="1" dirty="0" err="1" smtClean="0"/>
              <a:t>sebuah</a:t>
            </a:r>
            <a:r>
              <a:rPr lang="en-US" sz="3600" b="1" dirty="0" smtClean="0"/>
              <a:t> </a:t>
            </a:r>
            <a:r>
              <a:rPr lang="en-US" sz="3600" b="1" dirty="0" err="1" smtClean="0"/>
              <a:t>masyarakat</a:t>
            </a:r>
            <a:r>
              <a:rPr lang="en-US" sz="3600" b="1" dirty="0" smtClean="0"/>
              <a:t> yang </a:t>
            </a:r>
            <a:r>
              <a:rPr lang="en-US" sz="3600" b="1" dirty="0" err="1" smtClean="0"/>
              <a:t>dapat</a:t>
            </a:r>
            <a:r>
              <a:rPr lang="en-US" sz="3600" b="1" dirty="0" smtClean="0"/>
              <a:t> </a:t>
            </a:r>
            <a:r>
              <a:rPr lang="en-US" sz="3600" b="1" dirty="0" err="1" smtClean="0"/>
              <a:t>membuat</a:t>
            </a:r>
            <a:r>
              <a:rPr lang="en-US" sz="3600" b="1" dirty="0" smtClean="0"/>
              <a:t> </a:t>
            </a:r>
            <a:r>
              <a:rPr lang="en-US" sz="3600" b="1" dirty="0" err="1" smtClean="0"/>
              <a:t>kemungkinan</a:t>
            </a:r>
            <a:r>
              <a:rPr lang="en-US" sz="3600" b="1" dirty="0" smtClean="0"/>
              <a:t> </a:t>
            </a:r>
            <a:r>
              <a:rPr lang="en-US" sz="3600" b="1" dirty="0" err="1" smtClean="0"/>
              <a:t>terbaik</a:t>
            </a:r>
            <a:r>
              <a:rPr lang="en-US" sz="3600" b="1" dirty="0" smtClean="0"/>
              <a:t> </a:t>
            </a:r>
            <a:r>
              <a:rPr lang="en-US" sz="3600" b="1" dirty="0" err="1" smtClean="0"/>
              <a:t>dalam</a:t>
            </a:r>
            <a:r>
              <a:rPr lang="en-US" sz="3600" b="1" dirty="0" smtClean="0"/>
              <a:t> </a:t>
            </a:r>
            <a:r>
              <a:rPr lang="en-US" sz="3600" b="1" dirty="0" err="1" smtClean="0"/>
              <a:t>menggunakan</a:t>
            </a:r>
            <a:r>
              <a:rPr lang="en-US" sz="3600" b="1" dirty="0" smtClean="0"/>
              <a:t> </a:t>
            </a:r>
            <a:r>
              <a:rPr lang="en-US" sz="3600" b="1" dirty="0" err="1" smtClean="0"/>
              <a:t>informasi</a:t>
            </a:r>
            <a:r>
              <a:rPr lang="en-US" sz="3600" b="1" dirty="0" smtClean="0"/>
              <a:t> </a:t>
            </a:r>
            <a:r>
              <a:rPr lang="en-US" sz="3600" b="1" dirty="0" err="1" smtClean="0"/>
              <a:t>dan</a:t>
            </a:r>
            <a:r>
              <a:rPr lang="en-US" sz="3600" b="1" dirty="0" smtClean="0"/>
              <a:t> </a:t>
            </a:r>
            <a:r>
              <a:rPr lang="en-US" sz="3600" b="1" dirty="0" err="1" smtClean="0"/>
              <a:t>teknologi</a:t>
            </a:r>
            <a:r>
              <a:rPr lang="en-US" sz="3600" b="1" dirty="0" smtClean="0"/>
              <a:t> </a:t>
            </a:r>
            <a:r>
              <a:rPr lang="en-US" sz="3600" b="1" dirty="0" err="1" smtClean="0"/>
              <a:t>komunikasi</a:t>
            </a:r>
            <a:r>
              <a:rPr lang="en-US" sz="3600" b="1" dirty="0" smtClean="0"/>
              <a:t> </a:t>
            </a:r>
            <a:r>
              <a:rPr lang="en-US" sz="3600" b="1" dirty="0" err="1" smtClean="0"/>
              <a:t>baru</a:t>
            </a:r>
            <a:r>
              <a:rPr lang="en-US" sz="3600" b="1" dirty="0" smtClean="0"/>
              <a:t> (new information and communication technologies(ICT's)).</a:t>
            </a:r>
            <a:endParaRPr lang="en-US" sz="3600" b="1" dirty="0"/>
          </a:p>
        </p:txBody>
      </p:sp>
    </p:spTree>
    <p:extLst>
      <p:ext uri="{BB962C8B-B14F-4D97-AF65-F5344CB8AC3E}">
        <p14:creationId xmlns:p14="http://schemas.microsoft.com/office/powerpoint/2010/main" val="408577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err="1" smtClean="0"/>
              <a:t>Contoh</a:t>
            </a:r>
            <a:r>
              <a:rPr lang="en-US" b="1" dirty="0" smtClean="0"/>
              <a:t> </a:t>
            </a:r>
            <a:r>
              <a:rPr lang="en-US" b="1" dirty="0" err="1" smtClean="0"/>
              <a:t>dari</a:t>
            </a:r>
            <a:r>
              <a:rPr lang="en-US" b="1" dirty="0" smtClean="0"/>
              <a:t> ICT's </a:t>
            </a:r>
            <a:r>
              <a:rPr lang="en-US" b="1" dirty="0" err="1" smtClean="0"/>
              <a:t>adalah</a:t>
            </a:r>
            <a:r>
              <a:rPr lang="en-US" b="1" dirty="0" smtClean="0"/>
              <a:t>: ATM </a:t>
            </a:r>
            <a:r>
              <a:rPr lang="en-US" b="1" dirty="0" err="1" smtClean="0"/>
              <a:t>untuk</a:t>
            </a:r>
            <a:r>
              <a:rPr lang="en-US" b="1" dirty="0" smtClean="0"/>
              <a:t> </a:t>
            </a:r>
            <a:r>
              <a:rPr lang="en-US" b="1" dirty="0" err="1" smtClean="0"/>
              <a:t>penarikan</a:t>
            </a:r>
            <a:r>
              <a:rPr lang="en-US" b="1" dirty="0" smtClean="0"/>
              <a:t> </a:t>
            </a:r>
            <a:r>
              <a:rPr lang="en-US" b="1" dirty="0" err="1" smtClean="0"/>
              <a:t>tunai</a:t>
            </a:r>
            <a:r>
              <a:rPr lang="en-US" b="1" dirty="0" smtClean="0"/>
              <a:t> </a:t>
            </a:r>
            <a:r>
              <a:rPr lang="en-US" b="1" dirty="0" err="1" smtClean="0"/>
              <a:t>dan</a:t>
            </a:r>
            <a:r>
              <a:rPr lang="en-US" b="1" dirty="0" smtClean="0"/>
              <a:t> </a:t>
            </a:r>
            <a:r>
              <a:rPr lang="en-US" b="1" dirty="0" err="1" smtClean="0"/>
              <a:t>pelayan</a:t>
            </a:r>
            <a:r>
              <a:rPr lang="en-US" b="1" dirty="0" smtClean="0"/>
              <a:t> </a:t>
            </a:r>
            <a:r>
              <a:rPr lang="en-US" b="1" dirty="0" err="1" smtClean="0"/>
              <a:t>perbankan</a:t>
            </a:r>
            <a:r>
              <a:rPr lang="en-US" b="1" dirty="0" smtClean="0"/>
              <a:t> </a:t>
            </a:r>
            <a:r>
              <a:rPr lang="en-US" b="1" dirty="0" err="1" smtClean="0"/>
              <a:t>lainnya</a:t>
            </a:r>
            <a:r>
              <a:rPr lang="en-US" b="1" dirty="0" smtClean="0"/>
              <a:t>, </a:t>
            </a:r>
            <a:r>
              <a:rPr lang="en-US" b="1" dirty="0" err="1" smtClean="0"/>
              <a:t>telepon</a:t>
            </a:r>
            <a:r>
              <a:rPr lang="en-US" b="1" dirty="0" smtClean="0"/>
              <a:t> </a:t>
            </a:r>
            <a:r>
              <a:rPr lang="en-US" b="1" dirty="0" err="1" smtClean="0"/>
              <a:t>genggam</a:t>
            </a:r>
            <a:r>
              <a:rPr lang="en-US" b="1" dirty="0" smtClean="0"/>
              <a:t>(</a:t>
            </a:r>
            <a:r>
              <a:rPr lang="en-US" b="1" dirty="0" err="1" smtClean="0"/>
              <a:t>handphone</a:t>
            </a:r>
            <a:r>
              <a:rPr lang="en-US" b="1" dirty="0" smtClean="0"/>
              <a:t>), </a:t>
            </a:r>
            <a:r>
              <a:rPr lang="en-US" b="1" dirty="0" err="1" smtClean="0"/>
              <a:t>teletext</a:t>
            </a:r>
            <a:r>
              <a:rPr lang="en-US" b="1" dirty="0" smtClean="0"/>
              <a:t> television, faxes </a:t>
            </a:r>
            <a:r>
              <a:rPr lang="en-US" b="1" dirty="0" err="1" smtClean="0"/>
              <a:t>dan</a:t>
            </a:r>
            <a:r>
              <a:rPr lang="en-US" b="1" dirty="0" smtClean="0"/>
              <a:t> </a:t>
            </a:r>
            <a:r>
              <a:rPr lang="en-US" b="1" dirty="0" err="1" smtClean="0"/>
              <a:t>pelayan</a:t>
            </a:r>
            <a:r>
              <a:rPr lang="en-US" b="1" dirty="0" smtClean="0"/>
              <a:t> </a:t>
            </a:r>
            <a:r>
              <a:rPr lang="en-US" b="1" dirty="0" err="1" smtClean="0"/>
              <a:t>informasi</a:t>
            </a:r>
            <a:r>
              <a:rPr lang="en-US" b="1" dirty="0" smtClean="0"/>
              <a:t> </a:t>
            </a:r>
            <a:r>
              <a:rPr lang="en-US" b="1" dirty="0" err="1" smtClean="0"/>
              <a:t>seperti</a:t>
            </a:r>
            <a:r>
              <a:rPr lang="en-US" b="1" dirty="0" smtClean="0"/>
              <a:t> </a:t>
            </a:r>
            <a:r>
              <a:rPr lang="en-US" b="1" dirty="0" err="1" smtClean="0"/>
              <a:t>juga</a:t>
            </a:r>
            <a:r>
              <a:rPr lang="en-US" b="1" dirty="0" smtClean="0"/>
              <a:t> internet, e-mail, </a:t>
            </a:r>
            <a:r>
              <a:rPr lang="en-US" b="1" dirty="0" err="1" smtClean="0"/>
              <a:t>mailinglist</a:t>
            </a:r>
            <a:r>
              <a:rPr lang="en-US" b="1" dirty="0" smtClean="0"/>
              <a:t>, </a:t>
            </a:r>
            <a:r>
              <a:rPr lang="en-US" b="1" dirty="0" err="1" smtClean="0"/>
              <a:t>serta</a:t>
            </a:r>
            <a:r>
              <a:rPr lang="en-US" b="1" dirty="0" smtClean="0"/>
              <a:t> </a:t>
            </a:r>
            <a:r>
              <a:rPr lang="en-US" b="1" dirty="0" err="1" smtClean="0"/>
              <a:t>komunitas</a:t>
            </a:r>
            <a:r>
              <a:rPr lang="en-US" b="1" dirty="0" smtClean="0"/>
              <a:t> </a:t>
            </a:r>
            <a:r>
              <a:rPr lang="en-US" b="1" dirty="0" err="1" smtClean="0"/>
              <a:t>maya</a:t>
            </a:r>
            <a:r>
              <a:rPr lang="en-US" b="1" dirty="0" smtClean="0"/>
              <a:t> (virtual community) </a:t>
            </a:r>
            <a:r>
              <a:rPr lang="en-US" b="1" dirty="0" err="1" smtClean="0"/>
              <a:t>lainnya</a:t>
            </a:r>
            <a:r>
              <a:rPr lang="en-US" b="1" dirty="0" smtClean="0"/>
              <a:t>.</a:t>
            </a:r>
            <a:endParaRPr lang="en-US" b="1" dirty="0"/>
          </a:p>
        </p:txBody>
      </p:sp>
    </p:spTree>
    <p:extLst>
      <p:ext uri="{BB962C8B-B14F-4D97-AF65-F5344CB8AC3E}">
        <p14:creationId xmlns:p14="http://schemas.microsoft.com/office/powerpoint/2010/main" val="2946058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2133600"/>
            <a:ext cx="6781800" cy="4068763"/>
          </a:xfrm>
        </p:spPr>
        <p:txBody>
          <a:bodyPr>
            <a:normAutofit fontScale="92500"/>
          </a:bodyPr>
          <a:lstStyle/>
          <a:p>
            <a:pPr algn="just"/>
            <a:r>
              <a:rPr lang="en-US" b="1" dirty="0" err="1" smtClean="0"/>
              <a:t>Pengertian</a:t>
            </a:r>
            <a:r>
              <a:rPr lang="en-US" b="1" dirty="0" smtClean="0"/>
              <a:t> </a:t>
            </a:r>
            <a:r>
              <a:rPr lang="en-US" b="1" dirty="0"/>
              <a:t>lain </a:t>
            </a:r>
            <a:r>
              <a:rPr lang="en-US" b="1" dirty="0" err="1"/>
              <a:t>dari</a:t>
            </a:r>
            <a:r>
              <a:rPr lang="en-US" b="1" dirty="0"/>
              <a:t> </a:t>
            </a:r>
            <a:r>
              <a:rPr lang="en-US" b="1" dirty="0" smtClean="0"/>
              <a:t>information </a:t>
            </a:r>
            <a:r>
              <a:rPr lang="en-US" b="1" dirty="0"/>
              <a:t>society </a:t>
            </a:r>
            <a:r>
              <a:rPr lang="en-US" b="1" dirty="0" err="1"/>
              <a:t>atau</a:t>
            </a:r>
            <a:r>
              <a:rPr lang="en-US" b="1" dirty="0"/>
              <a:t> </a:t>
            </a:r>
            <a:r>
              <a:rPr lang="en-US" b="1" dirty="0" err="1"/>
              <a:t>masyarakat</a:t>
            </a:r>
            <a:r>
              <a:rPr lang="en-US" b="1" dirty="0"/>
              <a:t> </a:t>
            </a:r>
            <a:r>
              <a:rPr lang="en-US" b="1" dirty="0" err="1"/>
              <a:t>informasi</a:t>
            </a:r>
            <a:r>
              <a:rPr lang="en-US" b="1" dirty="0"/>
              <a:t> </a:t>
            </a:r>
            <a:r>
              <a:rPr lang="en-US" b="1" dirty="0" err="1"/>
              <a:t>adalah</a:t>
            </a:r>
            <a:r>
              <a:rPr lang="en-US" b="1" dirty="0"/>
              <a:t> </a:t>
            </a:r>
            <a:r>
              <a:rPr lang="en-US" b="1" dirty="0" err="1"/>
              <a:t>suatu</a:t>
            </a:r>
            <a:r>
              <a:rPr lang="en-US" b="1" dirty="0"/>
              <a:t> </a:t>
            </a:r>
            <a:r>
              <a:rPr lang="en-US" b="1" dirty="0" err="1"/>
              <a:t>keadaan</a:t>
            </a:r>
            <a:r>
              <a:rPr lang="en-US" b="1" dirty="0"/>
              <a:t> </a:t>
            </a:r>
            <a:r>
              <a:rPr lang="en-US" b="1" dirty="0" err="1"/>
              <a:t>masyarakat</a:t>
            </a:r>
            <a:r>
              <a:rPr lang="en-US" b="1" dirty="0"/>
              <a:t> </a:t>
            </a:r>
            <a:r>
              <a:rPr lang="en-US" b="1" dirty="0" err="1"/>
              <a:t>dimana</a:t>
            </a:r>
            <a:r>
              <a:rPr lang="en-US" b="1" dirty="0"/>
              <a:t> </a:t>
            </a:r>
            <a:r>
              <a:rPr lang="en-US" b="1" dirty="0" err="1"/>
              <a:t>produksi</a:t>
            </a:r>
            <a:r>
              <a:rPr lang="en-US" b="1" dirty="0"/>
              <a:t>, </a:t>
            </a:r>
            <a:r>
              <a:rPr lang="en-US" b="1" dirty="0" err="1"/>
              <a:t>distribusi</a:t>
            </a:r>
            <a:r>
              <a:rPr lang="en-US" b="1" dirty="0"/>
              <a:t> </a:t>
            </a:r>
            <a:r>
              <a:rPr lang="en-US" b="1" dirty="0" err="1"/>
              <a:t>dan</a:t>
            </a:r>
            <a:r>
              <a:rPr lang="en-US" b="1" dirty="0"/>
              <a:t> </a:t>
            </a:r>
            <a:r>
              <a:rPr lang="en-US" b="1" dirty="0" err="1"/>
              <a:t>manipulasi</a:t>
            </a:r>
            <a:r>
              <a:rPr lang="en-US" b="1" dirty="0"/>
              <a:t> </a:t>
            </a:r>
            <a:r>
              <a:rPr lang="en-US" b="1" dirty="0" err="1"/>
              <a:t>suatu</a:t>
            </a:r>
            <a:r>
              <a:rPr lang="en-US" b="1" dirty="0"/>
              <a:t> </a:t>
            </a:r>
            <a:r>
              <a:rPr lang="en-US" b="1" dirty="0" err="1"/>
              <a:t>informasi</a:t>
            </a:r>
            <a:r>
              <a:rPr lang="en-US" b="1" dirty="0"/>
              <a:t> </a:t>
            </a:r>
            <a:r>
              <a:rPr lang="en-US" b="1" dirty="0" err="1"/>
              <a:t>menjadi</a:t>
            </a:r>
            <a:r>
              <a:rPr lang="en-US" b="1" dirty="0"/>
              <a:t> </a:t>
            </a:r>
            <a:r>
              <a:rPr lang="en-US" b="1" dirty="0" err="1"/>
              <a:t>kegiatan</a:t>
            </a:r>
            <a:r>
              <a:rPr lang="en-US" b="1" dirty="0"/>
              <a:t> </a:t>
            </a:r>
            <a:r>
              <a:rPr lang="en-US" b="1" dirty="0" err="1"/>
              <a:t>utama</a:t>
            </a:r>
            <a:r>
              <a:rPr lang="en-US" b="1" dirty="0"/>
              <a:t>. </a:t>
            </a:r>
          </a:p>
          <a:p>
            <a:pPr algn="just"/>
            <a:r>
              <a:rPr lang="en-US" b="1" dirty="0" smtClean="0"/>
              <a:t> </a:t>
            </a:r>
            <a:r>
              <a:rPr lang="en-US" b="1" dirty="0" err="1"/>
              <a:t>Jadi</a:t>
            </a:r>
            <a:r>
              <a:rPr lang="en-US" b="1" dirty="0"/>
              <a:t> </a:t>
            </a:r>
            <a:r>
              <a:rPr lang="en-US" b="1" dirty="0" err="1"/>
              <a:t>dapat</a:t>
            </a:r>
            <a:r>
              <a:rPr lang="en-US" b="1" dirty="0"/>
              <a:t> </a:t>
            </a:r>
            <a:r>
              <a:rPr lang="en-US" b="1" dirty="0" err="1"/>
              <a:t>dikatakan</a:t>
            </a:r>
            <a:r>
              <a:rPr lang="en-US" b="1" dirty="0"/>
              <a:t> </a:t>
            </a:r>
            <a:r>
              <a:rPr lang="en-US" b="1" dirty="0" err="1"/>
              <a:t>bahwa</a:t>
            </a:r>
            <a:r>
              <a:rPr lang="en-US" b="1" dirty="0"/>
              <a:t> </a:t>
            </a:r>
            <a:r>
              <a:rPr lang="en-US" b="1" dirty="0" err="1"/>
              <a:t>pengolahan</a:t>
            </a:r>
            <a:r>
              <a:rPr lang="en-US" b="1" dirty="0"/>
              <a:t> </a:t>
            </a:r>
            <a:r>
              <a:rPr lang="en-US" b="1" dirty="0" err="1"/>
              <a:t>informasi</a:t>
            </a:r>
            <a:r>
              <a:rPr lang="en-US" b="1" dirty="0"/>
              <a:t> </a:t>
            </a:r>
            <a:r>
              <a:rPr lang="en-US" b="1" dirty="0" err="1"/>
              <a:t>adalah</a:t>
            </a:r>
            <a:r>
              <a:rPr lang="en-US" b="1" dirty="0"/>
              <a:t> </a:t>
            </a:r>
            <a:r>
              <a:rPr lang="en-US" b="1" dirty="0" err="1"/>
              <a:t>inti</a:t>
            </a:r>
            <a:r>
              <a:rPr lang="en-US" b="1" dirty="0"/>
              <a:t> </a:t>
            </a:r>
            <a:r>
              <a:rPr lang="en-US" b="1" dirty="0" err="1"/>
              <a:t>dari</a:t>
            </a:r>
            <a:r>
              <a:rPr lang="en-US" b="1" dirty="0"/>
              <a:t> </a:t>
            </a:r>
            <a:r>
              <a:rPr lang="en-US" b="1" dirty="0" err="1"/>
              <a:t>kegiatan</a:t>
            </a:r>
            <a:r>
              <a:rPr lang="en-US" b="1" dirty="0"/>
              <a:t> </a:t>
            </a:r>
            <a:r>
              <a:rPr lang="en-US" b="1" dirty="0" err="1"/>
              <a:t>Teknologi</a:t>
            </a:r>
            <a:r>
              <a:rPr lang="en-US" b="1" dirty="0"/>
              <a:t> </a:t>
            </a:r>
            <a:r>
              <a:rPr lang="en-US" b="1" dirty="0" err="1"/>
              <a:t>baru</a:t>
            </a:r>
            <a:r>
              <a:rPr lang="en-US" b="1" dirty="0"/>
              <a:t> </a:t>
            </a:r>
            <a:r>
              <a:rPr lang="en-US" b="1" dirty="0" err="1"/>
              <a:t>ini</a:t>
            </a:r>
            <a:r>
              <a:rPr lang="en-US" b="1" dirty="0"/>
              <a:t> </a:t>
            </a:r>
            <a:r>
              <a:rPr lang="en-US" b="1" dirty="0" err="1"/>
              <a:t>memiliki</a:t>
            </a:r>
            <a:r>
              <a:rPr lang="en-US" b="1" dirty="0"/>
              <a:t> </a:t>
            </a:r>
            <a:r>
              <a:rPr lang="en-US" b="1" dirty="0" err="1"/>
              <a:t>implikasi</a:t>
            </a:r>
            <a:r>
              <a:rPr lang="en-US" b="1" dirty="0"/>
              <a:t> </a:t>
            </a:r>
            <a:r>
              <a:rPr lang="en-US" b="1" dirty="0" err="1"/>
              <a:t>untuk</a:t>
            </a:r>
            <a:r>
              <a:rPr lang="en-US" b="1" dirty="0"/>
              <a:t> </a:t>
            </a:r>
            <a:r>
              <a:rPr lang="en-US" b="1" dirty="0" err="1"/>
              <a:t>segala</a:t>
            </a:r>
            <a:r>
              <a:rPr lang="en-US" b="1" dirty="0"/>
              <a:t> </a:t>
            </a:r>
            <a:r>
              <a:rPr lang="en-US" b="1" dirty="0" err="1"/>
              <a:t>aspek</a:t>
            </a:r>
            <a:r>
              <a:rPr lang="en-US" b="1" dirty="0"/>
              <a:t> </a:t>
            </a:r>
            <a:r>
              <a:rPr lang="en-US" b="1" dirty="0" err="1"/>
              <a:t>dari</a:t>
            </a:r>
            <a:r>
              <a:rPr lang="en-US" b="1" dirty="0"/>
              <a:t> </a:t>
            </a:r>
            <a:r>
              <a:rPr lang="en-US" b="1" dirty="0" err="1"/>
              <a:t>masyarakat</a:t>
            </a:r>
            <a:r>
              <a:rPr lang="en-US" b="1" dirty="0"/>
              <a:t> </a:t>
            </a:r>
            <a:r>
              <a:rPr lang="en-US" b="1" dirty="0" err="1"/>
              <a:t>dan</a:t>
            </a:r>
            <a:r>
              <a:rPr lang="en-US" b="1" dirty="0"/>
              <a:t> </a:t>
            </a:r>
            <a:r>
              <a:rPr lang="en-US" b="1" dirty="0" err="1"/>
              <a:t>ekonomi</a:t>
            </a:r>
            <a:r>
              <a:rPr lang="en-US" b="1" dirty="0"/>
              <a:t> </a:t>
            </a:r>
            <a:r>
              <a:rPr lang="en-US" b="1" dirty="0" err="1"/>
              <a:t>kita</a:t>
            </a:r>
            <a:r>
              <a:rPr lang="en-US" b="1" dirty="0"/>
              <a:t>, </a:t>
            </a:r>
            <a:r>
              <a:rPr lang="en-US" b="1" dirty="0" err="1"/>
              <a:t>teknologi</a:t>
            </a:r>
            <a:r>
              <a:rPr lang="en-US" b="1" dirty="0"/>
              <a:t> </a:t>
            </a:r>
            <a:r>
              <a:rPr lang="en-US" b="1" dirty="0" err="1"/>
              <a:t>mengubah</a:t>
            </a:r>
            <a:r>
              <a:rPr lang="en-US" b="1" dirty="0"/>
              <a:t> </a:t>
            </a:r>
            <a:r>
              <a:rPr lang="en-US" b="1" dirty="0" err="1"/>
              <a:t>cara</a:t>
            </a:r>
            <a:r>
              <a:rPr lang="en-US" b="1" dirty="0"/>
              <a:t> </a:t>
            </a:r>
            <a:r>
              <a:rPr lang="en-US" b="1" dirty="0" err="1"/>
              <a:t>kita</a:t>
            </a:r>
            <a:r>
              <a:rPr lang="en-US" b="1" dirty="0"/>
              <a:t> </a:t>
            </a:r>
            <a:r>
              <a:rPr lang="en-US" b="1" dirty="0" err="1"/>
              <a:t>melakukan</a:t>
            </a:r>
            <a:r>
              <a:rPr lang="en-US" b="1" dirty="0"/>
              <a:t> </a:t>
            </a:r>
            <a:r>
              <a:rPr lang="en-US" b="1" dirty="0" err="1"/>
              <a:t>bisnis</a:t>
            </a:r>
            <a:r>
              <a:rPr lang="en-US" b="1" dirty="0"/>
              <a:t>, </a:t>
            </a:r>
            <a:r>
              <a:rPr lang="en-US" b="1" dirty="0" err="1"/>
              <a:t>bagaimana</a:t>
            </a:r>
            <a:r>
              <a:rPr lang="en-US" b="1" dirty="0"/>
              <a:t> </a:t>
            </a:r>
            <a:r>
              <a:rPr lang="en-US" b="1" dirty="0" err="1"/>
              <a:t>kita</a:t>
            </a:r>
            <a:r>
              <a:rPr lang="en-US" b="1" dirty="0"/>
              <a:t> </a:t>
            </a:r>
            <a:r>
              <a:rPr lang="en-US" b="1" dirty="0" err="1"/>
              <a:t>belajar</a:t>
            </a:r>
            <a:r>
              <a:rPr lang="en-US" b="1" dirty="0"/>
              <a:t>, </a:t>
            </a:r>
            <a:r>
              <a:rPr lang="en-US" b="1" dirty="0" err="1"/>
              <a:t>bagaimana</a:t>
            </a:r>
            <a:r>
              <a:rPr lang="en-US" b="1" dirty="0"/>
              <a:t> </a:t>
            </a:r>
            <a:r>
              <a:rPr lang="en-US" b="1" dirty="0" err="1"/>
              <a:t>kita</a:t>
            </a:r>
            <a:r>
              <a:rPr lang="en-US" b="1" dirty="0"/>
              <a:t> </a:t>
            </a:r>
            <a:r>
              <a:rPr lang="en-US" b="1" dirty="0" err="1"/>
              <a:t>menggunakan</a:t>
            </a:r>
            <a:r>
              <a:rPr lang="en-US" b="1" dirty="0"/>
              <a:t> </a:t>
            </a:r>
            <a:r>
              <a:rPr lang="en-US" b="1" dirty="0" err="1"/>
              <a:t>waktu</a:t>
            </a:r>
            <a:r>
              <a:rPr lang="en-US" b="1" dirty="0"/>
              <a:t> </a:t>
            </a:r>
            <a:r>
              <a:rPr lang="en-US" b="1" dirty="0" err="1"/>
              <a:t>luang</a:t>
            </a:r>
            <a:r>
              <a:rPr lang="en-US" b="1" dirty="0"/>
              <a:t> </a:t>
            </a:r>
            <a:r>
              <a:rPr lang="en-US" b="1" dirty="0" err="1"/>
              <a:t>kita</a:t>
            </a:r>
            <a:r>
              <a:rPr lang="en-US" b="1" dirty="0"/>
              <a:t>. </a:t>
            </a:r>
          </a:p>
        </p:txBody>
      </p:sp>
    </p:spTree>
    <p:extLst>
      <p:ext uri="{BB962C8B-B14F-4D97-AF65-F5344CB8AC3E}">
        <p14:creationId xmlns:p14="http://schemas.microsoft.com/office/powerpoint/2010/main" val="398044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smtClean="0"/>
              <a:t>Ini</a:t>
            </a:r>
            <a:r>
              <a:rPr lang="en-US" dirty="0" smtClean="0"/>
              <a:t> </a:t>
            </a:r>
            <a:r>
              <a:rPr lang="en-US" dirty="0" err="1" smtClean="0"/>
              <a:t>juga</a:t>
            </a:r>
            <a:r>
              <a:rPr lang="en-US" dirty="0" smtClean="0"/>
              <a:t> </a:t>
            </a:r>
            <a:r>
              <a:rPr lang="en-US" dirty="0" err="1" smtClean="0"/>
              <a:t>berarti</a:t>
            </a:r>
            <a:r>
              <a:rPr lang="en-US" dirty="0" smtClean="0"/>
              <a:t> </a:t>
            </a:r>
            <a:r>
              <a:rPr lang="en-US" dirty="0" err="1" smtClean="0"/>
              <a:t>tantangan</a:t>
            </a:r>
            <a:r>
              <a:rPr lang="en-US" dirty="0" smtClean="0"/>
              <a:t> yang </a:t>
            </a:r>
            <a:r>
              <a:rPr lang="en-US" dirty="0" err="1" smtClean="0"/>
              <a:t>penting</a:t>
            </a:r>
            <a:r>
              <a:rPr lang="en-US" dirty="0" smtClean="0"/>
              <a:t> </a:t>
            </a:r>
            <a:r>
              <a:rPr lang="en-US" dirty="0" err="1" smtClean="0"/>
              <a:t>bagi</a:t>
            </a:r>
            <a:r>
              <a:rPr lang="en-US" dirty="0" smtClean="0"/>
              <a:t> </a:t>
            </a:r>
            <a:r>
              <a:rPr lang="en-US" dirty="0" err="1" smtClean="0"/>
              <a:t>pemerintah</a:t>
            </a:r>
            <a:r>
              <a:rPr lang="en-US" dirty="0" smtClean="0"/>
              <a:t>.</a:t>
            </a:r>
            <a:endParaRPr lang="en-US" dirty="0"/>
          </a:p>
          <a:p>
            <a:r>
              <a:rPr lang="en-US" dirty="0" err="1"/>
              <a:t>Hukum</a:t>
            </a:r>
            <a:r>
              <a:rPr lang="en-US" dirty="0"/>
              <a:t> </a:t>
            </a:r>
            <a:r>
              <a:rPr lang="en-US" dirty="0" err="1"/>
              <a:t>kita</a:t>
            </a:r>
            <a:r>
              <a:rPr lang="en-US" dirty="0"/>
              <a:t> </a:t>
            </a:r>
            <a:r>
              <a:rPr lang="en-US" dirty="0" err="1"/>
              <a:t>perlu</a:t>
            </a:r>
            <a:r>
              <a:rPr lang="en-US" dirty="0"/>
              <a:t> </a:t>
            </a:r>
            <a:r>
              <a:rPr lang="en-US" dirty="0" err="1"/>
              <a:t>diperbaharui</a:t>
            </a:r>
            <a:r>
              <a:rPr lang="en-US" dirty="0"/>
              <a:t> </a:t>
            </a:r>
            <a:r>
              <a:rPr lang="en-US" dirty="0" err="1"/>
              <a:t>dalam</a:t>
            </a:r>
            <a:r>
              <a:rPr lang="en-US" dirty="0"/>
              <a:t> </a:t>
            </a:r>
            <a:r>
              <a:rPr lang="en-US" dirty="0" err="1"/>
              <a:t>hal</a:t>
            </a:r>
            <a:r>
              <a:rPr lang="en-US" dirty="0"/>
              <a:t> </a:t>
            </a:r>
            <a:r>
              <a:rPr lang="en-US" dirty="0" err="1"/>
              <a:t>untuk</a:t>
            </a:r>
            <a:r>
              <a:rPr lang="en-US" dirty="0"/>
              <a:t> </a:t>
            </a:r>
            <a:r>
              <a:rPr lang="en-US" dirty="0" err="1"/>
              <a:t>mendukung</a:t>
            </a:r>
            <a:r>
              <a:rPr lang="en-US" dirty="0"/>
              <a:t> </a:t>
            </a:r>
            <a:r>
              <a:rPr lang="en-US" dirty="0" err="1"/>
              <a:t>transaksi</a:t>
            </a:r>
            <a:r>
              <a:rPr lang="en-US" dirty="0"/>
              <a:t> </a:t>
            </a:r>
            <a:r>
              <a:rPr lang="en-US" dirty="0" err="1"/>
              <a:t>elektronik</a:t>
            </a:r>
            <a:r>
              <a:rPr lang="en-US" dirty="0"/>
              <a:t>. </a:t>
            </a:r>
          </a:p>
          <a:p>
            <a:r>
              <a:rPr lang="en-US" dirty="0" err="1" smtClean="0"/>
              <a:t>Masyarakat</a:t>
            </a:r>
            <a:r>
              <a:rPr lang="en-US" dirty="0" smtClean="0"/>
              <a:t> </a:t>
            </a:r>
            <a:r>
              <a:rPr lang="en-US" dirty="0" err="1"/>
              <a:t>kita</a:t>
            </a:r>
            <a:r>
              <a:rPr lang="en-US" dirty="0"/>
              <a:t> </a:t>
            </a:r>
            <a:r>
              <a:rPr lang="en-US" dirty="0" err="1"/>
              <a:t>perlu</a:t>
            </a:r>
            <a:r>
              <a:rPr lang="en-US" dirty="0"/>
              <a:t> </a:t>
            </a:r>
            <a:r>
              <a:rPr lang="en-US" dirty="0" err="1"/>
              <a:t>untuk</a:t>
            </a:r>
            <a:r>
              <a:rPr lang="en-US" dirty="0"/>
              <a:t> </a:t>
            </a:r>
            <a:r>
              <a:rPr lang="en-US" dirty="0" err="1"/>
              <a:t>dididik</a:t>
            </a:r>
            <a:r>
              <a:rPr lang="en-US" dirty="0"/>
              <a:t> </a:t>
            </a:r>
            <a:r>
              <a:rPr lang="en-US" dirty="0" err="1"/>
              <a:t>mengenai</a:t>
            </a:r>
            <a:r>
              <a:rPr lang="en-US" dirty="0"/>
              <a:t> </a:t>
            </a:r>
            <a:r>
              <a:rPr lang="en-US" dirty="0" err="1"/>
              <a:t>teknologi</a:t>
            </a:r>
            <a:r>
              <a:rPr lang="en-US" dirty="0"/>
              <a:t> yang </a:t>
            </a:r>
            <a:r>
              <a:rPr lang="en-US" dirty="0" err="1"/>
              <a:t>baru</a:t>
            </a:r>
            <a:r>
              <a:rPr lang="en-US" dirty="0"/>
              <a:t>. </a:t>
            </a:r>
          </a:p>
          <a:p>
            <a:r>
              <a:rPr lang="fi-FI" dirty="0"/>
              <a:t>Bisnis harus online jika mereka ingin menjadi sukses. </a:t>
            </a:r>
          </a:p>
          <a:p>
            <a:r>
              <a:rPr lang="sv-SE" dirty="0"/>
              <a:t>Pelayanan pemerintah harus tersedia secara elektronik </a:t>
            </a:r>
          </a:p>
          <a:p>
            <a:pPr marL="0" indent="0">
              <a:buNone/>
            </a:pPr>
            <a:endParaRPr lang="en-US" dirty="0"/>
          </a:p>
        </p:txBody>
      </p:sp>
    </p:spTree>
    <p:extLst>
      <p:ext uri="{BB962C8B-B14F-4D97-AF65-F5344CB8AC3E}">
        <p14:creationId xmlns:p14="http://schemas.microsoft.com/office/powerpoint/2010/main" val="758756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057401"/>
            <a:ext cx="7467600" cy="4191000"/>
          </a:xfrm>
        </p:spPr>
        <p:txBody>
          <a:bodyPr>
            <a:normAutofit/>
          </a:bodyPr>
          <a:lstStyle/>
          <a:p>
            <a:pPr marL="0" indent="0">
              <a:buNone/>
            </a:pPr>
            <a:r>
              <a:rPr lang="en-US" b="1" dirty="0" err="1"/>
              <a:t>Ciri</a:t>
            </a:r>
            <a:r>
              <a:rPr lang="en-US" b="1" dirty="0"/>
              <a:t> – </a:t>
            </a:r>
            <a:r>
              <a:rPr lang="en-US" b="1" dirty="0" err="1"/>
              <a:t>ciri</a:t>
            </a:r>
            <a:r>
              <a:rPr lang="en-US" b="1" dirty="0"/>
              <a:t> </a:t>
            </a:r>
            <a:r>
              <a:rPr lang="en-US" b="1" dirty="0" err="1"/>
              <a:t>Masyarakat</a:t>
            </a:r>
            <a:r>
              <a:rPr lang="en-US" b="1" dirty="0"/>
              <a:t> </a:t>
            </a:r>
            <a:r>
              <a:rPr lang="en-US" b="1" dirty="0" err="1"/>
              <a:t>Informasi</a:t>
            </a:r>
            <a:r>
              <a:rPr lang="en-US" b="1" dirty="0"/>
              <a:t> </a:t>
            </a:r>
            <a:endParaRPr lang="en-US" dirty="0"/>
          </a:p>
          <a:p>
            <a:r>
              <a:rPr lang="sv-SE" dirty="0"/>
              <a:t> Adanya level intensitas informasi yang tinggi (kebutuhan informasi yang tinggi) dalam kehidupan masyarakatnya sehari – hari pada organisasi – organisasi yang ada, dan tempat– tempat kerja </a:t>
            </a:r>
          </a:p>
          <a:p>
            <a:r>
              <a:rPr lang="nn-NO" dirty="0"/>
              <a:t> Penggunaan teknologi informasi untuk kegiatan sosial, pengajaran dan bisnis, serta kegiatan– kegiatan lainnya. </a:t>
            </a:r>
          </a:p>
          <a:p>
            <a:r>
              <a:rPr lang="en-US" dirty="0"/>
              <a:t> </a:t>
            </a:r>
            <a:r>
              <a:rPr lang="en-US" dirty="0" err="1"/>
              <a:t>Kemampuan</a:t>
            </a:r>
            <a:r>
              <a:rPr lang="en-US" dirty="0"/>
              <a:t> </a:t>
            </a:r>
            <a:r>
              <a:rPr lang="en-US" dirty="0" err="1"/>
              <a:t>pertukaran</a:t>
            </a:r>
            <a:r>
              <a:rPr lang="en-US" dirty="0"/>
              <a:t> data digital yang </a:t>
            </a:r>
            <a:r>
              <a:rPr lang="en-US" dirty="0" err="1"/>
              <a:t>cepat</a:t>
            </a:r>
            <a:r>
              <a:rPr lang="en-US" dirty="0"/>
              <a:t> </a:t>
            </a:r>
            <a:r>
              <a:rPr lang="en-US" dirty="0" err="1"/>
              <a:t>dalam</a:t>
            </a:r>
            <a:r>
              <a:rPr lang="en-US" dirty="0"/>
              <a:t> </a:t>
            </a:r>
            <a:r>
              <a:rPr lang="en-US" dirty="0" err="1"/>
              <a:t>jarak</a:t>
            </a:r>
            <a:r>
              <a:rPr lang="en-US" dirty="0"/>
              <a:t> yang </a:t>
            </a:r>
            <a:r>
              <a:rPr lang="en-US" dirty="0" err="1"/>
              <a:t>jauh</a:t>
            </a:r>
            <a:endParaRPr lang="en-US" dirty="0"/>
          </a:p>
        </p:txBody>
      </p:sp>
    </p:spTree>
    <p:extLst>
      <p:ext uri="{BB962C8B-B14F-4D97-AF65-F5344CB8AC3E}">
        <p14:creationId xmlns:p14="http://schemas.microsoft.com/office/powerpoint/2010/main" val="2486536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err="1"/>
              <a:t>Perbedaan</a:t>
            </a:r>
            <a:r>
              <a:rPr lang="en-US" b="1" dirty="0"/>
              <a:t> </a:t>
            </a:r>
            <a:r>
              <a:rPr lang="en-US" b="1" dirty="0" err="1"/>
              <a:t>Masyarakat</a:t>
            </a:r>
            <a:r>
              <a:rPr lang="en-US" b="1" dirty="0"/>
              <a:t> </a:t>
            </a:r>
            <a:r>
              <a:rPr lang="en-US" b="1" dirty="0" err="1"/>
              <a:t>Agraris</a:t>
            </a:r>
            <a:r>
              <a:rPr lang="en-US" b="1" dirty="0"/>
              <a:t>, </a:t>
            </a:r>
            <a:r>
              <a:rPr lang="en-US" b="1" dirty="0" err="1"/>
              <a:t>Masyarakat</a:t>
            </a:r>
            <a:r>
              <a:rPr lang="en-US" b="1" dirty="0"/>
              <a:t> </a:t>
            </a:r>
            <a:r>
              <a:rPr lang="en-US" b="1" dirty="0" err="1"/>
              <a:t>Industri</a:t>
            </a:r>
            <a:r>
              <a:rPr lang="en-US" b="1" dirty="0"/>
              <a:t>, </a:t>
            </a:r>
            <a:r>
              <a:rPr lang="en-US" b="1" dirty="0" err="1"/>
              <a:t>dan</a:t>
            </a:r>
            <a:r>
              <a:rPr lang="en-US" b="1" dirty="0"/>
              <a:t> </a:t>
            </a:r>
            <a:r>
              <a:rPr lang="en-US" b="1" dirty="0" err="1"/>
              <a:t>Masyarakat</a:t>
            </a:r>
            <a:r>
              <a:rPr lang="en-US" b="1" dirty="0"/>
              <a:t> </a:t>
            </a:r>
            <a:r>
              <a:rPr lang="en-US" b="1" dirty="0" err="1"/>
              <a:t>Informasi</a:t>
            </a:r>
            <a:r>
              <a:rPr lang="en-US" b="1" dirty="0"/>
              <a:t> </a:t>
            </a:r>
            <a:endParaRPr lang="en-US" dirty="0"/>
          </a:p>
          <a:p>
            <a:pPr marL="514350" indent="-514350">
              <a:buFont typeface="+mj-lt"/>
              <a:buAutoNum type="arabicPeriod"/>
            </a:pPr>
            <a:r>
              <a:rPr lang="en-US" b="1" dirty="0" err="1"/>
              <a:t>Sumber</a:t>
            </a:r>
            <a:r>
              <a:rPr lang="en-US" b="1" dirty="0"/>
              <a:t> </a:t>
            </a:r>
            <a:r>
              <a:rPr lang="en-US" b="1" dirty="0" err="1"/>
              <a:t>daya</a:t>
            </a:r>
            <a:r>
              <a:rPr lang="en-US" b="1" dirty="0"/>
              <a:t> yang </a:t>
            </a:r>
            <a:r>
              <a:rPr lang="en-US" b="1" dirty="0" err="1"/>
              <a:t>diolah</a:t>
            </a:r>
            <a:r>
              <a:rPr lang="en-US" b="1" dirty="0"/>
              <a:t>: </a:t>
            </a:r>
            <a:endParaRPr lang="en-US" dirty="0"/>
          </a:p>
          <a:p>
            <a:r>
              <a:rPr lang="en-US" dirty="0" smtClean="0"/>
              <a:t>SDA </a:t>
            </a:r>
            <a:r>
              <a:rPr lang="en-US" dirty="0"/>
              <a:t>(</a:t>
            </a:r>
            <a:r>
              <a:rPr lang="en-US" dirty="0" err="1"/>
              <a:t>angin</a:t>
            </a:r>
            <a:r>
              <a:rPr lang="en-US" dirty="0"/>
              <a:t>, air, </a:t>
            </a:r>
            <a:r>
              <a:rPr lang="en-US" dirty="0" err="1"/>
              <a:t>tanah</a:t>
            </a:r>
            <a:r>
              <a:rPr lang="en-US" dirty="0"/>
              <a:t>, </a:t>
            </a:r>
            <a:r>
              <a:rPr lang="en-US" dirty="0" err="1"/>
              <a:t>manusia</a:t>
            </a:r>
            <a:r>
              <a:rPr lang="en-US" dirty="0"/>
              <a:t>) </a:t>
            </a:r>
            <a:r>
              <a:rPr lang="en-US" b="1" i="1" dirty="0" err="1"/>
              <a:t>masyarakat</a:t>
            </a:r>
            <a:r>
              <a:rPr lang="en-US" b="1" i="1" dirty="0"/>
              <a:t> </a:t>
            </a:r>
            <a:r>
              <a:rPr lang="en-US" b="1" i="1" dirty="0" err="1"/>
              <a:t>agraris</a:t>
            </a:r>
            <a:r>
              <a:rPr lang="en-US" b="1" i="1" dirty="0"/>
              <a:t> </a:t>
            </a:r>
            <a:r>
              <a:rPr lang="en-US" dirty="0"/>
              <a:t>- </a:t>
            </a:r>
            <a:r>
              <a:rPr lang="en-US" dirty="0" err="1"/>
              <a:t>Membuat</a:t>
            </a:r>
            <a:r>
              <a:rPr lang="en-US" dirty="0"/>
              <a:t> </a:t>
            </a:r>
            <a:r>
              <a:rPr lang="en-US" dirty="0" err="1"/>
              <a:t>tenaga</a:t>
            </a:r>
            <a:r>
              <a:rPr lang="en-US" dirty="0"/>
              <a:t>(</a:t>
            </a:r>
            <a:r>
              <a:rPr lang="en-US" dirty="0" err="1"/>
              <a:t>listrik</a:t>
            </a:r>
            <a:r>
              <a:rPr lang="en-US" dirty="0"/>
              <a:t>, </a:t>
            </a:r>
            <a:r>
              <a:rPr lang="en-US" dirty="0" err="1"/>
              <a:t>bahan</a:t>
            </a:r>
            <a:r>
              <a:rPr lang="en-US" dirty="0"/>
              <a:t> </a:t>
            </a:r>
            <a:r>
              <a:rPr lang="en-US" dirty="0" err="1"/>
              <a:t>bakar</a:t>
            </a:r>
            <a:r>
              <a:rPr lang="en-US" dirty="0"/>
              <a:t>) </a:t>
            </a:r>
            <a:r>
              <a:rPr lang="en-US" b="1" i="1" dirty="0" err="1"/>
              <a:t>masyarakat</a:t>
            </a:r>
            <a:r>
              <a:rPr lang="en-US" b="1" i="1" dirty="0"/>
              <a:t> </a:t>
            </a:r>
            <a:r>
              <a:rPr lang="en-US" b="1" i="1" dirty="0" err="1"/>
              <a:t>industri</a:t>
            </a:r>
            <a:r>
              <a:rPr lang="en-US" b="1" i="1" dirty="0"/>
              <a:t> </a:t>
            </a:r>
            <a:r>
              <a:rPr lang="en-US" dirty="0"/>
              <a:t>- </a:t>
            </a:r>
            <a:r>
              <a:rPr lang="en-US" dirty="0" err="1"/>
              <a:t>Informasi</a:t>
            </a:r>
            <a:r>
              <a:rPr lang="en-US" dirty="0"/>
              <a:t> (</a:t>
            </a:r>
            <a:r>
              <a:rPr lang="en-US" dirty="0" err="1"/>
              <a:t>transmisi</a:t>
            </a:r>
            <a:r>
              <a:rPr lang="en-US" dirty="0"/>
              <a:t> data </a:t>
            </a:r>
            <a:r>
              <a:rPr lang="en-US" dirty="0" err="1"/>
              <a:t>dan</a:t>
            </a:r>
            <a:r>
              <a:rPr lang="en-US" dirty="0"/>
              <a:t> </a:t>
            </a:r>
            <a:r>
              <a:rPr lang="en-US" dirty="0" err="1"/>
              <a:t>komputer</a:t>
            </a:r>
            <a:r>
              <a:rPr lang="en-US" dirty="0"/>
              <a:t>) </a:t>
            </a:r>
            <a:r>
              <a:rPr lang="en-US" b="1" i="1" dirty="0" err="1"/>
              <a:t>masyarakat</a:t>
            </a:r>
            <a:r>
              <a:rPr lang="en-US" b="1" i="1" dirty="0"/>
              <a:t> </a:t>
            </a:r>
            <a:r>
              <a:rPr lang="en-US" b="1" i="1" dirty="0" err="1"/>
              <a:t>informasi</a:t>
            </a:r>
            <a:endParaRPr lang="en-US" dirty="0"/>
          </a:p>
        </p:txBody>
      </p:sp>
    </p:spTree>
    <p:extLst>
      <p:ext uri="{BB962C8B-B14F-4D97-AF65-F5344CB8AC3E}">
        <p14:creationId xmlns:p14="http://schemas.microsoft.com/office/powerpoint/2010/main" val="2697197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2"/>
            </a:pPr>
            <a:r>
              <a:rPr lang="en-US" b="1" dirty="0" err="1"/>
              <a:t>Sumber</a:t>
            </a:r>
            <a:r>
              <a:rPr lang="en-US" b="1" dirty="0"/>
              <a:t> </a:t>
            </a:r>
            <a:r>
              <a:rPr lang="en-US" b="1" dirty="0" err="1"/>
              <a:t>daya</a:t>
            </a:r>
            <a:r>
              <a:rPr lang="en-US" b="1" dirty="0"/>
              <a:t> yang </a:t>
            </a:r>
            <a:r>
              <a:rPr lang="en-US" b="1" dirty="0" err="1"/>
              <a:t>dibutuhkan</a:t>
            </a:r>
            <a:r>
              <a:rPr lang="en-US" b="1" dirty="0"/>
              <a:t>: </a:t>
            </a:r>
            <a:endParaRPr lang="en-US" dirty="0"/>
          </a:p>
          <a:p>
            <a:r>
              <a:rPr lang="en-US" dirty="0" err="1" smtClean="0"/>
              <a:t>Bahan</a:t>
            </a:r>
            <a:r>
              <a:rPr lang="en-US" dirty="0" smtClean="0"/>
              <a:t> </a:t>
            </a:r>
            <a:r>
              <a:rPr lang="en-US" dirty="0" err="1"/>
              <a:t>mentah</a:t>
            </a:r>
            <a:r>
              <a:rPr lang="en-US" dirty="0"/>
              <a:t> / </a:t>
            </a:r>
            <a:r>
              <a:rPr lang="en-US" dirty="0" err="1"/>
              <a:t>alam</a:t>
            </a:r>
            <a:r>
              <a:rPr lang="en-US" dirty="0"/>
              <a:t> </a:t>
            </a:r>
            <a:r>
              <a:rPr lang="en-US" b="1" i="1" dirty="0" err="1"/>
              <a:t>masyarakat</a:t>
            </a:r>
            <a:r>
              <a:rPr lang="en-US" b="1" i="1" dirty="0"/>
              <a:t> </a:t>
            </a:r>
            <a:r>
              <a:rPr lang="en-US" b="1" i="1" dirty="0" err="1" smtClean="0"/>
              <a:t>agraris</a:t>
            </a:r>
            <a:r>
              <a:rPr lang="en-US" b="1" i="1" dirty="0" smtClean="0"/>
              <a:t>.</a:t>
            </a:r>
          </a:p>
          <a:p>
            <a:r>
              <a:rPr lang="en-US" dirty="0" smtClean="0"/>
              <a:t>Modal </a:t>
            </a:r>
            <a:r>
              <a:rPr lang="en-US" b="1" i="1" dirty="0" err="1"/>
              <a:t>masyarakat</a:t>
            </a:r>
            <a:r>
              <a:rPr lang="en-US" b="1" i="1" dirty="0"/>
              <a:t> </a:t>
            </a:r>
            <a:r>
              <a:rPr lang="en-US" b="1" i="1" dirty="0" err="1"/>
              <a:t>industri</a:t>
            </a:r>
            <a:r>
              <a:rPr lang="en-US" b="1" i="1" dirty="0"/>
              <a:t> </a:t>
            </a:r>
            <a:r>
              <a:rPr lang="en-US" dirty="0"/>
              <a:t>.</a:t>
            </a:r>
            <a:endParaRPr lang="en-US" dirty="0" smtClean="0"/>
          </a:p>
          <a:p>
            <a:r>
              <a:rPr lang="en-US" dirty="0" err="1" smtClean="0"/>
              <a:t>Pengetahuan</a:t>
            </a:r>
            <a:r>
              <a:rPr lang="en-US" dirty="0" smtClean="0"/>
              <a:t> </a:t>
            </a:r>
            <a:r>
              <a:rPr lang="en-US" b="1" i="1" dirty="0" err="1"/>
              <a:t>masyarakat</a:t>
            </a:r>
            <a:r>
              <a:rPr lang="en-US" b="1" i="1" dirty="0"/>
              <a:t> </a:t>
            </a:r>
            <a:r>
              <a:rPr lang="en-US" b="1" i="1" dirty="0" err="1" smtClean="0"/>
              <a:t>informasi</a:t>
            </a:r>
            <a:r>
              <a:rPr lang="en-US" b="1" i="1" dirty="0" smtClean="0"/>
              <a:t>.</a:t>
            </a:r>
          </a:p>
          <a:p>
            <a:pPr marL="514350" indent="-514350">
              <a:buFont typeface="+mj-lt"/>
              <a:buAutoNum type="arabicPeriod" startAt="3"/>
            </a:pPr>
            <a:r>
              <a:rPr lang="en-US" b="1" dirty="0" err="1"/>
              <a:t>Keahlian</a:t>
            </a:r>
            <a:r>
              <a:rPr lang="en-US" b="1" dirty="0"/>
              <a:t> SDM yang </a:t>
            </a:r>
            <a:r>
              <a:rPr lang="en-US" b="1" dirty="0" err="1"/>
              <a:t>dibutuhkan</a:t>
            </a:r>
            <a:r>
              <a:rPr lang="en-US" b="1" dirty="0"/>
              <a:t>: </a:t>
            </a:r>
            <a:endParaRPr lang="en-US" dirty="0"/>
          </a:p>
          <a:p>
            <a:r>
              <a:rPr lang="en-US" dirty="0" err="1" smtClean="0"/>
              <a:t>Petani</a:t>
            </a:r>
            <a:r>
              <a:rPr lang="en-US" dirty="0"/>
              <a:t>, </a:t>
            </a:r>
            <a:r>
              <a:rPr lang="en-US" dirty="0" err="1"/>
              <a:t>pekerja</a:t>
            </a:r>
            <a:r>
              <a:rPr lang="en-US" dirty="0"/>
              <a:t> </a:t>
            </a:r>
            <a:r>
              <a:rPr lang="en-US" dirty="0" err="1"/>
              <a:t>tanpa</a:t>
            </a:r>
            <a:r>
              <a:rPr lang="en-US" dirty="0"/>
              <a:t> skill </a:t>
            </a:r>
            <a:r>
              <a:rPr lang="en-US" dirty="0" err="1"/>
              <a:t>tertentu</a:t>
            </a:r>
            <a:r>
              <a:rPr lang="en-US" dirty="0"/>
              <a:t> </a:t>
            </a:r>
            <a:r>
              <a:rPr lang="en-US" b="1" i="1" dirty="0" err="1"/>
              <a:t>masyarakat</a:t>
            </a:r>
            <a:r>
              <a:rPr lang="en-US" b="1" i="1" dirty="0"/>
              <a:t> </a:t>
            </a:r>
            <a:r>
              <a:rPr lang="en-US" b="1" i="1" dirty="0" err="1" smtClean="0"/>
              <a:t>agraris</a:t>
            </a:r>
            <a:r>
              <a:rPr lang="en-US" b="1" i="1" dirty="0" smtClean="0"/>
              <a:t>. </a:t>
            </a:r>
            <a:endParaRPr lang="en-US" dirty="0"/>
          </a:p>
          <a:p>
            <a:r>
              <a:rPr lang="en-US" dirty="0" err="1" smtClean="0"/>
              <a:t>Ahli</a:t>
            </a:r>
            <a:r>
              <a:rPr lang="en-US" dirty="0" smtClean="0"/>
              <a:t> </a:t>
            </a:r>
            <a:r>
              <a:rPr lang="en-US" dirty="0" err="1"/>
              <a:t>mesin</a:t>
            </a:r>
            <a:r>
              <a:rPr lang="en-US" dirty="0"/>
              <a:t>, </a:t>
            </a:r>
            <a:r>
              <a:rPr lang="en-US" dirty="0" err="1"/>
              <a:t>pekerja</a:t>
            </a:r>
            <a:r>
              <a:rPr lang="en-US" dirty="0"/>
              <a:t> </a:t>
            </a:r>
            <a:r>
              <a:rPr lang="en-US" dirty="0" err="1"/>
              <a:t>dengan</a:t>
            </a:r>
            <a:r>
              <a:rPr lang="en-US" dirty="0"/>
              <a:t> skill </a:t>
            </a:r>
            <a:r>
              <a:rPr lang="en-US" dirty="0" err="1"/>
              <a:t>khusus</a:t>
            </a:r>
            <a:r>
              <a:rPr lang="en-US" dirty="0"/>
              <a:t> </a:t>
            </a:r>
            <a:r>
              <a:rPr lang="en-US" b="1" i="1" dirty="0" err="1"/>
              <a:t>masyarakat</a:t>
            </a:r>
            <a:r>
              <a:rPr lang="en-US" b="1" i="1" dirty="0"/>
              <a:t> </a:t>
            </a:r>
            <a:r>
              <a:rPr lang="en-US" b="1" i="1" dirty="0" err="1" smtClean="0"/>
              <a:t>industri</a:t>
            </a:r>
            <a:r>
              <a:rPr lang="en-US" b="1" i="1" dirty="0" smtClean="0"/>
              <a:t>. </a:t>
            </a:r>
            <a:endParaRPr lang="en-US" dirty="0"/>
          </a:p>
          <a:p>
            <a:r>
              <a:rPr lang="en-US" dirty="0" err="1" smtClean="0"/>
              <a:t>Pekerja</a:t>
            </a:r>
            <a:r>
              <a:rPr lang="en-US" dirty="0" smtClean="0"/>
              <a:t> </a:t>
            </a:r>
            <a:r>
              <a:rPr lang="en-US" dirty="0" err="1"/>
              <a:t>profesional</a:t>
            </a:r>
            <a:r>
              <a:rPr lang="en-US" dirty="0"/>
              <a:t> (</a:t>
            </a:r>
            <a:r>
              <a:rPr lang="en-US" dirty="0" err="1"/>
              <a:t>dengan</a:t>
            </a:r>
            <a:r>
              <a:rPr lang="en-US" dirty="0"/>
              <a:t> skill </a:t>
            </a:r>
            <a:r>
              <a:rPr lang="en-US" dirty="0" err="1"/>
              <a:t>tinggi</a:t>
            </a:r>
            <a:r>
              <a:rPr lang="en-US" dirty="0"/>
              <a:t>) </a:t>
            </a:r>
            <a:r>
              <a:rPr lang="en-US" b="1" i="1" dirty="0" err="1"/>
              <a:t>masyarakat</a:t>
            </a:r>
            <a:r>
              <a:rPr lang="en-US" b="1" i="1" dirty="0"/>
              <a:t> </a:t>
            </a:r>
            <a:r>
              <a:rPr lang="en-US" b="1" i="1" dirty="0" err="1" smtClean="0"/>
              <a:t>informasi</a:t>
            </a:r>
            <a:r>
              <a:rPr lang="en-US" b="1" i="1" dirty="0" smtClean="0"/>
              <a:t>.</a:t>
            </a:r>
            <a:endParaRPr lang="en-US" dirty="0"/>
          </a:p>
        </p:txBody>
      </p:sp>
    </p:spTree>
    <p:extLst>
      <p:ext uri="{BB962C8B-B14F-4D97-AF65-F5344CB8AC3E}">
        <p14:creationId xmlns:p14="http://schemas.microsoft.com/office/powerpoint/2010/main" val="2275078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4"/>
            </a:pPr>
            <a:r>
              <a:rPr lang="en-US" b="1" dirty="0" err="1"/>
              <a:t>Teknologi</a:t>
            </a:r>
            <a:r>
              <a:rPr lang="en-US" b="1" dirty="0"/>
              <a:t>: </a:t>
            </a:r>
            <a:endParaRPr lang="en-US" dirty="0"/>
          </a:p>
          <a:p>
            <a:r>
              <a:rPr lang="en-US" dirty="0" err="1" smtClean="0"/>
              <a:t>Alat-alat</a:t>
            </a:r>
            <a:r>
              <a:rPr lang="en-US" dirty="0" smtClean="0"/>
              <a:t> </a:t>
            </a:r>
            <a:r>
              <a:rPr lang="en-US" dirty="0"/>
              <a:t>manual </a:t>
            </a:r>
            <a:r>
              <a:rPr lang="en-US" b="1" i="1" dirty="0" err="1"/>
              <a:t>masyarakat</a:t>
            </a:r>
            <a:r>
              <a:rPr lang="en-US" b="1" i="1" dirty="0"/>
              <a:t> </a:t>
            </a:r>
            <a:r>
              <a:rPr lang="en-US" b="1" i="1" dirty="0" err="1"/>
              <a:t>agraris</a:t>
            </a:r>
            <a:r>
              <a:rPr lang="en-US" b="1" i="1" dirty="0"/>
              <a:t> </a:t>
            </a:r>
            <a:endParaRPr lang="en-US" dirty="0" smtClean="0"/>
          </a:p>
          <a:p>
            <a:r>
              <a:rPr lang="en-US" dirty="0" err="1" smtClean="0"/>
              <a:t>Teknologi</a:t>
            </a:r>
            <a:r>
              <a:rPr lang="en-US" dirty="0" smtClean="0"/>
              <a:t> </a:t>
            </a:r>
            <a:r>
              <a:rPr lang="en-US" dirty="0" err="1"/>
              <a:t>mesin</a:t>
            </a:r>
            <a:r>
              <a:rPr lang="en-US" dirty="0"/>
              <a:t> </a:t>
            </a:r>
            <a:r>
              <a:rPr lang="en-US" b="1" i="1" dirty="0" err="1"/>
              <a:t>masyarakat</a:t>
            </a:r>
            <a:r>
              <a:rPr lang="en-US" b="1" i="1" dirty="0"/>
              <a:t> </a:t>
            </a:r>
            <a:r>
              <a:rPr lang="en-US" b="1" i="1" dirty="0" err="1"/>
              <a:t>industri</a:t>
            </a:r>
            <a:r>
              <a:rPr lang="en-US" b="1" i="1" dirty="0"/>
              <a:t> </a:t>
            </a:r>
            <a:endParaRPr lang="en-US" dirty="0"/>
          </a:p>
          <a:p>
            <a:r>
              <a:rPr lang="en-US" dirty="0" err="1" smtClean="0"/>
              <a:t>Teknologi</a:t>
            </a:r>
            <a:r>
              <a:rPr lang="en-US" dirty="0" smtClean="0"/>
              <a:t> </a:t>
            </a:r>
            <a:r>
              <a:rPr lang="en-US" dirty="0" err="1"/>
              <a:t>cerdas</a:t>
            </a:r>
            <a:r>
              <a:rPr lang="en-US" dirty="0"/>
              <a:t> </a:t>
            </a:r>
            <a:r>
              <a:rPr lang="en-US" b="1" i="1" dirty="0" err="1"/>
              <a:t>masyarakat</a:t>
            </a:r>
            <a:r>
              <a:rPr lang="en-US" b="1" i="1" dirty="0"/>
              <a:t> </a:t>
            </a:r>
            <a:r>
              <a:rPr lang="en-US" b="1" i="1" dirty="0" err="1"/>
              <a:t>informasi</a:t>
            </a:r>
            <a:r>
              <a:rPr lang="en-US" b="1" i="1" dirty="0"/>
              <a:t> </a:t>
            </a:r>
            <a:endParaRPr lang="en-US" dirty="0"/>
          </a:p>
          <a:p>
            <a:pPr marL="514350" indent="-514350">
              <a:buFont typeface="+mj-lt"/>
              <a:buAutoNum type="arabicPeriod" startAt="5"/>
            </a:pPr>
            <a:r>
              <a:rPr lang="en-US" b="1" dirty="0" err="1"/>
              <a:t>Prinsip</a:t>
            </a:r>
            <a:r>
              <a:rPr lang="en-US" b="1" dirty="0"/>
              <a:t> </a:t>
            </a:r>
            <a:r>
              <a:rPr lang="en-US" b="1" dirty="0" err="1"/>
              <a:t>perkembangan</a:t>
            </a:r>
            <a:r>
              <a:rPr lang="en-US" b="1" dirty="0"/>
              <a:t>: </a:t>
            </a:r>
            <a:endParaRPr lang="en-US" dirty="0"/>
          </a:p>
          <a:p>
            <a:r>
              <a:rPr lang="en-US" dirty="0" err="1" smtClean="0"/>
              <a:t>Tradisional</a:t>
            </a:r>
            <a:r>
              <a:rPr lang="en-US" dirty="0" smtClean="0"/>
              <a:t> </a:t>
            </a:r>
            <a:r>
              <a:rPr lang="en-US" b="1" i="1" dirty="0" err="1"/>
              <a:t>masyarakat</a:t>
            </a:r>
            <a:r>
              <a:rPr lang="en-US" b="1" i="1" dirty="0"/>
              <a:t> </a:t>
            </a:r>
            <a:r>
              <a:rPr lang="en-US" b="1" i="1" dirty="0" err="1" smtClean="0"/>
              <a:t>agraris</a:t>
            </a:r>
            <a:r>
              <a:rPr lang="en-US" b="1" i="1" dirty="0" smtClean="0"/>
              <a:t>. </a:t>
            </a:r>
            <a:endParaRPr lang="en-US" dirty="0" smtClean="0"/>
          </a:p>
          <a:p>
            <a:r>
              <a:rPr lang="en-US" dirty="0" err="1" smtClean="0"/>
              <a:t>Pertumbuhan</a:t>
            </a:r>
            <a:r>
              <a:rPr lang="en-US" dirty="0" smtClean="0"/>
              <a:t> </a:t>
            </a:r>
            <a:r>
              <a:rPr lang="en-US" dirty="0" err="1"/>
              <a:t>ekonomi</a:t>
            </a:r>
            <a:r>
              <a:rPr lang="en-US" dirty="0"/>
              <a:t> </a:t>
            </a:r>
            <a:r>
              <a:rPr lang="en-US" b="1" i="1" dirty="0" err="1"/>
              <a:t>masyarakat</a:t>
            </a:r>
            <a:r>
              <a:rPr lang="en-US" b="1" i="1" dirty="0"/>
              <a:t> </a:t>
            </a:r>
            <a:r>
              <a:rPr lang="en-US" b="1" i="1" dirty="0" err="1" smtClean="0"/>
              <a:t>industri</a:t>
            </a:r>
            <a:r>
              <a:rPr lang="en-US" b="1" i="1" dirty="0" smtClean="0"/>
              <a:t>.</a:t>
            </a:r>
          </a:p>
          <a:p>
            <a:r>
              <a:rPr lang="en-US" dirty="0" err="1" smtClean="0"/>
              <a:t>Penerapan</a:t>
            </a:r>
            <a:r>
              <a:rPr lang="en-US" dirty="0" smtClean="0"/>
              <a:t> </a:t>
            </a:r>
            <a:r>
              <a:rPr lang="en-US" dirty="0" err="1"/>
              <a:t>pengetahuan</a:t>
            </a:r>
            <a:r>
              <a:rPr lang="en-US" dirty="0"/>
              <a:t> </a:t>
            </a:r>
            <a:r>
              <a:rPr lang="en-US" dirty="0" err="1"/>
              <a:t>dalam</a:t>
            </a:r>
            <a:r>
              <a:rPr lang="en-US" dirty="0"/>
              <a:t> </a:t>
            </a:r>
            <a:r>
              <a:rPr lang="en-US" dirty="0" err="1" smtClean="0"/>
              <a:t>teknologi</a:t>
            </a:r>
            <a:r>
              <a:rPr lang="en-US" dirty="0" smtClean="0"/>
              <a:t>. </a:t>
            </a:r>
            <a:r>
              <a:rPr lang="en-US" b="1" i="1" dirty="0" err="1" smtClean="0"/>
              <a:t>masyarakat</a:t>
            </a:r>
            <a:r>
              <a:rPr lang="en-US" b="1" i="1" dirty="0" smtClean="0"/>
              <a:t> </a:t>
            </a:r>
            <a:r>
              <a:rPr lang="en-US" b="1" i="1" dirty="0" err="1"/>
              <a:t>informasi</a:t>
            </a:r>
            <a:r>
              <a:rPr lang="en-US" b="1" i="1" dirty="0"/>
              <a:t> </a:t>
            </a:r>
            <a:endParaRPr lang="en-US" dirty="0"/>
          </a:p>
        </p:txBody>
      </p:sp>
    </p:spTree>
    <p:extLst>
      <p:ext uri="{BB962C8B-B14F-4D97-AF65-F5344CB8AC3E}">
        <p14:creationId xmlns:p14="http://schemas.microsoft.com/office/powerpoint/2010/main" val="1352357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Mode </a:t>
            </a:r>
            <a:r>
              <a:rPr lang="en-US" b="1" dirty="0" err="1"/>
              <a:t>produksi</a:t>
            </a:r>
            <a:r>
              <a:rPr lang="en-US" b="1" dirty="0"/>
              <a:t> </a:t>
            </a:r>
            <a:r>
              <a:rPr lang="en-US" b="1" dirty="0" err="1"/>
              <a:t>dalam</a:t>
            </a:r>
            <a:r>
              <a:rPr lang="en-US" b="1" dirty="0"/>
              <a:t> </a:t>
            </a:r>
            <a:r>
              <a:rPr lang="en-US" b="1" dirty="0" err="1"/>
              <a:t>bidang</a:t>
            </a:r>
            <a:r>
              <a:rPr lang="en-US" b="1" dirty="0"/>
              <a:t> </a:t>
            </a:r>
            <a:r>
              <a:rPr lang="en-US" b="1" dirty="0" err="1"/>
              <a:t>ekonomi</a:t>
            </a:r>
            <a:r>
              <a:rPr lang="en-US" b="1" dirty="0"/>
              <a:t>: </a:t>
            </a:r>
            <a:endParaRPr lang="en-US" dirty="0"/>
          </a:p>
          <a:p>
            <a:pPr marL="514350" indent="-514350">
              <a:buFont typeface="+mj-lt"/>
              <a:buAutoNum type="arabicPeriod"/>
            </a:pPr>
            <a:r>
              <a:rPr lang="en-US" dirty="0" err="1" smtClean="0"/>
              <a:t>Pertanian</a:t>
            </a:r>
            <a:r>
              <a:rPr lang="en-US" dirty="0"/>
              <a:t>, </a:t>
            </a:r>
            <a:r>
              <a:rPr lang="en-US" dirty="0" err="1"/>
              <a:t>pertambangan</a:t>
            </a:r>
            <a:r>
              <a:rPr lang="en-US" dirty="0"/>
              <a:t>, </a:t>
            </a:r>
            <a:r>
              <a:rPr lang="en-US" dirty="0" err="1"/>
              <a:t>perikanan</a:t>
            </a:r>
            <a:r>
              <a:rPr lang="en-US" dirty="0"/>
              <a:t>, </a:t>
            </a:r>
            <a:r>
              <a:rPr lang="en-US" dirty="0" err="1"/>
              <a:t>peternakan</a:t>
            </a:r>
            <a:r>
              <a:rPr lang="en-US" dirty="0"/>
              <a:t>. </a:t>
            </a:r>
            <a:r>
              <a:rPr lang="en-US" b="1" i="1" dirty="0" err="1"/>
              <a:t>masyarakat</a:t>
            </a:r>
            <a:r>
              <a:rPr lang="en-US" b="1" i="1" dirty="0"/>
              <a:t> </a:t>
            </a:r>
            <a:r>
              <a:rPr lang="en-US" b="1" i="1" dirty="0" err="1"/>
              <a:t>agraris</a:t>
            </a:r>
            <a:r>
              <a:rPr lang="en-US" b="1" i="1" dirty="0"/>
              <a:t> </a:t>
            </a:r>
            <a:r>
              <a:rPr lang="en-US" b="1" i="1" dirty="0" smtClean="0"/>
              <a:t>.</a:t>
            </a:r>
            <a:endParaRPr lang="en-US" dirty="0" smtClean="0"/>
          </a:p>
          <a:p>
            <a:pPr marL="514350" indent="-514350">
              <a:buFont typeface="+mj-lt"/>
              <a:buAutoNum type="arabicPeriod"/>
            </a:pPr>
            <a:r>
              <a:rPr lang="en-US" dirty="0" err="1" smtClean="0"/>
              <a:t>Produksi</a:t>
            </a:r>
            <a:r>
              <a:rPr lang="en-US" dirty="0"/>
              <a:t>, </a:t>
            </a:r>
            <a:r>
              <a:rPr lang="en-US" dirty="0" err="1"/>
              <a:t>distribusi</a:t>
            </a:r>
            <a:r>
              <a:rPr lang="en-US" dirty="0"/>
              <a:t> </a:t>
            </a:r>
            <a:r>
              <a:rPr lang="en-US" dirty="0" err="1"/>
              <a:t>barang</a:t>
            </a:r>
            <a:r>
              <a:rPr lang="en-US" dirty="0"/>
              <a:t>; </a:t>
            </a:r>
            <a:r>
              <a:rPr lang="en-US" dirty="0" err="1"/>
              <a:t>konstruksi</a:t>
            </a:r>
            <a:r>
              <a:rPr lang="en-US" dirty="0"/>
              <a:t> </a:t>
            </a:r>
            <a:r>
              <a:rPr lang="en-US" dirty="0" err="1"/>
              <a:t>berat</a:t>
            </a:r>
            <a:r>
              <a:rPr lang="en-US" dirty="0"/>
              <a:t>. </a:t>
            </a:r>
            <a:r>
              <a:rPr lang="en-US" b="1" i="1" dirty="0" err="1"/>
              <a:t>masyarakat</a:t>
            </a:r>
            <a:r>
              <a:rPr lang="en-US" b="1" i="1" dirty="0"/>
              <a:t> </a:t>
            </a:r>
            <a:r>
              <a:rPr lang="en-US" b="1" i="1" dirty="0" err="1"/>
              <a:t>industri</a:t>
            </a:r>
            <a:r>
              <a:rPr lang="en-US" b="1" i="1" dirty="0"/>
              <a:t> .</a:t>
            </a:r>
            <a:endParaRPr lang="en-US" dirty="0"/>
          </a:p>
          <a:p>
            <a:pPr marL="514350" indent="-514350">
              <a:buFont typeface="+mj-lt"/>
              <a:buAutoNum type="arabicPeriod"/>
            </a:pPr>
            <a:r>
              <a:rPr lang="en-US" dirty="0" err="1" smtClean="0"/>
              <a:t>Transportasi</a:t>
            </a:r>
            <a:r>
              <a:rPr lang="en-US" dirty="0"/>
              <a:t>, </a:t>
            </a:r>
            <a:r>
              <a:rPr lang="en-US" dirty="0" err="1"/>
              <a:t>perdagangan</a:t>
            </a:r>
            <a:r>
              <a:rPr lang="en-US" dirty="0"/>
              <a:t>, </a:t>
            </a:r>
            <a:r>
              <a:rPr lang="en-US" dirty="0" err="1"/>
              <a:t>asuransi</a:t>
            </a:r>
            <a:r>
              <a:rPr lang="en-US" dirty="0"/>
              <a:t>, real estate, </a:t>
            </a:r>
            <a:r>
              <a:rPr lang="en-US" dirty="0" err="1"/>
              <a:t>kesehatan</a:t>
            </a:r>
            <a:r>
              <a:rPr lang="en-US" dirty="0"/>
              <a:t>, </a:t>
            </a:r>
            <a:r>
              <a:rPr lang="en-US" dirty="0" err="1"/>
              <a:t>rekreasi</a:t>
            </a:r>
            <a:r>
              <a:rPr lang="en-US" dirty="0"/>
              <a:t>, </a:t>
            </a:r>
            <a:r>
              <a:rPr lang="en-US" dirty="0" err="1"/>
              <a:t>penelitian</a:t>
            </a:r>
            <a:r>
              <a:rPr lang="en-US" dirty="0"/>
              <a:t>, </a:t>
            </a:r>
            <a:r>
              <a:rPr lang="en-US" dirty="0" err="1"/>
              <a:t>pendidikan</a:t>
            </a:r>
            <a:r>
              <a:rPr lang="en-US" dirty="0"/>
              <a:t>, </a:t>
            </a:r>
            <a:r>
              <a:rPr lang="en-US" dirty="0" err="1"/>
              <a:t>pemerintahan</a:t>
            </a:r>
            <a:r>
              <a:rPr lang="en-US" dirty="0"/>
              <a:t>. </a:t>
            </a:r>
            <a:r>
              <a:rPr lang="en-US" b="1" i="1" dirty="0" err="1"/>
              <a:t>masyarakat</a:t>
            </a:r>
            <a:r>
              <a:rPr lang="en-US" b="1" i="1" dirty="0"/>
              <a:t> </a:t>
            </a:r>
            <a:r>
              <a:rPr lang="en-US" b="1" i="1" dirty="0" err="1" smtClean="0"/>
              <a:t>informasi</a:t>
            </a:r>
            <a:r>
              <a:rPr lang="en-US" b="1" i="1" dirty="0" smtClean="0"/>
              <a:t>. </a:t>
            </a:r>
            <a:endParaRPr lang="en-US" dirty="0"/>
          </a:p>
        </p:txBody>
      </p:sp>
    </p:spTree>
    <p:extLst>
      <p:ext uri="{BB962C8B-B14F-4D97-AF65-F5344CB8AC3E}">
        <p14:creationId xmlns:p14="http://schemas.microsoft.com/office/powerpoint/2010/main" val="137453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 </a:t>
            </a:r>
            <a:r>
              <a:rPr lang="en-US" dirty="0" err="1" smtClean="0"/>
              <a:t>informasi</a:t>
            </a:r>
            <a:endParaRPr lang="en-US" dirty="0"/>
          </a:p>
        </p:txBody>
      </p:sp>
      <p:sp>
        <p:nvSpPr>
          <p:cNvPr id="4" name="Text Box 16"/>
          <p:cNvSpPr txBox="1">
            <a:spLocks noChangeArrowheads="1"/>
          </p:cNvSpPr>
          <p:nvPr/>
        </p:nvSpPr>
        <p:spPr bwMode="auto">
          <a:xfrm>
            <a:off x="990600" y="2286000"/>
            <a:ext cx="792956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buClr>
                <a:srgbClr val="993300"/>
              </a:buClr>
              <a:buFont typeface="Wingdings" pitchFamily="2" charset="2"/>
              <a:buChar char="v"/>
            </a:pPr>
            <a:r>
              <a:rPr lang="en-US" dirty="0"/>
              <a:t> Kita </a:t>
            </a:r>
            <a:r>
              <a:rPr lang="en-US" dirty="0" err="1"/>
              <a:t>berada</a:t>
            </a:r>
            <a:r>
              <a:rPr lang="en-US" dirty="0"/>
              <a:t> di </a:t>
            </a:r>
            <a:r>
              <a:rPr lang="en-US" dirty="0" err="1"/>
              <a:t>tengah-tengah</a:t>
            </a:r>
            <a:r>
              <a:rPr lang="en-US" dirty="0"/>
              <a:t> </a:t>
            </a:r>
            <a:r>
              <a:rPr lang="en-US" dirty="0" err="1"/>
              <a:t>revolusi</a:t>
            </a:r>
            <a:r>
              <a:rPr lang="en-US" dirty="0"/>
              <a:t> </a:t>
            </a:r>
            <a:r>
              <a:rPr lang="en-US" dirty="0" err="1"/>
              <a:t>teknologi</a:t>
            </a:r>
            <a:r>
              <a:rPr lang="en-US" dirty="0"/>
              <a:t> </a:t>
            </a:r>
            <a:r>
              <a:rPr lang="en-US" dirty="0" err="1"/>
              <a:t>dan</a:t>
            </a:r>
            <a:r>
              <a:rPr lang="en-US" dirty="0"/>
              <a:t> </a:t>
            </a:r>
            <a:r>
              <a:rPr lang="en-US" dirty="0" err="1"/>
              <a:t>informasi</a:t>
            </a:r>
            <a:r>
              <a:rPr lang="en-US" dirty="0"/>
              <a:t>,</a:t>
            </a:r>
          </a:p>
          <a:p>
            <a:pPr>
              <a:lnSpc>
                <a:spcPct val="110000"/>
              </a:lnSpc>
              <a:buClr>
                <a:srgbClr val="993300"/>
              </a:buClr>
              <a:buFont typeface="Wingdings" pitchFamily="2" charset="2"/>
              <a:buNone/>
            </a:pPr>
            <a:r>
              <a:rPr lang="en-US" dirty="0"/>
              <a:t>    </a:t>
            </a:r>
            <a:r>
              <a:rPr lang="en-US" dirty="0" err="1"/>
              <a:t>perubahan</a:t>
            </a:r>
            <a:r>
              <a:rPr lang="en-US" dirty="0"/>
              <a:t> </a:t>
            </a:r>
            <a:r>
              <a:rPr lang="en-US" dirty="0" err="1"/>
              <a:t>akibat</a:t>
            </a:r>
            <a:r>
              <a:rPr lang="en-US" dirty="0"/>
              <a:t> </a:t>
            </a:r>
            <a:r>
              <a:rPr lang="en-US" dirty="0" err="1"/>
              <a:t>revolusi</a:t>
            </a:r>
            <a:r>
              <a:rPr lang="en-US" dirty="0"/>
              <a:t> </a:t>
            </a:r>
            <a:r>
              <a:rPr lang="en-US" dirty="0" err="1"/>
              <a:t>ini</a:t>
            </a:r>
            <a:r>
              <a:rPr lang="en-US" dirty="0"/>
              <a:t> </a:t>
            </a:r>
            <a:r>
              <a:rPr lang="en-US" dirty="0" err="1"/>
              <a:t>terlihat</a:t>
            </a:r>
            <a:r>
              <a:rPr lang="en-US" dirty="0"/>
              <a:t> </a:t>
            </a:r>
            <a:r>
              <a:rPr lang="en-US" dirty="0" err="1"/>
              <a:t>dimana-mana</a:t>
            </a:r>
            <a:endParaRPr lang="en-US" dirty="0"/>
          </a:p>
          <a:p>
            <a:pPr>
              <a:lnSpc>
                <a:spcPct val="110000"/>
              </a:lnSpc>
              <a:buClr>
                <a:srgbClr val="993300"/>
              </a:buClr>
              <a:buFont typeface="Wingdings" pitchFamily="2" charset="2"/>
              <a:buChar char="v"/>
            </a:pPr>
            <a:r>
              <a:rPr lang="en-US" dirty="0"/>
              <a:t> </a:t>
            </a:r>
            <a:r>
              <a:rPr lang="en-US" dirty="0" err="1"/>
              <a:t>Toko-toko</a:t>
            </a:r>
            <a:r>
              <a:rPr lang="en-US" dirty="0"/>
              <a:t> </a:t>
            </a:r>
            <a:r>
              <a:rPr lang="en-US" dirty="0" err="1"/>
              <a:t>digantikan</a:t>
            </a:r>
            <a:r>
              <a:rPr lang="en-US" dirty="0"/>
              <a:t> </a:t>
            </a:r>
            <a:r>
              <a:rPr lang="en-US" dirty="0" err="1"/>
              <a:t>dengan</a:t>
            </a:r>
            <a:r>
              <a:rPr lang="en-US" dirty="0"/>
              <a:t> </a:t>
            </a:r>
            <a:r>
              <a:rPr lang="en-US" dirty="0" err="1"/>
              <a:t>bisnis</a:t>
            </a:r>
            <a:r>
              <a:rPr lang="en-US" dirty="0"/>
              <a:t> e-commerce di internet</a:t>
            </a:r>
          </a:p>
          <a:p>
            <a:pPr>
              <a:lnSpc>
                <a:spcPct val="110000"/>
              </a:lnSpc>
              <a:buClr>
                <a:srgbClr val="993300"/>
              </a:buClr>
              <a:buFont typeface="Wingdings" pitchFamily="2" charset="2"/>
              <a:buChar char="v"/>
            </a:pPr>
            <a:r>
              <a:rPr lang="en-US" dirty="0"/>
              <a:t> </a:t>
            </a:r>
            <a:r>
              <a:rPr lang="en-US" dirty="0" err="1"/>
              <a:t>Buku</a:t>
            </a:r>
            <a:r>
              <a:rPr lang="en-US" dirty="0"/>
              <a:t> </a:t>
            </a:r>
            <a:r>
              <a:rPr lang="en-US" dirty="0" err="1"/>
              <a:t>Teks</a:t>
            </a:r>
            <a:r>
              <a:rPr lang="en-US" dirty="0"/>
              <a:t> </a:t>
            </a:r>
            <a:r>
              <a:rPr lang="en-US" dirty="0" err="1"/>
              <a:t>digantikan</a:t>
            </a:r>
            <a:r>
              <a:rPr lang="en-US" dirty="0"/>
              <a:t> </a:t>
            </a:r>
            <a:r>
              <a:rPr lang="en-US" dirty="0" err="1"/>
              <a:t>dengan</a:t>
            </a:r>
            <a:r>
              <a:rPr lang="en-US" dirty="0"/>
              <a:t> </a:t>
            </a:r>
            <a:r>
              <a:rPr lang="en-US" dirty="0" err="1"/>
              <a:t>perangkat</a:t>
            </a:r>
            <a:r>
              <a:rPr lang="en-US" dirty="0"/>
              <a:t> </a:t>
            </a:r>
            <a:r>
              <a:rPr lang="en-US" dirty="0" err="1"/>
              <a:t>penyimpan</a:t>
            </a:r>
            <a:r>
              <a:rPr lang="en-US" dirty="0"/>
              <a:t> digital</a:t>
            </a:r>
          </a:p>
          <a:p>
            <a:pPr>
              <a:lnSpc>
                <a:spcPct val="110000"/>
              </a:lnSpc>
              <a:buClr>
                <a:srgbClr val="993300"/>
              </a:buClr>
              <a:buFont typeface="Wingdings" pitchFamily="2" charset="2"/>
              <a:buChar char="v"/>
            </a:pPr>
            <a:r>
              <a:rPr lang="en-US" dirty="0"/>
              <a:t> </a:t>
            </a:r>
            <a:r>
              <a:rPr lang="en-US" dirty="0" err="1"/>
              <a:t>Telefon</a:t>
            </a:r>
            <a:r>
              <a:rPr lang="en-US" dirty="0"/>
              <a:t> </a:t>
            </a:r>
            <a:r>
              <a:rPr lang="en-US" dirty="0" err="1"/>
              <a:t>seluler</a:t>
            </a:r>
            <a:r>
              <a:rPr lang="en-US" dirty="0"/>
              <a:t> </a:t>
            </a:r>
            <a:r>
              <a:rPr lang="en-US" dirty="0" err="1"/>
              <a:t>berdering</a:t>
            </a:r>
            <a:r>
              <a:rPr lang="en-US" dirty="0"/>
              <a:t> </a:t>
            </a:r>
            <a:r>
              <a:rPr lang="en-US" dirty="0" err="1"/>
              <a:t>dalam</a:t>
            </a:r>
            <a:r>
              <a:rPr lang="en-US" dirty="0"/>
              <a:t> </a:t>
            </a:r>
            <a:r>
              <a:rPr lang="en-US" dirty="0" err="1"/>
              <a:t>gedung</a:t>
            </a:r>
            <a:r>
              <a:rPr lang="en-US" dirty="0"/>
              <a:t> </a:t>
            </a:r>
            <a:r>
              <a:rPr lang="en-US" dirty="0" err="1"/>
              <a:t>bioskop</a:t>
            </a:r>
            <a:r>
              <a:rPr lang="en-US" dirty="0"/>
              <a:t> 	</a:t>
            </a:r>
          </a:p>
          <a:p>
            <a:pPr>
              <a:lnSpc>
                <a:spcPct val="110000"/>
              </a:lnSpc>
              <a:buClr>
                <a:srgbClr val="993300"/>
              </a:buClr>
              <a:buFont typeface="Wingdings" pitchFamily="2" charset="2"/>
              <a:buChar char="v"/>
            </a:pPr>
            <a:r>
              <a:rPr lang="en-US" dirty="0"/>
              <a:t> </a:t>
            </a:r>
            <a:r>
              <a:rPr lang="en-US" dirty="0" err="1"/>
              <a:t>Uang</a:t>
            </a:r>
            <a:r>
              <a:rPr lang="en-US" dirty="0"/>
              <a:t> </a:t>
            </a:r>
            <a:r>
              <a:rPr lang="en-US" dirty="0" err="1"/>
              <a:t>dapat</a:t>
            </a:r>
            <a:r>
              <a:rPr lang="en-US" dirty="0"/>
              <a:t> </a:t>
            </a:r>
            <a:r>
              <a:rPr lang="en-US" dirty="0" err="1"/>
              <a:t>dikirim</a:t>
            </a:r>
            <a:r>
              <a:rPr lang="en-US" dirty="0"/>
              <a:t> </a:t>
            </a:r>
            <a:r>
              <a:rPr lang="en-US" dirty="0" err="1"/>
              <a:t>ke</a:t>
            </a:r>
            <a:r>
              <a:rPr lang="en-US" dirty="0"/>
              <a:t> </a:t>
            </a:r>
            <a:r>
              <a:rPr lang="en-US" dirty="0" err="1"/>
              <a:t>seluruh</a:t>
            </a:r>
            <a:r>
              <a:rPr lang="en-US" dirty="0"/>
              <a:t> </a:t>
            </a:r>
            <a:r>
              <a:rPr lang="en-US" dirty="0" err="1"/>
              <a:t>dunia</a:t>
            </a:r>
            <a:r>
              <a:rPr lang="en-US" dirty="0"/>
              <a:t> </a:t>
            </a:r>
            <a:r>
              <a:rPr lang="en-US" dirty="0" err="1"/>
              <a:t>dengan</a:t>
            </a:r>
            <a:r>
              <a:rPr lang="en-US" dirty="0"/>
              <a:t> </a:t>
            </a:r>
            <a:r>
              <a:rPr lang="en-US" dirty="0" err="1"/>
              <a:t>kecepatan</a:t>
            </a:r>
            <a:r>
              <a:rPr lang="en-US" dirty="0"/>
              <a:t> </a:t>
            </a:r>
            <a:r>
              <a:rPr lang="en-US" dirty="0" err="1"/>
              <a:t>cahaya</a:t>
            </a:r>
            <a:endParaRPr lang="en-US" dirty="0"/>
          </a:p>
          <a:p>
            <a:pPr>
              <a:lnSpc>
                <a:spcPct val="110000"/>
              </a:lnSpc>
              <a:buClr>
                <a:srgbClr val="993300"/>
              </a:buClr>
              <a:buFont typeface="Wingdings" pitchFamily="2" charset="2"/>
              <a:buChar char="v"/>
            </a:pPr>
            <a:r>
              <a:rPr lang="en-US" dirty="0"/>
              <a:t> </a:t>
            </a:r>
            <a:r>
              <a:rPr lang="en-US" dirty="0" err="1"/>
              <a:t>Pekerjaan</a:t>
            </a:r>
            <a:r>
              <a:rPr lang="en-US" dirty="0"/>
              <a:t> yang </a:t>
            </a:r>
            <a:r>
              <a:rPr lang="en-US" dirty="0" err="1"/>
              <a:t>mengandalkan</a:t>
            </a:r>
            <a:r>
              <a:rPr lang="en-US" dirty="0"/>
              <a:t> </a:t>
            </a:r>
            <a:r>
              <a:rPr lang="en-US" dirty="0" err="1"/>
              <a:t>fisik</a:t>
            </a:r>
            <a:r>
              <a:rPr lang="en-US" dirty="0"/>
              <a:t> </a:t>
            </a:r>
            <a:r>
              <a:rPr lang="en-US" dirty="0" err="1"/>
              <a:t>digantikan</a:t>
            </a:r>
            <a:r>
              <a:rPr lang="en-US" dirty="0"/>
              <a:t> </a:t>
            </a:r>
            <a:r>
              <a:rPr lang="en-US" dirty="0" err="1"/>
              <a:t>dengan</a:t>
            </a:r>
            <a:r>
              <a:rPr lang="en-US" dirty="0"/>
              <a:t> </a:t>
            </a:r>
            <a:r>
              <a:rPr lang="en-US" dirty="0" err="1"/>
              <a:t>pekerjaan</a:t>
            </a:r>
            <a:endParaRPr lang="en-US" dirty="0"/>
          </a:p>
          <a:p>
            <a:pPr>
              <a:lnSpc>
                <a:spcPct val="110000"/>
              </a:lnSpc>
              <a:buClr>
                <a:srgbClr val="993300"/>
              </a:buClr>
              <a:buFont typeface="Wingdings" pitchFamily="2" charset="2"/>
              <a:buNone/>
            </a:pPr>
            <a:r>
              <a:rPr lang="en-US" dirty="0"/>
              <a:t>    yang </a:t>
            </a:r>
            <a:r>
              <a:rPr lang="en-US" dirty="0" err="1"/>
              <a:t>mengadalkan</a:t>
            </a:r>
            <a:r>
              <a:rPr lang="en-US" dirty="0"/>
              <a:t> </a:t>
            </a:r>
            <a:r>
              <a:rPr lang="en-US" dirty="0" err="1"/>
              <a:t>otak</a:t>
            </a:r>
            <a:r>
              <a:rPr lang="en-US" dirty="0"/>
              <a:t> (</a:t>
            </a:r>
            <a:r>
              <a:rPr lang="en-US" i="1" dirty="0"/>
              <a:t>knowledge worker</a:t>
            </a:r>
            <a:r>
              <a:rPr lang="en-US" dirty="0"/>
              <a:t>)</a:t>
            </a:r>
          </a:p>
          <a:p>
            <a:pPr>
              <a:lnSpc>
                <a:spcPct val="110000"/>
              </a:lnSpc>
              <a:buClr>
                <a:srgbClr val="993300"/>
              </a:buClr>
              <a:buFont typeface="Wingdings" pitchFamily="2" charset="2"/>
              <a:buChar char="v"/>
            </a:pPr>
            <a:r>
              <a:rPr lang="en-US" dirty="0"/>
              <a:t> </a:t>
            </a:r>
            <a:r>
              <a:rPr lang="en-US" dirty="0" err="1"/>
              <a:t>Informasi</a:t>
            </a:r>
            <a:r>
              <a:rPr lang="en-US" dirty="0"/>
              <a:t> </a:t>
            </a:r>
            <a:r>
              <a:rPr lang="en-US" dirty="0" err="1"/>
              <a:t>telah</a:t>
            </a:r>
            <a:r>
              <a:rPr lang="en-US" dirty="0"/>
              <a:t> </a:t>
            </a:r>
            <a:r>
              <a:rPr lang="en-US" dirty="0" err="1"/>
              <a:t>diproduksi</a:t>
            </a:r>
            <a:r>
              <a:rPr lang="en-US" dirty="0"/>
              <a:t> </a:t>
            </a:r>
            <a:r>
              <a:rPr lang="en-US" dirty="0" err="1"/>
              <a:t>secara</a:t>
            </a:r>
            <a:r>
              <a:rPr lang="en-US" dirty="0"/>
              <a:t> </a:t>
            </a:r>
            <a:r>
              <a:rPr lang="en-US" dirty="0" err="1"/>
              <a:t>masal</a:t>
            </a:r>
            <a:r>
              <a:rPr lang="en-US" dirty="0"/>
              <a:t> </a:t>
            </a:r>
            <a:r>
              <a:rPr lang="en-US" dirty="0" err="1"/>
              <a:t>seperti</a:t>
            </a:r>
            <a:r>
              <a:rPr lang="en-US" dirty="0"/>
              <a:t> </a:t>
            </a:r>
            <a:r>
              <a:rPr lang="en-US" dirty="0" err="1"/>
              <a:t>pembuatan</a:t>
            </a:r>
            <a:r>
              <a:rPr lang="en-US" dirty="0"/>
              <a:t> </a:t>
            </a:r>
            <a:r>
              <a:rPr lang="en-US" dirty="0" err="1"/>
              <a:t>mobil</a:t>
            </a:r>
            <a:endParaRPr lang="en-US" dirty="0"/>
          </a:p>
          <a:p>
            <a:pPr>
              <a:lnSpc>
                <a:spcPct val="110000"/>
              </a:lnSpc>
              <a:buClr>
                <a:srgbClr val="993300"/>
              </a:buClr>
              <a:buFont typeface="Wingdings" pitchFamily="2" charset="2"/>
              <a:buNone/>
            </a:pPr>
            <a:r>
              <a:rPr lang="en-US" dirty="0"/>
              <a:t>    di </a:t>
            </a:r>
            <a:r>
              <a:rPr lang="en-US" dirty="0" err="1"/>
              <a:t>pabrik</a:t>
            </a:r>
            <a:r>
              <a:rPr lang="en-US" dirty="0"/>
              <a:t> </a:t>
            </a:r>
            <a:endParaRPr lang="en-GB" dirty="0"/>
          </a:p>
        </p:txBody>
      </p:sp>
    </p:spTree>
    <p:extLst>
      <p:ext uri="{BB962C8B-B14F-4D97-AF65-F5344CB8AC3E}">
        <p14:creationId xmlns:p14="http://schemas.microsoft.com/office/powerpoint/2010/main" val="1663698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315200" cy="838200"/>
          </a:xfrm>
        </p:spPr>
        <p:txBody>
          <a:bodyPr>
            <a:normAutofit fontScale="90000"/>
          </a:bodyPr>
          <a:lstStyle/>
          <a:p>
            <a:r>
              <a:rPr lang="en-US" sz="3600" dirty="0" err="1" smtClean="0"/>
              <a:t>Dampak</a:t>
            </a:r>
            <a:r>
              <a:rPr lang="en-US" sz="3600" dirty="0" smtClean="0"/>
              <a:t> </a:t>
            </a:r>
            <a:r>
              <a:rPr lang="en-US" sz="3600" dirty="0" err="1" smtClean="0"/>
              <a:t>positif</a:t>
            </a:r>
            <a:r>
              <a:rPr lang="en-US" sz="3600" dirty="0" smtClean="0"/>
              <a:t>  </a:t>
            </a:r>
            <a:r>
              <a:rPr lang="en-US" sz="3600" dirty="0" err="1" smtClean="0"/>
              <a:t>teknologi</a:t>
            </a:r>
            <a:r>
              <a:rPr lang="en-US" sz="3600" dirty="0" smtClean="0"/>
              <a:t> </a:t>
            </a:r>
            <a:r>
              <a:rPr lang="en-US" sz="3600" dirty="0" err="1" smtClean="0"/>
              <a:t>informasi</a:t>
            </a:r>
            <a:endParaRPr lang="en-US" sz="3600" dirty="0"/>
          </a:p>
        </p:txBody>
      </p:sp>
      <p:sp>
        <p:nvSpPr>
          <p:cNvPr id="3" name="Content Placeholder 2"/>
          <p:cNvSpPr>
            <a:spLocks noGrp="1"/>
          </p:cNvSpPr>
          <p:nvPr>
            <p:ph idx="1"/>
          </p:nvPr>
        </p:nvSpPr>
        <p:spPr>
          <a:xfrm>
            <a:off x="838200" y="1371600"/>
            <a:ext cx="7696200" cy="5105400"/>
          </a:xfrm>
        </p:spPr>
        <p:txBody>
          <a:bodyPr>
            <a:normAutofit fontScale="85000" lnSpcReduction="20000"/>
          </a:bodyPr>
          <a:lstStyle/>
          <a:p>
            <a:pPr marL="0" indent="0">
              <a:buNone/>
            </a:pPr>
            <a:r>
              <a:rPr lang="en-US" b="1" dirty="0" err="1" smtClean="0"/>
              <a:t>Dampak</a:t>
            </a:r>
            <a:r>
              <a:rPr lang="en-US" b="1" dirty="0" smtClean="0"/>
              <a:t> </a:t>
            </a:r>
            <a:r>
              <a:rPr lang="en-US" b="1" dirty="0" err="1" smtClean="0"/>
              <a:t>Positif</a:t>
            </a:r>
            <a:r>
              <a:rPr lang="en-US" b="1" dirty="0" smtClean="0"/>
              <a:t>: </a:t>
            </a:r>
            <a:endParaRPr lang="en-US" dirty="0" smtClean="0"/>
          </a:p>
          <a:p>
            <a:r>
              <a:rPr lang="en-US" dirty="0" err="1" smtClean="0"/>
              <a:t>Informasi</a:t>
            </a:r>
            <a:r>
              <a:rPr lang="en-US" dirty="0" smtClean="0"/>
              <a:t> yang </a:t>
            </a:r>
            <a:r>
              <a:rPr lang="en-US" dirty="0" err="1" smtClean="0"/>
              <a:t>disampaikan</a:t>
            </a:r>
            <a:r>
              <a:rPr lang="en-US" dirty="0" smtClean="0"/>
              <a:t> </a:t>
            </a:r>
            <a:r>
              <a:rPr lang="en-US" dirty="0" err="1" smtClean="0"/>
              <a:t>lebih</a:t>
            </a:r>
            <a:r>
              <a:rPr lang="en-US" dirty="0" smtClean="0"/>
              <a:t> up to date </a:t>
            </a:r>
            <a:r>
              <a:rPr lang="en-US" dirty="0" err="1" smtClean="0"/>
              <a:t>dan</a:t>
            </a:r>
            <a:r>
              <a:rPr lang="en-US" dirty="0" smtClean="0"/>
              <a:t> </a:t>
            </a:r>
            <a:r>
              <a:rPr lang="en-US" dirty="0" err="1" smtClean="0"/>
              <a:t>akurat</a:t>
            </a:r>
            <a:r>
              <a:rPr lang="en-US" dirty="0" smtClean="0"/>
              <a:t> </a:t>
            </a:r>
            <a:r>
              <a:rPr lang="en-US" dirty="0" err="1" smtClean="0"/>
              <a:t>karena</a:t>
            </a:r>
            <a:r>
              <a:rPr lang="en-US" dirty="0" smtClean="0"/>
              <a:t> </a:t>
            </a:r>
            <a:r>
              <a:rPr lang="en-US" dirty="0" err="1" smtClean="0"/>
              <a:t>prosesnya</a:t>
            </a:r>
            <a:r>
              <a:rPr lang="en-US" dirty="0" smtClean="0"/>
              <a:t> </a:t>
            </a:r>
            <a:r>
              <a:rPr lang="en-US" dirty="0" err="1" smtClean="0"/>
              <a:t>cepat</a:t>
            </a:r>
            <a:r>
              <a:rPr lang="en-US" dirty="0" smtClean="0"/>
              <a:t>.</a:t>
            </a:r>
            <a:endParaRPr lang="en-US" dirty="0"/>
          </a:p>
          <a:p>
            <a:r>
              <a:rPr lang="en-US" dirty="0" err="1" smtClean="0"/>
              <a:t>Kemudahan</a:t>
            </a:r>
            <a:r>
              <a:rPr lang="en-US" dirty="0" smtClean="0"/>
              <a:t> </a:t>
            </a:r>
            <a:r>
              <a:rPr lang="en-US" dirty="0" err="1" smtClean="0"/>
              <a:t>memperoleh</a:t>
            </a:r>
            <a:r>
              <a:rPr lang="en-US" dirty="0" smtClean="0"/>
              <a:t> </a:t>
            </a:r>
            <a:r>
              <a:rPr lang="en-US" dirty="0" err="1" smtClean="0"/>
              <a:t>informasi</a:t>
            </a:r>
            <a:r>
              <a:rPr lang="en-US" dirty="0" smtClean="0"/>
              <a:t> yang </a:t>
            </a:r>
            <a:r>
              <a:rPr lang="en-US" dirty="0" err="1" smtClean="0"/>
              <a:t>ada</a:t>
            </a:r>
            <a:r>
              <a:rPr lang="en-US" dirty="0" smtClean="0"/>
              <a:t> di internet </a:t>
            </a:r>
            <a:r>
              <a:rPr lang="en-US" dirty="0" err="1" smtClean="0"/>
              <a:t>sehingga</a:t>
            </a:r>
            <a:r>
              <a:rPr lang="en-US" dirty="0" smtClean="0"/>
              <a:t> </a:t>
            </a:r>
            <a:r>
              <a:rPr lang="en-US" dirty="0" err="1" smtClean="0"/>
              <a:t>manusia</a:t>
            </a:r>
            <a:r>
              <a:rPr lang="en-US" dirty="0" smtClean="0"/>
              <a:t> </a:t>
            </a:r>
            <a:r>
              <a:rPr lang="en-US" dirty="0" err="1" smtClean="0"/>
              <a:t>tahu</a:t>
            </a:r>
            <a:r>
              <a:rPr lang="en-US" dirty="0" smtClean="0"/>
              <a:t> </a:t>
            </a:r>
            <a:r>
              <a:rPr lang="en-US" dirty="0" err="1" smtClean="0"/>
              <a:t>apa</a:t>
            </a:r>
            <a:r>
              <a:rPr lang="en-US" dirty="0" smtClean="0"/>
              <a:t> </a:t>
            </a:r>
            <a:r>
              <a:rPr lang="en-US" dirty="0" err="1" smtClean="0"/>
              <a:t>saja</a:t>
            </a:r>
            <a:r>
              <a:rPr lang="en-US" dirty="0" smtClean="0"/>
              <a:t> yang </a:t>
            </a:r>
            <a:r>
              <a:rPr lang="en-US" dirty="0" err="1" smtClean="0"/>
              <a:t>terjadi</a:t>
            </a:r>
            <a:r>
              <a:rPr lang="en-US" dirty="0" smtClean="0"/>
              <a:t>.</a:t>
            </a:r>
            <a:endParaRPr lang="en-US" dirty="0"/>
          </a:p>
          <a:p>
            <a:r>
              <a:rPr lang="en-US" dirty="0" smtClean="0"/>
              <a:t>Media </a:t>
            </a:r>
            <a:r>
              <a:rPr lang="en-US" dirty="0" err="1" smtClean="0"/>
              <a:t>pertukaran</a:t>
            </a:r>
            <a:r>
              <a:rPr lang="en-US" dirty="0" smtClean="0"/>
              <a:t> data, </a:t>
            </a:r>
            <a:r>
              <a:rPr lang="en-US" dirty="0" err="1" smtClean="0"/>
              <a:t>dengan</a:t>
            </a:r>
            <a:r>
              <a:rPr lang="en-US" dirty="0" smtClean="0"/>
              <a:t> </a:t>
            </a:r>
            <a:r>
              <a:rPr lang="en-US" dirty="0" err="1" smtClean="0"/>
              <a:t>menggunakan</a:t>
            </a:r>
            <a:r>
              <a:rPr lang="en-US" dirty="0" smtClean="0"/>
              <a:t> email, </a:t>
            </a:r>
            <a:r>
              <a:rPr lang="en-US" i="1" dirty="0" smtClean="0"/>
              <a:t>newsgroup</a:t>
            </a:r>
            <a:r>
              <a:rPr lang="en-US" dirty="0" smtClean="0"/>
              <a:t>, ftp </a:t>
            </a:r>
            <a:r>
              <a:rPr lang="en-US" dirty="0" err="1" smtClean="0"/>
              <a:t>dan</a:t>
            </a:r>
            <a:r>
              <a:rPr lang="en-US" dirty="0" smtClean="0"/>
              <a:t> </a:t>
            </a:r>
            <a:r>
              <a:rPr lang="en-US" i="1" dirty="0" smtClean="0"/>
              <a:t>www</a:t>
            </a:r>
            <a:r>
              <a:rPr lang="en-US" dirty="0" smtClean="0"/>
              <a:t> (world wide web / </a:t>
            </a:r>
            <a:r>
              <a:rPr lang="en-US" dirty="0" err="1" smtClean="0"/>
              <a:t>jaringan</a:t>
            </a:r>
            <a:r>
              <a:rPr lang="en-US" dirty="0" smtClean="0"/>
              <a:t> </a:t>
            </a:r>
            <a:r>
              <a:rPr lang="en-US" dirty="0" err="1" smtClean="0"/>
              <a:t>situs-situs</a:t>
            </a:r>
            <a:r>
              <a:rPr lang="en-US" dirty="0" smtClean="0"/>
              <a:t> web) </a:t>
            </a:r>
            <a:r>
              <a:rPr lang="en-US" dirty="0" err="1" smtClean="0"/>
              <a:t>para</a:t>
            </a:r>
            <a:r>
              <a:rPr lang="en-US" dirty="0" smtClean="0"/>
              <a:t> </a:t>
            </a:r>
            <a:r>
              <a:rPr lang="en-US" dirty="0" err="1" smtClean="0"/>
              <a:t>pengguna</a:t>
            </a:r>
            <a:r>
              <a:rPr lang="en-US" dirty="0" smtClean="0"/>
              <a:t> internet di </a:t>
            </a:r>
            <a:r>
              <a:rPr lang="en-US" dirty="0" err="1" smtClean="0"/>
              <a:t>seluruh</a:t>
            </a:r>
            <a:r>
              <a:rPr lang="en-US" dirty="0" smtClean="0"/>
              <a:t> </a:t>
            </a:r>
            <a:r>
              <a:rPr lang="en-US" dirty="0" err="1" smtClean="0"/>
              <a:t>dunia</a:t>
            </a:r>
            <a:r>
              <a:rPr lang="en-US" dirty="0" smtClean="0"/>
              <a:t> </a:t>
            </a:r>
            <a:r>
              <a:rPr lang="en-US" dirty="0" err="1" smtClean="0"/>
              <a:t>dapat</a:t>
            </a:r>
            <a:r>
              <a:rPr lang="en-US" dirty="0" smtClean="0"/>
              <a:t> </a:t>
            </a:r>
            <a:r>
              <a:rPr lang="en-US" dirty="0" err="1" smtClean="0"/>
              <a:t>saling</a:t>
            </a:r>
            <a:r>
              <a:rPr lang="en-US" dirty="0" smtClean="0"/>
              <a:t> </a:t>
            </a:r>
            <a:r>
              <a:rPr lang="en-US" dirty="0" err="1" smtClean="0"/>
              <a:t>bertukar</a:t>
            </a:r>
            <a:r>
              <a:rPr lang="en-US" dirty="0" smtClean="0"/>
              <a:t> </a:t>
            </a:r>
            <a:r>
              <a:rPr lang="en-US" dirty="0" err="1" smtClean="0"/>
              <a:t>informasi</a:t>
            </a:r>
            <a:r>
              <a:rPr lang="en-US" dirty="0" smtClean="0"/>
              <a:t> </a:t>
            </a:r>
            <a:r>
              <a:rPr lang="en-US" dirty="0" err="1" smtClean="0"/>
              <a:t>dengan</a:t>
            </a:r>
            <a:r>
              <a:rPr lang="en-US" dirty="0" smtClean="0"/>
              <a:t> </a:t>
            </a:r>
            <a:r>
              <a:rPr lang="en-US" dirty="0" err="1" smtClean="0"/>
              <a:t>cepat</a:t>
            </a:r>
            <a:r>
              <a:rPr lang="en-US" dirty="0" smtClean="0"/>
              <a:t> </a:t>
            </a:r>
            <a:r>
              <a:rPr lang="en-US" dirty="0" err="1" smtClean="0"/>
              <a:t>dan</a:t>
            </a:r>
            <a:r>
              <a:rPr lang="en-US" dirty="0" smtClean="0"/>
              <a:t> </a:t>
            </a:r>
            <a:r>
              <a:rPr lang="en-US" dirty="0" err="1" smtClean="0"/>
              <a:t>murah</a:t>
            </a:r>
            <a:r>
              <a:rPr lang="en-US" dirty="0" smtClean="0"/>
              <a:t>.</a:t>
            </a:r>
            <a:endParaRPr lang="en-US" dirty="0"/>
          </a:p>
          <a:p>
            <a:r>
              <a:rPr lang="en-US" dirty="0" err="1" smtClean="0"/>
              <a:t>Dengan</a:t>
            </a:r>
            <a:r>
              <a:rPr lang="en-US" dirty="0" smtClean="0"/>
              <a:t> internet </a:t>
            </a:r>
            <a:r>
              <a:rPr lang="en-US" dirty="0" err="1" smtClean="0"/>
              <a:t>dapat</a:t>
            </a:r>
            <a:r>
              <a:rPr lang="en-US" dirty="0" smtClean="0"/>
              <a:t> </a:t>
            </a:r>
            <a:r>
              <a:rPr lang="en-US" dirty="0" err="1" smtClean="0"/>
              <a:t>menghemat</a:t>
            </a:r>
            <a:r>
              <a:rPr lang="en-US" dirty="0" smtClean="0"/>
              <a:t> </a:t>
            </a:r>
            <a:r>
              <a:rPr lang="en-US" dirty="0" err="1" smtClean="0"/>
              <a:t>biaya</a:t>
            </a:r>
            <a:r>
              <a:rPr lang="en-US" dirty="0" smtClean="0"/>
              <a:t> </a:t>
            </a:r>
            <a:r>
              <a:rPr lang="en-US" dirty="0" err="1" smtClean="0"/>
              <a:t>dan</a:t>
            </a:r>
            <a:r>
              <a:rPr lang="en-US" dirty="0" smtClean="0"/>
              <a:t> </a:t>
            </a:r>
            <a:r>
              <a:rPr lang="en-US" dirty="0" err="1" smtClean="0"/>
              <a:t>tenaga</a:t>
            </a:r>
            <a:r>
              <a:rPr lang="en-US" dirty="0" smtClean="0"/>
              <a:t> yang </a:t>
            </a:r>
            <a:r>
              <a:rPr lang="en-US" dirty="0" err="1" smtClean="0"/>
              <a:t>dikeluarkan</a:t>
            </a:r>
            <a:r>
              <a:rPr lang="en-US" dirty="0" smtClean="0"/>
              <a:t> </a:t>
            </a:r>
            <a:r>
              <a:rPr lang="en-US" dirty="0" err="1" smtClean="0"/>
              <a:t>bila</a:t>
            </a:r>
            <a:r>
              <a:rPr lang="en-US" dirty="0" smtClean="0"/>
              <a:t> </a:t>
            </a:r>
            <a:r>
              <a:rPr lang="en-US" dirty="0" err="1" smtClean="0"/>
              <a:t>dibandingkan</a:t>
            </a:r>
            <a:r>
              <a:rPr lang="en-US" dirty="0" smtClean="0"/>
              <a:t> </a:t>
            </a:r>
            <a:r>
              <a:rPr lang="en-US" dirty="0" err="1" smtClean="0"/>
              <a:t>dengan</a:t>
            </a:r>
            <a:r>
              <a:rPr lang="en-US" dirty="0" smtClean="0"/>
              <a:t> </a:t>
            </a:r>
            <a:r>
              <a:rPr lang="en-US" dirty="0" err="1" smtClean="0"/>
              <a:t>bertukar</a:t>
            </a:r>
            <a:r>
              <a:rPr lang="en-US" dirty="0" smtClean="0"/>
              <a:t> </a:t>
            </a:r>
            <a:r>
              <a:rPr lang="en-US" dirty="0" err="1" smtClean="0"/>
              <a:t>informasi</a:t>
            </a:r>
            <a:r>
              <a:rPr lang="en-US" dirty="0" smtClean="0"/>
              <a:t> </a:t>
            </a:r>
            <a:r>
              <a:rPr lang="en-US" dirty="0" err="1" smtClean="0"/>
              <a:t>melalui</a:t>
            </a:r>
            <a:r>
              <a:rPr lang="en-US" dirty="0" smtClean="0"/>
              <a:t> </a:t>
            </a:r>
            <a:r>
              <a:rPr lang="en-US" dirty="0" err="1" smtClean="0"/>
              <a:t>pos</a:t>
            </a:r>
            <a:r>
              <a:rPr lang="en-US" dirty="0" smtClean="0"/>
              <a:t> </a:t>
            </a:r>
            <a:r>
              <a:rPr lang="en-US" dirty="0" err="1" smtClean="0"/>
              <a:t>surat</a:t>
            </a:r>
            <a:r>
              <a:rPr lang="en-US" dirty="0" smtClean="0"/>
              <a:t>.</a:t>
            </a:r>
            <a:endParaRPr lang="en-US" dirty="0"/>
          </a:p>
          <a:p>
            <a:r>
              <a:rPr lang="en-US" dirty="0" err="1" smtClean="0"/>
              <a:t>Komunikasi</a:t>
            </a:r>
            <a:r>
              <a:rPr lang="en-US" dirty="0" smtClean="0"/>
              <a:t> </a:t>
            </a:r>
            <a:r>
              <a:rPr lang="en-US" dirty="0" err="1" smtClean="0"/>
              <a:t>jarak</a:t>
            </a:r>
            <a:r>
              <a:rPr lang="en-US" dirty="0" smtClean="0"/>
              <a:t> </a:t>
            </a:r>
            <a:r>
              <a:rPr lang="en-US" dirty="0" err="1" smtClean="0"/>
              <a:t>jauh</a:t>
            </a:r>
            <a:r>
              <a:rPr lang="en-US" dirty="0" smtClean="0"/>
              <a:t> pun </a:t>
            </a:r>
            <a:r>
              <a:rPr lang="en-US" dirty="0" err="1" smtClean="0"/>
              <a:t>menjadi</a:t>
            </a:r>
            <a:r>
              <a:rPr lang="en-US" dirty="0" smtClean="0"/>
              <a:t> </a:t>
            </a:r>
            <a:r>
              <a:rPr lang="en-US" dirty="0" err="1" smtClean="0"/>
              <a:t>sangat</a:t>
            </a:r>
            <a:r>
              <a:rPr lang="en-US" dirty="0" smtClean="0"/>
              <a:t> </a:t>
            </a:r>
            <a:r>
              <a:rPr lang="en-US" dirty="0" err="1" smtClean="0"/>
              <a:t>cepat</a:t>
            </a:r>
            <a:r>
              <a:rPr lang="en-US" dirty="0" smtClean="0"/>
              <a:t> </a:t>
            </a:r>
            <a:r>
              <a:rPr lang="en-US" dirty="0" err="1" smtClean="0"/>
              <a:t>dan</a:t>
            </a:r>
            <a:r>
              <a:rPr lang="en-US" dirty="0" smtClean="0"/>
              <a:t> </a:t>
            </a:r>
            <a:r>
              <a:rPr lang="en-US" dirty="0" err="1" smtClean="0"/>
              <a:t>praktis</a:t>
            </a:r>
            <a:r>
              <a:rPr lang="en-US" dirty="0" smtClean="0"/>
              <a:t>.</a:t>
            </a:r>
            <a:endParaRPr lang="en-US" dirty="0"/>
          </a:p>
          <a:p>
            <a:r>
              <a:rPr lang="en-US" dirty="0" err="1" smtClean="0"/>
              <a:t>Kemudahan</a:t>
            </a:r>
            <a:r>
              <a:rPr lang="en-US" dirty="0" smtClean="0"/>
              <a:t> </a:t>
            </a:r>
            <a:r>
              <a:rPr lang="en-US" dirty="0" err="1" smtClean="0"/>
              <a:t>bertransaksi</a:t>
            </a:r>
            <a:r>
              <a:rPr lang="en-US" dirty="0" smtClean="0"/>
              <a:t> </a:t>
            </a:r>
            <a:r>
              <a:rPr lang="en-US" dirty="0" err="1" smtClean="0"/>
              <a:t>dan</a:t>
            </a:r>
            <a:r>
              <a:rPr lang="en-US" dirty="0" smtClean="0"/>
              <a:t> </a:t>
            </a:r>
            <a:r>
              <a:rPr lang="en-US" dirty="0" err="1" smtClean="0"/>
              <a:t>berbisnis</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perdagangan</a:t>
            </a:r>
            <a:r>
              <a:rPr lang="en-US" dirty="0" smtClean="0"/>
              <a:t> </a:t>
            </a:r>
            <a:r>
              <a:rPr lang="en-US" dirty="0" err="1" smtClean="0"/>
              <a:t>sehingga</a:t>
            </a:r>
            <a:r>
              <a:rPr lang="en-US" dirty="0" smtClean="0"/>
              <a:t> </a:t>
            </a:r>
            <a:r>
              <a:rPr lang="en-US" dirty="0" err="1" smtClean="0"/>
              <a:t>tidak</a:t>
            </a:r>
            <a:r>
              <a:rPr lang="en-US" dirty="0" smtClean="0"/>
              <a:t> </a:t>
            </a:r>
            <a:r>
              <a:rPr lang="en-US" dirty="0" err="1" smtClean="0"/>
              <a:t>perlu</a:t>
            </a:r>
            <a:r>
              <a:rPr lang="en-US" dirty="0" smtClean="0"/>
              <a:t> </a:t>
            </a:r>
            <a:r>
              <a:rPr lang="en-US" dirty="0" err="1" smtClean="0"/>
              <a:t>pergi</a:t>
            </a:r>
            <a:r>
              <a:rPr lang="en-US" dirty="0" smtClean="0"/>
              <a:t> </a:t>
            </a:r>
            <a:r>
              <a:rPr lang="en-US" dirty="0" err="1" smtClean="0"/>
              <a:t>menuju</a:t>
            </a:r>
            <a:r>
              <a:rPr lang="en-US" dirty="0" smtClean="0"/>
              <a:t> </a:t>
            </a:r>
            <a:r>
              <a:rPr lang="en-US" dirty="0" err="1" smtClean="0"/>
              <a:t>ke</a:t>
            </a:r>
            <a:r>
              <a:rPr lang="en-US" dirty="0" smtClean="0"/>
              <a:t> </a:t>
            </a:r>
            <a:r>
              <a:rPr lang="en-US" dirty="0" err="1" smtClean="0"/>
              <a:t>tempat</a:t>
            </a:r>
            <a:r>
              <a:rPr lang="en-US" dirty="0" smtClean="0"/>
              <a:t> </a:t>
            </a:r>
            <a:r>
              <a:rPr lang="en-US" dirty="0" err="1" smtClean="0"/>
              <a:t>penawaran</a:t>
            </a:r>
            <a:r>
              <a:rPr lang="en-US" dirty="0" smtClean="0"/>
              <a:t>/</a:t>
            </a:r>
            <a:r>
              <a:rPr lang="en-US" dirty="0" err="1" smtClean="0"/>
              <a:t>penjualan</a:t>
            </a:r>
            <a:r>
              <a:rPr lang="en-US" dirty="0" smtClean="0"/>
              <a:t>.</a:t>
            </a:r>
            <a:endParaRPr lang="en-US" dirty="0"/>
          </a:p>
          <a:p>
            <a:r>
              <a:rPr lang="en-US" dirty="0" err="1" smtClean="0"/>
              <a:t>Bisa</a:t>
            </a:r>
            <a:r>
              <a:rPr lang="en-US" dirty="0" smtClean="0"/>
              <a:t> </a:t>
            </a:r>
            <a:r>
              <a:rPr lang="en-US" dirty="0" err="1" smtClean="0"/>
              <a:t>digunakan</a:t>
            </a:r>
            <a:r>
              <a:rPr lang="en-US" dirty="0" smtClean="0"/>
              <a:t> </a:t>
            </a:r>
            <a:r>
              <a:rPr lang="en-US" dirty="0" err="1" smtClean="0"/>
              <a:t>sebagai</a:t>
            </a:r>
            <a:r>
              <a:rPr lang="en-US" dirty="0" smtClean="0"/>
              <a:t> </a:t>
            </a:r>
            <a:r>
              <a:rPr lang="en-US" dirty="0" err="1" smtClean="0"/>
              <a:t>lahan</a:t>
            </a:r>
            <a:r>
              <a:rPr lang="en-US" dirty="0" smtClean="0"/>
              <a:t> </a:t>
            </a:r>
            <a:r>
              <a:rPr lang="en-US" dirty="0" err="1" smtClean="0"/>
              <a:t>informasi</a:t>
            </a:r>
            <a:r>
              <a:rPr lang="en-US" dirty="0" smtClean="0"/>
              <a:t> </a:t>
            </a:r>
            <a:r>
              <a:rPr lang="en-US" dirty="0" err="1" smtClean="0"/>
              <a:t>untuk</a:t>
            </a:r>
            <a:r>
              <a:rPr lang="en-US" dirty="0" smtClean="0"/>
              <a:t> </a:t>
            </a:r>
            <a:r>
              <a:rPr lang="en-US" dirty="0" err="1" smtClean="0"/>
              <a:t>bidang</a:t>
            </a:r>
            <a:r>
              <a:rPr lang="en-US" dirty="0" smtClean="0"/>
              <a:t> </a:t>
            </a:r>
            <a:r>
              <a:rPr lang="en-US" dirty="0" err="1" smtClean="0"/>
              <a:t>pendidikan</a:t>
            </a:r>
            <a:r>
              <a:rPr lang="en-US" dirty="0" smtClean="0"/>
              <a:t>, </a:t>
            </a:r>
            <a:r>
              <a:rPr lang="en-US" dirty="0" err="1" smtClean="0"/>
              <a:t>kebudayaan</a:t>
            </a:r>
            <a:r>
              <a:rPr lang="en-US" dirty="0" smtClean="0"/>
              <a:t>, </a:t>
            </a:r>
            <a:r>
              <a:rPr lang="en-US" dirty="0" err="1" smtClean="0"/>
              <a:t>dan</a:t>
            </a:r>
            <a:r>
              <a:rPr lang="en-US" dirty="0" smtClean="0"/>
              <a:t> lain-lain.</a:t>
            </a:r>
            <a:endParaRPr lang="en-US" dirty="0"/>
          </a:p>
        </p:txBody>
      </p:sp>
    </p:spTree>
    <p:extLst>
      <p:ext uri="{BB962C8B-B14F-4D97-AF65-F5344CB8AC3E}">
        <p14:creationId xmlns:p14="http://schemas.microsoft.com/office/powerpoint/2010/main" val="216404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Dampak</a:t>
            </a:r>
            <a:r>
              <a:rPr lang="en-US" dirty="0" smtClean="0"/>
              <a:t> </a:t>
            </a:r>
            <a:r>
              <a:rPr lang="en-US" dirty="0" err="1" smtClean="0"/>
              <a:t>negatif</a:t>
            </a:r>
            <a:r>
              <a:rPr lang="en-US" dirty="0" smtClean="0"/>
              <a:t> </a:t>
            </a:r>
            <a:r>
              <a:rPr lang="en-US" dirty="0" err="1" smtClean="0"/>
              <a:t>teknologi</a:t>
            </a:r>
            <a:r>
              <a:rPr lang="en-US" dirty="0" smtClean="0"/>
              <a:t> </a:t>
            </a:r>
            <a:r>
              <a:rPr lang="en-US" dirty="0" err="1" smtClean="0"/>
              <a:t>informasi</a:t>
            </a:r>
            <a:endParaRPr lang="en-US" dirty="0"/>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r>
              <a:rPr lang="en-US" dirty="0" err="1" smtClean="0"/>
              <a:t>Penipuan</a:t>
            </a:r>
            <a:endParaRPr lang="en-US" dirty="0" smtClean="0"/>
          </a:p>
          <a:p>
            <a:r>
              <a:rPr lang="en-US" dirty="0" err="1" smtClean="0"/>
              <a:t>Pornografi</a:t>
            </a:r>
            <a:endParaRPr lang="en-US" dirty="0" smtClean="0"/>
          </a:p>
          <a:p>
            <a:r>
              <a:rPr lang="en-US" dirty="0" err="1" smtClean="0"/>
              <a:t>Perjudian</a:t>
            </a:r>
            <a:endParaRPr lang="en-US" dirty="0" smtClean="0"/>
          </a:p>
          <a:p>
            <a:r>
              <a:rPr lang="en-US" dirty="0" smtClean="0"/>
              <a:t>Carding(</a:t>
            </a:r>
            <a:r>
              <a:rPr lang="en-US" dirty="0" err="1" smtClean="0"/>
              <a:t>pembajakan</a:t>
            </a:r>
            <a:r>
              <a:rPr lang="en-US" dirty="0" smtClean="0"/>
              <a:t> </a:t>
            </a:r>
            <a:r>
              <a:rPr lang="en-US" dirty="0" err="1" smtClean="0"/>
              <a:t>kartu</a:t>
            </a:r>
            <a:r>
              <a:rPr lang="en-US" dirty="0"/>
              <a:t> </a:t>
            </a:r>
            <a:r>
              <a:rPr lang="en-US" dirty="0" err="1" smtClean="0"/>
              <a:t>kredit</a:t>
            </a:r>
            <a:r>
              <a:rPr lang="en-US" dirty="0" smtClean="0"/>
              <a:t>).</a:t>
            </a:r>
          </a:p>
          <a:p>
            <a:pPr marL="0" indent="0">
              <a:buNone/>
            </a:pPr>
            <a:r>
              <a:rPr lang="en-US" dirty="0" smtClean="0"/>
              <a:t>Dari </a:t>
            </a:r>
            <a:r>
              <a:rPr lang="en-US" dirty="0" err="1" smtClean="0"/>
              <a:t>hal-hal</a:t>
            </a:r>
            <a:r>
              <a:rPr lang="en-US" dirty="0" smtClean="0"/>
              <a:t> </a:t>
            </a:r>
            <a:r>
              <a:rPr lang="en-US" dirty="0" err="1" smtClean="0"/>
              <a:t>tersebut</a:t>
            </a:r>
            <a:r>
              <a:rPr lang="en-US" dirty="0" smtClean="0"/>
              <a:t> di </a:t>
            </a:r>
            <a:r>
              <a:rPr lang="en-US" dirty="0" err="1" smtClean="0"/>
              <a:t>atas</a:t>
            </a:r>
            <a:r>
              <a:rPr lang="en-US" dirty="0" smtClean="0"/>
              <a:t>, </a:t>
            </a:r>
            <a:r>
              <a:rPr lang="en-US" dirty="0" err="1" smtClean="0"/>
              <a:t>maka</a:t>
            </a:r>
            <a:r>
              <a:rPr lang="en-US" dirty="0" smtClean="0"/>
              <a:t> </a:t>
            </a:r>
            <a:r>
              <a:rPr lang="en-US" dirty="0" err="1" smtClean="0"/>
              <a:t>dampak</a:t>
            </a:r>
            <a:r>
              <a:rPr lang="en-US" dirty="0" smtClean="0"/>
              <a:t> </a:t>
            </a:r>
            <a:r>
              <a:rPr lang="en-US" dirty="0" err="1" smtClean="0"/>
              <a:t>negatif</a:t>
            </a:r>
            <a:r>
              <a:rPr lang="en-US" dirty="0" smtClean="0"/>
              <a:t> </a:t>
            </a:r>
            <a:r>
              <a:rPr lang="en-US" dirty="0" err="1" smtClean="0"/>
              <a:t>diatas</a:t>
            </a:r>
            <a:r>
              <a:rPr lang="en-US" dirty="0" smtClean="0"/>
              <a:t> </a:t>
            </a:r>
            <a:r>
              <a:rPr lang="en-US" dirty="0" err="1" smtClean="0"/>
              <a:t>bisa</a:t>
            </a:r>
            <a:r>
              <a:rPr lang="en-US" dirty="0" smtClean="0"/>
              <a:t> </a:t>
            </a:r>
            <a:r>
              <a:rPr lang="en-US" dirty="0" err="1" smtClean="0"/>
              <a:t>mempengaruhi</a:t>
            </a:r>
            <a:r>
              <a:rPr lang="en-US" dirty="0" smtClean="0"/>
              <a:t> </a:t>
            </a:r>
            <a:r>
              <a:rPr lang="en-US" dirty="0" err="1" smtClean="0"/>
              <a:t>sifat</a:t>
            </a:r>
            <a:r>
              <a:rPr lang="en-US" dirty="0" smtClean="0"/>
              <a:t> </a:t>
            </a:r>
            <a:r>
              <a:rPr lang="en-US" dirty="0" err="1" smtClean="0"/>
              <a:t>dan</a:t>
            </a:r>
            <a:r>
              <a:rPr lang="en-US" dirty="0" smtClean="0"/>
              <a:t> </a:t>
            </a:r>
            <a:r>
              <a:rPr lang="en-US" dirty="0" err="1" smtClean="0"/>
              <a:t>sikap</a:t>
            </a:r>
            <a:r>
              <a:rPr lang="en-US" dirty="0" smtClean="0"/>
              <a:t> </a:t>
            </a:r>
            <a:r>
              <a:rPr lang="en-US" dirty="0" err="1" smtClean="0"/>
              <a:t>masyarakat</a:t>
            </a:r>
            <a:r>
              <a:rPr lang="en-US" dirty="0" smtClean="0"/>
              <a:t>, </a:t>
            </a:r>
            <a:r>
              <a:rPr lang="en-US" dirty="0" err="1" smtClean="0"/>
              <a:t>antara</a:t>
            </a:r>
            <a:r>
              <a:rPr lang="en-US" dirty="0" smtClean="0"/>
              <a:t> lain;</a:t>
            </a:r>
            <a:endParaRPr lang="en-US" dirty="0"/>
          </a:p>
          <a:p>
            <a:pPr marL="514350" indent="-514350">
              <a:buFont typeface="+mj-lt"/>
              <a:buAutoNum type="arabicPeriod"/>
            </a:pPr>
            <a:r>
              <a:rPr lang="en-US" dirty="0" err="1" smtClean="0"/>
              <a:t>Mengurangi</a:t>
            </a:r>
            <a:r>
              <a:rPr lang="en-US" dirty="0" smtClean="0"/>
              <a:t> </a:t>
            </a:r>
            <a:r>
              <a:rPr lang="en-US" dirty="0" err="1" smtClean="0"/>
              <a:t>sifat</a:t>
            </a:r>
            <a:r>
              <a:rPr lang="en-US" dirty="0" smtClean="0"/>
              <a:t> </a:t>
            </a:r>
            <a:r>
              <a:rPr lang="en-US" dirty="0" err="1" smtClean="0"/>
              <a:t>sosial</a:t>
            </a:r>
            <a:r>
              <a:rPr lang="en-US" dirty="0" smtClean="0"/>
              <a:t> </a:t>
            </a:r>
            <a:r>
              <a:rPr lang="en-US" dirty="0" err="1" smtClean="0"/>
              <a:t>manusia</a:t>
            </a:r>
            <a:r>
              <a:rPr lang="en-US" dirty="0" smtClean="0"/>
              <a:t> </a:t>
            </a:r>
            <a:r>
              <a:rPr lang="en-US" dirty="0" err="1" smtClean="0"/>
              <a:t>karena</a:t>
            </a:r>
            <a:r>
              <a:rPr lang="en-US" dirty="0" smtClean="0"/>
              <a:t> </a:t>
            </a:r>
            <a:r>
              <a:rPr lang="en-US" dirty="0" err="1" smtClean="0"/>
              <a:t>cenderung</a:t>
            </a:r>
            <a:r>
              <a:rPr lang="en-US" dirty="0" smtClean="0"/>
              <a:t> </a:t>
            </a:r>
            <a:r>
              <a:rPr lang="en-US" dirty="0" err="1" smtClean="0"/>
              <a:t>lebih</a:t>
            </a:r>
            <a:r>
              <a:rPr lang="en-US" dirty="0" smtClean="0"/>
              <a:t> </a:t>
            </a:r>
            <a:r>
              <a:rPr lang="en-US" dirty="0" err="1" smtClean="0"/>
              <a:t>suka</a:t>
            </a:r>
            <a:r>
              <a:rPr lang="en-US" dirty="0" smtClean="0"/>
              <a:t> </a:t>
            </a:r>
            <a:r>
              <a:rPr lang="en-US" dirty="0" err="1" smtClean="0"/>
              <a:t>berhubungan</a:t>
            </a:r>
            <a:r>
              <a:rPr lang="en-US" dirty="0" smtClean="0"/>
              <a:t> </a:t>
            </a:r>
            <a:r>
              <a:rPr lang="en-US" dirty="0" err="1" smtClean="0"/>
              <a:t>lewat</a:t>
            </a:r>
            <a:r>
              <a:rPr lang="en-US" dirty="0" smtClean="0"/>
              <a:t> internet </a:t>
            </a:r>
            <a:r>
              <a:rPr lang="en-US" dirty="0" err="1" smtClean="0"/>
              <a:t>daripada</a:t>
            </a:r>
            <a:r>
              <a:rPr lang="en-US" dirty="0" smtClean="0"/>
              <a:t> </a:t>
            </a:r>
            <a:r>
              <a:rPr lang="en-US" dirty="0" err="1" smtClean="0"/>
              <a:t>bertemu</a:t>
            </a:r>
            <a:r>
              <a:rPr lang="en-US" dirty="0" smtClean="0"/>
              <a:t> </a:t>
            </a:r>
            <a:r>
              <a:rPr lang="en-US" dirty="0" err="1" smtClean="0"/>
              <a:t>secara</a:t>
            </a:r>
            <a:r>
              <a:rPr lang="en-US" dirty="0" smtClean="0"/>
              <a:t> </a:t>
            </a:r>
            <a:r>
              <a:rPr lang="en-US" dirty="0" err="1" smtClean="0"/>
              <a:t>langsung</a:t>
            </a:r>
            <a:r>
              <a:rPr lang="en-US" dirty="0" smtClean="0"/>
              <a:t> (face to face).</a:t>
            </a:r>
            <a:endParaRPr lang="en-US" dirty="0"/>
          </a:p>
          <a:p>
            <a:pPr marL="514350" indent="-514350">
              <a:buFont typeface="+mj-lt"/>
              <a:buAutoNum type="arabicPeriod"/>
            </a:pPr>
            <a:r>
              <a:rPr lang="en-US" dirty="0" smtClean="0"/>
              <a:t>Dari </a:t>
            </a:r>
            <a:r>
              <a:rPr lang="en-US" dirty="0" err="1" smtClean="0"/>
              <a:t>sifat</a:t>
            </a:r>
            <a:r>
              <a:rPr lang="en-US" dirty="0" smtClean="0"/>
              <a:t> </a:t>
            </a:r>
            <a:r>
              <a:rPr lang="en-US" dirty="0" err="1" smtClean="0"/>
              <a:t>sosial</a:t>
            </a:r>
            <a:r>
              <a:rPr lang="en-US" dirty="0" smtClean="0"/>
              <a:t> yang </a:t>
            </a:r>
            <a:r>
              <a:rPr lang="en-US" dirty="0" err="1" smtClean="0"/>
              <a:t>berubah</a:t>
            </a:r>
            <a:r>
              <a:rPr lang="en-US" dirty="0" smtClean="0"/>
              <a:t> </a:t>
            </a:r>
            <a:r>
              <a:rPr lang="en-US" dirty="0" err="1" smtClean="0"/>
              <a:t>dapat</a:t>
            </a:r>
            <a:r>
              <a:rPr lang="en-US" dirty="0" smtClean="0"/>
              <a:t> </a:t>
            </a:r>
            <a:r>
              <a:rPr lang="en-US" dirty="0" err="1" smtClean="0"/>
              <a:t>mengakibatkan</a:t>
            </a:r>
            <a:r>
              <a:rPr lang="en-US" dirty="0" smtClean="0"/>
              <a:t> </a:t>
            </a:r>
            <a:r>
              <a:rPr lang="en-US" dirty="0" err="1" smtClean="0"/>
              <a:t>perubahan</a:t>
            </a:r>
            <a:r>
              <a:rPr lang="en-US" dirty="0" smtClean="0"/>
              <a:t> </a:t>
            </a:r>
            <a:r>
              <a:rPr lang="en-US" dirty="0" err="1" smtClean="0"/>
              <a:t>pola</a:t>
            </a:r>
            <a:r>
              <a:rPr lang="en-US" dirty="0" smtClean="0"/>
              <a:t> </a:t>
            </a:r>
            <a:r>
              <a:rPr lang="en-US" dirty="0" err="1" smtClean="0"/>
              <a:t>masyarakat</a:t>
            </a:r>
            <a:r>
              <a:rPr lang="en-US" dirty="0" smtClean="0"/>
              <a:t> </a:t>
            </a:r>
            <a:r>
              <a:rPr lang="en-US" dirty="0" err="1" smtClean="0"/>
              <a:t>dalam</a:t>
            </a:r>
            <a:r>
              <a:rPr lang="en-US" dirty="0" smtClean="0"/>
              <a:t> </a:t>
            </a:r>
            <a:r>
              <a:rPr lang="en-US" dirty="0" err="1" smtClean="0"/>
              <a:t>berinteraksi</a:t>
            </a:r>
            <a:r>
              <a:rPr lang="en-US" dirty="0" smtClean="0"/>
              <a:t>.</a:t>
            </a:r>
            <a:endParaRPr lang="en-US" dirty="0"/>
          </a:p>
          <a:p>
            <a:pPr marL="514350" indent="-514350">
              <a:buFont typeface="+mj-lt"/>
              <a:buAutoNum type="arabicPeriod"/>
            </a:pPr>
            <a:r>
              <a:rPr lang="en-US" dirty="0" err="1" smtClean="0"/>
              <a:t>Kejahatan</a:t>
            </a:r>
            <a:r>
              <a:rPr lang="en-US" dirty="0" smtClean="0"/>
              <a:t> </a:t>
            </a:r>
            <a:r>
              <a:rPr lang="en-US" dirty="0" err="1" smtClean="0"/>
              <a:t>seperti</a:t>
            </a:r>
            <a:r>
              <a:rPr lang="en-US" dirty="0" smtClean="0"/>
              <a:t> </a:t>
            </a:r>
            <a:r>
              <a:rPr lang="en-US" dirty="0" err="1" smtClean="0"/>
              <a:t>menipu</a:t>
            </a:r>
            <a:r>
              <a:rPr lang="en-US" dirty="0" smtClean="0"/>
              <a:t> </a:t>
            </a:r>
            <a:r>
              <a:rPr lang="en-US" dirty="0" err="1" smtClean="0"/>
              <a:t>dan</a:t>
            </a:r>
            <a:r>
              <a:rPr lang="en-US" dirty="0" smtClean="0"/>
              <a:t> </a:t>
            </a:r>
            <a:r>
              <a:rPr lang="en-US" dirty="0" err="1" smtClean="0"/>
              <a:t>mencuri</a:t>
            </a:r>
            <a:r>
              <a:rPr lang="en-US" dirty="0" smtClean="0"/>
              <a:t> </a:t>
            </a:r>
            <a:r>
              <a:rPr lang="en-US" dirty="0" err="1" smtClean="0"/>
              <a:t>dapat</a:t>
            </a:r>
            <a:r>
              <a:rPr lang="en-US" dirty="0" smtClean="0"/>
              <a:t> </a:t>
            </a:r>
            <a:r>
              <a:rPr lang="en-US" dirty="0" err="1" smtClean="0"/>
              <a:t>dilakukan</a:t>
            </a:r>
            <a:r>
              <a:rPr lang="en-US" dirty="0" smtClean="0"/>
              <a:t> di internet (</a:t>
            </a:r>
            <a:r>
              <a:rPr lang="en-US" dirty="0" err="1" smtClean="0"/>
              <a:t>kejahatan</a:t>
            </a:r>
            <a:r>
              <a:rPr lang="en-US" dirty="0" smtClean="0"/>
              <a:t> </a:t>
            </a:r>
            <a:r>
              <a:rPr lang="en-US" dirty="0" err="1" smtClean="0"/>
              <a:t>juga</a:t>
            </a:r>
            <a:r>
              <a:rPr lang="en-US" dirty="0" smtClean="0"/>
              <a:t> </a:t>
            </a:r>
            <a:r>
              <a:rPr lang="en-US" dirty="0" err="1" smtClean="0"/>
              <a:t>ikut</a:t>
            </a:r>
            <a:r>
              <a:rPr lang="en-US" dirty="0" smtClean="0"/>
              <a:t> </a:t>
            </a:r>
            <a:r>
              <a:rPr lang="en-US" dirty="0" err="1" smtClean="0"/>
              <a:t>berkembang</a:t>
            </a:r>
            <a:r>
              <a:rPr lang="en-US" dirty="0" smtClean="0"/>
              <a:t>).</a:t>
            </a:r>
            <a:endParaRPr lang="en-US" dirty="0"/>
          </a:p>
          <a:p>
            <a:pPr marL="514350" indent="-514350">
              <a:buFont typeface="+mj-lt"/>
              <a:buAutoNum type="arabicPeriod"/>
            </a:pPr>
            <a:r>
              <a:rPr lang="en-US" dirty="0" err="1" smtClean="0"/>
              <a:t>Bisa</a:t>
            </a:r>
            <a:r>
              <a:rPr lang="en-US" dirty="0" smtClean="0"/>
              <a:t> </a:t>
            </a:r>
            <a:r>
              <a:rPr lang="en-US" dirty="0" err="1" smtClean="0"/>
              <a:t>membuat</a:t>
            </a:r>
            <a:r>
              <a:rPr lang="en-US" dirty="0" smtClean="0"/>
              <a:t> </a:t>
            </a:r>
            <a:r>
              <a:rPr lang="en-US" dirty="0" err="1" smtClean="0"/>
              <a:t>seseorang</a:t>
            </a:r>
            <a:r>
              <a:rPr lang="en-US" dirty="0" smtClean="0"/>
              <a:t> </a:t>
            </a:r>
            <a:r>
              <a:rPr lang="en-US" dirty="0" err="1" smtClean="0"/>
              <a:t>kecanduan</a:t>
            </a:r>
            <a:r>
              <a:rPr lang="en-US" dirty="0" smtClean="0"/>
              <a:t>, </a:t>
            </a:r>
            <a:r>
              <a:rPr lang="en-US" dirty="0" err="1" smtClean="0"/>
              <a:t>terutama</a:t>
            </a:r>
            <a:r>
              <a:rPr lang="en-US" dirty="0" smtClean="0"/>
              <a:t> yang </a:t>
            </a:r>
            <a:r>
              <a:rPr lang="en-US" dirty="0" err="1" smtClean="0"/>
              <a:t>menyangkut</a:t>
            </a:r>
            <a:r>
              <a:rPr lang="en-US" dirty="0" smtClean="0"/>
              <a:t> </a:t>
            </a:r>
            <a:r>
              <a:rPr lang="en-US" dirty="0" err="1" smtClean="0"/>
              <a:t>pornografi</a:t>
            </a:r>
            <a:r>
              <a:rPr lang="en-US" dirty="0" smtClean="0"/>
              <a:t> </a:t>
            </a:r>
            <a:r>
              <a:rPr lang="en-US" dirty="0" err="1" smtClean="0"/>
              <a:t>dan</a:t>
            </a:r>
            <a:r>
              <a:rPr lang="en-US" dirty="0" smtClean="0"/>
              <a:t> </a:t>
            </a:r>
            <a:r>
              <a:rPr lang="en-US" dirty="0" err="1" smtClean="0"/>
              <a:t>dapat</a:t>
            </a:r>
            <a:r>
              <a:rPr lang="en-US" dirty="0" smtClean="0"/>
              <a:t> </a:t>
            </a:r>
            <a:r>
              <a:rPr lang="en-US" dirty="0" err="1" smtClean="0"/>
              <a:t>menghabiskan</a:t>
            </a:r>
            <a:r>
              <a:rPr lang="en-US" dirty="0" smtClean="0"/>
              <a:t> </a:t>
            </a:r>
            <a:r>
              <a:rPr lang="en-US" dirty="0" err="1" smtClean="0"/>
              <a:t>uang</a:t>
            </a:r>
            <a:r>
              <a:rPr lang="en-US" dirty="0" smtClean="0"/>
              <a:t> </a:t>
            </a:r>
            <a:r>
              <a:rPr lang="en-US" dirty="0" err="1" smtClean="0"/>
              <a:t>karena</a:t>
            </a:r>
            <a:r>
              <a:rPr lang="en-US" dirty="0" smtClean="0"/>
              <a:t> </a:t>
            </a:r>
            <a:r>
              <a:rPr lang="en-US" dirty="0" err="1" smtClean="0"/>
              <a:t>hanya</a:t>
            </a:r>
            <a:r>
              <a:rPr lang="en-US" dirty="0" smtClean="0"/>
              <a:t> </a:t>
            </a:r>
            <a:r>
              <a:rPr lang="en-US" dirty="0" err="1" smtClean="0"/>
              <a:t>untuk</a:t>
            </a:r>
            <a:r>
              <a:rPr lang="en-US" dirty="0" smtClean="0"/>
              <a:t> </a:t>
            </a:r>
            <a:r>
              <a:rPr lang="en-US" dirty="0" err="1" smtClean="0"/>
              <a:t>melayani</a:t>
            </a:r>
            <a:r>
              <a:rPr lang="en-US" dirty="0" smtClean="0"/>
              <a:t> </a:t>
            </a:r>
            <a:r>
              <a:rPr lang="en-US" dirty="0" err="1" smtClean="0"/>
              <a:t>kecanduan</a:t>
            </a:r>
            <a:r>
              <a:rPr lang="en-US" dirty="0" smtClean="0"/>
              <a:t> </a:t>
            </a:r>
            <a:r>
              <a:rPr lang="en-US" dirty="0" err="1" smtClean="0"/>
              <a:t>tersebut</a:t>
            </a:r>
            <a:r>
              <a:rPr lang="en-US" dirty="0" smtClean="0"/>
              <a:t>. </a:t>
            </a:r>
            <a:endParaRPr lang="en-US" dirty="0"/>
          </a:p>
        </p:txBody>
      </p:sp>
    </p:spTree>
    <p:extLst>
      <p:ext uri="{BB962C8B-B14F-4D97-AF65-F5344CB8AC3E}">
        <p14:creationId xmlns:p14="http://schemas.microsoft.com/office/powerpoint/2010/main" val="4153516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lstStyle/>
          <a:p>
            <a:pPr eaLnBrk="1" fontAlgn="auto" hangingPunct="1">
              <a:spcAft>
                <a:spcPts val="0"/>
              </a:spcAft>
              <a:defRPr/>
            </a:pPr>
            <a:r>
              <a:rPr lang="en-US" sz="2400" dirty="0" smtClean="0"/>
              <a:t>KEAMANAN SUMBER DAYA INFORMASI</a:t>
            </a:r>
            <a:endParaRPr lang="en-US" sz="2400" dirty="0"/>
          </a:p>
        </p:txBody>
      </p:sp>
      <p:sp>
        <p:nvSpPr>
          <p:cNvPr id="3" name="Content Placeholder 2"/>
          <p:cNvSpPr>
            <a:spLocks noGrp="1"/>
          </p:cNvSpPr>
          <p:nvPr>
            <p:ph idx="1"/>
          </p:nvPr>
        </p:nvSpPr>
        <p:spPr>
          <a:xfrm>
            <a:off x="685800" y="1143000"/>
            <a:ext cx="8077200" cy="4953000"/>
          </a:xfrm>
        </p:spPr>
        <p:txBody>
          <a:bodyPr>
            <a:normAutofit fontScale="92500"/>
          </a:bodyPr>
          <a:lstStyle/>
          <a:p>
            <a:pPr marL="274320" indent="-274320" algn="just" eaLnBrk="1" fontAlgn="auto" hangingPunct="1">
              <a:spcAft>
                <a:spcPts val="0"/>
              </a:spcAft>
              <a:buFont typeface="Wingdings"/>
              <a:buChar char=""/>
              <a:defRPr/>
            </a:pPr>
            <a:r>
              <a:rPr lang="en-US" dirty="0" smtClean="0"/>
              <a:t>Keamanan sistem ialah proteksi untuk segala sumberdaya</a:t>
            </a:r>
          </a:p>
          <a:p>
            <a:pPr marL="274320" indent="-274320" algn="just" eaLnBrk="1" fontAlgn="auto" hangingPunct="1">
              <a:spcAft>
                <a:spcPts val="0"/>
              </a:spcAft>
              <a:buFont typeface="Wingdings"/>
              <a:buNone/>
              <a:defRPr/>
            </a:pPr>
            <a:r>
              <a:rPr lang="en-US" dirty="0" smtClean="0"/>
              <a:t>	informasi dr penggunaan pihak-pihak yg tak berwenang.</a:t>
            </a:r>
          </a:p>
          <a:p>
            <a:pPr marL="274320" indent="-274320" algn="just" eaLnBrk="1" fontAlgn="auto" hangingPunct="1">
              <a:spcAft>
                <a:spcPts val="0"/>
              </a:spcAft>
              <a:buFont typeface="Wingdings"/>
              <a:buChar char=""/>
              <a:defRPr/>
            </a:pPr>
            <a:r>
              <a:rPr lang="en-US" dirty="0" smtClean="0"/>
              <a:t>Perusahaan menerapkan systems security yg efektif dgn</a:t>
            </a:r>
          </a:p>
          <a:p>
            <a:pPr marL="274320" indent="-274320" algn="just" eaLnBrk="1" fontAlgn="auto" hangingPunct="1">
              <a:spcAft>
                <a:spcPts val="0"/>
              </a:spcAft>
              <a:buFont typeface="Wingdings"/>
              <a:buNone/>
              <a:defRPr/>
            </a:pPr>
            <a:r>
              <a:rPr lang="en-US" dirty="0" smtClean="0"/>
              <a:t>	cara </a:t>
            </a:r>
            <a:r>
              <a:rPr lang="en-US" dirty="0" err="1" smtClean="0"/>
              <a:t>mengidentifikasi</a:t>
            </a:r>
            <a:r>
              <a:rPr lang="en-US" dirty="0" smtClean="0"/>
              <a:t> </a:t>
            </a:r>
            <a:r>
              <a:rPr lang="en-US" dirty="0" err="1" smtClean="0"/>
              <a:t>sumber</a:t>
            </a:r>
            <a:r>
              <a:rPr lang="en-US" dirty="0" smtClean="0"/>
              <a:t> </a:t>
            </a:r>
            <a:r>
              <a:rPr lang="en-US" dirty="0" err="1" smtClean="0"/>
              <a:t>daya</a:t>
            </a:r>
            <a:r>
              <a:rPr lang="en-US" dirty="0" smtClean="0"/>
              <a:t> informasi yg rawan</a:t>
            </a:r>
          </a:p>
          <a:p>
            <a:pPr marL="274320" indent="-274320" algn="just" eaLnBrk="1" fontAlgn="auto" hangingPunct="1">
              <a:spcAft>
                <a:spcPts val="0"/>
              </a:spcAft>
              <a:buFont typeface="Wingdings"/>
              <a:buNone/>
              <a:defRPr/>
            </a:pPr>
            <a:r>
              <a:rPr lang="en-US" dirty="0" smtClean="0"/>
              <a:t>	gangguan &amp; menerapkan tolok ukur &amp; cara pengamanan</a:t>
            </a:r>
          </a:p>
          <a:p>
            <a:pPr marL="274320" indent="-274320" algn="just" eaLnBrk="1" fontAlgn="auto" hangingPunct="1">
              <a:spcAft>
                <a:spcPts val="0"/>
              </a:spcAft>
              <a:buFont typeface="Wingdings"/>
              <a:buNone/>
              <a:defRPr/>
            </a:pPr>
            <a:r>
              <a:rPr lang="en-US" dirty="0" smtClean="0"/>
              <a:t>	karena:</a:t>
            </a:r>
          </a:p>
          <a:p>
            <a:pPr marL="274320" indent="-274320" algn="just" eaLnBrk="1" fontAlgn="auto" hangingPunct="1">
              <a:spcAft>
                <a:spcPts val="0"/>
              </a:spcAft>
              <a:buFont typeface="Wingdings"/>
              <a:buNone/>
              <a:defRPr/>
            </a:pPr>
            <a:r>
              <a:rPr lang="en-US" dirty="0" smtClean="0"/>
              <a:t>	a. Operasi kritis/penting perusahaan sangat tergantung pada</a:t>
            </a:r>
          </a:p>
          <a:p>
            <a:pPr marL="274320" indent="-274320" algn="just" eaLnBrk="1" fontAlgn="auto" hangingPunct="1">
              <a:spcAft>
                <a:spcPts val="0"/>
              </a:spcAft>
              <a:buFont typeface="Wingdings"/>
              <a:buNone/>
              <a:defRPr/>
            </a:pPr>
            <a:r>
              <a:rPr lang="en-US" dirty="0" smtClean="0"/>
              <a:t>	    sistem informasi,</a:t>
            </a:r>
          </a:p>
          <a:p>
            <a:pPr marL="274320" indent="-274320" algn="just" eaLnBrk="1" fontAlgn="auto" hangingPunct="1">
              <a:spcAft>
                <a:spcPts val="0"/>
              </a:spcAft>
              <a:buFont typeface="Wingdings"/>
              <a:buNone/>
              <a:defRPr/>
            </a:pPr>
            <a:r>
              <a:rPr lang="en-US" dirty="0" smtClean="0"/>
              <a:t>	b. </a:t>
            </a:r>
            <a:r>
              <a:rPr lang="en-US" dirty="0" err="1" smtClean="0"/>
              <a:t>Sistem</a:t>
            </a:r>
            <a:r>
              <a:rPr lang="en-US" dirty="0" smtClean="0"/>
              <a:t> saat ini umumnya memiliki akses online dari user</a:t>
            </a:r>
          </a:p>
          <a:p>
            <a:pPr marL="274320" indent="-274320" algn="just" eaLnBrk="1" fontAlgn="auto" hangingPunct="1">
              <a:spcAft>
                <a:spcPts val="0"/>
              </a:spcAft>
              <a:buFont typeface="Wingdings"/>
              <a:buNone/>
              <a:defRPr/>
            </a:pPr>
            <a:r>
              <a:rPr lang="en-US" dirty="0" smtClean="0"/>
              <a:t>	    yang berlokasi di seluruh perusahaan,</a:t>
            </a:r>
          </a:p>
          <a:p>
            <a:pPr marL="274320" indent="-274320" algn="just" eaLnBrk="1" fontAlgn="auto" hangingPunct="1">
              <a:spcAft>
                <a:spcPts val="0"/>
              </a:spcAft>
              <a:buFont typeface="Wingdings"/>
              <a:buNone/>
              <a:defRPr/>
            </a:pPr>
            <a:r>
              <a:rPr lang="en-US" dirty="0" smtClean="0"/>
              <a:t>	c. Kebanyakan end user umumnya lalai dalam mengamankan</a:t>
            </a:r>
          </a:p>
          <a:p>
            <a:pPr marL="274320" indent="-274320" algn="just" eaLnBrk="1" fontAlgn="auto" hangingPunct="1">
              <a:spcAft>
                <a:spcPts val="0"/>
              </a:spcAft>
              <a:buFont typeface="Wingdings"/>
              <a:buNone/>
              <a:defRPr/>
            </a:pPr>
            <a:r>
              <a:rPr lang="en-US" dirty="0" smtClean="0"/>
              <a:t>	    dan menjaga sistem.</a:t>
            </a:r>
          </a:p>
          <a:p>
            <a:pPr marL="274320" indent="-274320" algn="just"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321610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linds(horizontal)">
                                      <p:cBhvr>
                                        <p:cTn id="40" dur="500"/>
                                        <p:tgtEl>
                                          <p:spTgt spid="3">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linds(horizontal)">
                                      <p:cBhvr>
                                        <p:cTn id="45" dur="500"/>
                                        <p:tgtEl>
                                          <p:spTgt spid="3">
                                            <p:txEl>
                                              <p:pRg st="10" end="10"/>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linds(horizontal)">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r>
              <a:rPr lang="en-US" dirty="0" smtClean="0"/>
              <a:t>Systems security </a:t>
            </a:r>
            <a:r>
              <a:rPr lang="en-US" dirty="0" err="1" smtClean="0"/>
              <a:t>diarahkan</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tiga</a:t>
            </a:r>
            <a:r>
              <a:rPr lang="en-US" dirty="0" smtClean="0"/>
              <a:t> </a:t>
            </a:r>
            <a:r>
              <a:rPr lang="en-US" dirty="0" err="1" smtClean="0"/>
              <a:t>tujuan</a:t>
            </a:r>
            <a:r>
              <a:rPr lang="en-US" dirty="0" smtClean="0"/>
              <a:t> </a:t>
            </a:r>
            <a:r>
              <a:rPr lang="en-US" dirty="0" err="1" smtClean="0"/>
              <a:t>utama</a:t>
            </a:r>
            <a:r>
              <a:rPr lang="en-US" dirty="0" smtClean="0"/>
              <a:t>, </a:t>
            </a:r>
            <a:r>
              <a:rPr lang="en-US" dirty="0" err="1" smtClean="0"/>
              <a:t>yaitu</a:t>
            </a:r>
            <a:r>
              <a:rPr lang="en-US" dirty="0" smtClean="0"/>
              <a:t>: </a:t>
            </a:r>
            <a:r>
              <a:rPr lang="en-US" dirty="0" err="1" smtClean="0"/>
              <a:t>Kerahasiaan</a:t>
            </a:r>
            <a:r>
              <a:rPr lang="en-US" dirty="0" smtClean="0"/>
              <a:t>, </a:t>
            </a:r>
            <a:r>
              <a:rPr lang="en-US" dirty="0" err="1" smtClean="0"/>
              <a:t>Ketersediaan</a:t>
            </a:r>
            <a:r>
              <a:rPr lang="en-US" dirty="0" smtClean="0"/>
              <a:t>, </a:t>
            </a:r>
            <a:r>
              <a:rPr lang="en-US" dirty="0" err="1" smtClean="0"/>
              <a:t>dan</a:t>
            </a:r>
            <a:r>
              <a:rPr lang="en-US" dirty="0" smtClean="0"/>
              <a:t> </a:t>
            </a:r>
            <a:r>
              <a:rPr lang="en-US" dirty="0" err="1" smtClean="0"/>
              <a:t>Integritas</a:t>
            </a:r>
            <a:endParaRPr lang="en-US" dirty="0" smtClean="0"/>
          </a:p>
          <a:p>
            <a:endParaRPr lang="en-US" dirty="0"/>
          </a:p>
        </p:txBody>
      </p:sp>
    </p:spTree>
    <p:extLst>
      <p:ext uri="{BB962C8B-B14F-4D97-AF65-F5344CB8AC3E}">
        <p14:creationId xmlns:p14="http://schemas.microsoft.com/office/powerpoint/2010/main" val="1107409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normAutofit fontScale="90000"/>
          </a:bodyPr>
          <a:lstStyle/>
          <a:p>
            <a:pPr eaLnBrk="1" fontAlgn="auto" hangingPunct="1">
              <a:spcAft>
                <a:spcPts val="0"/>
              </a:spcAft>
              <a:defRPr/>
            </a:pPr>
            <a:r>
              <a:rPr lang="en-US" dirty="0" smtClean="0"/>
              <a:t>TUJUAN KEAMANAN - 2</a:t>
            </a:r>
            <a:endParaRPr lang="en-US" dirty="0"/>
          </a:p>
        </p:txBody>
      </p:sp>
      <p:sp>
        <p:nvSpPr>
          <p:cNvPr id="32771" name="Content Placeholder 2"/>
          <p:cNvSpPr>
            <a:spLocks noGrp="1"/>
          </p:cNvSpPr>
          <p:nvPr>
            <p:ph idx="1"/>
          </p:nvPr>
        </p:nvSpPr>
        <p:spPr>
          <a:xfrm>
            <a:off x="285750" y="1295399"/>
            <a:ext cx="8429625" cy="5178425"/>
          </a:xfrm>
        </p:spPr>
        <p:txBody>
          <a:bodyPr>
            <a:normAutofit/>
          </a:bodyPr>
          <a:lstStyle/>
          <a:p>
            <a:pPr eaLnBrk="1" hangingPunct="1"/>
            <a:r>
              <a:rPr lang="en-US" b="1" dirty="0" err="1" smtClean="0"/>
              <a:t>Kerahasiaan</a:t>
            </a:r>
            <a:r>
              <a:rPr lang="en-US" b="1" dirty="0" smtClean="0"/>
              <a:t> (confidentiality).</a:t>
            </a:r>
          </a:p>
          <a:p>
            <a:pPr marL="514350" indent="-514350" eaLnBrk="1" hangingPunct="1">
              <a:buFont typeface="+mj-lt"/>
              <a:buAutoNum type="arabicPeriod"/>
            </a:pPr>
            <a:r>
              <a:rPr lang="en-US" dirty="0" smtClean="0"/>
              <a:t>Perusahaan </a:t>
            </a:r>
            <a:r>
              <a:rPr lang="en-US" dirty="0" err="1" smtClean="0"/>
              <a:t>berupaya</a:t>
            </a:r>
            <a:r>
              <a:rPr lang="en-US" dirty="0" smtClean="0"/>
              <a:t> </a:t>
            </a:r>
            <a:r>
              <a:rPr lang="en-US" dirty="0" err="1" smtClean="0"/>
              <a:t>melindungi</a:t>
            </a:r>
            <a:r>
              <a:rPr lang="en-US" dirty="0" smtClean="0"/>
              <a:t> data &amp;</a:t>
            </a:r>
          </a:p>
          <a:p>
            <a:pPr eaLnBrk="1" hangingPunct="1">
              <a:buFont typeface="Wingdings" pitchFamily="2" charset="2"/>
              <a:buNone/>
            </a:pPr>
            <a:r>
              <a:rPr lang="en-US" dirty="0" smtClean="0"/>
              <a:t>	  </a:t>
            </a:r>
            <a:r>
              <a:rPr lang="en-US" dirty="0" err="1" smtClean="0"/>
              <a:t>informasi</a:t>
            </a:r>
            <a:r>
              <a:rPr lang="en-US" dirty="0" smtClean="0"/>
              <a:t> </a:t>
            </a:r>
            <a:r>
              <a:rPr lang="en-US" dirty="0" err="1" smtClean="0"/>
              <a:t>dari</a:t>
            </a:r>
            <a:r>
              <a:rPr lang="en-US" dirty="0" smtClean="0"/>
              <a:t> </a:t>
            </a:r>
            <a:r>
              <a:rPr lang="en-US" dirty="0" err="1" smtClean="0"/>
              <a:t>penyusupan</a:t>
            </a:r>
            <a:r>
              <a:rPr lang="en-US" dirty="0" smtClean="0"/>
              <a:t> orang yang </a:t>
            </a:r>
            <a:r>
              <a:rPr lang="en-US" dirty="0" err="1" smtClean="0"/>
              <a:t>tak</a:t>
            </a:r>
            <a:r>
              <a:rPr lang="en-US" dirty="0" smtClean="0"/>
              <a:t> </a:t>
            </a:r>
          </a:p>
          <a:p>
            <a:pPr eaLnBrk="1" hangingPunct="1">
              <a:buFont typeface="Wingdings" pitchFamily="2" charset="2"/>
              <a:buNone/>
            </a:pPr>
            <a:r>
              <a:rPr lang="en-US" dirty="0" smtClean="0"/>
              <a:t>      </a:t>
            </a:r>
            <a:r>
              <a:rPr lang="en-US" dirty="0" err="1" smtClean="0"/>
              <a:t>berwenang</a:t>
            </a:r>
            <a:r>
              <a:rPr lang="en-US" dirty="0" smtClean="0"/>
              <a:t>.</a:t>
            </a:r>
          </a:p>
          <a:p>
            <a:pPr marL="514350" indent="-514350" eaLnBrk="1" hangingPunct="1">
              <a:buFont typeface="+mj-lt"/>
              <a:buAutoNum type="arabicPeriod" startAt="2"/>
            </a:pPr>
            <a:r>
              <a:rPr lang="en-US" dirty="0" err="1" smtClean="0"/>
              <a:t>Sistem</a:t>
            </a:r>
            <a:r>
              <a:rPr lang="en-US" dirty="0" smtClean="0"/>
              <a:t> </a:t>
            </a:r>
            <a:r>
              <a:rPr lang="en-US" dirty="0" err="1" smtClean="0"/>
              <a:t>Informasi</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Manusia</a:t>
            </a:r>
            <a:r>
              <a:rPr lang="en-US" dirty="0" smtClean="0"/>
              <a:t> (HRIS)</a:t>
            </a:r>
          </a:p>
          <a:p>
            <a:pPr marL="515938" indent="-515938" eaLnBrk="1" hangingPunct="1">
              <a:buFont typeface="Wingdings" pitchFamily="2" charset="2"/>
              <a:buNone/>
            </a:pP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thd</a:t>
            </a:r>
            <a:r>
              <a:rPr lang="en-US" dirty="0" smtClean="0"/>
              <a:t> </a:t>
            </a:r>
            <a:r>
              <a:rPr lang="en-US" dirty="0" err="1" smtClean="0"/>
              <a:t>informasi</a:t>
            </a:r>
            <a:r>
              <a:rPr lang="en-US" dirty="0" smtClean="0"/>
              <a:t> </a:t>
            </a:r>
            <a:r>
              <a:rPr lang="en-US" dirty="0" err="1" smtClean="0"/>
              <a:t>ttg</a:t>
            </a:r>
            <a:r>
              <a:rPr lang="en-US" dirty="0" smtClean="0"/>
              <a:t>   </a:t>
            </a:r>
            <a:r>
              <a:rPr lang="en-US" dirty="0" err="1" smtClean="0"/>
              <a:t>kepegawaian</a:t>
            </a:r>
            <a:r>
              <a:rPr lang="en-US" dirty="0" smtClean="0"/>
              <a:t>.</a:t>
            </a:r>
          </a:p>
          <a:p>
            <a:pPr marL="514350" indent="-514350" eaLnBrk="1" hangingPunct="1">
              <a:buFont typeface="+mj-lt"/>
              <a:buAutoNum type="arabicPeriod" startAt="3"/>
            </a:pPr>
            <a:r>
              <a:rPr lang="en-US" dirty="0" err="1" smtClean="0"/>
              <a:t>Sistem-sistem</a:t>
            </a:r>
            <a:r>
              <a:rPr lang="en-US" dirty="0" smtClean="0"/>
              <a:t> </a:t>
            </a:r>
            <a:r>
              <a:rPr lang="en-US" dirty="0" err="1" smtClean="0"/>
              <a:t>lainnya</a:t>
            </a:r>
            <a:r>
              <a:rPr lang="en-US" dirty="0" smtClean="0"/>
              <a:t> </a:t>
            </a:r>
            <a:r>
              <a:rPr lang="en-US" dirty="0" err="1" smtClean="0"/>
              <a:t>seperti</a:t>
            </a:r>
            <a:r>
              <a:rPr lang="en-US" dirty="0" smtClean="0"/>
              <a:t> account receivable, </a:t>
            </a:r>
          </a:p>
          <a:p>
            <a:pPr marL="515938" indent="-515938" eaLnBrk="1" hangingPunct="1">
              <a:buFont typeface="Wingdings" pitchFamily="2" charset="2"/>
              <a:buNone/>
            </a:pPr>
            <a:r>
              <a:rPr lang="en-US" dirty="0" smtClean="0"/>
              <a:t>      purchasing, </a:t>
            </a:r>
            <a:r>
              <a:rPr lang="en-US" dirty="0" err="1" smtClean="0"/>
              <a:t>dan</a:t>
            </a:r>
            <a:r>
              <a:rPr lang="en-US" dirty="0" smtClean="0"/>
              <a:t> account payable </a:t>
            </a:r>
            <a:r>
              <a:rPr lang="en-US" dirty="0" err="1" smtClean="0"/>
              <a:t>bertanggung</a:t>
            </a:r>
            <a:r>
              <a:rPr lang="en-US" dirty="0"/>
              <a:t>  </a:t>
            </a:r>
            <a:r>
              <a:rPr lang="en-US" dirty="0" smtClean="0"/>
              <a:t>   </a:t>
            </a:r>
            <a:r>
              <a:rPr lang="en-US" dirty="0" err="1" smtClean="0"/>
              <a:t>jawab</a:t>
            </a:r>
            <a:r>
              <a:rPr lang="en-US" dirty="0" smtClean="0"/>
              <a:t> </a:t>
            </a:r>
            <a:r>
              <a:rPr lang="en-US" dirty="0" err="1" smtClean="0"/>
              <a:t>menjaga</a:t>
            </a:r>
            <a:r>
              <a:rPr lang="en-US" dirty="0" smtClean="0"/>
              <a:t> </a:t>
            </a:r>
            <a:r>
              <a:rPr lang="en-US" dirty="0" err="1" smtClean="0"/>
              <a:t>rahasia</a:t>
            </a:r>
            <a:r>
              <a:rPr lang="en-US" dirty="0" smtClean="0"/>
              <a:t> </a:t>
            </a:r>
            <a:r>
              <a:rPr lang="en-US" dirty="0" err="1" smtClean="0"/>
              <a:t>perorangan</a:t>
            </a:r>
            <a:r>
              <a:rPr lang="en-US" dirty="0" smtClean="0"/>
              <a:t> </a:t>
            </a:r>
            <a:r>
              <a:rPr lang="en-US" dirty="0" err="1" smtClean="0"/>
              <a:t>dari</a:t>
            </a:r>
            <a:r>
              <a:rPr lang="en-US" dirty="0" smtClean="0"/>
              <a:t> </a:t>
            </a:r>
            <a:r>
              <a:rPr lang="en-US" dirty="0" err="1" smtClean="0"/>
              <a:t>elemen-elemen</a:t>
            </a:r>
            <a:r>
              <a:rPr lang="en-US" dirty="0" smtClean="0"/>
              <a:t>  </a:t>
            </a:r>
            <a:r>
              <a:rPr lang="en-US" dirty="0" err="1" smtClean="0"/>
              <a:t>lingkungan</a:t>
            </a:r>
            <a:r>
              <a:rPr lang="en-US" dirty="0" smtClean="0"/>
              <a:t> </a:t>
            </a:r>
            <a:r>
              <a:rPr lang="en-US" dirty="0" err="1" smtClean="0"/>
              <a:t>perusahaan</a:t>
            </a:r>
            <a:r>
              <a:rPr lang="en-US" dirty="0" smtClean="0"/>
              <a:t>.</a:t>
            </a:r>
          </a:p>
          <a:p>
            <a:pPr eaLnBrk="1" hangingPunct="1"/>
            <a:endParaRPr lang="en-US" dirty="0" smtClean="0"/>
          </a:p>
        </p:txBody>
      </p:sp>
    </p:spTree>
    <p:extLst>
      <p:ext uri="{BB962C8B-B14F-4D97-AF65-F5344CB8AC3E}">
        <p14:creationId xmlns:p14="http://schemas.microsoft.com/office/powerpoint/2010/main" val="1689359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7" dur="500"/>
                                        <p:tgtEl>
                                          <p:spTgt spid="3277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0" dur="500"/>
                                        <p:tgtEl>
                                          <p:spTgt spid="3277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3" dur="500"/>
                                        <p:tgtEl>
                                          <p:spTgt spid="32771">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6" dur="500"/>
                                        <p:tgtEl>
                                          <p:spTgt spid="32771">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19" dur="500"/>
                                        <p:tgtEl>
                                          <p:spTgt spid="32771">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2" dur="500"/>
                                        <p:tgtEl>
                                          <p:spTgt spid="32771">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animEffect transition="in" filter="blinds(horizontal)">
                                      <p:cBhvr>
                                        <p:cTn id="25"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TUJUAN KEAMANAN - 3</a:t>
            </a:r>
            <a:endParaRPr lang="en-US" dirty="0"/>
          </a:p>
        </p:txBody>
      </p:sp>
      <p:sp>
        <p:nvSpPr>
          <p:cNvPr id="3" name="Content Placeholder 2"/>
          <p:cNvSpPr>
            <a:spLocks noGrp="1"/>
          </p:cNvSpPr>
          <p:nvPr>
            <p:ph idx="1"/>
          </p:nvPr>
        </p:nvSpPr>
        <p:spPr>
          <a:xfrm>
            <a:off x="457200" y="1600200"/>
            <a:ext cx="7467600" cy="5029200"/>
          </a:xfrm>
        </p:spPr>
        <p:txBody>
          <a:bodyPr>
            <a:normAutofit fontScale="62500" lnSpcReduction="20000"/>
          </a:bodyPr>
          <a:lstStyle/>
          <a:p>
            <a:pPr marL="274320" indent="-274320" eaLnBrk="1" fontAlgn="auto" hangingPunct="1">
              <a:spcAft>
                <a:spcPts val="0"/>
              </a:spcAft>
              <a:buFont typeface="Wingdings"/>
              <a:buChar char=""/>
              <a:defRPr/>
            </a:pPr>
            <a:r>
              <a:rPr lang="en-US" sz="4000" b="1" dirty="0" smtClean="0"/>
              <a:t>Ketersediaan (availability).</a:t>
            </a:r>
          </a:p>
          <a:p>
            <a:pPr marL="514350" indent="-514350" eaLnBrk="1" fontAlgn="auto" hangingPunct="1">
              <a:spcAft>
                <a:spcPts val="0"/>
              </a:spcAft>
              <a:buFont typeface="+mj-lt"/>
              <a:buAutoNum type="arabicPeriod"/>
              <a:defRPr/>
            </a:pPr>
            <a:r>
              <a:rPr lang="en-US" sz="4000" dirty="0" err="1" smtClean="0"/>
              <a:t>Tujuan</a:t>
            </a:r>
            <a:r>
              <a:rPr lang="en-US" sz="4000" dirty="0" smtClean="0"/>
              <a:t> sistem informasi berbasis komputer (CBIS)</a:t>
            </a:r>
          </a:p>
          <a:p>
            <a:pPr marL="274320" indent="-274320" eaLnBrk="1" fontAlgn="auto" hangingPunct="1">
              <a:spcAft>
                <a:spcPts val="0"/>
              </a:spcAft>
              <a:buFont typeface="Wingdings"/>
              <a:buNone/>
              <a:defRPr/>
            </a:pPr>
            <a:r>
              <a:rPr lang="en-US" sz="4000" dirty="0" smtClean="0"/>
              <a:t>	   ialah menyediakan data dan informasi untuk</a:t>
            </a:r>
          </a:p>
          <a:p>
            <a:pPr marL="274320" indent="-274320" eaLnBrk="1" fontAlgn="auto" hangingPunct="1">
              <a:spcAft>
                <a:spcPts val="0"/>
              </a:spcAft>
              <a:buFont typeface="Wingdings"/>
              <a:buNone/>
              <a:defRPr/>
            </a:pPr>
            <a:r>
              <a:rPr lang="en-US" sz="4000" dirty="0" smtClean="0"/>
              <a:t>	   orang-orang yang berwenang menggunakannya.</a:t>
            </a:r>
          </a:p>
          <a:p>
            <a:pPr marL="514350" indent="-514350" eaLnBrk="1" fontAlgn="auto" hangingPunct="1">
              <a:spcAft>
                <a:spcPts val="0"/>
              </a:spcAft>
              <a:buFont typeface="+mj-lt"/>
              <a:buAutoNum type="arabicPeriod" startAt="2"/>
              <a:defRPr/>
            </a:pPr>
            <a:r>
              <a:rPr lang="en-US" sz="4000" dirty="0" err="1"/>
              <a:t>T</a:t>
            </a:r>
            <a:r>
              <a:rPr lang="en-US" sz="4000" dirty="0" err="1" smtClean="0"/>
              <a:t>ujuan</a:t>
            </a:r>
            <a:r>
              <a:rPr lang="en-US" sz="4000" dirty="0" smtClean="0"/>
              <a:t> ini sangat penting terutama untuk</a:t>
            </a:r>
          </a:p>
          <a:p>
            <a:pPr marL="274320" indent="-274320" eaLnBrk="1" fontAlgn="auto" hangingPunct="1">
              <a:spcAft>
                <a:spcPts val="0"/>
              </a:spcAft>
              <a:buFont typeface="Wingdings"/>
              <a:buNone/>
              <a:defRPr/>
            </a:pPr>
            <a:r>
              <a:rPr lang="en-US" sz="4000" dirty="0" smtClean="0"/>
              <a:t>	   subsistem-subsistem pada CBIS yang berorientasi</a:t>
            </a:r>
          </a:p>
          <a:p>
            <a:pPr marL="274320" indent="-274320" eaLnBrk="1" fontAlgn="auto" hangingPunct="1">
              <a:spcAft>
                <a:spcPts val="0"/>
              </a:spcAft>
              <a:buFont typeface="Wingdings"/>
              <a:buNone/>
              <a:defRPr/>
            </a:pPr>
            <a:r>
              <a:rPr lang="en-US" sz="4000" dirty="0" smtClean="0"/>
              <a:t>	   informasi.</a:t>
            </a:r>
          </a:p>
          <a:p>
            <a:pPr marL="274320" indent="-274320" eaLnBrk="1" fontAlgn="auto" hangingPunct="1">
              <a:spcAft>
                <a:spcPts val="0"/>
              </a:spcAft>
              <a:buFont typeface="Wingdings"/>
              <a:buChar char=""/>
              <a:defRPr/>
            </a:pPr>
            <a:r>
              <a:rPr lang="en-US" sz="4000" b="1" dirty="0" smtClean="0"/>
              <a:t>Integritas (Integrity).</a:t>
            </a:r>
          </a:p>
          <a:p>
            <a:pPr marL="514350" indent="-514350" eaLnBrk="1" fontAlgn="auto" hangingPunct="1">
              <a:spcAft>
                <a:spcPts val="0"/>
              </a:spcAft>
              <a:buFont typeface="+mj-lt"/>
              <a:buAutoNum type="arabicPeriod"/>
              <a:defRPr/>
            </a:pPr>
            <a:r>
              <a:rPr lang="en-US" sz="4000" dirty="0" err="1" smtClean="0"/>
              <a:t>Semua</a:t>
            </a:r>
            <a:r>
              <a:rPr lang="en-US" sz="4000" dirty="0" smtClean="0"/>
              <a:t> </a:t>
            </a:r>
            <a:r>
              <a:rPr lang="en-US" sz="4000" dirty="0" err="1" smtClean="0"/>
              <a:t>subsistem</a:t>
            </a:r>
            <a:r>
              <a:rPr lang="en-US" sz="4000" dirty="0" smtClean="0"/>
              <a:t> </a:t>
            </a:r>
            <a:r>
              <a:rPr lang="en-US" sz="4000" dirty="0" err="1" smtClean="0"/>
              <a:t>harus</a:t>
            </a:r>
            <a:r>
              <a:rPr lang="en-US" sz="4000" dirty="0" smtClean="0"/>
              <a:t> </a:t>
            </a:r>
            <a:r>
              <a:rPr lang="en-US" sz="4000" dirty="0" err="1" smtClean="0"/>
              <a:t>terhubung</a:t>
            </a:r>
            <a:r>
              <a:rPr lang="en-US" sz="4000" dirty="0" smtClean="0"/>
              <a:t> </a:t>
            </a:r>
            <a:r>
              <a:rPr lang="en-US" sz="4000" dirty="0" err="1" smtClean="0"/>
              <a:t>dengan</a:t>
            </a:r>
            <a:r>
              <a:rPr lang="en-US" sz="4000" dirty="0" smtClean="0"/>
              <a:t> </a:t>
            </a:r>
            <a:r>
              <a:rPr lang="en-US" sz="4000" dirty="0" err="1" smtClean="0"/>
              <a:t>sistemnya</a:t>
            </a:r>
            <a:endParaRPr lang="en-US" sz="4000" dirty="0" smtClean="0"/>
          </a:p>
          <a:p>
            <a:pPr marL="274320" indent="-274320" eaLnBrk="1" fontAlgn="auto" hangingPunct="1">
              <a:spcAft>
                <a:spcPts val="0"/>
              </a:spcAft>
              <a:buFont typeface="Wingdings"/>
              <a:buNone/>
              <a:defRPr/>
            </a:pPr>
            <a:r>
              <a:rPr lang="en-US" sz="4000" dirty="0" smtClean="0"/>
              <a:t>.</a:t>
            </a:r>
          </a:p>
          <a:p>
            <a:pPr marL="274320" indent="-27432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402010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Mengelola Keamanan Data</a:t>
            </a:r>
            <a:endParaRPr lang="en-US" dirty="0"/>
          </a:p>
        </p:txBody>
      </p:sp>
      <p:sp>
        <p:nvSpPr>
          <p:cNvPr id="34819" name="Content Placeholder 2"/>
          <p:cNvSpPr>
            <a:spLocks noGrp="1"/>
          </p:cNvSpPr>
          <p:nvPr>
            <p:ph idx="1"/>
          </p:nvPr>
        </p:nvSpPr>
        <p:spPr>
          <a:xfrm>
            <a:off x="457200" y="1600200"/>
            <a:ext cx="7467600" cy="4873625"/>
          </a:xfrm>
        </p:spPr>
        <p:txBody>
          <a:bodyPr/>
          <a:lstStyle/>
          <a:p>
            <a:pPr eaLnBrk="1" hangingPunct="1"/>
            <a:r>
              <a:rPr lang="en-US" b="1" smtClean="0"/>
              <a:t>Tujuan keamanan database: melindungi</a:t>
            </a:r>
          </a:p>
          <a:p>
            <a:pPr eaLnBrk="1" hangingPunct="1">
              <a:buFont typeface="Wingdings" pitchFamily="2" charset="2"/>
              <a:buNone/>
            </a:pPr>
            <a:r>
              <a:rPr lang="en-US" smtClean="0"/>
              <a:t>	data dari ancaman yang disengaja atau tidak disengaja terhadap akses dan integritas</a:t>
            </a:r>
          </a:p>
          <a:p>
            <a:pPr eaLnBrk="1" hangingPunct="1"/>
            <a:r>
              <a:rPr lang="en-US" smtClean="0"/>
              <a:t>Ancaman bertambah karena adanya akses melalui Internet atau teknologi bergerak</a:t>
            </a:r>
          </a:p>
          <a:p>
            <a:pPr eaLnBrk="1" hangingPunct="1"/>
            <a:endParaRPr lang="en-US" smtClean="0"/>
          </a:p>
        </p:txBody>
      </p:sp>
    </p:spTree>
    <p:extLst>
      <p:ext uri="{BB962C8B-B14F-4D97-AF65-F5344CB8AC3E}">
        <p14:creationId xmlns:p14="http://schemas.microsoft.com/office/powerpoint/2010/main" val="4149474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0" dur="500"/>
                                        <p:tgtEl>
                                          <p:spTgt spid="348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5"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Ancaman terhadap Keamanan Data</a:t>
            </a:r>
            <a:endParaRPr lang="en-US" dirty="0"/>
          </a:p>
        </p:txBody>
      </p:sp>
      <p:sp>
        <p:nvSpPr>
          <p:cNvPr id="35843" name="Content Placeholder 2"/>
          <p:cNvSpPr>
            <a:spLocks noGrp="1"/>
          </p:cNvSpPr>
          <p:nvPr>
            <p:ph idx="1"/>
          </p:nvPr>
        </p:nvSpPr>
        <p:spPr>
          <a:xfrm>
            <a:off x="533400" y="1752600"/>
            <a:ext cx="7467600" cy="4873625"/>
          </a:xfrm>
        </p:spPr>
        <p:txBody>
          <a:bodyPr>
            <a:normAutofit/>
          </a:bodyPr>
          <a:lstStyle/>
          <a:p>
            <a:pPr eaLnBrk="1" hangingPunct="1"/>
            <a:r>
              <a:rPr lang="en-US" b="1" dirty="0" err="1" smtClean="0"/>
              <a:t>Kehilangan</a:t>
            </a:r>
            <a:r>
              <a:rPr lang="en-US" b="1" dirty="0" smtClean="0"/>
              <a:t> yang </a:t>
            </a:r>
            <a:r>
              <a:rPr lang="en-US" b="1" dirty="0" err="1" smtClean="0"/>
              <a:t>tidak</a:t>
            </a:r>
            <a:r>
              <a:rPr lang="en-US" b="1" dirty="0" smtClean="0"/>
              <a:t> </a:t>
            </a:r>
            <a:r>
              <a:rPr lang="en-US" b="1" dirty="0" err="1" smtClean="0"/>
              <a:t>disengaja</a:t>
            </a:r>
            <a:endParaRPr lang="en-US" b="1" dirty="0" smtClean="0"/>
          </a:p>
          <a:p>
            <a:pPr eaLnBrk="1" hangingPunct="1">
              <a:buFont typeface="Wingdings" pitchFamily="2" charset="2"/>
              <a:buNone/>
            </a:pPr>
            <a:r>
              <a:rPr lang="en-US" dirty="0" smtClean="0"/>
              <a:t>	– </a:t>
            </a:r>
            <a:r>
              <a:rPr lang="en-US" dirty="0" err="1" smtClean="0"/>
              <a:t>Bisa</a:t>
            </a:r>
            <a:r>
              <a:rPr lang="en-US" dirty="0" smtClean="0"/>
              <a:t> </a:t>
            </a:r>
            <a:r>
              <a:rPr lang="en-US" dirty="0" err="1" smtClean="0"/>
              <a:t>diakibatkan</a:t>
            </a:r>
            <a:r>
              <a:rPr lang="en-US" dirty="0" smtClean="0"/>
              <a:t> </a:t>
            </a:r>
            <a:r>
              <a:rPr lang="en-US" dirty="0" err="1" smtClean="0"/>
              <a:t>oleh</a:t>
            </a:r>
            <a:endParaRPr lang="en-US" dirty="0" smtClean="0"/>
          </a:p>
          <a:p>
            <a:pPr lvl="1" eaLnBrk="1" hangingPunct="1">
              <a:buFont typeface="Wingdings 2" pitchFamily="18" charset="2"/>
              <a:buNone/>
            </a:pPr>
            <a:r>
              <a:rPr lang="en-US" dirty="0" smtClean="0"/>
              <a:t>	• </a:t>
            </a:r>
            <a:r>
              <a:rPr lang="en-US" sz="2200" dirty="0" err="1" smtClean="0"/>
              <a:t>Kesalahan</a:t>
            </a:r>
            <a:r>
              <a:rPr lang="en-US" sz="2200" dirty="0" smtClean="0"/>
              <a:t> </a:t>
            </a:r>
            <a:r>
              <a:rPr lang="en-US" sz="2200" dirty="0" err="1" smtClean="0"/>
              <a:t>manusia</a:t>
            </a:r>
            <a:endParaRPr lang="en-US" sz="2200" dirty="0" smtClean="0"/>
          </a:p>
          <a:p>
            <a:pPr lvl="1" eaLnBrk="1" hangingPunct="1">
              <a:buFont typeface="Wingdings 2" pitchFamily="18" charset="2"/>
              <a:buNone/>
            </a:pPr>
            <a:r>
              <a:rPr lang="en-US" sz="2200" dirty="0" smtClean="0"/>
              <a:t>	• </a:t>
            </a:r>
            <a:r>
              <a:rPr lang="en-US" sz="2200" dirty="0" err="1" smtClean="0"/>
              <a:t>Kesalahan</a:t>
            </a:r>
            <a:r>
              <a:rPr lang="en-US" sz="2200" dirty="0" smtClean="0"/>
              <a:t> </a:t>
            </a:r>
            <a:r>
              <a:rPr lang="en-US" sz="2200" dirty="0" err="1" smtClean="0"/>
              <a:t>sotware</a:t>
            </a:r>
            <a:endParaRPr lang="en-US" sz="2200" dirty="0" smtClean="0"/>
          </a:p>
          <a:p>
            <a:pPr lvl="1" eaLnBrk="1" hangingPunct="1">
              <a:buFont typeface="Wingdings 2" pitchFamily="18" charset="2"/>
              <a:buNone/>
            </a:pPr>
            <a:r>
              <a:rPr lang="en-US" sz="2200" dirty="0" smtClean="0"/>
              <a:t>	• </a:t>
            </a:r>
            <a:r>
              <a:rPr lang="en-US" sz="2200" dirty="0" err="1" smtClean="0"/>
              <a:t>Kegagalan</a:t>
            </a:r>
            <a:r>
              <a:rPr lang="en-US" sz="2200" dirty="0" smtClean="0"/>
              <a:t> hardware</a:t>
            </a:r>
          </a:p>
          <a:p>
            <a:pPr eaLnBrk="1" hangingPunct="1"/>
            <a:r>
              <a:rPr lang="en-US" b="1" dirty="0" err="1" smtClean="0"/>
              <a:t>Penyusupan</a:t>
            </a:r>
            <a:endParaRPr lang="en-US" b="1" dirty="0" smtClean="0"/>
          </a:p>
          <a:p>
            <a:pPr marL="514350" indent="-514350" eaLnBrk="1" hangingPunct="1">
              <a:buFont typeface="+mj-lt"/>
              <a:buAutoNum type="arabicPeriod"/>
            </a:pPr>
            <a:r>
              <a:rPr lang="en-US" dirty="0" err="1" smtClean="0"/>
              <a:t>Pengaksesan</a:t>
            </a:r>
            <a:r>
              <a:rPr lang="en-US" dirty="0" smtClean="0"/>
              <a:t> </a:t>
            </a:r>
            <a:r>
              <a:rPr lang="en-US" dirty="0" err="1" smtClean="0"/>
              <a:t>dilakukan</a:t>
            </a:r>
            <a:r>
              <a:rPr lang="en-US" dirty="0" smtClean="0"/>
              <a:t> </a:t>
            </a:r>
            <a:r>
              <a:rPr lang="en-US" dirty="0" err="1" smtClean="0"/>
              <a:t>oleh</a:t>
            </a:r>
            <a:r>
              <a:rPr lang="en-US" dirty="0" smtClean="0"/>
              <a:t> orang yang </a:t>
            </a:r>
            <a:r>
              <a:rPr lang="en-US" dirty="0" err="1" smtClean="0"/>
              <a:t>tidakberhak</a:t>
            </a:r>
            <a:endParaRPr lang="en-US" dirty="0"/>
          </a:p>
          <a:p>
            <a:pPr marL="514350" indent="-514350" eaLnBrk="1" hangingPunct="1">
              <a:buFont typeface="+mj-lt"/>
              <a:buAutoNum type="arabicPeriod"/>
            </a:pPr>
            <a:r>
              <a:rPr lang="en-US" dirty="0" err="1" smtClean="0"/>
              <a:t>Bisa</a:t>
            </a:r>
            <a:r>
              <a:rPr lang="en-US" dirty="0" smtClean="0"/>
              <a:t> </a:t>
            </a:r>
            <a:r>
              <a:rPr lang="en-US" dirty="0" err="1" smtClean="0"/>
              <a:t>mengubah</a:t>
            </a:r>
            <a:r>
              <a:rPr lang="en-US" dirty="0" smtClean="0"/>
              <a:t> </a:t>
            </a:r>
            <a:r>
              <a:rPr lang="en-US" dirty="0" err="1" smtClean="0"/>
              <a:t>atau</a:t>
            </a:r>
            <a:r>
              <a:rPr lang="en-US" dirty="0" smtClean="0"/>
              <a:t> </a:t>
            </a:r>
            <a:r>
              <a:rPr lang="en-US" dirty="0" err="1" smtClean="0"/>
              <a:t>tidak</a:t>
            </a:r>
            <a:r>
              <a:rPr lang="en-US" dirty="0" smtClean="0"/>
              <a:t> </a:t>
            </a:r>
            <a:r>
              <a:rPr lang="en-US" dirty="0" err="1" smtClean="0"/>
              <a:t>mengubah</a:t>
            </a:r>
            <a:r>
              <a:rPr lang="en-US" dirty="0" smtClean="0"/>
              <a:t> data</a:t>
            </a:r>
          </a:p>
          <a:p>
            <a:pPr eaLnBrk="1" hangingPunct="1"/>
            <a:endParaRPr lang="en-US" dirty="0" smtClean="0"/>
          </a:p>
        </p:txBody>
      </p:sp>
    </p:spTree>
    <p:extLst>
      <p:ext uri="{BB962C8B-B14F-4D97-AF65-F5344CB8AC3E}">
        <p14:creationId xmlns:p14="http://schemas.microsoft.com/office/powerpoint/2010/main" val="169656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5" dur="500"/>
                                        <p:tgtEl>
                                          <p:spTgt spid="3584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18" dur="500"/>
                                        <p:tgtEl>
                                          <p:spTgt spid="3584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1" dur="500"/>
                                        <p:tgtEl>
                                          <p:spTgt spid="3584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26" dur="500"/>
                                        <p:tgtEl>
                                          <p:spTgt spid="3584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animEffect transition="in" filter="blinds(horizontal)">
                                      <p:cBhvr>
                                        <p:cTn id="31" dur="500"/>
                                        <p:tgtEl>
                                          <p:spTgt spid="3584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5843">
                                            <p:txEl>
                                              <p:pRg st="7" end="7"/>
                                            </p:txEl>
                                          </p:spTgt>
                                        </p:tgtEl>
                                        <p:attrNameLst>
                                          <p:attrName>style.visibility</p:attrName>
                                        </p:attrNameLst>
                                      </p:cBhvr>
                                      <p:to>
                                        <p:strVal val="visible"/>
                                      </p:to>
                                    </p:set>
                                    <p:animEffect transition="in" filter="blinds(horizontal)">
                                      <p:cBhvr>
                                        <p:cTn id="36"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1202485"/>
          </a:xfrm>
        </p:spPr>
        <p:txBody>
          <a:bodyPr>
            <a:normAutofit/>
          </a:bodyPr>
          <a:lstStyle/>
          <a:p>
            <a:pPr eaLnBrk="1" fontAlgn="auto" hangingPunct="1">
              <a:spcAft>
                <a:spcPts val="0"/>
              </a:spcAft>
              <a:defRPr/>
            </a:pPr>
            <a:r>
              <a:rPr lang="en-US" sz="3200" dirty="0" smtClean="0"/>
              <a:t>Ancaman terhadap Keamanan Data</a:t>
            </a:r>
            <a:br>
              <a:rPr lang="en-US" sz="3200" dirty="0" smtClean="0"/>
            </a:br>
            <a:r>
              <a:rPr lang="en-US" sz="3200" dirty="0" smtClean="0"/>
              <a:t>(Lanjutan…)</a:t>
            </a:r>
            <a:endParaRPr lang="en-US" sz="3200" dirty="0"/>
          </a:p>
        </p:txBody>
      </p:sp>
      <p:sp>
        <p:nvSpPr>
          <p:cNvPr id="3" name="Content Placeholder 2"/>
          <p:cNvSpPr>
            <a:spLocks noGrp="1"/>
          </p:cNvSpPr>
          <p:nvPr>
            <p:ph idx="1"/>
          </p:nvPr>
        </p:nvSpPr>
        <p:spPr>
          <a:xfrm>
            <a:off x="457200" y="1524000"/>
            <a:ext cx="7467600" cy="4876799"/>
          </a:xfrm>
        </p:spPr>
        <p:txBody>
          <a:bodyPr>
            <a:normAutofit fontScale="92500" lnSpcReduction="20000"/>
          </a:bodyPr>
          <a:lstStyle/>
          <a:p>
            <a:pPr marL="274320" indent="-274320" eaLnBrk="1" fontAlgn="auto" hangingPunct="1">
              <a:spcAft>
                <a:spcPts val="0"/>
              </a:spcAft>
              <a:buFont typeface="Wingdings"/>
              <a:buChar char=""/>
              <a:defRPr/>
            </a:pPr>
            <a:r>
              <a:rPr lang="en-US" b="1" dirty="0" smtClean="0"/>
              <a:t>Kehilangan Privasi atau Kerahasiaan</a:t>
            </a:r>
          </a:p>
          <a:p>
            <a:pPr marL="274320" indent="-274320" eaLnBrk="1" fontAlgn="auto" hangingPunct="1">
              <a:spcAft>
                <a:spcPts val="0"/>
              </a:spcAft>
              <a:buFont typeface="Wingdings"/>
              <a:buNone/>
              <a:defRPr/>
            </a:pPr>
            <a:r>
              <a:rPr lang="en-US" dirty="0" smtClean="0"/>
              <a:t>	– Kehilangan privasi berarti kehilangan proteksi yang</a:t>
            </a:r>
          </a:p>
          <a:p>
            <a:pPr marL="274320" indent="-274320" eaLnBrk="1" fontAlgn="auto" hangingPunct="1">
              <a:spcAft>
                <a:spcPts val="0"/>
              </a:spcAft>
              <a:buFont typeface="Wingdings"/>
              <a:buNone/>
              <a:defRPr/>
            </a:pPr>
            <a:r>
              <a:rPr lang="en-US" dirty="0" smtClean="0"/>
              <a:t>	   dirasakan oleh seseorang</a:t>
            </a:r>
          </a:p>
          <a:p>
            <a:pPr marL="274320" indent="-274320" eaLnBrk="1" fontAlgn="auto" hangingPunct="1">
              <a:spcAft>
                <a:spcPts val="0"/>
              </a:spcAft>
              <a:buFont typeface="Wingdings"/>
              <a:buNone/>
              <a:defRPr/>
            </a:pPr>
            <a:r>
              <a:rPr lang="en-US" dirty="0" smtClean="0"/>
              <a:t>	– Kehilangan kerahasiaan berarti kebocoran data yang</a:t>
            </a:r>
          </a:p>
          <a:p>
            <a:pPr marL="274320" indent="-274320" eaLnBrk="1" fontAlgn="auto" hangingPunct="1">
              <a:spcAft>
                <a:spcPts val="0"/>
              </a:spcAft>
              <a:buFont typeface="Wingdings"/>
              <a:buNone/>
              <a:defRPr/>
            </a:pPr>
            <a:r>
              <a:rPr lang="en-US" dirty="0" smtClean="0"/>
              <a:t>	   bersifat penting bagi perusahaan</a:t>
            </a:r>
          </a:p>
          <a:p>
            <a:pPr marL="274320" indent="-274320" eaLnBrk="1" fontAlgn="auto" hangingPunct="1">
              <a:spcAft>
                <a:spcPts val="0"/>
              </a:spcAft>
              <a:buFont typeface="Wingdings"/>
              <a:buChar char=""/>
              <a:defRPr/>
            </a:pPr>
            <a:r>
              <a:rPr lang="en-US" b="1" dirty="0" smtClean="0"/>
              <a:t>Kehilangan Integritas Data</a:t>
            </a:r>
          </a:p>
          <a:p>
            <a:pPr marL="274320" indent="-274320" eaLnBrk="1" fontAlgn="auto" hangingPunct="1">
              <a:spcAft>
                <a:spcPts val="0"/>
              </a:spcAft>
              <a:buFont typeface="Wingdings"/>
              <a:buNone/>
              <a:defRPr/>
            </a:pPr>
            <a:r>
              <a:rPr lang="en-US" dirty="0" smtClean="0"/>
              <a:t>	– Bila integritas dilanggar, data menjadi tidak valid atau</a:t>
            </a:r>
          </a:p>
          <a:p>
            <a:pPr marL="274320" indent="-274320" eaLnBrk="1" fontAlgn="auto" hangingPunct="1">
              <a:spcAft>
                <a:spcPts val="0"/>
              </a:spcAft>
              <a:buFont typeface="Wingdings"/>
              <a:buNone/>
              <a:defRPr/>
            </a:pPr>
            <a:r>
              <a:rPr lang="en-US" dirty="0" smtClean="0"/>
              <a:t>	   bahkan rusak</a:t>
            </a:r>
          </a:p>
          <a:p>
            <a:pPr marL="274320" indent="-274320" eaLnBrk="1" fontAlgn="auto" hangingPunct="1">
              <a:spcAft>
                <a:spcPts val="0"/>
              </a:spcAft>
              <a:buFont typeface="Wingdings"/>
              <a:buNone/>
              <a:defRPr/>
            </a:pPr>
            <a:r>
              <a:rPr lang="en-US" dirty="0" smtClean="0"/>
              <a:t>	– Bisa menimbulkan kesalahan dalam pengambilan    </a:t>
            </a:r>
          </a:p>
          <a:p>
            <a:pPr marL="274320" indent="-274320" eaLnBrk="1" fontAlgn="auto" hangingPunct="1">
              <a:spcAft>
                <a:spcPts val="0"/>
              </a:spcAft>
              <a:buFont typeface="Wingdings"/>
              <a:buNone/>
              <a:defRPr/>
            </a:pPr>
            <a:r>
              <a:rPr lang="en-US" dirty="0" smtClean="0"/>
              <a:t>       keputusan</a:t>
            </a:r>
          </a:p>
          <a:p>
            <a:pPr marL="274320" indent="-274320" eaLnBrk="1" fontAlgn="auto" hangingPunct="1">
              <a:spcAft>
                <a:spcPts val="0"/>
              </a:spcAft>
              <a:buFont typeface="Wingdings"/>
              <a:buChar char=""/>
              <a:defRPr/>
            </a:pPr>
            <a:r>
              <a:rPr lang="en-US" b="1" dirty="0" smtClean="0"/>
              <a:t>Kehilangan Ketersediaan</a:t>
            </a:r>
          </a:p>
          <a:p>
            <a:pPr marL="274320" indent="-274320" eaLnBrk="1" fontAlgn="auto" hangingPunct="1">
              <a:spcAft>
                <a:spcPts val="0"/>
              </a:spcAft>
              <a:buFont typeface="Wingdings"/>
              <a:buNone/>
              <a:defRPr/>
            </a:pPr>
            <a:r>
              <a:rPr lang="en-US" dirty="0" smtClean="0"/>
              <a:t>	– Bisa disebabkan sabotase pada H/W, jaringan, dan   </a:t>
            </a:r>
          </a:p>
          <a:p>
            <a:pPr marL="274320" indent="-274320" eaLnBrk="1" fontAlgn="auto" hangingPunct="1">
              <a:spcAft>
                <a:spcPts val="0"/>
              </a:spcAft>
              <a:buFont typeface="Wingdings"/>
              <a:buNone/>
              <a:defRPr/>
            </a:pPr>
            <a:r>
              <a:rPr lang="en-US" dirty="0" smtClean="0"/>
              <a:t>       aplikasi</a:t>
            </a:r>
          </a:p>
          <a:p>
            <a:pPr marL="274320" indent="-274320" eaLnBrk="1" fontAlgn="auto" hangingPunct="1">
              <a:spcAft>
                <a:spcPts val="0"/>
              </a:spcAft>
              <a:buFont typeface="Wingdings"/>
              <a:buNone/>
              <a:defRPr/>
            </a:pPr>
            <a:r>
              <a:rPr lang="en-US" dirty="0" smtClean="0"/>
              <a:t>	– Penetrasi virus yang dimaksud merusak data</a:t>
            </a:r>
          </a:p>
          <a:p>
            <a:pPr marL="274320" indent="-27432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113249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blinds(horizontal)">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Rencana Keamanan Data</a:t>
            </a:r>
            <a:endParaRPr lang="en-US" dirty="0"/>
          </a:p>
        </p:txBody>
      </p:sp>
      <p:sp>
        <p:nvSpPr>
          <p:cNvPr id="3" name="Content Placeholder 2"/>
          <p:cNvSpPr>
            <a:spLocks noGrp="1"/>
          </p:cNvSpPr>
          <p:nvPr>
            <p:ph idx="1"/>
          </p:nvPr>
        </p:nvSpPr>
        <p:spPr>
          <a:xfrm>
            <a:off x="990600" y="1828801"/>
            <a:ext cx="6858000" cy="3810000"/>
          </a:xfrm>
        </p:spPr>
        <p:txBody>
          <a:bodyPr>
            <a:normAutofit/>
          </a:bodyPr>
          <a:lstStyle/>
          <a:p>
            <a:pPr marL="0" indent="0" eaLnBrk="1" fontAlgn="auto" hangingPunct="1">
              <a:spcAft>
                <a:spcPts val="0"/>
              </a:spcAft>
              <a:buNone/>
              <a:defRPr/>
            </a:pPr>
            <a:r>
              <a:rPr lang="en-US" dirty="0" err="1" smtClean="0"/>
              <a:t>Proteksi</a:t>
            </a:r>
            <a:r>
              <a:rPr lang="en-US" dirty="0" smtClean="0"/>
              <a:t> perangkat lunak </a:t>
            </a:r>
            <a:r>
              <a:rPr lang="en-US" dirty="0" err="1" smtClean="0"/>
              <a:t>manajemen</a:t>
            </a:r>
            <a:r>
              <a:rPr lang="en-US" dirty="0" smtClean="0"/>
              <a:t> data:</a:t>
            </a:r>
          </a:p>
          <a:p>
            <a:pPr marL="514350" indent="-514350" eaLnBrk="1" fontAlgn="auto" hangingPunct="1">
              <a:spcAft>
                <a:spcPts val="0"/>
              </a:spcAft>
              <a:buFont typeface="+mj-lt"/>
              <a:buAutoNum type="arabicPeriod"/>
              <a:defRPr/>
            </a:pPr>
            <a:r>
              <a:rPr lang="en-US" dirty="0" err="1" smtClean="0"/>
              <a:t>Aturan</a:t>
            </a:r>
            <a:r>
              <a:rPr lang="en-US" dirty="0" smtClean="0"/>
              <a:t> otorisasi</a:t>
            </a:r>
          </a:p>
          <a:p>
            <a:pPr marL="514350" indent="-514350" eaLnBrk="1" fontAlgn="auto" hangingPunct="1">
              <a:spcAft>
                <a:spcPts val="0"/>
              </a:spcAft>
              <a:buFont typeface="+mj-lt"/>
              <a:buAutoNum type="arabicPeriod"/>
              <a:defRPr/>
            </a:pPr>
            <a:r>
              <a:rPr lang="en-US" dirty="0" err="1" smtClean="0"/>
              <a:t>Prosedur</a:t>
            </a:r>
            <a:r>
              <a:rPr lang="en-US" dirty="0" smtClean="0"/>
              <a:t> enkripsi</a:t>
            </a:r>
          </a:p>
          <a:p>
            <a:pPr marL="514350" indent="-514350" eaLnBrk="1" fontAlgn="auto" hangingPunct="1">
              <a:spcAft>
                <a:spcPts val="0"/>
              </a:spcAft>
              <a:buFont typeface="+mj-lt"/>
              <a:buAutoNum type="arabicPeriod" startAt="3"/>
              <a:defRPr/>
            </a:pPr>
            <a:r>
              <a:rPr lang="en-US" dirty="0" err="1" smtClean="0"/>
              <a:t>Skema</a:t>
            </a:r>
            <a:r>
              <a:rPr lang="en-US" dirty="0" smtClean="0"/>
              <a:t> otentikasi</a:t>
            </a:r>
          </a:p>
          <a:p>
            <a:pPr marL="274320" indent="-274320" eaLnBrk="1" fontAlgn="auto" hangingPunct="1">
              <a:spcAft>
                <a:spcPts val="0"/>
              </a:spcAft>
              <a:buFont typeface="Wingdings"/>
              <a:buNone/>
              <a:defRPr/>
            </a:pPr>
            <a:endParaRPr lang="en-US" dirty="0"/>
          </a:p>
        </p:txBody>
      </p:sp>
    </p:spTree>
    <p:extLst>
      <p:ext uri="{BB962C8B-B14F-4D97-AF65-F5344CB8AC3E}">
        <p14:creationId xmlns:p14="http://schemas.microsoft.com/office/powerpoint/2010/main" val="121217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Embedde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6" y="3958125"/>
            <a:ext cx="3167063" cy="206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omputer_surfing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316" y="1206218"/>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p:cNvSpPr txBox="1">
            <a:spLocks noChangeArrowheads="1"/>
          </p:cNvSpPr>
          <p:nvPr/>
        </p:nvSpPr>
        <p:spPr bwMode="auto">
          <a:xfrm>
            <a:off x="2151063" y="609600"/>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err="1">
                <a:solidFill>
                  <a:srgbClr val="000099"/>
                </a:solidFill>
                <a:latin typeface="Berlin Sans FB" pitchFamily="34" charset="0"/>
              </a:rPr>
              <a:t>Karakteristik</a:t>
            </a:r>
            <a:r>
              <a:rPr lang="en-US" sz="4000" dirty="0">
                <a:solidFill>
                  <a:srgbClr val="000099"/>
                </a:solidFill>
                <a:latin typeface="Berlin Sans FB" pitchFamily="34" charset="0"/>
              </a:rPr>
              <a:t> Era </a:t>
            </a:r>
            <a:r>
              <a:rPr lang="en-US" sz="4000" dirty="0" err="1">
                <a:solidFill>
                  <a:srgbClr val="000099"/>
                </a:solidFill>
                <a:latin typeface="Berlin Sans FB" pitchFamily="34" charset="0"/>
              </a:rPr>
              <a:t>Informasi</a:t>
            </a:r>
            <a:r>
              <a:rPr lang="en-US" sz="4000" dirty="0">
                <a:solidFill>
                  <a:srgbClr val="000099"/>
                </a:solidFill>
                <a:latin typeface="Berlin Sans FB" pitchFamily="34" charset="0"/>
              </a:rPr>
              <a:t> :</a:t>
            </a:r>
            <a:endParaRPr lang="en-US" sz="3200" dirty="0">
              <a:solidFill>
                <a:srgbClr val="000099"/>
              </a:solidFill>
              <a:latin typeface="Berlin Sans FB" pitchFamily="34" charset="0"/>
            </a:endParaRPr>
          </a:p>
        </p:txBody>
      </p:sp>
      <p:sp>
        <p:nvSpPr>
          <p:cNvPr id="7" name="Text Box 16"/>
          <p:cNvSpPr txBox="1">
            <a:spLocks noChangeArrowheads="1"/>
          </p:cNvSpPr>
          <p:nvPr/>
        </p:nvSpPr>
        <p:spPr bwMode="auto">
          <a:xfrm>
            <a:off x="2286000" y="1311275"/>
            <a:ext cx="2787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solidFill>
                  <a:srgbClr val="000099"/>
                </a:solidFill>
              </a:rPr>
              <a:t>“ </a:t>
            </a:r>
            <a:r>
              <a:rPr lang="en-US" sz="2800" dirty="0" err="1">
                <a:solidFill>
                  <a:srgbClr val="000099"/>
                </a:solidFill>
              </a:rPr>
              <a:t>Melekat</a:t>
            </a:r>
            <a:r>
              <a:rPr lang="en-US" sz="2800" dirty="0">
                <a:solidFill>
                  <a:srgbClr val="000099"/>
                </a:solidFill>
              </a:rPr>
              <a:t> </a:t>
            </a:r>
            <a:r>
              <a:rPr lang="en-US" sz="2800" dirty="0" err="1">
                <a:solidFill>
                  <a:srgbClr val="000099"/>
                </a:solidFill>
              </a:rPr>
              <a:t>erat</a:t>
            </a:r>
            <a:r>
              <a:rPr lang="en-US" sz="2800" dirty="0">
                <a:solidFill>
                  <a:srgbClr val="000099"/>
                </a:solidFill>
              </a:rPr>
              <a:t> “</a:t>
            </a:r>
            <a:endParaRPr lang="en-GB" sz="2800" dirty="0">
              <a:solidFill>
                <a:srgbClr val="000099"/>
              </a:solidFill>
            </a:endParaRPr>
          </a:p>
        </p:txBody>
      </p:sp>
      <p:sp>
        <p:nvSpPr>
          <p:cNvPr id="8" name="Text Box 17"/>
          <p:cNvSpPr txBox="1">
            <a:spLocks noChangeArrowheads="1"/>
          </p:cNvSpPr>
          <p:nvPr/>
        </p:nvSpPr>
        <p:spPr bwMode="auto">
          <a:xfrm>
            <a:off x="731837" y="2218736"/>
            <a:ext cx="8137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993300"/>
              </a:buClr>
              <a:buFont typeface="Wingdings" pitchFamily="2" charset="2"/>
              <a:buChar char="v"/>
            </a:pPr>
            <a:r>
              <a:rPr lang="en-US" dirty="0"/>
              <a:t> </a:t>
            </a:r>
            <a:r>
              <a:rPr lang="en-US" dirty="0" err="1"/>
              <a:t>Apa</a:t>
            </a:r>
            <a:r>
              <a:rPr lang="en-US" dirty="0"/>
              <a:t> yang </a:t>
            </a:r>
            <a:r>
              <a:rPr lang="en-US" dirty="0" err="1"/>
              <a:t>membedakan</a:t>
            </a:r>
            <a:r>
              <a:rPr lang="en-US" dirty="0"/>
              <a:t> era </a:t>
            </a:r>
            <a:r>
              <a:rPr lang="en-US" dirty="0" err="1"/>
              <a:t>informasi</a:t>
            </a:r>
            <a:r>
              <a:rPr lang="en-US" dirty="0"/>
              <a:t> </a:t>
            </a:r>
            <a:r>
              <a:rPr lang="en-US" dirty="0" err="1"/>
              <a:t>dari</a:t>
            </a:r>
            <a:r>
              <a:rPr lang="en-US" dirty="0"/>
              <a:t> era </a:t>
            </a:r>
            <a:r>
              <a:rPr lang="en-US" dirty="0" err="1"/>
              <a:t>revolusi</a:t>
            </a:r>
            <a:r>
              <a:rPr lang="en-US" dirty="0"/>
              <a:t> </a:t>
            </a:r>
            <a:r>
              <a:rPr lang="en-US" dirty="0" err="1"/>
              <a:t>industri</a:t>
            </a:r>
            <a:r>
              <a:rPr lang="en-US" dirty="0"/>
              <a:t> </a:t>
            </a:r>
            <a:r>
              <a:rPr lang="en-US" dirty="0" err="1"/>
              <a:t>atau</a:t>
            </a:r>
            <a:endParaRPr lang="en-US" dirty="0"/>
          </a:p>
          <a:p>
            <a:pPr>
              <a:buClr>
                <a:srgbClr val="993300"/>
              </a:buClr>
              <a:buFont typeface="Wingdings" pitchFamily="2" charset="2"/>
              <a:buNone/>
            </a:pPr>
            <a:r>
              <a:rPr lang="en-US" dirty="0"/>
              <a:t>    </a:t>
            </a:r>
            <a:r>
              <a:rPr lang="en-US" dirty="0" err="1"/>
              <a:t>fase</a:t>
            </a:r>
            <a:r>
              <a:rPr lang="en-US" dirty="0"/>
              <a:t> </a:t>
            </a:r>
            <a:r>
              <a:rPr lang="en-US" dirty="0" err="1"/>
              <a:t>sejarah</a:t>
            </a:r>
            <a:r>
              <a:rPr lang="en-US" dirty="0"/>
              <a:t> </a:t>
            </a:r>
            <a:r>
              <a:rPr lang="en-US" dirty="0" err="1"/>
              <a:t>manusia</a:t>
            </a:r>
            <a:r>
              <a:rPr lang="en-US" dirty="0"/>
              <a:t> yang lain ?? : </a:t>
            </a:r>
            <a:endParaRPr lang="en-GB" dirty="0"/>
          </a:p>
        </p:txBody>
      </p:sp>
      <p:sp>
        <p:nvSpPr>
          <p:cNvPr id="9" name="Text Box 18"/>
          <p:cNvSpPr txBox="1">
            <a:spLocks noChangeArrowheads="1"/>
          </p:cNvSpPr>
          <p:nvPr/>
        </p:nvSpPr>
        <p:spPr bwMode="auto">
          <a:xfrm>
            <a:off x="1127125" y="2920411"/>
            <a:ext cx="75660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buFontTx/>
              <a:buChar char="-"/>
            </a:pPr>
            <a:r>
              <a:rPr lang="en-US" dirty="0"/>
              <a:t> </a:t>
            </a:r>
            <a:r>
              <a:rPr lang="en-US" dirty="0" err="1"/>
              <a:t>Derajad</a:t>
            </a:r>
            <a:r>
              <a:rPr lang="en-US" dirty="0"/>
              <a:t> </a:t>
            </a:r>
            <a:r>
              <a:rPr lang="en-US" dirty="0" err="1"/>
              <a:t>kelekatan</a:t>
            </a:r>
            <a:r>
              <a:rPr lang="en-US" dirty="0"/>
              <a:t> TI </a:t>
            </a:r>
            <a:r>
              <a:rPr lang="en-US" dirty="0" err="1"/>
              <a:t>pada</a:t>
            </a:r>
            <a:r>
              <a:rPr lang="en-US" dirty="0"/>
              <a:t> </a:t>
            </a:r>
            <a:r>
              <a:rPr lang="en-US" dirty="0" err="1"/>
              <a:t>kehidupan</a:t>
            </a:r>
            <a:r>
              <a:rPr lang="en-US" dirty="0"/>
              <a:t> </a:t>
            </a:r>
            <a:r>
              <a:rPr lang="en-US" dirty="0" err="1"/>
              <a:t>kita</a:t>
            </a:r>
            <a:r>
              <a:rPr lang="en-US" dirty="0"/>
              <a:t> </a:t>
            </a:r>
            <a:r>
              <a:rPr lang="en-US" dirty="0" err="1"/>
              <a:t>sehari-hari</a:t>
            </a:r>
            <a:endParaRPr lang="en-US" dirty="0"/>
          </a:p>
          <a:p>
            <a:pPr>
              <a:lnSpc>
                <a:spcPct val="110000"/>
              </a:lnSpc>
              <a:buFontTx/>
              <a:buChar char="-"/>
            </a:pPr>
            <a:r>
              <a:rPr lang="en-US" dirty="0"/>
              <a:t> </a:t>
            </a:r>
            <a:r>
              <a:rPr lang="en-US" dirty="0" err="1"/>
              <a:t>Derajad</a:t>
            </a:r>
            <a:r>
              <a:rPr lang="en-US" dirty="0"/>
              <a:t> </a:t>
            </a:r>
            <a:r>
              <a:rPr lang="en-US" dirty="0" err="1"/>
              <a:t>konektivitas</a:t>
            </a:r>
            <a:r>
              <a:rPr lang="en-US" dirty="0"/>
              <a:t> </a:t>
            </a:r>
            <a:r>
              <a:rPr lang="en-US" dirty="0" err="1"/>
              <a:t>antara</a:t>
            </a:r>
            <a:r>
              <a:rPr lang="en-US" dirty="0"/>
              <a:t> </a:t>
            </a:r>
            <a:r>
              <a:rPr lang="en-US" dirty="0" err="1"/>
              <a:t>seseorang</a:t>
            </a:r>
            <a:r>
              <a:rPr lang="en-US" dirty="0"/>
              <a:t> </a:t>
            </a:r>
            <a:r>
              <a:rPr lang="en-US" dirty="0" err="1"/>
              <a:t>dan</a:t>
            </a:r>
            <a:r>
              <a:rPr lang="en-US" dirty="0"/>
              <a:t> </a:t>
            </a:r>
            <a:r>
              <a:rPr lang="en-US" dirty="0" err="1"/>
              <a:t>organisasi</a:t>
            </a:r>
            <a:endParaRPr lang="en-US" dirty="0"/>
          </a:p>
          <a:p>
            <a:pPr>
              <a:lnSpc>
                <a:spcPct val="110000"/>
              </a:lnSpc>
              <a:buFontTx/>
              <a:buChar char="-"/>
            </a:pPr>
            <a:r>
              <a:rPr lang="en-US" dirty="0"/>
              <a:t> </a:t>
            </a:r>
            <a:r>
              <a:rPr lang="en-US" dirty="0" err="1"/>
              <a:t>Jumlah</a:t>
            </a:r>
            <a:r>
              <a:rPr lang="en-US" dirty="0"/>
              <a:t> </a:t>
            </a:r>
            <a:r>
              <a:rPr lang="en-US" dirty="0" err="1"/>
              <a:t>dan</a:t>
            </a:r>
            <a:r>
              <a:rPr lang="en-US" dirty="0"/>
              <a:t> </a:t>
            </a:r>
            <a:r>
              <a:rPr lang="en-US" dirty="0" err="1"/>
              <a:t>ketersediaan</a:t>
            </a:r>
            <a:r>
              <a:rPr lang="en-US" dirty="0"/>
              <a:t> </a:t>
            </a:r>
            <a:r>
              <a:rPr lang="en-US" dirty="0" err="1"/>
              <a:t>informasi</a:t>
            </a:r>
            <a:r>
              <a:rPr lang="en-US" dirty="0"/>
              <a:t> yang </a:t>
            </a:r>
            <a:r>
              <a:rPr lang="en-US" dirty="0" err="1"/>
              <a:t>ada</a:t>
            </a:r>
            <a:r>
              <a:rPr lang="en-US" dirty="0"/>
              <a:t> </a:t>
            </a:r>
            <a:r>
              <a:rPr lang="en-US" dirty="0" err="1"/>
              <a:t>dalam</a:t>
            </a:r>
            <a:r>
              <a:rPr lang="en-US" dirty="0"/>
              <a:t> </a:t>
            </a:r>
            <a:r>
              <a:rPr lang="en-US" dirty="0" err="1"/>
              <a:t>masyarakat</a:t>
            </a:r>
            <a:endParaRPr lang="en-GB" dirty="0"/>
          </a:p>
        </p:txBody>
      </p:sp>
      <p:sp>
        <p:nvSpPr>
          <p:cNvPr id="10" name="Text Box 19"/>
          <p:cNvSpPr txBox="1">
            <a:spLocks noChangeArrowheads="1"/>
          </p:cNvSpPr>
          <p:nvPr/>
        </p:nvSpPr>
        <p:spPr bwMode="auto">
          <a:xfrm>
            <a:off x="731837" y="3886200"/>
            <a:ext cx="450691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buClr>
                <a:srgbClr val="993300"/>
              </a:buClr>
              <a:buFont typeface="Wingdings" pitchFamily="2" charset="2"/>
              <a:buChar char="v"/>
            </a:pPr>
            <a:r>
              <a:rPr lang="en-US" dirty="0"/>
              <a:t> Kita </a:t>
            </a:r>
            <a:r>
              <a:rPr lang="en-US" dirty="0" err="1"/>
              <a:t>benar-benar</a:t>
            </a:r>
            <a:r>
              <a:rPr lang="en-US" dirty="0"/>
              <a:t> </a:t>
            </a:r>
            <a:r>
              <a:rPr lang="en-US" dirty="0" err="1"/>
              <a:t>dikelilingi</a:t>
            </a:r>
            <a:endParaRPr lang="en-US" dirty="0"/>
          </a:p>
          <a:p>
            <a:pPr>
              <a:lnSpc>
                <a:spcPct val="110000"/>
              </a:lnSpc>
              <a:buClr>
                <a:srgbClr val="993300"/>
              </a:buClr>
              <a:buFont typeface="Wingdings" pitchFamily="2" charset="2"/>
              <a:buNone/>
            </a:pPr>
            <a:r>
              <a:rPr lang="en-US" dirty="0"/>
              <a:t>    </a:t>
            </a:r>
            <a:r>
              <a:rPr lang="en-US" dirty="0" err="1"/>
              <a:t>dengan</a:t>
            </a:r>
            <a:r>
              <a:rPr lang="en-US" dirty="0"/>
              <a:t> IT </a:t>
            </a:r>
            <a:r>
              <a:rPr lang="en-US" dirty="0" err="1"/>
              <a:t>bahkan</a:t>
            </a:r>
            <a:r>
              <a:rPr lang="en-US" dirty="0"/>
              <a:t> </a:t>
            </a:r>
            <a:r>
              <a:rPr lang="en-US" dirty="0" err="1"/>
              <a:t>terikat</a:t>
            </a:r>
            <a:r>
              <a:rPr lang="en-US" dirty="0"/>
              <a:t> </a:t>
            </a:r>
            <a:r>
              <a:rPr lang="en-US" dirty="0" err="1"/>
              <a:t>atau</a:t>
            </a:r>
            <a:endParaRPr lang="en-US" dirty="0"/>
          </a:p>
          <a:p>
            <a:pPr>
              <a:lnSpc>
                <a:spcPct val="110000"/>
              </a:lnSpc>
              <a:buClr>
                <a:srgbClr val="993300"/>
              </a:buClr>
              <a:buFont typeface="Wingdings" pitchFamily="2" charset="2"/>
              <a:buNone/>
            </a:pPr>
            <a:r>
              <a:rPr lang="en-US" dirty="0"/>
              <a:t>    </a:t>
            </a:r>
            <a:r>
              <a:rPr lang="en-US" dirty="0" err="1"/>
              <a:t>sangat</a:t>
            </a:r>
            <a:r>
              <a:rPr lang="en-US" dirty="0"/>
              <a:t> </a:t>
            </a:r>
            <a:r>
              <a:rPr lang="en-US" dirty="0" err="1"/>
              <a:t>tergantung</a:t>
            </a:r>
            <a:r>
              <a:rPr lang="en-US" dirty="0"/>
              <a:t> </a:t>
            </a:r>
            <a:r>
              <a:rPr lang="en-US" dirty="0" err="1"/>
              <a:t>dengan</a:t>
            </a:r>
            <a:r>
              <a:rPr lang="en-US" dirty="0"/>
              <a:t> TI </a:t>
            </a:r>
          </a:p>
          <a:p>
            <a:pPr>
              <a:lnSpc>
                <a:spcPct val="110000"/>
              </a:lnSpc>
              <a:buClr>
                <a:srgbClr val="993300"/>
              </a:buClr>
              <a:buFont typeface="Wingdings" pitchFamily="2" charset="2"/>
              <a:buNone/>
            </a:pPr>
            <a:r>
              <a:rPr lang="en-US" dirty="0"/>
              <a:t>    </a:t>
            </a:r>
            <a:r>
              <a:rPr lang="en-US" dirty="0" err="1"/>
              <a:t>dalam</a:t>
            </a:r>
            <a:r>
              <a:rPr lang="en-US" dirty="0"/>
              <a:t> </a:t>
            </a:r>
            <a:r>
              <a:rPr lang="en-US" dirty="0" err="1"/>
              <a:t>segala</a:t>
            </a:r>
            <a:r>
              <a:rPr lang="en-US" dirty="0"/>
              <a:t> </a:t>
            </a:r>
            <a:r>
              <a:rPr lang="en-US" dirty="0" err="1"/>
              <a:t>aktivitas</a:t>
            </a:r>
            <a:r>
              <a:rPr lang="en-US" dirty="0"/>
              <a:t>.</a:t>
            </a:r>
          </a:p>
          <a:p>
            <a:pPr>
              <a:lnSpc>
                <a:spcPct val="110000"/>
              </a:lnSpc>
              <a:buClr>
                <a:srgbClr val="993300"/>
              </a:buClr>
              <a:buFont typeface="Wingdings" pitchFamily="2" charset="2"/>
              <a:buNone/>
            </a:pPr>
            <a:r>
              <a:rPr lang="en-US" dirty="0"/>
              <a:t>    - TV, Radio, Fax, ATM, Video Game</a:t>
            </a:r>
          </a:p>
          <a:p>
            <a:pPr>
              <a:lnSpc>
                <a:spcPct val="110000"/>
              </a:lnSpc>
              <a:buClr>
                <a:srgbClr val="993300"/>
              </a:buClr>
              <a:buFont typeface="Wingdings" pitchFamily="2" charset="2"/>
              <a:buNone/>
            </a:pPr>
            <a:r>
              <a:rPr lang="en-US" dirty="0"/>
              <a:t>       Internet, </a:t>
            </a:r>
            <a:r>
              <a:rPr lang="en-US" dirty="0" err="1"/>
              <a:t>dll</a:t>
            </a:r>
            <a:endParaRPr lang="en-US" dirty="0"/>
          </a:p>
          <a:p>
            <a:pPr>
              <a:lnSpc>
                <a:spcPct val="110000"/>
              </a:lnSpc>
              <a:buClr>
                <a:srgbClr val="993300"/>
              </a:buClr>
              <a:buFont typeface="Wingdings" pitchFamily="2" charset="2"/>
              <a:buChar char="v"/>
            </a:pPr>
            <a:r>
              <a:rPr lang="en-US" dirty="0"/>
              <a:t> TI </a:t>
            </a:r>
            <a:r>
              <a:rPr lang="en-US" dirty="0" err="1"/>
              <a:t>membuat</a:t>
            </a:r>
            <a:r>
              <a:rPr lang="en-US" dirty="0"/>
              <a:t> </a:t>
            </a:r>
            <a:r>
              <a:rPr lang="en-US" dirty="0" err="1"/>
              <a:t>sebuah</a:t>
            </a:r>
            <a:r>
              <a:rPr lang="en-US" dirty="0"/>
              <a:t> </a:t>
            </a:r>
            <a:r>
              <a:rPr lang="en-US" dirty="0" err="1"/>
              <a:t>peradaban</a:t>
            </a:r>
            <a:endParaRPr lang="en-GB" dirty="0"/>
          </a:p>
        </p:txBody>
      </p:sp>
    </p:spTree>
    <p:extLst>
      <p:ext uri="{BB962C8B-B14F-4D97-AF65-F5344CB8AC3E}">
        <p14:creationId xmlns:p14="http://schemas.microsoft.com/office/powerpoint/2010/main" val="3430346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Aturan Otorisasi</a:t>
            </a:r>
            <a:endParaRPr lang="en-US" dirty="0"/>
          </a:p>
        </p:txBody>
      </p:sp>
      <p:sp>
        <p:nvSpPr>
          <p:cNvPr id="38915" name="Content Placeholder 2"/>
          <p:cNvSpPr>
            <a:spLocks noGrp="1"/>
          </p:cNvSpPr>
          <p:nvPr>
            <p:ph idx="1"/>
          </p:nvPr>
        </p:nvSpPr>
        <p:spPr>
          <a:xfrm>
            <a:off x="457200" y="1600200"/>
            <a:ext cx="7467600" cy="4873625"/>
          </a:xfrm>
        </p:spPr>
        <p:txBody>
          <a:bodyPr/>
          <a:lstStyle/>
          <a:p>
            <a:pPr eaLnBrk="1" hangingPunct="1"/>
            <a:r>
              <a:rPr lang="en-US" b="1" smtClean="0"/>
              <a:t>Aturan otorisasi: kontrol yang melekat</a:t>
            </a:r>
          </a:p>
          <a:p>
            <a:pPr eaLnBrk="1" hangingPunct="1">
              <a:buFont typeface="Wingdings" pitchFamily="2" charset="2"/>
              <a:buNone/>
            </a:pPr>
            <a:r>
              <a:rPr lang="en-US" smtClean="0"/>
              <a:t>	dalam sistem manajemen data yang membatasi akses terhadap data dan tindakan tindakan</a:t>
            </a:r>
          </a:p>
          <a:p>
            <a:pPr eaLnBrk="1" hangingPunct="1">
              <a:buFont typeface="Wingdings" pitchFamily="2" charset="2"/>
              <a:buNone/>
            </a:pPr>
            <a:r>
              <a:rPr lang="en-US" smtClean="0"/>
              <a:t>	yang dapat dilakukan oleh orang</a:t>
            </a:r>
          </a:p>
          <a:p>
            <a:pPr eaLnBrk="1" hangingPunct="1"/>
            <a:r>
              <a:rPr lang="en-US" smtClean="0"/>
              <a:t>Contoh, orang yang berhak mengakes data bisa membaca seluruh </a:t>
            </a:r>
            <a:r>
              <a:rPr lang="en-US" i="1" smtClean="0"/>
              <a:t>database </a:t>
            </a:r>
            <a:r>
              <a:rPr lang="en-US" smtClean="0"/>
              <a:t>tetapi tidak bisa mengubah data</a:t>
            </a:r>
          </a:p>
          <a:p>
            <a:pPr eaLnBrk="1" hangingPunct="1"/>
            <a:endParaRPr lang="en-US" smtClean="0"/>
          </a:p>
        </p:txBody>
      </p:sp>
    </p:spTree>
    <p:extLst>
      <p:ext uri="{BB962C8B-B14F-4D97-AF65-F5344CB8AC3E}">
        <p14:creationId xmlns:p14="http://schemas.microsoft.com/office/powerpoint/2010/main" val="186738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Contoh Aturan Otorisasi</a:t>
            </a:r>
            <a:endParaRPr lang="en-US" dirty="0"/>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63" y="2133600"/>
            <a:ext cx="7175476" cy="24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431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612"/>
          </a:xfrm>
        </p:spPr>
        <p:txBody>
          <a:bodyPr>
            <a:normAutofit fontScale="90000"/>
          </a:bodyPr>
          <a:lstStyle/>
          <a:p>
            <a:pPr eaLnBrk="1" fontAlgn="auto" hangingPunct="1">
              <a:spcAft>
                <a:spcPts val="0"/>
              </a:spcAft>
              <a:defRPr/>
            </a:pPr>
            <a:r>
              <a:rPr lang="en-US" dirty="0" smtClean="0"/>
              <a:t>Contoh Skenario Hak Akses</a:t>
            </a:r>
            <a:endParaRPr lang="en-US" dirty="0"/>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000125"/>
            <a:ext cx="5129212" cy="516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40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Enkripsi</a:t>
            </a:r>
            <a:endParaRPr lang="en-US" dirty="0"/>
          </a:p>
        </p:txBody>
      </p:sp>
      <p:sp>
        <p:nvSpPr>
          <p:cNvPr id="41987" name="Content Placeholder 2"/>
          <p:cNvSpPr>
            <a:spLocks noGrp="1"/>
          </p:cNvSpPr>
          <p:nvPr>
            <p:ph idx="1"/>
          </p:nvPr>
        </p:nvSpPr>
        <p:spPr>
          <a:xfrm>
            <a:off x="1143000" y="1752600"/>
            <a:ext cx="6781800" cy="3886200"/>
          </a:xfrm>
        </p:spPr>
        <p:txBody>
          <a:bodyPr>
            <a:normAutofit lnSpcReduction="10000"/>
          </a:bodyPr>
          <a:lstStyle/>
          <a:p>
            <a:pPr eaLnBrk="1" hangingPunct="1"/>
            <a:r>
              <a:rPr lang="en-US" dirty="0" err="1" smtClean="0"/>
              <a:t>Enkripsi</a:t>
            </a:r>
            <a:r>
              <a:rPr lang="en-US" dirty="0" smtClean="0"/>
              <a:t>: </a:t>
            </a:r>
            <a:r>
              <a:rPr lang="en-US" dirty="0" err="1" smtClean="0"/>
              <a:t>Suatu</a:t>
            </a:r>
            <a:r>
              <a:rPr lang="en-US" dirty="0" smtClean="0"/>
              <a:t> </a:t>
            </a:r>
            <a:r>
              <a:rPr lang="en-US" dirty="0" err="1" smtClean="0"/>
              <a:t>pengodean</a:t>
            </a:r>
            <a:r>
              <a:rPr lang="en-US" dirty="0" smtClean="0"/>
              <a:t> </a:t>
            </a:r>
            <a:r>
              <a:rPr lang="en-US" dirty="0" err="1" smtClean="0"/>
              <a:t>atau</a:t>
            </a:r>
            <a:endParaRPr lang="en-US" dirty="0" smtClean="0"/>
          </a:p>
          <a:p>
            <a:pPr eaLnBrk="1" hangingPunct="1">
              <a:buFont typeface="Wingdings" pitchFamily="2" charset="2"/>
              <a:buNone/>
            </a:pPr>
            <a:r>
              <a:rPr lang="en-US" dirty="0" smtClean="0"/>
              <a:t>	</a:t>
            </a:r>
            <a:r>
              <a:rPr lang="en-US" dirty="0" err="1" smtClean="0"/>
              <a:t>pengacakan</a:t>
            </a:r>
            <a:r>
              <a:rPr lang="en-US" dirty="0" smtClean="0"/>
              <a:t> data </a:t>
            </a:r>
            <a:r>
              <a:rPr lang="en-US" dirty="0" err="1" smtClean="0"/>
              <a:t>dengan</a:t>
            </a:r>
            <a:r>
              <a:rPr lang="en-US" dirty="0" smtClean="0"/>
              <a:t> </a:t>
            </a:r>
            <a:r>
              <a:rPr lang="en-US" dirty="0" err="1" smtClean="0"/>
              <a:t>tujuan</a:t>
            </a:r>
            <a:r>
              <a:rPr lang="en-US" dirty="0" smtClean="0"/>
              <a:t> orang</a:t>
            </a:r>
          </a:p>
          <a:p>
            <a:pPr eaLnBrk="1" hangingPunct="1">
              <a:buFont typeface="Wingdings" pitchFamily="2" charset="2"/>
              <a:buNone/>
            </a:pPr>
            <a:r>
              <a:rPr lang="en-US" dirty="0" smtClean="0"/>
              <a:t>	</a:t>
            </a:r>
            <a:r>
              <a:rPr lang="en-US" dirty="0" err="1" smtClean="0"/>
              <a:t>tidak</a:t>
            </a:r>
            <a:r>
              <a:rPr lang="en-US" dirty="0" smtClean="0"/>
              <a:t> </a:t>
            </a:r>
            <a:r>
              <a:rPr lang="en-US" dirty="0" err="1" smtClean="0"/>
              <a:t>bisa</a:t>
            </a:r>
            <a:r>
              <a:rPr lang="en-US" dirty="0" smtClean="0"/>
              <a:t> </a:t>
            </a:r>
            <a:r>
              <a:rPr lang="en-US" dirty="0" err="1" smtClean="0"/>
              <a:t>membacanya</a:t>
            </a:r>
            <a:r>
              <a:rPr lang="en-US" dirty="0" smtClean="0"/>
              <a:t> </a:t>
            </a:r>
            <a:r>
              <a:rPr lang="en-US" dirty="0" err="1" smtClean="0"/>
              <a:t>dengan</a:t>
            </a:r>
            <a:r>
              <a:rPr lang="en-US" dirty="0" smtClean="0"/>
              <a:t> </a:t>
            </a:r>
            <a:r>
              <a:rPr lang="en-US" dirty="0" err="1" smtClean="0"/>
              <a:t>tujuan</a:t>
            </a:r>
            <a:endParaRPr lang="en-US" dirty="0" smtClean="0"/>
          </a:p>
          <a:p>
            <a:pPr eaLnBrk="1" hangingPunct="1">
              <a:buFont typeface="Wingdings" pitchFamily="2" charset="2"/>
              <a:buNone/>
            </a:pPr>
            <a:r>
              <a:rPr lang="en-US" dirty="0" smtClean="0"/>
              <a:t>	</a:t>
            </a:r>
            <a:r>
              <a:rPr lang="en-US" dirty="0" err="1" smtClean="0"/>
              <a:t>Menjaga</a:t>
            </a:r>
            <a:r>
              <a:rPr lang="en-US" dirty="0" smtClean="0"/>
              <a:t> </a:t>
            </a:r>
            <a:r>
              <a:rPr lang="en-US" dirty="0" err="1" smtClean="0"/>
              <a:t>Kerahasiaan</a:t>
            </a:r>
            <a:r>
              <a:rPr lang="en-US" dirty="0" smtClean="0"/>
              <a:t> Data</a:t>
            </a:r>
          </a:p>
          <a:p>
            <a:pPr eaLnBrk="1" hangingPunct="1"/>
            <a:r>
              <a:rPr lang="en-US" dirty="0" err="1" smtClean="0"/>
              <a:t>Implementasi</a:t>
            </a:r>
            <a:r>
              <a:rPr lang="en-US" dirty="0" smtClean="0"/>
              <a:t> </a:t>
            </a:r>
            <a:r>
              <a:rPr lang="en-US" dirty="0" err="1" smtClean="0"/>
              <a:t>enkripsi</a:t>
            </a:r>
            <a:r>
              <a:rPr lang="en-US" dirty="0" smtClean="0"/>
              <a:t>:</a:t>
            </a:r>
          </a:p>
          <a:p>
            <a:pPr marL="514350" indent="-514350" eaLnBrk="1" hangingPunct="1">
              <a:buFont typeface="+mj-lt"/>
              <a:buAutoNum type="arabicPeriod"/>
            </a:pPr>
            <a:r>
              <a:rPr lang="en-US" dirty="0" err="1" smtClean="0"/>
              <a:t>Satu</a:t>
            </a:r>
            <a:r>
              <a:rPr lang="en-US" dirty="0" smtClean="0"/>
              <a:t> </a:t>
            </a:r>
            <a:r>
              <a:rPr lang="en-US" dirty="0" err="1" smtClean="0"/>
              <a:t>kunci</a:t>
            </a:r>
            <a:r>
              <a:rPr lang="en-US" dirty="0" smtClean="0"/>
              <a:t> (</a:t>
            </a:r>
            <a:r>
              <a:rPr lang="en-US" dirty="0" err="1" smtClean="0"/>
              <a:t>Contoh</a:t>
            </a:r>
            <a:r>
              <a:rPr lang="en-US" dirty="0" smtClean="0"/>
              <a:t> DES-Data Encryption</a:t>
            </a:r>
          </a:p>
          <a:p>
            <a:pPr eaLnBrk="1" hangingPunct="1">
              <a:buFont typeface="Wingdings" pitchFamily="2" charset="2"/>
              <a:buNone/>
            </a:pPr>
            <a:r>
              <a:rPr lang="en-US" dirty="0" smtClean="0"/>
              <a:t>	  Standard).</a:t>
            </a:r>
          </a:p>
          <a:p>
            <a:pPr marL="514350" indent="-514350" algn="just" eaLnBrk="1" hangingPunct="1">
              <a:buFont typeface="+mj-lt"/>
              <a:buAutoNum type="arabicPeriod" startAt="2"/>
            </a:pPr>
            <a:r>
              <a:rPr lang="en-US" dirty="0" err="1" smtClean="0"/>
              <a:t>Dua</a:t>
            </a:r>
            <a:r>
              <a:rPr lang="en-US" dirty="0" smtClean="0"/>
              <a:t> </a:t>
            </a:r>
            <a:r>
              <a:rPr lang="en-US" dirty="0" err="1" smtClean="0"/>
              <a:t>kunci</a:t>
            </a:r>
            <a:r>
              <a:rPr lang="en-US" dirty="0" smtClean="0"/>
              <a:t> (</a:t>
            </a:r>
            <a:r>
              <a:rPr lang="en-US" dirty="0" err="1" smtClean="0"/>
              <a:t>Contoh</a:t>
            </a:r>
            <a:r>
              <a:rPr lang="en-US" dirty="0" smtClean="0"/>
              <a:t> SSL –Secure Socket</a:t>
            </a:r>
          </a:p>
          <a:p>
            <a:pPr eaLnBrk="1" hangingPunct="1">
              <a:buFont typeface="Wingdings" pitchFamily="2" charset="2"/>
              <a:buNone/>
            </a:pPr>
            <a:r>
              <a:rPr lang="en-US" dirty="0" smtClean="0"/>
              <a:t>	  Layer).</a:t>
            </a:r>
          </a:p>
          <a:p>
            <a:pPr eaLnBrk="1" hangingPunct="1"/>
            <a:endParaRPr lang="en-US" dirty="0" smtClean="0"/>
          </a:p>
        </p:txBody>
      </p:sp>
    </p:spTree>
    <p:extLst>
      <p:ext uri="{BB962C8B-B14F-4D97-AF65-F5344CB8AC3E}">
        <p14:creationId xmlns:p14="http://schemas.microsoft.com/office/powerpoint/2010/main" val="1294664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Teknik ENKRIPSI</a:t>
            </a:r>
            <a:endParaRPr lang="en-US" dirty="0"/>
          </a:p>
        </p:txBody>
      </p:sp>
      <p:sp>
        <p:nvSpPr>
          <p:cNvPr id="43011" name="Content Placeholder 2"/>
          <p:cNvSpPr>
            <a:spLocks noGrp="1"/>
          </p:cNvSpPr>
          <p:nvPr>
            <p:ph idx="1"/>
          </p:nvPr>
        </p:nvSpPr>
        <p:spPr>
          <a:xfrm>
            <a:off x="457200" y="1600200"/>
            <a:ext cx="7467600" cy="1614488"/>
          </a:xfrm>
        </p:spPr>
        <p:txBody>
          <a:bodyPr>
            <a:normAutofit lnSpcReduction="10000"/>
          </a:bodyPr>
          <a:lstStyle/>
          <a:p>
            <a:pPr eaLnBrk="1" hangingPunct="1">
              <a:buFont typeface="Wingdings" pitchFamily="2" charset="2"/>
              <a:buNone/>
            </a:pPr>
            <a:r>
              <a:rPr lang="en-US" smtClean="0"/>
              <a:t>	Istilah yang digunakan :</a:t>
            </a:r>
          </a:p>
          <a:p>
            <a:pPr lvl="1" eaLnBrk="1" hangingPunct="1"/>
            <a:r>
              <a:rPr lang="en-US" smtClean="0"/>
              <a:t>Kryptografi : Ilmu matematik Persandian</a:t>
            </a:r>
          </a:p>
          <a:p>
            <a:pPr lvl="1" eaLnBrk="1" hangingPunct="1"/>
            <a:r>
              <a:rPr lang="en-US" smtClean="0"/>
              <a:t>Enkripsi : Menyandikan Data</a:t>
            </a:r>
          </a:p>
          <a:p>
            <a:pPr lvl="1" eaLnBrk="1" hangingPunct="1"/>
            <a:r>
              <a:rPr lang="en-US" smtClean="0"/>
              <a:t>Dekripsi : Membuka Sandi menjadi data</a:t>
            </a:r>
          </a:p>
          <a:p>
            <a:pPr eaLnBrk="1" hangingPunct="1"/>
            <a:endParaRPr 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357563"/>
            <a:ext cx="75961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784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Skema Otentikasi</a:t>
            </a:r>
            <a:endParaRPr lang="en-US" dirty="0"/>
          </a:p>
        </p:txBody>
      </p:sp>
      <p:sp>
        <p:nvSpPr>
          <p:cNvPr id="3" name="Content Placeholder 2"/>
          <p:cNvSpPr>
            <a:spLocks noGrp="1"/>
          </p:cNvSpPr>
          <p:nvPr>
            <p:ph idx="1"/>
          </p:nvPr>
        </p:nvSpPr>
        <p:spPr>
          <a:xfrm>
            <a:off x="914400" y="1752601"/>
            <a:ext cx="7467600" cy="4495800"/>
          </a:xfrm>
        </p:spPr>
        <p:txBody>
          <a:bodyPr>
            <a:normAutofit lnSpcReduction="10000"/>
          </a:bodyPr>
          <a:lstStyle/>
          <a:p>
            <a:pPr marL="274320" indent="-274320" eaLnBrk="1" fontAlgn="auto" hangingPunct="1">
              <a:spcAft>
                <a:spcPts val="0"/>
              </a:spcAft>
              <a:buFont typeface="Wingdings"/>
              <a:buChar char=""/>
              <a:defRPr/>
            </a:pPr>
            <a:r>
              <a:rPr lang="en-US" dirty="0" smtClean="0"/>
              <a:t>Skema otentikasi digunakan untuk menentukan</a:t>
            </a:r>
          </a:p>
          <a:p>
            <a:pPr marL="274320" indent="-274320" eaLnBrk="1" fontAlgn="auto" hangingPunct="1">
              <a:spcAft>
                <a:spcPts val="0"/>
              </a:spcAft>
              <a:buFont typeface="Wingdings"/>
              <a:buNone/>
              <a:defRPr/>
            </a:pPr>
            <a:r>
              <a:rPr lang="en-US" dirty="0" smtClean="0"/>
              <a:t>	seseorang apakah orang tersebut berhak atau</a:t>
            </a:r>
          </a:p>
          <a:p>
            <a:pPr marL="274320" indent="-274320" eaLnBrk="1" fontAlgn="auto" hangingPunct="1">
              <a:spcAft>
                <a:spcPts val="0"/>
              </a:spcAft>
              <a:buFont typeface="Wingdings"/>
              <a:buNone/>
              <a:defRPr/>
            </a:pPr>
            <a:r>
              <a:rPr lang="en-US" dirty="0" smtClean="0"/>
              <a:t>	tidak untuk mengakses sistem</a:t>
            </a:r>
          </a:p>
          <a:p>
            <a:pPr marL="274320" indent="-274320" eaLnBrk="1" fontAlgn="auto" hangingPunct="1">
              <a:spcAft>
                <a:spcPts val="0"/>
              </a:spcAft>
              <a:buFont typeface="Wingdings"/>
              <a:buChar char=""/>
              <a:defRPr/>
            </a:pPr>
            <a:r>
              <a:rPr lang="en-US" dirty="0" smtClean="0"/>
              <a:t>Perwujudan yang biasa dilakukan:</a:t>
            </a:r>
          </a:p>
          <a:p>
            <a:pPr marL="514350" indent="-514350" eaLnBrk="1" fontAlgn="auto" hangingPunct="1">
              <a:spcAft>
                <a:spcPts val="0"/>
              </a:spcAft>
              <a:buFont typeface="+mj-lt"/>
              <a:buAutoNum type="arabicPeriod"/>
              <a:defRPr/>
            </a:pPr>
            <a:r>
              <a:rPr lang="en-US" dirty="0" err="1" smtClean="0"/>
              <a:t>Pengamanan</a:t>
            </a:r>
            <a:r>
              <a:rPr lang="en-US" dirty="0" smtClean="0"/>
              <a:t> dokumen elektronik dengan </a:t>
            </a:r>
            <a:r>
              <a:rPr lang="en-US" i="1" dirty="0" smtClean="0"/>
              <a:t>digital</a:t>
            </a:r>
          </a:p>
          <a:p>
            <a:pPr marL="274320" indent="-274320" eaLnBrk="1" fontAlgn="auto" hangingPunct="1">
              <a:spcAft>
                <a:spcPts val="0"/>
              </a:spcAft>
              <a:buFont typeface="Wingdings"/>
              <a:buNone/>
              <a:defRPr/>
            </a:pPr>
            <a:r>
              <a:rPr lang="en-US" i="1" dirty="0" smtClean="0"/>
              <a:t>	   signature.</a:t>
            </a:r>
            <a:endParaRPr lang="en-US" i="1" dirty="0"/>
          </a:p>
          <a:p>
            <a:pPr marL="514350" indent="-514350" eaLnBrk="1" fontAlgn="auto" hangingPunct="1">
              <a:spcAft>
                <a:spcPts val="0"/>
              </a:spcAft>
              <a:buFont typeface="+mj-lt"/>
              <a:buAutoNum type="arabicPeriod" startAt="2"/>
              <a:defRPr/>
            </a:pPr>
            <a:r>
              <a:rPr lang="en-US" dirty="0" err="1" smtClean="0"/>
              <a:t>Melalui</a:t>
            </a:r>
            <a:r>
              <a:rPr lang="en-US" dirty="0" smtClean="0"/>
              <a:t> identifikasi yang diketahui oleh dirinya  </a:t>
            </a:r>
          </a:p>
          <a:p>
            <a:pPr marL="274320" indent="-274320" eaLnBrk="1" fontAlgn="auto" hangingPunct="1">
              <a:spcAft>
                <a:spcPts val="0"/>
              </a:spcAft>
              <a:buFont typeface="Wingdings"/>
              <a:buNone/>
              <a:defRPr/>
            </a:pPr>
            <a:r>
              <a:rPr lang="en-US" dirty="0" smtClean="0"/>
              <a:t>      sendiri berupa password </a:t>
            </a:r>
            <a:r>
              <a:rPr lang="en-US" dirty="0" err="1" smtClean="0"/>
              <a:t>atau</a:t>
            </a:r>
            <a:r>
              <a:rPr lang="en-US" dirty="0" smtClean="0"/>
              <a:t> PIN.</a:t>
            </a:r>
            <a:endParaRPr lang="en-US" dirty="0"/>
          </a:p>
          <a:p>
            <a:pPr marL="514350" indent="-514350" eaLnBrk="1" fontAlgn="auto" hangingPunct="1">
              <a:spcAft>
                <a:spcPts val="0"/>
              </a:spcAft>
              <a:buFont typeface="+mj-lt"/>
              <a:buAutoNum type="arabicPeriod" startAt="3"/>
              <a:defRPr/>
            </a:pPr>
            <a:r>
              <a:rPr lang="en-US" dirty="0" err="1" smtClean="0"/>
              <a:t>Menggunakan</a:t>
            </a:r>
            <a:r>
              <a:rPr lang="en-US" dirty="0" smtClean="0"/>
              <a:t> alat </a:t>
            </a:r>
            <a:r>
              <a:rPr lang="en-US" dirty="0" err="1" smtClean="0"/>
              <a:t>seperti</a:t>
            </a:r>
            <a:r>
              <a:rPr lang="en-US" dirty="0" smtClean="0"/>
              <a:t> smartcard.</a:t>
            </a:r>
            <a:endParaRPr lang="en-US" dirty="0"/>
          </a:p>
          <a:p>
            <a:pPr marL="514350" indent="-514350" eaLnBrk="1" fontAlgn="auto" hangingPunct="1">
              <a:spcAft>
                <a:spcPts val="0"/>
              </a:spcAft>
              <a:buFont typeface="+mj-lt"/>
              <a:buAutoNum type="arabicPeriod" startAt="3"/>
              <a:defRPr/>
            </a:pPr>
            <a:r>
              <a:rPr lang="en-US" dirty="0" err="1" smtClean="0"/>
              <a:t>Menggunakan</a:t>
            </a:r>
            <a:r>
              <a:rPr lang="en-US" dirty="0" smtClean="0"/>
              <a:t> sesuatu yang bersifat unik, </a:t>
            </a:r>
            <a:r>
              <a:rPr lang="en-US" dirty="0" err="1" smtClean="0"/>
              <a:t>seperti</a:t>
            </a:r>
            <a:r>
              <a:rPr lang="en-US" dirty="0" smtClean="0"/>
              <a:t> </a:t>
            </a:r>
            <a:r>
              <a:rPr lang="en-US" dirty="0" err="1" smtClean="0"/>
              <a:t>sidik</a:t>
            </a:r>
            <a:r>
              <a:rPr lang="en-US" dirty="0" smtClean="0"/>
              <a:t> jari</a:t>
            </a:r>
          </a:p>
          <a:p>
            <a:pPr marL="274320" indent="-27432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3596168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3" name="Content Placeholder 2"/>
          <p:cNvSpPr>
            <a:spLocks noGrp="1"/>
          </p:cNvSpPr>
          <p:nvPr>
            <p:ph idx="1"/>
          </p:nvPr>
        </p:nvSpPr>
        <p:spPr/>
        <p:txBody>
          <a:bodyPr/>
          <a:lstStyle/>
          <a:p>
            <a:r>
              <a:rPr lang="en-US" dirty="0" err="1" smtClean="0"/>
              <a:t>Jelaskan</a:t>
            </a:r>
            <a:r>
              <a:rPr lang="en-US" dirty="0" smtClean="0"/>
              <a:t> </a:t>
            </a:r>
            <a:r>
              <a:rPr lang="en-US" dirty="0" err="1" smtClean="0"/>
              <a:t>apa</a:t>
            </a:r>
            <a:r>
              <a:rPr lang="en-US" dirty="0" smtClean="0"/>
              <a:t> yang kalian </a:t>
            </a:r>
            <a:r>
              <a:rPr lang="en-US" dirty="0" err="1" smtClean="0"/>
              <a:t>ketahui</a:t>
            </a:r>
            <a:r>
              <a:rPr lang="en-US" dirty="0" smtClean="0"/>
              <a:t> </a:t>
            </a:r>
            <a:r>
              <a:rPr lang="en-US" dirty="0" err="1" smtClean="0"/>
              <a:t>tentang</a:t>
            </a:r>
            <a:r>
              <a:rPr lang="en-US" dirty="0" smtClean="0"/>
              <a:t> E- Service.</a:t>
            </a:r>
          </a:p>
          <a:p>
            <a:r>
              <a:rPr lang="en-US" dirty="0" err="1" smtClean="0"/>
              <a:t>Sebutkan</a:t>
            </a:r>
            <a:r>
              <a:rPr lang="en-US" dirty="0" smtClean="0"/>
              <a:t> </a:t>
            </a:r>
            <a:r>
              <a:rPr lang="en-US" dirty="0" err="1" smtClean="0"/>
              <a:t>contoh</a:t>
            </a:r>
            <a:r>
              <a:rPr lang="en-US" dirty="0" smtClean="0"/>
              <a:t> </a:t>
            </a:r>
            <a:r>
              <a:rPr lang="en-US" dirty="0" err="1" smtClean="0"/>
              <a:t>teknologi</a:t>
            </a:r>
            <a:r>
              <a:rPr lang="en-US" dirty="0" smtClean="0"/>
              <a:t> </a:t>
            </a:r>
            <a:r>
              <a:rPr lang="en-US" dirty="0" err="1" smtClean="0"/>
              <a:t>informasi</a:t>
            </a:r>
            <a:r>
              <a:rPr lang="en-US" dirty="0" smtClean="0"/>
              <a:t> </a:t>
            </a:r>
            <a:r>
              <a:rPr lang="en-US" dirty="0" err="1" smtClean="0"/>
              <a:t>apa</a:t>
            </a:r>
            <a:r>
              <a:rPr lang="en-US" dirty="0" smtClean="0"/>
              <a:t> </a:t>
            </a:r>
            <a:r>
              <a:rPr lang="en-US" dirty="0" err="1" smtClean="0"/>
              <a:t>saja</a:t>
            </a:r>
            <a:r>
              <a:rPr lang="en-US" dirty="0" smtClean="0"/>
              <a:t> yang </a:t>
            </a:r>
            <a:r>
              <a:rPr lang="en-US" dirty="0" err="1" smtClean="0"/>
              <a:t>berhubungan</a:t>
            </a:r>
            <a:r>
              <a:rPr lang="en-US" dirty="0" smtClean="0"/>
              <a:t> E- Service.</a:t>
            </a:r>
            <a:endParaRPr lang="en-US" dirty="0"/>
          </a:p>
        </p:txBody>
      </p:sp>
    </p:spTree>
    <p:extLst>
      <p:ext uri="{BB962C8B-B14F-4D97-AF65-F5344CB8AC3E}">
        <p14:creationId xmlns:p14="http://schemas.microsoft.com/office/powerpoint/2010/main" val="22984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13556" y="1218883"/>
            <a:ext cx="8305800" cy="5257800"/>
          </a:xfrm>
          <a:prstGeom prst="rect">
            <a:avLst/>
          </a:prstGeom>
          <a:solidFill>
            <a:srgbClr val="FFFFCC"/>
          </a:solidFill>
          <a:ln w="38100">
            <a:noFill/>
            <a:miter lim="800000"/>
            <a:headEnd/>
            <a:tailEnd/>
          </a:ln>
          <a:effectLst>
            <a:outerShdw dist="107763" dir="2700000" algn="ctr" rotWithShape="0">
              <a:srgbClr val="FFD41B"/>
            </a:outerShdw>
          </a:effectLst>
        </p:spPr>
        <p:txBody>
          <a:bodyPr wrap="none" anchor="ctr"/>
          <a:lstStyle/>
          <a:p>
            <a:pPr algn="ctr">
              <a:defRPr/>
            </a:pPr>
            <a:endParaRPr lang="en-US" sz="2400">
              <a:solidFill>
                <a:prstClr val="black"/>
              </a:solidFill>
              <a:latin typeface="Times New Roman" pitchFamily="18" charset="0"/>
            </a:endParaRPr>
          </a:p>
        </p:txBody>
      </p:sp>
      <p:sp>
        <p:nvSpPr>
          <p:cNvPr id="8195"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8199"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1446213" y="1455738"/>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Karakteristik</a:t>
            </a:r>
            <a:r>
              <a:rPr lang="en-US" sz="4000" dirty="0" smtClean="0">
                <a:solidFill>
                  <a:srgbClr val="000099"/>
                </a:solidFill>
                <a:latin typeface="Berlin Sans FB" pitchFamily="34" charset="0"/>
              </a:rPr>
              <a:t> Era </a:t>
            </a:r>
            <a:r>
              <a:rPr lang="en-US" sz="4000" dirty="0" err="1" smtClean="0">
                <a:solidFill>
                  <a:srgbClr val="000099"/>
                </a:solidFill>
                <a:latin typeface="Berlin Sans FB" pitchFamily="34" charset="0"/>
              </a:rPr>
              <a:t>Informasi</a:t>
            </a:r>
            <a:r>
              <a:rPr lang="en-US" sz="4000" dirty="0" smtClean="0">
                <a:solidFill>
                  <a:srgbClr val="000099"/>
                </a:solidFill>
                <a:latin typeface="Berlin Sans FB" pitchFamily="34" charset="0"/>
              </a:rPr>
              <a:t> :</a:t>
            </a:r>
            <a:endParaRPr lang="en-US" sz="3200" dirty="0" smtClean="0">
              <a:solidFill>
                <a:srgbClr val="000099"/>
              </a:solidFill>
              <a:latin typeface="Berlin Sans FB" pitchFamily="34" charset="0"/>
            </a:endParaRPr>
          </a:p>
        </p:txBody>
      </p:sp>
      <p:sp>
        <p:nvSpPr>
          <p:cNvPr id="8201" name="Text Box 9"/>
          <p:cNvSpPr txBox="1">
            <a:spLocks noChangeArrowheads="1"/>
          </p:cNvSpPr>
          <p:nvPr/>
        </p:nvSpPr>
        <p:spPr bwMode="auto">
          <a:xfrm>
            <a:off x="1660525" y="1971675"/>
            <a:ext cx="2787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smtClean="0">
                <a:solidFill>
                  <a:srgbClr val="000099"/>
                </a:solidFill>
              </a:rPr>
              <a:t>“ Melekat erat “</a:t>
            </a:r>
            <a:endParaRPr lang="en-GB" sz="2800" smtClean="0">
              <a:solidFill>
                <a:srgbClr val="000099"/>
              </a:solidFill>
            </a:endParaRPr>
          </a:p>
        </p:txBody>
      </p:sp>
      <p:sp>
        <p:nvSpPr>
          <p:cNvPr id="8202" name="Text Box 10"/>
          <p:cNvSpPr txBox="1">
            <a:spLocks noChangeArrowheads="1"/>
          </p:cNvSpPr>
          <p:nvPr/>
        </p:nvSpPr>
        <p:spPr bwMode="auto">
          <a:xfrm>
            <a:off x="479425" y="2578100"/>
            <a:ext cx="7813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smtClean="0">
                <a:solidFill>
                  <a:prstClr val="black"/>
                </a:solidFill>
              </a:rPr>
              <a:t> Kehadiran komputer merupakan penyebab utama beralihnya era</a:t>
            </a:r>
          </a:p>
          <a:p>
            <a:pPr fontAlgn="base">
              <a:lnSpc>
                <a:spcPct val="110000"/>
              </a:lnSpc>
              <a:spcBef>
                <a:spcPct val="0"/>
              </a:spcBef>
              <a:spcAft>
                <a:spcPct val="0"/>
              </a:spcAft>
              <a:buClr>
                <a:srgbClr val="993300"/>
              </a:buClr>
              <a:buFont typeface="Wingdings" pitchFamily="2" charset="2"/>
              <a:buNone/>
            </a:pPr>
            <a:r>
              <a:rPr lang="en-US" smtClean="0">
                <a:solidFill>
                  <a:prstClr val="black"/>
                </a:solidFill>
              </a:rPr>
              <a:t>    industrialisasi menuju era informasi.</a:t>
            </a:r>
            <a:endParaRPr lang="en-GB" smtClean="0">
              <a:solidFill>
                <a:prstClr val="black"/>
              </a:solidFill>
            </a:endParaRPr>
          </a:p>
        </p:txBody>
      </p:sp>
      <p:sp>
        <p:nvSpPr>
          <p:cNvPr id="8203" name="Text Box 11"/>
          <p:cNvSpPr txBox="1">
            <a:spLocks noChangeArrowheads="1"/>
          </p:cNvSpPr>
          <p:nvPr/>
        </p:nvSpPr>
        <p:spPr bwMode="auto">
          <a:xfrm>
            <a:off x="479425" y="3429000"/>
            <a:ext cx="8374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smtClean="0">
                <a:solidFill>
                  <a:prstClr val="black"/>
                </a:solidFill>
              </a:rPr>
              <a:t> Semakin lama komputer menjadi semakin kecil, semakin canggih dan</a:t>
            </a:r>
          </a:p>
          <a:p>
            <a:pPr fontAlgn="base">
              <a:lnSpc>
                <a:spcPct val="110000"/>
              </a:lnSpc>
              <a:spcBef>
                <a:spcPct val="0"/>
              </a:spcBef>
              <a:spcAft>
                <a:spcPct val="0"/>
              </a:spcAft>
              <a:buClr>
                <a:srgbClr val="993300"/>
              </a:buClr>
              <a:buFont typeface="Wingdings" pitchFamily="2" charset="2"/>
              <a:buNone/>
            </a:pPr>
            <a:r>
              <a:rPr lang="en-US" smtClean="0">
                <a:solidFill>
                  <a:prstClr val="black"/>
                </a:solidFill>
              </a:rPr>
              <a:t>    semakin kuat (powerfull).</a:t>
            </a:r>
            <a:endParaRPr lang="en-GB" smtClean="0">
              <a:solidFill>
                <a:prstClr val="black"/>
              </a:solidFill>
            </a:endParaRPr>
          </a:p>
        </p:txBody>
      </p:sp>
      <p:sp>
        <p:nvSpPr>
          <p:cNvPr id="8204" name="Text Box 12"/>
          <p:cNvSpPr txBox="1">
            <a:spLocks noChangeArrowheads="1"/>
          </p:cNvSpPr>
          <p:nvPr/>
        </p:nvSpPr>
        <p:spPr bwMode="auto">
          <a:xfrm>
            <a:off x="457200" y="4267200"/>
            <a:ext cx="82851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smtClean="0">
                <a:solidFill>
                  <a:prstClr val="black"/>
                </a:solidFill>
              </a:rPr>
              <a:t> Kecanggihan, kekuatan dan ukuran komputer merupakan 3 kecende-</a:t>
            </a:r>
          </a:p>
          <a:p>
            <a:pPr fontAlgn="base">
              <a:lnSpc>
                <a:spcPct val="110000"/>
              </a:lnSpc>
              <a:spcBef>
                <a:spcPct val="0"/>
              </a:spcBef>
              <a:spcAft>
                <a:spcPct val="0"/>
              </a:spcAft>
              <a:buClr>
                <a:srgbClr val="993300"/>
              </a:buClr>
              <a:buFont typeface="Wingdings" pitchFamily="2" charset="2"/>
              <a:buNone/>
            </a:pPr>
            <a:r>
              <a:rPr lang="en-US" smtClean="0">
                <a:solidFill>
                  <a:prstClr val="black"/>
                </a:solidFill>
              </a:rPr>
              <a:t>    rungan penting yang mendorong berlangsungnya perkembangan dan</a:t>
            </a:r>
          </a:p>
          <a:p>
            <a:pPr fontAlgn="base">
              <a:lnSpc>
                <a:spcPct val="110000"/>
              </a:lnSpc>
              <a:spcBef>
                <a:spcPct val="0"/>
              </a:spcBef>
              <a:spcAft>
                <a:spcPct val="0"/>
              </a:spcAft>
              <a:buClr>
                <a:srgbClr val="993300"/>
              </a:buClr>
              <a:buFont typeface="Wingdings" pitchFamily="2" charset="2"/>
              <a:buNone/>
            </a:pPr>
            <a:r>
              <a:rPr lang="en-US" smtClean="0">
                <a:solidFill>
                  <a:prstClr val="black"/>
                </a:solidFill>
              </a:rPr>
              <a:t>    integrasi antara komputer dan TI dalam setiap aspek kehidupan.</a:t>
            </a:r>
            <a:endParaRPr lang="en-GB" smtClean="0">
              <a:solidFill>
                <a:prstClr val="black"/>
              </a:solidFill>
            </a:endParaRPr>
          </a:p>
        </p:txBody>
      </p:sp>
    </p:spTree>
    <p:extLst>
      <p:ext uri="{BB962C8B-B14F-4D97-AF65-F5344CB8AC3E}">
        <p14:creationId xmlns:p14="http://schemas.microsoft.com/office/powerpoint/2010/main" val="26908229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2247" y="646112"/>
            <a:ext cx="8305800" cy="5257800"/>
          </a:xfrm>
          <a:prstGeom prst="rect">
            <a:avLst/>
          </a:prstGeom>
          <a:solidFill>
            <a:srgbClr val="FFFFCC"/>
          </a:solidFill>
          <a:ln w="38100">
            <a:noFill/>
            <a:miter lim="800000"/>
            <a:headEnd/>
            <a:tailEnd/>
          </a:ln>
          <a:effectLst>
            <a:outerShdw dist="107763" dir="2700000" algn="ctr" rotWithShape="0">
              <a:srgbClr val="FFD41B"/>
            </a:outerShdw>
          </a:effectLst>
        </p:spPr>
        <p:txBody>
          <a:bodyPr wrap="none" anchor="ctr"/>
          <a:lstStyle/>
          <a:p>
            <a:pPr algn="ctr">
              <a:defRPr/>
            </a:pPr>
            <a:endParaRPr lang="en-US" sz="2400">
              <a:solidFill>
                <a:prstClr val="black"/>
              </a:solidFill>
              <a:latin typeface="Times New Roman" pitchFamily="18" charset="0"/>
            </a:endParaRPr>
          </a:p>
        </p:txBody>
      </p:sp>
      <p:sp>
        <p:nvSpPr>
          <p:cNvPr id="9219"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9223" name="Picture 8"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9"/>
          <p:cNvSpPr txBox="1">
            <a:spLocks noChangeArrowheads="1"/>
          </p:cNvSpPr>
          <p:nvPr/>
        </p:nvSpPr>
        <p:spPr bwMode="auto">
          <a:xfrm>
            <a:off x="1446213" y="1455738"/>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Karakteristik</a:t>
            </a:r>
            <a:r>
              <a:rPr lang="en-US" sz="4000" dirty="0" smtClean="0">
                <a:solidFill>
                  <a:srgbClr val="000099"/>
                </a:solidFill>
                <a:latin typeface="Berlin Sans FB" pitchFamily="34" charset="0"/>
              </a:rPr>
              <a:t> Era </a:t>
            </a:r>
            <a:r>
              <a:rPr lang="en-US" sz="4000" dirty="0" err="1" smtClean="0">
                <a:solidFill>
                  <a:srgbClr val="000099"/>
                </a:solidFill>
                <a:latin typeface="Berlin Sans FB" pitchFamily="34" charset="0"/>
              </a:rPr>
              <a:t>Informasi</a:t>
            </a:r>
            <a:r>
              <a:rPr lang="en-US" sz="4000" dirty="0" smtClean="0">
                <a:solidFill>
                  <a:srgbClr val="000099"/>
                </a:solidFill>
                <a:latin typeface="Berlin Sans FB" pitchFamily="34" charset="0"/>
              </a:rPr>
              <a:t> :</a:t>
            </a:r>
            <a:endParaRPr lang="en-US" sz="3200" dirty="0" smtClean="0">
              <a:solidFill>
                <a:srgbClr val="000099"/>
              </a:solidFill>
              <a:latin typeface="Berlin Sans FB" pitchFamily="34" charset="0"/>
            </a:endParaRPr>
          </a:p>
        </p:txBody>
      </p:sp>
      <p:sp>
        <p:nvSpPr>
          <p:cNvPr id="9225" name="Text Box 10"/>
          <p:cNvSpPr txBox="1">
            <a:spLocks noChangeArrowheads="1"/>
          </p:cNvSpPr>
          <p:nvPr/>
        </p:nvSpPr>
        <p:spPr bwMode="auto">
          <a:xfrm>
            <a:off x="1660525" y="1971675"/>
            <a:ext cx="405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smtClean="0">
                <a:solidFill>
                  <a:srgbClr val="000099"/>
                </a:solidFill>
              </a:rPr>
              <a:t>“ Derajad konektivitas “</a:t>
            </a:r>
            <a:endParaRPr lang="en-GB" sz="2800" smtClean="0">
              <a:solidFill>
                <a:srgbClr val="000099"/>
              </a:solidFill>
            </a:endParaRPr>
          </a:p>
        </p:txBody>
      </p:sp>
      <p:pic>
        <p:nvPicPr>
          <p:cNvPr id="9226" name="Picture 16" descr="Commun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057400"/>
            <a:ext cx="212566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0"/>
          <p:cNvSpPr txBox="1">
            <a:spLocks noChangeArrowheads="1"/>
          </p:cNvSpPr>
          <p:nvPr/>
        </p:nvSpPr>
        <p:spPr bwMode="auto">
          <a:xfrm>
            <a:off x="650875" y="2559049"/>
            <a:ext cx="5521326"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sz="2400" dirty="0" smtClean="0">
                <a:solidFill>
                  <a:prstClr val="black"/>
                </a:solidFill>
              </a:rPr>
              <a:t> </a:t>
            </a:r>
            <a:r>
              <a:rPr lang="en-US" sz="2400" i="1" dirty="0" err="1" smtClean="0">
                <a:solidFill>
                  <a:srgbClr val="0000FF"/>
                </a:solidFill>
              </a:rPr>
              <a:t>Konektivitas</a:t>
            </a:r>
            <a:r>
              <a:rPr lang="en-US" sz="2400" i="1" dirty="0" smtClean="0">
                <a:solidFill>
                  <a:srgbClr val="0000FF"/>
                </a:solidFill>
              </a:rPr>
              <a:t>, </a:t>
            </a:r>
            <a:r>
              <a:rPr lang="en-US" sz="2400" dirty="0" err="1" smtClean="0">
                <a:solidFill>
                  <a:prstClr val="black"/>
                </a:solidFill>
              </a:rPr>
              <a:t>kemampuan</a:t>
            </a:r>
            <a:r>
              <a:rPr lang="en-US" sz="2400" dirty="0" smtClean="0">
                <a:solidFill>
                  <a:prstClr val="black"/>
                </a:solidFill>
              </a:rPr>
              <a:t> </a:t>
            </a:r>
            <a:r>
              <a:rPr lang="en-US" sz="2400" dirty="0" err="1" smtClean="0">
                <a:solidFill>
                  <a:prstClr val="black"/>
                </a:solidFill>
              </a:rPr>
              <a:t>untuk</a:t>
            </a:r>
            <a:r>
              <a:rPr lang="en-US" sz="2400" dirty="0" smtClean="0">
                <a:solidFill>
                  <a:prstClr val="black"/>
                </a:solidFill>
              </a:rPr>
              <a:t> </a:t>
            </a:r>
            <a:r>
              <a:rPr lang="en-US" sz="2400" dirty="0" err="1" smtClean="0">
                <a:solidFill>
                  <a:prstClr val="black"/>
                </a:solidFill>
              </a:rPr>
              <a:t>menghubungkan</a:t>
            </a:r>
            <a:endParaRPr lang="en-US" sz="2400" dirty="0" smtClean="0">
              <a:solidFill>
                <a:prstClr val="black"/>
              </a:solidFill>
            </a:endParaRPr>
          </a:p>
          <a:p>
            <a:pPr fontAlgn="base">
              <a:lnSpc>
                <a:spcPct val="110000"/>
              </a:lnSpc>
              <a:spcBef>
                <a:spcPct val="0"/>
              </a:spcBef>
              <a:spcAft>
                <a:spcPct val="0"/>
              </a:spcAft>
              <a:buClr>
                <a:srgbClr val="993300"/>
              </a:buClr>
              <a:buFont typeface="Wingdings" pitchFamily="2" charset="2"/>
              <a:buNone/>
            </a:pPr>
            <a:r>
              <a:rPr lang="en-US" sz="2400" dirty="0" smtClean="0">
                <a:solidFill>
                  <a:srgbClr val="0000FF"/>
                </a:solidFill>
              </a:rPr>
              <a:t>    </a:t>
            </a:r>
            <a:r>
              <a:rPr lang="en-US" sz="2400" dirty="0" err="1" smtClean="0">
                <a:solidFill>
                  <a:prstClr val="black"/>
                </a:solidFill>
              </a:rPr>
              <a:t>perangkat</a:t>
            </a:r>
            <a:r>
              <a:rPr lang="en-US" sz="2400" dirty="0" smtClean="0">
                <a:solidFill>
                  <a:prstClr val="black"/>
                </a:solidFill>
              </a:rPr>
              <a:t> TI, </a:t>
            </a:r>
            <a:r>
              <a:rPr lang="en-US" sz="2400" dirty="0" err="1" smtClean="0">
                <a:solidFill>
                  <a:prstClr val="black"/>
                </a:solidFill>
              </a:rPr>
              <a:t>jaringan</a:t>
            </a:r>
            <a:r>
              <a:rPr lang="en-US" sz="2400" dirty="0" smtClean="0">
                <a:solidFill>
                  <a:prstClr val="black"/>
                </a:solidFill>
              </a:rPr>
              <a:t> </a:t>
            </a:r>
            <a:r>
              <a:rPr lang="en-US" sz="2400" dirty="0" err="1" smtClean="0">
                <a:solidFill>
                  <a:prstClr val="black"/>
                </a:solidFill>
              </a:rPr>
              <a:t>komunikasi</a:t>
            </a:r>
            <a:r>
              <a:rPr lang="en-US" sz="2400" dirty="0" smtClean="0">
                <a:solidFill>
                  <a:prstClr val="black"/>
                </a:solidFill>
              </a:rPr>
              <a:t> </a:t>
            </a:r>
            <a:r>
              <a:rPr lang="en-US" sz="2400" dirty="0" err="1" smtClean="0">
                <a:solidFill>
                  <a:prstClr val="black"/>
                </a:solidFill>
              </a:rPr>
              <a:t>dan</a:t>
            </a:r>
            <a:r>
              <a:rPr lang="en-US" sz="2400" dirty="0" smtClean="0">
                <a:solidFill>
                  <a:prstClr val="black"/>
                </a:solidFill>
              </a:rPr>
              <a:t> </a:t>
            </a:r>
            <a:r>
              <a:rPr lang="en-US" sz="2400" dirty="0" err="1" smtClean="0">
                <a:solidFill>
                  <a:prstClr val="black"/>
                </a:solidFill>
              </a:rPr>
              <a:t>sumber</a:t>
            </a:r>
            <a:r>
              <a:rPr lang="en-US" sz="2400" dirty="0" smtClean="0">
                <a:solidFill>
                  <a:prstClr val="black"/>
                </a:solidFill>
              </a:rPr>
              <a:t>  </a:t>
            </a:r>
            <a:r>
              <a:rPr lang="en-US" sz="2400" dirty="0" err="1" smtClean="0">
                <a:solidFill>
                  <a:prstClr val="black"/>
                </a:solidFill>
              </a:rPr>
              <a:t>informasi</a:t>
            </a:r>
            <a:r>
              <a:rPr lang="en-US" sz="2400" dirty="0" smtClean="0">
                <a:solidFill>
                  <a:prstClr val="black"/>
                </a:solidFill>
              </a:rPr>
              <a:t> </a:t>
            </a:r>
            <a:r>
              <a:rPr lang="en-US" sz="2400" dirty="0" err="1" smtClean="0">
                <a:solidFill>
                  <a:prstClr val="black"/>
                </a:solidFill>
              </a:rPr>
              <a:t>secara</a:t>
            </a:r>
            <a:r>
              <a:rPr lang="en-US" sz="2400" dirty="0" smtClean="0">
                <a:solidFill>
                  <a:prstClr val="black"/>
                </a:solidFill>
              </a:rPr>
              <a:t> </a:t>
            </a:r>
            <a:r>
              <a:rPr lang="en-US" sz="2400" dirty="0" err="1" smtClean="0">
                <a:solidFill>
                  <a:prstClr val="black"/>
                </a:solidFill>
              </a:rPr>
              <a:t>bersama-sama</a:t>
            </a:r>
            <a:r>
              <a:rPr lang="en-US" sz="2400" dirty="0" smtClean="0">
                <a:solidFill>
                  <a:prstClr val="black"/>
                </a:solidFill>
              </a:rPr>
              <a:t>. </a:t>
            </a:r>
            <a:r>
              <a:rPr lang="en-US" sz="2400" dirty="0" err="1" smtClean="0">
                <a:solidFill>
                  <a:prstClr val="black"/>
                </a:solidFill>
              </a:rPr>
              <a:t>Konektivitas</a:t>
            </a:r>
            <a:r>
              <a:rPr lang="en-US" sz="2400" dirty="0" smtClean="0">
                <a:solidFill>
                  <a:prstClr val="black"/>
                </a:solidFill>
              </a:rPr>
              <a:t> </a:t>
            </a:r>
            <a:r>
              <a:rPr lang="en-US" sz="2400" dirty="0" err="1" smtClean="0">
                <a:solidFill>
                  <a:prstClr val="black"/>
                </a:solidFill>
              </a:rPr>
              <a:t>juga</a:t>
            </a:r>
            <a:r>
              <a:rPr lang="en-US" sz="2400" dirty="0" smtClean="0">
                <a:solidFill>
                  <a:prstClr val="black"/>
                </a:solidFill>
              </a:rPr>
              <a:t> </a:t>
            </a:r>
            <a:r>
              <a:rPr lang="en-US" sz="2400" dirty="0" err="1" smtClean="0">
                <a:solidFill>
                  <a:prstClr val="black"/>
                </a:solidFill>
              </a:rPr>
              <a:t>merupakan</a:t>
            </a:r>
            <a:r>
              <a:rPr lang="en-US" sz="2400" dirty="0" smtClean="0">
                <a:solidFill>
                  <a:prstClr val="black"/>
                </a:solidFill>
              </a:rPr>
              <a:t> </a:t>
            </a:r>
            <a:r>
              <a:rPr lang="en-US" sz="2400" dirty="0" err="1" smtClean="0">
                <a:solidFill>
                  <a:prstClr val="black"/>
                </a:solidFill>
              </a:rPr>
              <a:t>batu</a:t>
            </a:r>
            <a:r>
              <a:rPr lang="en-US" sz="2400" dirty="0" smtClean="0">
                <a:solidFill>
                  <a:prstClr val="black"/>
                </a:solidFill>
              </a:rPr>
              <a:t> </a:t>
            </a:r>
            <a:r>
              <a:rPr lang="en-US" sz="2400" dirty="0" err="1" smtClean="0">
                <a:solidFill>
                  <a:prstClr val="black"/>
                </a:solidFill>
              </a:rPr>
              <a:t>fondasi</a:t>
            </a:r>
            <a:r>
              <a:rPr lang="en-US" sz="2400" dirty="0" smtClean="0">
                <a:solidFill>
                  <a:prstClr val="black"/>
                </a:solidFill>
              </a:rPr>
              <a:t> </a:t>
            </a:r>
            <a:r>
              <a:rPr lang="en-US" sz="2400" dirty="0" err="1" smtClean="0">
                <a:solidFill>
                  <a:prstClr val="black"/>
                </a:solidFill>
              </a:rPr>
              <a:t>dari</a:t>
            </a:r>
            <a:r>
              <a:rPr lang="en-US" sz="2400" dirty="0" smtClean="0">
                <a:solidFill>
                  <a:prstClr val="black"/>
                </a:solidFill>
              </a:rPr>
              <a:t> era </a:t>
            </a:r>
            <a:r>
              <a:rPr lang="en-US" sz="2400" dirty="0" err="1" smtClean="0">
                <a:solidFill>
                  <a:prstClr val="black"/>
                </a:solidFill>
              </a:rPr>
              <a:t>informasi</a:t>
            </a:r>
            <a:r>
              <a:rPr lang="en-US" sz="2400" dirty="0" smtClean="0">
                <a:solidFill>
                  <a:prstClr val="black"/>
                </a:solidFill>
              </a:rPr>
              <a:t>.</a:t>
            </a:r>
            <a:endParaRPr lang="en-GB" sz="2400" dirty="0" smtClean="0">
              <a:solidFill>
                <a:srgbClr val="0000FF"/>
              </a:solidFill>
            </a:endParaRPr>
          </a:p>
        </p:txBody>
      </p:sp>
    </p:spTree>
    <p:extLst>
      <p:ext uri="{BB962C8B-B14F-4D97-AF65-F5344CB8AC3E}">
        <p14:creationId xmlns:p14="http://schemas.microsoft.com/office/powerpoint/2010/main" val="14017663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973" y="317500"/>
            <a:ext cx="8305800" cy="5257800"/>
          </a:xfrm>
          <a:prstGeom prst="rect">
            <a:avLst/>
          </a:prstGeom>
          <a:solidFill>
            <a:srgbClr val="FFFFCC"/>
          </a:solidFill>
          <a:ln w="38100">
            <a:noFill/>
            <a:miter lim="800000"/>
            <a:headEnd/>
            <a:tailEnd/>
          </a:ln>
          <a:effectLst>
            <a:outerShdw dist="107763" dir="2700000" algn="ctr" rotWithShape="0">
              <a:srgbClr val="FFD41B"/>
            </a:outerShdw>
          </a:effectLst>
        </p:spPr>
        <p:txBody>
          <a:bodyPr wrap="none" anchor="ctr"/>
          <a:lstStyle/>
          <a:p>
            <a:pPr algn="ctr">
              <a:defRPr/>
            </a:pPr>
            <a:endParaRPr lang="en-US" sz="2400">
              <a:solidFill>
                <a:prstClr val="black"/>
              </a:solidFill>
              <a:latin typeface="Times New Roman" pitchFamily="18" charset="0"/>
            </a:endParaRPr>
          </a:p>
        </p:txBody>
      </p:sp>
      <p:sp>
        <p:nvSpPr>
          <p:cNvPr id="10243"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0247" name="Picture 13"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4"/>
          <p:cNvSpPr txBox="1">
            <a:spLocks noChangeArrowheads="1"/>
          </p:cNvSpPr>
          <p:nvPr/>
        </p:nvSpPr>
        <p:spPr bwMode="auto">
          <a:xfrm>
            <a:off x="1446213" y="1455738"/>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smtClean="0">
                <a:solidFill>
                  <a:srgbClr val="000099"/>
                </a:solidFill>
                <a:latin typeface="Berlin Sans FB" pitchFamily="34" charset="0"/>
              </a:rPr>
              <a:t>Karakteristik Era Informasi :</a:t>
            </a:r>
            <a:endParaRPr lang="en-US" sz="3200" smtClean="0">
              <a:solidFill>
                <a:srgbClr val="000099"/>
              </a:solidFill>
              <a:latin typeface="Berlin Sans FB" pitchFamily="34" charset="0"/>
            </a:endParaRPr>
          </a:p>
        </p:txBody>
      </p:sp>
      <p:sp>
        <p:nvSpPr>
          <p:cNvPr id="10249" name="Text Box 15"/>
          <p:cNvSpPr txBox="1">
            <a:spLocks noChangeArrowheads="1"/>
          </p:cNvSpPr>
          <p:nvPr/>
        </p:nvSpPr>
        <p:spPr bwMode="auto">
          <a:xfrm>
            <a:off x="1660525" y="1971675"/>
            <a:ext cx="360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smtClean="0">
                <a:solidFill>
                  <a:srgbClr val="000099"/>
                </a:solidFill>
              </a:rPr>
              <a:t>“ Jenis konektivitas “</a:t>
            </a:r>
            <a:endParaRPr lang="en-GB" sz="2800" smtClean="0">
              <a:solidFill>
                <a:srgbClr val="000099"/>
              </a:solidFill>
            </a:endParaRPr>
          </a:p>
        </p:txBody>
      </p:sp>
      <p:sp>
        <p:nvSpPr>
          <p:cNvPr id="10250" name="Text Box 16"/>
          <p:cNvSpPr txBox="1">
            <a:spLocks noChangeArrowheads="1"/>
          </p:cNvSpPr>
          <p:nvPr/>
        </p:nvSpPr>
        <p:spPr bwMode="auto">
          <a:xfrm>
            <a:off x="669925" y="2527300"/>
            <a:ext cx="818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3300"/>
              </a:buClr>
              <a:buFont typeface="Wingdings" pitchFamily="2" charset="2"/>
              <a:buChar char="v"/>
            </a:pPr>
            <a:r>
              <a:rPr lang="en-US" smtClean="0">
                <a:solidFill>
                  <a:prstClr val="black"/>
                </a:solidFill>
              </a:rPr>
              <a:t> Ada 4 jenis konektivitas yang mendorong munculnya era informasi :</a:t>
            </a:r>
            <a:endParaRPr lang="en-GB" smtClean="0">
              <a:solidFill>
                <a:prstClr val="black"/>
              </a:solidFill>
            </a:endParaRPr>
          </a:p>
        </p:txBody>
      </p:sp>
      <p:sp>
        <p:nvSpPr>
          <p:cNvPr id="10251" name="Text Box 17"/>
          <p:cNvSpPr txBox="1">
            <a:spLocks noChangeArrowheads="1"/>
          </p:cNvSpPr>
          <p:nvPr/>
        </p:nvSpPr>
        <p:spPr bwMode="auto">
          <a:xfrm>
            <a:off x="365125" y="2946400"/>
            <a:ext cx="85677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FF3300"/>
              </a:buClr>
              <a:buFont typeface="Wingdings" pitchFamily="2" charset="2"/>
              <a:buChar char="Ø"/>
            </a:pPr>
            <a:r>
              <a:rPr lang="en-US" dirty="0" smtClean="0">
                <a:solidFill>
                  <a:prstClr val="black"/>
                </a:solidFill>
              </a:rPr>
              <a:t> </a:t>
            </a:r>
            <a:r>
              <a:rPr lang="en-US" dirty="0" smtClean="0">
                <a:solidFill>
                  <a:srgbClr val="0000FF"/>
                </a:solidFill>
              </a:rPr>
              <a:t>Telecommuting</a:t>
            </a:r>
            <a:r>
              <a:rPr lang="en-US" dirty="0" smtClean="0">
                <a:solidFill>
                  <a:prstClr val="black"/>
                </a:solidFill>
              </a:rPr>
              <a:t> : </a:t>
            </a:r>
            <a:r>
              <a:rPr lang="en-US" dirty="0" err="1" smtClean="0">
                <a:solidFill>
                  <a:prstClr val="black"/>
                </a:solidFill>
              </a:rPr>
              <a:t>Kemampuan</a:t>
            </a:r>
            <a:r>
              <a:rPr lang="en-US" dirty="0" smtClean="0">
                <a:solidFill>
                  <a:prstClr val="black"/>
                </a:solidFill>
              </a:rPr>
              <a:t> </a:t>
            </a:r>
            <a:r>
              <a:rPr lang="en-US" dirty="0" err="1" smtClean="0">
                <a:solidFill>
                  <a:prstClr val="black"/>
                </a:solidFill>
              </a:rPr>
              <a:t>seseorang</a:t>
            </a: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tetap</a:t>
            </a:r>
            <a:r>
              <a:rPr lang="en-US" dirty="0" smtClean="0">
                <a:solidFill>
                  <a:prstClr val="black"/>
                </a:solidFill>
              </a:rPr>
              <a:t> </a:t>
            </a:r>
            <a:r>
              <a:rPr lang="en-US" dirty="0" err="1" smtClean="0">
                <a:solidFill>
                  <a:prstClr val="black"/>
                </a:solidFill>
              </a:rPr>
              <a:t>berhubungan</a:t>
            </a:r>
            <a:r>
              <a:rPr lang="en-US" dirty="0" smtClean="0">
                <a:solidFill>
                  <a:prstClr val="black"/>
                </a:solidFill>
              </a:rPr>
              <a:t> </a:t>
            </a:r>
            <a:r>
              <a:rPr lang="en-US" dirty="0" err="1" smtClean="0">
                <a:solidFill>
                  <a:prstClr val="black"/>
                </a:solidFill>
              </a:rPr>
              <a:t>dan</a:t>
            </a:r>
            <a:r>
              <a:rPr lang="en-US" dirty="0" smtClean="0">
                <a:solidFill>
                  <a:prstClr val="black"/>
                </a:solidFill>
              </a:rPr>
              <a:t> </a:t>
            </a:r>
          </a:p>
          <a:p>
            <a:pPr fontAlgn="base">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berkomunikasi</a:t>
            </a:r>
            <a:r>
              <a:rPr lang="en-US" dirty="0" smtClean="0">
                <a:solidFill>
                  <a:prstClr val="black"/>
                </a:solidFill>
              </a:rPr>
              <a:t> </a:t>
            </a:r>
            <a:r>
              <a:rPr lang="en-US" dirty="0" err="1" smtClean="0">
                <a:solidFill>
                  <a:prstClr val="black"/>
                </a:solidFill>
              </a:rPr>
              <a:t>secara</a:t>
            </a:r>
            <a:r>
              <a:rPr lang="en-US" dirty="0" smtClean="0">
                <a:solidFill>
                  <a:prstClr val="black"/>
                </a:solidFill>
              </a:rPr>
              <a:t> </a:t>
            </a:r>
            <a:r>
              <a:rPr lang="en-US" dirty="0" err="1" smtClean="0">
                <a:solidFill>
                  <a:prstClr val="black"/>
                </a:solidFill>
              </a:rPr>
              <a:t>elektronik</a:t>
            </a:r>
            <a:r>
              <a:rPr lang="en-US" dirty="0" smtClean="0">
                <a:solidFill>
                  <a:prstClr val="black"/>
                </a:solidFill>
              </a:rPr>
              <a:t> </a:t>
            </a:r>
            <a:r>
              <a:rPr lang="en-US" dirty="0" err="1" smtClean="0">
                <a:solidFill>
                  <a:prstClr val="black"/>
                </a:solidFill>
              </a:rPr>
              <a:t>dengan</a:t>
            </a:r>
            <a:r>
              <a:rPr lang="en-US" dirty="0" smtClean="0">
                <a:solidFill>
                  <a:prstClr val="black"/>
                </a:solidFill>
              </a:rPr>
              <a:t> </a:t>
            </a:r>
            <a:r>
              <a:rPr lang="en-US" dirty="0" err="1" smtClean="0">
                <a:solidFill>
                  <a:prstClr val="black"/>
                </a:solidFill>
              </a:rPr>
              <a:t>kantornya</a:t>
            </a:r>
            <a:r>
              <a:rPr lang="en-US" dirty="0" smtClean="0">
                <a:solidFill>
                  <a:prstClr val="black"/>
                </a:solidFill>
              </a:rPr>
              <a:t> </a:t>
            </a:r>
            <a:r>
              <a:rPr lang="en-US" dirty="0" err="1" smtClean="0">
                <a:solidFill>
                  <a:prstClr val="black"/>
                </a:solidFill>
              </a:rPr>
              <a:t>sementara</a:t>
            </a:r>
            <a:r>
              <a:rPr lang="en-US" dirty="0" smtClean="0">
                <a:solidFill>
                  <a:prstClr val="black"/>
                </a:solidFill>
              </a:rPr>
              <a:t> </a:t>
            </a:r>
            <a:r>
              <a:rPr lang="en-US" dirty="0" err="1" smtClean="0">
                <a:solidFill>
                  <a:prstClr val="black"/>
                </a:solidFill>
              </a:rPr>
              <a:t>dia</a:t>
            </a:r>
            <a:endParaRPr lang="en-US" dirty="0" smtClean="0">
              <a:solidFill>
                <a:prstClr val="black"/>
              </a:solidFill>
            </a:endParaRPr>
          </a:p>
          <a:p>
            <a:pPr fontAlgn="base">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bekerja</a:t>
            </a:r>
            <a:r>
              <a:rPr lang="en-US" dirty="0" smtClean="0">
                <a:solidFill>
                  <a:prstClr val="black"/>
                </a:solidFill>
              </a:rPr>
              <a:t> di </a:t>
            </a:r>
            <a:r>
              <a:rPr lang="en-US" dirty="0" err="1" smtClean="0">
                <a:solidFill>
                  <a:prstClr val="black"/>
                </a:solidFill>
              </a:rPr>
              <a:t>rumah</a:t>
            </a:r>
            <a:r>
              <a:rPr lang="en-US" dirty="0" smtClean="0">
                <a:solidFill>
                  <a:prstClr val="black"/>
                </a:solidFill>
              </a:rPr>
              <a:t> </a:t>
            </a:r>
            <a:r>
              <a:rPr lang="en-US" dirty="0" err="1" smtClean="0">
                <a:solidFill>
                  <a:prstClr val="black"/>
                </a:solidFill>
              </a:rPr>
              <a:t>atau</a:t>
            </a:r>
            <a:r>
              <a:rPr lang="en-US" dirty="0" smtClean="0">
                <a:solidFill>
                  <a:prstClr val="black"/>
                </a:solidFill>
              </a:rPr>
              <a:t> di </a:t>
            </a:r>
            <a:r>
              <a:rPr lang="en-US" dirty="0" err="1" smtClean="0">
                <a:solidFill>
                  <a:prstClr val="black"/>
                </a:solidFill>
              </a:rPr>
              <a:t>jalan</a:t>
            </a:r>
            <a:r>
              <a:rPr lang="en-US" dirty="0" smtClean="0">
                <a:solidFill>
                  <a:prstClr val="black"/>
                </a:solidFill>
              </a:rPr>
              <a:t>. </a:t>
            </a:r>
            <a:r>
              <a:rPr lang="en-US" dirty="0" err="1" smtClean="0">
                <a:solidFill>
                  <a:prstClr val="black"/>
                </a:solidFill>
              </a:rPr>
              <a:t>Dilakukan</a:t>
            </a:r>
            <a:r>
              <a:rPr lang="en-US" dirty="0" smtClean="0">
                <a:solidFill>
                  <a:prstClr val="black"/>
                </a:solidFill>
              </a:rPr>
              <a:t> </a:t>
            </a:r>
            <a:r>
              <a:rPr lang="en-US" dirty="0" err="1" smtClean="0">
                <a:solidFill>
                  <a:prstClr val="black"/>
                </a:solidFill>
              </a:rPr>
              <a:t>dengan</a:t>
            </a:r>
            <a:r>
              <a:rPr lang="en-US" dirty="0" smtClean="0">
                <a:solidFill>
                  <a:prstClr val="black"/>
                </a:solidFill>
              </a:rPr>
              <a:t> </a:t>
            </a:r>
            <a:r>
              <a:rPr lang="en-US" dirty="0" err="1" smtClean="0">
                <a:solidFill>
                  <a:prstClr val="black"/>
                </a:solidFill>
              </a:rPr>
              <a:t>menghubungkan</a:t>
            </a:r>
            <a:r>
              <a:rPr lang="en-US" dirty="0" smtClean="0">
                <a:solidFill>
                  <a:prstClr val="black"/>
                </a:solidFill>
              </a:rPr>
              <a:t> </a:t>
            </a:r>
          </a:p>
          <a:p>
            <a:pPr fontAlgn="base">
              <a:spcBef>
                <a:spcPct val="0"/>
              </a:spcBef>
              <a:spcAft>
                <a:spcPct val="0"/>
              </a:spcAft>
              <a:buClr>
                <a:srgbClr val="FF6600"/>
              </a:buClr>
              <a:buFont typeface="Wingdings" pitchFamily="2" charset="2"/>
              <a:buNone/>
            </a:pPr>
            <a:r>
              <a:rPr lang="en-US" dirty="0" smtClean="0">
                <a:solidFill>
                  <a:prstClr val="black"/>
                </a:solidFill>
              </a:rPr>
              <a:t>    computer, </a:t>
            </a:r>
            <a:r>
              <a:rPr lang="en-US" dirty="0" err="1" smtClean="0">
                <a:solidFill>
                  <a:prstClr val="black"/>
                </a:solidFill>
              </a:rPr>
              <a:t>telefon</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mesin</a:t>
            </a:r>
            <a:r>
              <a:rPr lang="en-US" dirty="0" smtClean="0">
                <a:solidFill>
                  <a:prstClr val="black"/>
                </a:solidFill>
              </a:rPr>
              <a:t> </a:t>
            </a:r>
            <a:r>
              <a:rPr lang="en-US" dirty="0" err="1" smtClean="0">
                <a:solidFill>
                  <a:prstClr val="black"/>
                </a:solidFill>
              </a:rPr>
              <a:t>faks</a:t>
            </a:r>
            <a:r>
              <a:rPr lang="en-US" dirty="0" smtClean="0">
                <a:solidFill>
                  <a:prstClr val="black"/>
                </a:solidFill>
              </a:rPr>
              <a:t>.</a:t>
            </a:r>
            <a:endParaRPr lang="en-GB" dirty="0" smtClean="0">
              <a:solidFill>
                <a:prstClr val="black"/>
              </a:solidFill>
            </a:endParaRPr>
          </a:p>
        </p:txBody>
      </p:sp>
      <p:sp>
        <p:nvSpPr>
          <p:cNvPr id="10252" name="Text Box 19"/>
          <p:cNvSpPr txBox="1">
            <a:spLocks noChangeArrowheads="1"/>
          </p:cNvSpPr>
          <p:nvPr/>
        </p:nvSpPr>
        <p:spPr bwMode="auto">
          <a:xfrm>
            <a:off x="365125" y="4356100"/>
            <a:ext cx="8113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FF3300"/>
              </a:buClr>
              <a:buFont typeface="Wingdings" pitchFamily="2" charset="2"/>
              <a:buChar char="Ø"/>
            </a:pPr>
            <a:r>
              <a:rPr lang="en-US" dirty="0" smtClean="0">
                <a:solidFill>
                  <a:prstClr val="black"/>
                </a:solidFill>
              </a:rPr>
              <a:t> </a:t>
            </a:r>
            <a:r>
              <a:rPr lang="en-US" dirty="0" smtClean="0">
                <a:solidFill>
                  <a:srgbClr val="0000FF"/>
                </a:solidFill>
              </a:rPr>
              <a:t>E-mail</a:t>
            </a:r>
            <a:r>
              <a:rPr lang="en-US" dirty="0" smtClean="0">
                <a:solidFill>
                  <a:prstClr val="black"/>
                </a:solidFill>
              </a:rPr>
              <a:t> : </a:t>
            </a:r>
            <a:r>
              <a:rPr lang="en-US" dirty="0" err="1" smtClean="0">
                <a:solidFill>
                  <a:prstClr val="black"/>
                </a:solidFill>
              </a:rPr>
              <a:t>perangkat</a:t>
            </a:r>
            <a:r>
              <a:rPr lang="en-US" dirty="0" smtClean="0">
                <a:solidFill>
                  <a:prstClr val="black"/>
                </a:solidFill>
              </a:rPr>
              <a:t> </a:t>
            </a:r>
            <a:r>
              <a:rPr lang="en-US" dirty="0" err="1" smtClean="0">
                <a:solidFill>
                  <a:prstClr val="black"/>
                </a:solidFill>
              </a:rPr>
              <a:t>lunak</a:t>
            </a:r>
            <a:r>
              <a:rPr lang="en-US" dirty="0" smtClean="0">
                <a:solidFill>
                  <a:prstClr val="black"/>
                </a:solidFill>
              </a:rPr>
              <a:t> </a:t>
            </a:r>
            <a:r>
              <a:rPr lang="en-US" dirty="0" err="1" smtClean="0">
                <a:solidFill>
                  <a:prstClr val="black"/>
                </a:solidFill>
              </a:rPr>
              <a:t>komputer</a:t>
            </a:r>
            <a:r>
              <a:rPr lang="en-US" dirty="0" smtClean="0">
                <a:solidFill>
                  <a:prstClr val="black"/>
                </a:solidFill>
              </a:rPr>
              <a:t> yang </a:t>
            </a:r>
            <a:r>
              <a:rPr lang="en-US" dirty="0" err="1" smtClean="0">
                <a:solidFill>
                  <a:prstClr val="black"/>
                </a:solidFill>
              </a:rPr>
              <a:t>memungkinkan</a:t>
            </a:r>
            <a:r>
              <a:rPr lang="en-US" dirty="0" smtClean="0">
                <a:solidFill>
                  <a:prstClr val="black"/>
                </a:solidFill>
              </a:rPr>
              <a:t> </a:t>
            </a:r>
            <a:r>
              <a:rPr lang="en-US" dirty="0" err="1" smtClean="0">
                <a:solidFill>
                  <a:prstClr val="black"/>
                </a:solidFill>
              </a:rPr>
              <a:t>pengguna</a:t>
            </a:r>
            <a:r>
              <a:rPr lang="en-US" dirty="0" smtClean="0">
                <a:solidFill>
                  <a:prstClr val="black"/>
                </a:solidFill>
              </a:rPr>
              <a:t>  </a:t>
            </a:r>
          </a:p>
          <a:p>
            <a:pPr fontAlgn="base">
              <a:spcBef>
                <a:spcPct val="0"/>
              </a:spcBef>
              <a:spcAft>
                <a:spcPct val="0"/>
              </a:spcAft>
              <a:buClr>
                <a:srgbClr val="FF3300"/>
              </a:buClr>
              <a:buFont typeface="Wingdings" pitchFamily="2" charset="2"/>
              <a:buNone/>
            </a:pP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membuat</a:t>
            </a:r>
            <a:r>
              <a:rPr lang="en-US" dirty="0" smtClean="0">
                <a:solidFill>
                  <a:prstClr val="black"/>
                </a:solidFill>
              </a:rPr>
              <a:t>, </a:t>
            </a:r>
            <a:r>
              <a:rPr lang="en-US" dirty="0" err="1" smtClean="0">
                <a:solidFill>
                  <a:prstClr val="black"/>
                </a:solidFill>
              </a:rPr>
              <a:t>mengirim</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menerima</a:t>
            </a:r>
            <a:r>
              <a:rPr lang="en-US" dirty="0" smtClean="0">
                <a:solidFill>
                  <a:prstClr val="black"/>
                </a:solidFill>
              </a:rPr>
              <a:t> </a:t>
            </a:r>
            <a:r>
              <a:rPr lang="en-US" dirty="0" err="1" smtClean="0">
                <a:solidFill>
                  <a:prstClr val="black"/>
                </a:solidFill>
              </a:rPr>
              <a:t>pesan</a:t>
            </a:r>
            <a:r>
              <a:rPr lang="en-US" dirty="0" smtClean="0">
                <a:solidFill>
                  <a:prstClr val="black"/>
                </a:solidFill>
              </a:rPr>
              <a:t> </a:t>
            </a:r>
            <a:r>
              <a:rPr lang="en-US" dirty="0" err="1" smtClean="0">
                <a:solidFill>
                  <a:prstClr val="black"/>
                </a:solidFill>
              </a:rPr>
              <a:t>memalui</a:t>
            </a:r>
            <a:r>
              <a:rPr lang="en-US" dirty="0" smtClean="0">
                <a:solidFill>
                  <a:prstClr val="black"/>
                </a:solidFill>
              </a:rPr>
              <a:t> </a:t>
            </a:r>
            <a:r>
              <a:rPr lang="en-US" dirty="0" err="1" smtClean="0">
                <a:solidFill>
                  <a:prstClr val="black"/>
                </a:solidFill>
              </a:rPr>
              <a:t>jaringan</a:t>
            </a:r>
            <a:endParaRPr lang="en-US" dirty="0" smtClean="0">
              <a:solidFill>
                <a:prstClr val="black"/>
              </a:solidFill>
            </a:endParaRPr>
          </a:p>
          <a:p>
            <a:pPr fontAlgn="base">
              <a:spcBef>
                <a:spcPct val="0"/>
              </a:spcBef>
              <a:spcAft>
                <a:spcPct val="0"/>
              </a:spcAft>
              <a:buClr>
                <a:srgbClr val="FF3300"/>
              </a:buClr>
              <a:buFont typeface="Wingdings" pitchFamily="2" charset="2"/>
              <a:buNone/>
            </a:pPr>
            <a:r>
              <a:rPr lang="en-US" dirty="0" smtClean="0">
                <a:solidFill>
                  <a:prstClr val="black"/>
                </a:solidFill>
              </a:rPr>
              <a:t>    </a:t>
            </a:r>
            <a:r>
              <a:rPr lang="en-US" dirty="0" err="1" smtClean="0">
                <a:solidFill>
                  <a:prstClr val="black"/>
                </a:solidFill>
              </a:rPr>
              <a:t>komunikasi</a:t>
            </a:r>
            <a:r>
              <a:rPr lang="en-US" dirty="0" smtClean="0">
                <a:solidFill>
                  <a:prstClr val="black"/>
                </a:solidFill>
              </a:rPr>
              <a:t>.</a:t>
            </a:r>
            <a:endParaRPr lang="en-GB" dirty="0" smtClean="0">
              <a:solidFill>
                <a:prstClr val="black"/>
              </a:solidFill>
            </a:endParaRPr>
          </a:p>
        </p:txBody>
      </p:sp>
      <p:sp>
        <p:nvSpPr>
          <p:cNvPr id="10253" name="Text Box 20"/>
          <p:cNvSpPr txBox="1">
            <a:spLocks noChangeArrowheads="1"/>
          </p:cNvSpPr>
          <p:nvPr/>
        </p:nvSpPr>
        <p:spPr bwMode="auto">
          <a:xfrm>
            <a:off x="381000" y="5365750"/>
            <a:ext cx="83423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FF3300"/>
              </a:buClr>
              <a:buFont typeface="Wingdings" pitchFamily="2" charset="2"/>
              <a:buChar char="Ø"/>
            </a:pPr>
            <a:r>
              <a:rPr lang="en-US" dirty="0" smtClean="0">
                <a:solidFill>
                  <a:prstClr val="black"/>
                </a:solidFill>
              </a:rPr>
              <a:t> </a:t>
            </a:r>
            <a:r>
              <a:rPr lang="en-US" dirty="0" smtClean="0">
                <a:solidFill>
                  <a:srgbClr val="0000FF"/>
                </a:solidFill>
              </a:rPr>
              <a:t>E-business</a:t>
            </a:r>
            <a:r>
              <a:rPr lang="en-US" dirty="0" smtClean="0">
                <a:solidFill>
                  <a:prstClr val="black"/>
                </a:solidFill>
              </a:rPr>
              <a:t> : </a:t>
            </a:r>
            <a:r>
              <a:rPr lang="en-US" dirty="0" err="1" smtClean="0">
                <a:solidFill>
                  <a:prstClr val="black"/>
                </a:solidFill>
              </a:rPr>
              <a:t>munculnya</a:t>
            </a:r>
            <a:r>
              <a:rPr lang="en-US" dirty="0" smtClean="0">
                <a:solidFill>
                  <a:prstClr val="black"/>
                </a:solidFill>
              </a:rPr>
              <a:t> internet </a:t>
            </a:r>
            <a:r>
              <a:rPr lang="en-US" dirty="0" err="1" smtClean="0">
                <a:solidFill>
                  <a:prstClr val="black"/>
                </a:solidFill>
              </a:rPr>
              <a:t>membuka</a:t>
            </a:r>
            <a:r>
              <a:rPr lang="en-US" dirty="0" smtClean="0">
                <a:solidFill>
                  <a:prstClr val="black"/>
                </a:solidFill>
              </a:rPr>
              <a:t> </a:t>
            </a:r>
            <a:r>
              <a:rPr lang="en-US" dirty="0" err="1" smtClean="0">
                <a:solidFill>
                  <a:prstClr val="black"/>
                </a:solidFill>
              </a:rPr>
              <a:t>peluang</a:t>
            </a:r>
            <a:r>
              <a:rPr lang="en-US" dirty="0" smtClean="0">
                <a:solidFill>
                  <a:prstClr val="black"/>
                </a:solidFill>
              </a:rPr>
              <a:t> </a:t>
            </a:r>
            <a:r>
              <a:rPr lang="en-US" dirty="0" err="1" smtClean="0">
                <a:solidFill>
                  <a:prstClr val="black"/>
                </a:solidFill>
              </a:rPr>
              <a:t>terjadinya</a:t>
            </a:r>
            <a:endParaRPr lang="en-US" dirty="0" smtClean="0">
              <a:solidFill>
                <a:prstClr val="black"/>
              </a:solidFill>
            </a:endParaRPr>
          </a:p>
          <a:p>
            <a:pPr fontAlgn="base">
              <a:spcBef>
                <a:spcPct val="0"/>
              </a:spcBef>
              <a:spcAft>
                <a:spcPct val="0"/>
              </a:spcAft>
              <a:buClr>
                <a:srgbClr val="FF3300"/>
              </a:buClr>
              <a:buFont typeface="Wingdings" pitchFamily="2" charset="2"/>
              <a:buNone/>
            </a:pPr>
            <a:r>
              <a:rPr lang="en-US" dirty="0" smtClean="0">
                <a:solidFill>
                  <a:prstClr val="black"/>
                </a:solidFill>
              </a:rPr>
              <a:t>    </a:t>
            </a:r>
            <a:r>
              <a:rPr lang="en-US" dirty="0" err="1" smtClean="0">
                <a:solidFill>
                  <a:prstClr val="black"/>
                </a:solidFill>
              </a:rPr>
              <a:t>pertukaran</a:t>
            </a:r>
            <a:r>
              <a:rPr lang="en-US" dirty="0" smtClean="0">
                <a:solidFill>
                  <a:prstClr val="black"/>
                </a:solidFill>
              </a:rPr>
              <a:t> </a:t>
            </a:r>
            <a:r>
              <a:rPr lang="en-US" dirty="0" err="1" smtClean="0">
                <a:solidFill>
                  <a:prstClr val="black"/>
                </a:solidFill>
              </a:rPr>
              <a:t>ekonomi</a:t>
            </a:r>
            <a:r>
              <a:rPr lang="en-US" dirty="0" smtClean="0">
                <a:solidFill>
                  <a:prstClr val="black"/>
                </a:solidFill>
              </a:rPr>
              <a:t> </a:t>
            </a:r>
            <a:r>
              <a:rPr lang="en-US" dirty="0" err="1" smtClean="0">
                <a:solidFill>
                  <a:prstClr val="black"/>
                </a:solidFill>
              </a:rPr>
              <a:t>secara</a:t>
            </a:r>
            <a:r>
              <a:rPr lang="en-US" dirty="0" smtClean="0">
                <a:solidFill>
                  <a:prstClr val="black"/>
                </a:solidFill>
              </a:rPr>
              <a:t> on-line. Internet </a:t>
            </a:r>
            <a:r>
              <a:rPr lang="en-US" dirty="0" err="1" smtClean="0">
                <a:solidFill>
                  <a:prstClr val="black"/>
                </a:solidFill>
              </a:rPr>
              <a:t>merupakan</a:t>
            </a:r>
            <a:r>
              <a:rPr lang="en-US" dirty="0" smtClean="0">
                <a:solidFill>
                  <a:prstClr val="black"/>
                </a:solidFill>
              </a:rPr>
              <a:t> </a:t>
            </a:r>
            <a:r>
              <a:rPr lang="en-US" dirty="0" err="1" smtClean="0">
                <a:solidFill>
                  <a:prstClr val="black"/>
                </a:solidFill>
              </a:rPr>
              <a:t>alat</a:t>
            </a:r>
            <a:r>
              <a:rPr lang="en-US" dirty="0" smtClean="0">
                <a:solidFill>
                  <a:prstClr val="black"/>
                </a:solidFill>
              </a:rPr>
              <a:t> </a:t>
            </a:r>
            <a:r>
              <a:rPr lang="en-US" dirty="0" err="1" smtClean="0">
                <a:solidFill>
                  <a:prstClr val="black"/>
                </a:solidFill>
              </a:rPr>
              <a:t>populer</a:t>
            </a:r>
            <a:endParaRPr lang="en-US" dirty="0" smtClean="0">
              <a:solidFill>
                <a:prstClr val="black"/>
              </a:solidFill>
            </a:endParaRPr>
          </a:p>
          <a:p>
            <a:pPr fontAlgn="base">
              <a:spcBef>
                <a:spcPct val="0"/>
              </a:spcBef>
              <a:spcAft>
                <a:spcPct val="0"/>
              </a:spcAft>
              <a:buClr>
                <a:srgbClr val="FF3300"/>
              </a:buClr>
              <a:buFont typeface="Wingdings" pitchFamily="2" charset="2"/>
              <a:buNone/>
            </a:pPr>
            <a:r>
              <a:rPr lang="en-US" dirty="0" smtClean="0">
                <a:solidFill>
                  <a:prstClr val="black"/>
                </a:solidFill>
              </a:rPr>
              <a:t>    yang </a:t>
            </a:r>
            <a:r>
              <a:rPr lang="en-US" dirty="0" err="1" smtClean="0">
                <a:solidFill>
                  <a:prstClr val="black"/>
                </a:solidFill>
              </a:rPr>
              <a:t>digunakan</a:t>
            </a:r>
            <a:r>
              <a:rPr lang="en-US" dirty="0" smtClean="0">
                <a:solidFill>
                  <a:prstClr val="black"/>
                </a:solidFill>
              </a:rPr>
              <a:t> </a:t>
            </a:r>
            <a:r>
              <a:rPr lang="en-US" dirty="0" err="1" smtClean="0">
                <a:solidFill>
                  <a:prstClr val="black"/>
                </a:solidFill>
              </a:rPr>
              <a:t>oleh</a:t>
            </a:r>
            <a:r>
              <a:rPr lang="en-US" dirty="0" smtClean="0">
                <a:solidFill>
                  <a:prstClr val="black"/>
                </a:solidFill>
              </a:rPr>
              <a:t> </a:t>
            </a:r>
            <a:r>
              <a:rPr lang="en-US" dirty="0" err="1" smtClean="0">
                <a:solidFill>
                  <a:prstClr val="black"/>
                </a:solidFill>
              </a:rPr>
              <a:t>pengguna</a:t>
            </a:r>
            <a:r>
              <a:rPr lang="en-US" dirty="0" smtClean="0">
                <a:solidFill>
                  <a:prstClr val="black"/>
                </a:solidFill>
              </a:rPr>
              <a:t> </a:t>
            </a:r>
            <a:r>
              <a:rPr lang="en-US" dirty="0" err="1" smtClean="0">
                <a:solidFill>
                  <a:prstClr val="black"/>
                </a:solidFill>
              </a:rPr>
              <a:t>komputer</a:t>
            </a: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berbelanja</a:t>
            </a:r>
            <a:r>
              <a:rPr lang="en-US" dirty="0" smtClean="0">
                <a:solidFill>
                  <a:prstClr val="black"/>
                </a:solidFill>
              </a:rPr>
              <a:t> </a:t>
            </a:r>
            <a:r>
              <a:rPr lang="en-US" dirty="0" err="1" smtClean="0">
                <a:solidFill>
                  <a:prstClr val="black"/>
                </a:solidFill>
              </a:rPr>
              <a:t>secara</a:t>
            </a:r>
            <a:endParaRPr lang="en-US" dirty="0" smtClean="0">
              <a:solidFill>
                <a:prstClr val="black"/>
              </a:solidFill>
            </a:endParaRPr>
          </a:p>
          <a:p>
            <a:pPr fontAlgn="base">
              <a:spcBef>
                <a:spcPct val="0"/>
              </a:spcBef>
              <a:spcAft>
                <a:spcPct val="0"/>
              </a:spcAft>
              <a:buClr>
                <a:srgbClr val="FF3300"/>
              </a:buClr>
              <a:buFont typeface="Wingdings" pitchFamily="2" charset="2"/>
              <a:buNone/>
            </a:pPr>
            <a:r>
              <a:rPr lang="en-US" dirty="0" smtClean="0">
                <a:solidFill>
                  <a:prstClr val="black"/>
                </a:solidFill>
              </a:rPr>
              <a:t>    online </a:t>
            </a:r>
            <a:endParaRPr lang="en-GB" dirty="0" smtClean="0">
              <a:solidFill>
                <a:prstClr val="black"/>
              </a:solidFill>
            </a:endParaRPr>
          </a:p>
        </p:txBody>
      </p:sp>
    </p:spTree>
    <p:extLst>
      <p:ext uri="{BB962C8B-B14F-4D97-AF65-F5344CB8AC3E}">
        <p14:creationId xmlns:p14="http://schemas.microsoft.com/office/powerpoint/2010/main" val="24625938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1447800"/>
            <a:ext cx="8305800" cy="5257800"/>
          </a:xfrm>
          <a:prstGeom prst="rect">
            <a:avLst/>
          </a:prstGeom>
          <a:solidFill>
            <a:srgbClr val="FFFFCC"/>
          </a:solidFill>
          <a:ln w="38100">
            <a:noFill/>
            <a:miter lim="800000"/>
            <a:headEnd/>
            <a:tailEnd/>
          </a:ln>
          <a:effectLst>
            <a:outerShdw dist="107763" dir="2700000" algn="ctr" rotWithShape="0">
              <a:srgbClr val="FFD41B"/>
            </a:outerShdw>
          </a:effectLst>
        </p:spPr>
        <p:txBody>
          <a:bodyPr wrap="none" anchor="ctr"/>
          <a:lstStyle/>
          <a:p>
            <a:pPr algn="ctr">
              <a:defRPr/>
            </a:pPr>
            <a:endParaRPr lang="en-US" sz="2400">
              <a:solidFill>
                <a:prstClr val="black"/>
              </a:solidFill>
              <a:latin typeface="Times New Roman" pitchFamily="18" charset="0"/>
            </a:endParaRPr>
          </a:p>
        </p:txBody>
      </p:sp>
      <p:sp>
        <p:nvSpPr>
          <p:cNvPr id="11267"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1271" name="Picture 8"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1446213" y="1455738"/>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smtClean="0">
                <a:solidFill>
                  <a:srgbClr val="000099"/>
                </a:solidFill>
                <a:latin typeface="Berlin Sans FB" pitchFamily="34" charset="0"/>
              </a:rPr>
              <a:t>Karakteristik Era Informasi :</a:t>
            </a:r>
            <a:endParaRPr lang="en-US" sz="3200" smtClean="0">
              <a:solidFill>
                <a:srgbClr val="000099"/>
              </a:solidFill>
              <a:latin typeface="Berlin Sans FB" pitchFamily="34" charset="0"/>
            </a:endParaRPr>
          </a:p>
        </p:txBody>
      </p:sp>
      <p:sp>
        <p:nvSpPr>
          <p:cNvPr id="11273" name="Text Box 10"/>
          <p:cNvSpPr txBox="1">
            <a:spLocks noChangeArrowheads="1"/>
          </p:cNvSpPr>
          <p:nvPr/>
        </p:nvSpPr>
        <p:spPr bwMode="auto">
          <a:xfrm>
            <a:off x="1660525" y="1971675"/>
            <a:ext cx="360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smtClean="0">
                <a:solidFill>
                  <a:srgbClr val="000099"/>
                </a:solidFill>
              </a:rPr>
              <a:t>“ Jenis konektivitas “</a:t>
            </a:r>
            <a:endParaRPr lang="en-GB" sz="2800" smtClean="0">
              <a:solidFill>
                <a:srgbClr val="000099"/>
              </a:solidFill>
            </a:endParaRPr>
          </a:p>
        </p:txBody>
      </p:sp>
      <p:sp>
        <p:nvSpPr>
          <p:cNvPr id="11274" name="Text Box 11"/>
          <p:cNvSpPr txBox="1">
            <a:spLocks noChangeArrowheads="1"/>
          </p:cNvSpPr>
          <p:nvPr/>
        </p:nvSpPr>
        <p:spPr bwMode="auto">
          <a:xfrm>
            <a:off x="381000" y="2654300"/>
            <a:ext cx="814387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FF6600"/>
              </a:buClr>
              <a:buFont typeface="Wingdings" pitchFamily="2" charset="2"/>
              <a:buChar char="Ø"/>
            </a:pPr>
            <a:r>
              <a:rPr lang="en-US" smtClean="0">
                <a:solidFill>
                  <a:prstClr val="black"/>
                </a:solidFill>
              </a:rPr>
              <a:t> </a:t>
            </a:r>
            <a:r>
              <a:rPr lang="en-US" smtClean="0">
                <a:solidFill>
                  <a:srgbClr val="0000FF"/>
                </a:solidFill>
              </a:rPr>
              <a:t>Network Database</a:t>
            </a:r>
            <a:r>
              <a:rPr lang="en-US" smtClean="0">
                <a:solidFill>
                  <a:prstClr val="black"/>
                </a:solidFill>
              </a:rPr>
              <a:t> : Database adalah perpustakaan tempat penyim-</a:t>
            </a:r>
          </a:p>
          <a:p>
            <a:pPr fontAlgn="base">
              <a:lnSpc>
                <a:spcPct val="110000"/>
              </a:lnSpc>
              <a:spcBef>
                <a:spcPct val="0"/>
              </a:spcBef>
              <a:spcAft>
                <a:spcPct val="0"/>
              </a:spcAft>
              <a:buClr>
                <a:srgbClr val="FF6600"/>
              </a:buClr>
              <a:buFont typeface="Wingdings" pitchFamily="2" charset="2"/>
              <a:buNone/>
            </a:pPr>
            <a:r>
              <a:rPr lang="en-US" smtClean="0">
                <a:solidFill>
                  <a:prstClr val="black"/>
                </a:solidFill>
              </a:rPr>
              <a:t>    panan  data secara elektronik yang dapat diakses oleh pengguna </a:t>
            </a:r>
          </a:p>
          <a:p>
            <a:pPr fontAlgn="base">
              <a:lnSpc>
                <a:spcPct val="110000"/>
              </a:lnSpc>
              <a:spcBef>
                <a:spcPct val="0"/>
              </a:spcBef>
              <a:spcAft>
                <a:spcPct val="0"/>
              </a:spcAft>
              <a:buClr>
                <a:srgbClr val="FF6600"/>
              </a:buClr>
              <a:buFont typeface="Wingdings" pitchFamily="2" charset="2"/>
              <a:buNone/>
            </a:pPr>
            <a:r>
              <a:rPr lang="en-US" smtClean="0">
                <a:solidFill>
                  <a:prstClr val="black"/>
                </a:solidFill>
              </a:rPr>
              <a:t>    komputer yang terhubung. Database diatur sedemikian rupa shg</a:t>
            </a:r>
          </a:p>
          <a:p>
            <a:pPr fontAlgn="base">
              <a:lnSpc>
                <a:spcPct val="110000"/>
              </a:lnSpc>
              <a:spcBef>
                <a:spcPct val="0"/>
              </a:spcBef>
              <a:spcAft>
                <a:spcPct val="0"/>
              </a:spcAft>
              <a:buClr>
                <a:srgbClr val="FF6600"/>
              </a:buClr>
              <a:buFont typeface="Wingdings" pitchFamily="2" charset="2"/>
              <a:buNone/>
            </a:pPr>
            <a:r>
              <a:rPr lang="en-US" smtClean="0">
                <a:solidFill>
                  <a:prstClr val="black"/>
                </a:solidFill>
              </a:rPr>
              <a:t>    pengguna yang berbeda dapat mengakses dan menggunakan data</a:t>
            </a:r>
          </a:p>
          <a:p>
            <a:pPr fontAlgn="base">
              <a:lnSpc>
                <a:spcPct val="110000"/>
              </a:lnSpc>
              <a:spcBef>
                <a:spcPct val="0"/>
              </a:spcBef>
              <a:spcAft>
                <a:spcPct val="0"/>
              </a:spcAft>
              <a:buClr>
                <a:srgbClr val="FF6600"/>
              </a:buClr>
              <a:buFont typeface="Wingdings" pitchFamily="2" charset="2"/>
              <a:buNone/>
            </a:pPr>
            <a:r>
              <a:rPr lang="en-US" smtClean="0">
                <a:solidFill>
                  <a:prstClr val="black"/>
                </a:solidFill>
              </a:rPr>
              <a:t>    tersebut untuk keperluan yang berbeda pula.</a:t>
            </a:r>
            <a:endParaRPr lang="en-GB" smtClean="0">
              <a:solidFill>
                <a:prstClr val="black"/>
              </a:solidFill>
            </a:endParaRPr>
          </a:p>
        </p:txBody>
      </p:sp>
    </p:spTree>
    <p:extLst>
      <p:ext uri="{BB962C8B-B14F-4D97-AF65-F5344CB8AC3E}">
        <p14:creationId xmlns:p14="http://schemas.microsoft.com/office/powerpoint/2010/main" val="38700756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1447800"/>
            <a:ext cx="8305800" cy="5257800"/>
          </a:xfrm>
          <a:prstGeom prst="rect">
            <a:avLst/>
          </a:prstGeom>
          <a:solidFill>
            <a:srgbClr val="FFFFCC"/>
          </a:solidFill>
          <a:ln w="38100">
            <a:noFill/>
            <a:miter lim="800000"/>
            <a:headEnd/>
            <a:tailEnd/>
          </a:ln>
          <a:effectLst>
            <a:outerShdw dist="107763" dir="2700000" algn="ctr" rotWithShape="0">
              <a:srgbClr val="FFD41B"/>
            </a:outerShdw>
          </a:effectLst>
        </p:spPr>
        <p:txBody>
          <a:bodyPr wrap="none" anchor="ctr"/>
          <a:lstStyle/>
          <a:p>
            <a:pPr algn="ctr">
              <a:defRPr/>
            </a:pPr>
            <a:endParaRPr lang="en-US" sz="2400">
              <a:solidFill>
                <a:prstClr val="black"/>
              </a:solidFill>
              <a:latin typeface="Times New Roman" pitchFamily="18" charset="0"/>
            </a:endParaRPr>
          </a:p>
        </p:txBody>
      </p:sp>
      <p:sp>
        <p:nvSpPr>
          <p:cNvPr id="12291"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2295"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8"/>
          <p:cNvSpPr txBox="1">
            <a:spLocks noChangeArrowheads="1"/>
          </p:cNvSpPr>
          <p:nvPr/>
        </p:nvSpPr>
        <p:spPr bwMode="auto">
          <a:xfrm>
            <a:off x="1446213" y="1455738"/>
            <a:ext cx="6305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smtClean="0">
                <a:solidFill>
                  <a:srgbClr val="000099"/>
                </a:solidFill>
                <a:latin typeface="Berlin Sans FB" pitchFamily="34" charset="0"/>
              </a:rPr>
              <a:t>Kepercayaan pada Informasi</a:t>
            </a:r>
            <a:endParaRPr lang="en-US" sz="3200" smtClean="0">
              <a:solidFill>
                <a:srgbClr val="000099"/>
              </a:solidFill>
              <a:latin typeface="Berlin Sans FB" pitchFamily="34" charset="0"/>
            </a:endParaRPr>
          </a:p>
        </p:txBody>
      </p:sp>
      <p:sp>
        <p:nvSpPr>
          <p:cNvPr id="12297" name="Text Box 10"/>
          <p:cNvSpPr txBox="1">
            <a:spLocks noChangeArrowheads="1"/>
          </p:cNvSpPr>
          <p:nvPr/>
        </p:nvSpPr>
        <p:spPr bwMode="auto">
          <a:xfrm>
            <a:off x="517525" y="2603500"/>
            <a:ext cx="823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smtClean="0">
                <a:solidFill>
                  <a:prstClr val="black"/>
                </a:solidFill>
              </a:rPr>
              <a:t> Di era informasi, sangat banyak sumber infromasi yang dapat dipilih</a:t>
            </a:r>
          </a:p>
          <a:p>
            <a:pPr fontAlgn="base">
              <a:spcBef>
                <a:spcPct val="0"/>
              </a:spcBef>
              <a:spcAft>
                <a:spcPct val="0"/>
              </a:spcAft>
              <a:buClr>
                <a:srgbClr val="990000"/>
              </a:buClr>
              <a:buFont typeface="Wingdings" pitchFamily="2" charset="2"/>
              <a:buNone/>
            </a:pPr>
            <a:r>
              <a:rPr lang="en-US" smtClean="0">
                <a:solidFill>
                  <a:prstClr val="black"/>
                </a:solidFill>
              </a:rPr>
              <a:t>    untuk dipelajari, digunakan sebagai pertimbangan pengambilan </a:t>
            </a:r>
          </a:p>
          <a:p>
            <a:pPr fontAlgn="base">
              <a:spcBef>
                <a:spcPct val="0"/>
              </a:spcBef>
              <a:spcAft>
                <a:spcPct val="0"/>
              </a:spcAft>
              <a:buClr>
                <a:srgbClr val="990000"/>
              </a:buClr>
              <a:buFont typeface="Wingdings" pitchFamily="2" charset="2"/>
              <a:buNone/>
            </a:pPr>
            <a:r>
              <a:rPr lang="en-US" smtClean="0">
                <a:solidFill>
                  <a:prstClr val="black"/>
                </a:solidFill>
              </a:rPr>
              <a:t>    keputusan atau sekedar untuk sarana bersenang-senang.</a:t>
            </a:r>
            <a:endParaRPr lang="en-GB" smtClean="0">
              <a:solidFill>
                <a:prstClr val="black"/>
              </a:solidFill>
            </a:endParaRPr>
          </a:p>
        </p:txBody>
      </p:sp>
      <p:sp>
        <p:nvSpPr>
          <p:cNvPr id="12298" name="Text Box 11"/>
          <p:cNvSpPr txBox="1">
            <a:spLocks noChangeArrowheads="1"/>
          </p:cNvSpPr>
          <p:nvPr/>
        </p:nvSpPr>
        <p:spPr bwMode="auto">
          <a:xfrm>
            <a:off x="593725" y="3746500"/>
            <a:ext cx="820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smtClean="0">
                <a:solidFill>
                  <a:prstClr val="black"/>
                </a:solidFill>
              </a:rPr>
              <a:t> Beban untuk menemukan, menseleksi dan mengorganisasi informasi</a:t>
            </a:r>
          </a:p>
          <a:p>
            <a:pPr fontAlgn="base">
              <a:spcBef>
                <a:spcPct val="0"/>
              </a:spcBef>
              <a:spcAft>
                <a:spcPct val="0"/>
              </a:spcAft>
              <a:buClr>
                <a:srgbClr val="990000"/>
              </a:buClr>
              <a:buFont typeface="Wingdings" pitchFamily="2" charset="2"/>
              <a:buNone/>
            </a:pPr>
            <a:r>
              <a:rPr lang="en-US" smtClean="0">
                <a:solidFill>
                  <a:prstClr val="black"/>
                </a:solidFill>
              </a:rPr>
              <a:t>    yang berguna tergantung pada individu atau organisasi.</a:t>
            </a:r>
            <a:endParaRPr lang="en-GB" smtClean="0">
              <a:solidFill>
                <a:prstClr val="black"/>
              </a:solidFill>
            </a:endParaRPr>
          </a:p>
        </p:txBody>
      </p:sp>
      <p:sp>
        <p:nvSpPr>
          <p:cNvPr id="12299" name="Text Box 12"/>
          <p:cNvSpPr txBox="1">
            <a:spLocks noChangeArrowheads="1"/>
          </p:cNvSpPr>
          <p:nvPr/>
        </p:nvSpPr>
        <p:spPr bwMode="auto">
          <a:xfrm>
            <a:off x="593725" y="4495800"/>
            <a:ext cx="8096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smtClean="0">
                <a:solidFill>
                  <a:prstClr val="black"/>
                </a:solidFill>
              </a:rPr>
              <a:t> Menemukan, menseleksi dan mengorganisasi informasi merupakan </a:t>
            </a:r>
          </a:p>
          <a:p>
            <a:pPr fontAlgn="base">
              <a:spcBef>
                <a:spcPct val="0"/>
              </a:spcBef>
              <a:spcAft>
                <a:spcPct val="0"/>
              </a:spcAft>
              <a:buClr>
                <a:srgbClr val="990000"/>
              </a:buClr>
              <a:buFont typeface="Wingdings" pitchFamily="2" charset="2"/>
              <a:buNone/>
            </a:pPr>
            <a:r>
              <a:rPr lang="en-US" smtClean="0">
                <a:solidFill>
                  <a:prstClr val="black"/>
                </a:solidFill>
              </a:rPr>
              <a:t>    tantangan utama di masa depan. Akan menjadi lebih sulit untuk</a:t>
            </a:r>
          </a:p>
          <a:p>
            <a:pPr fontAlgn="base">
              <a:spcBef>
                <a:spcPct val="0"/>
              </a:spcBef>
              <a:spcAft>
                <a:spcPct val="0"/>
              </a:spcAft>
              <a:buClr>
                <a:srgbClr val="990000"/>
              </a:buClr>
              <a:buFont typeface="Wingdings" pitchFamily="2" charset="2"/>
              <a:buNone/>
            </a:pPr>
            <a:r>
              <a:rPr lang="en-US" smtClean="0">
                <a:solidFill>
                  <a:prstClr val="black"/>
                </a:solidFill>
              </a:rPr>
              <a:t>    mengukur validitas dan ketepatan informasi di sekeliling kita.</a:t>
            </a:r>
            <a:endParaRPr lang="en-GB" smtClean="0">
              <a:solidFill>
                <a:prstClr val="black"/>
              </a:solidFill>
            </a:endParaRPr>
          </a:p>
        </p:txBody>
      </p:sp>
    </p:spTree>
    <p:extLst>
      <p:ext uri="{BB962C8B-B14F-4D97-AF65-F5344CB8AC3E}">
        <p14:creationId xmlns:p14="http://schemas.microsoft.com/office/powerpoint/2010/main" val="13390080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2284" y="838200"/>
            <a:ext cx="8305800" cy="5257800"/>
          </a:xfrm>
          <a:prstGeom prst="rect">
            <a:avLst/>
          </a:prstGeom>
          <a:solidFill>
            <a:srgbClr val="FFFFCC"/>
          </a:solidFill>
          <a:ln w="38100">
            <a:noFill/>
            <a:miter lim="800000"/>
            <a:headEnd/>
            <a:tailEnd/>
          </a:ln>
          <a:effectLst>
            <a:outerShdw dist="107763" dir="2700000" algn="ctr" rotWithShape="0">
              <a:srgbClr val="FFD41B"/>
            </a:outerShdw>
          </a:effectLst>
        </p:spPr>
        <p:txBody>
          <a:bodyPr wrap="none" anchor="ctr"/>
          <a:lstStyle/>
          <a:p>
            <a:pPr algn="ctr">
              <a:defRPr/>
            </a:pPr>
            <a:endParaRPr lang="en-US" sz="2400">
              <a:solidFill>
                <a:prstClr val="black"/>
              </a:solidFill>
              <a:latin typeface="Times New Roman" pitchFamily="18" charset="0"/>
            </a:endParaRPr>
          </a:p>
        </p:txBody>
      </p:sp>
      <p:sp>
        <p:nvSpPr>
          <p:cNvPr id="13315"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3319"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1446213" y="1455738"/>
            <a:ext cx="4999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Ketersediaan</a:t>
            </a:r>
            <a:r>
              <a:rPr lang="en-US" sz="4000" dirty="0" smtClean="0">
                <a:solidFill>
                  <a:srgbClr val="000099"/>
                </a:solidFill>
                <a:latin typeface="Berlin Sans FB" pitchFamily="34" charset="0"/>
              </a:rPr>
              <a:t> </a:t>
            </a:r>
            <a:r>
              <a:rPr lang="en-US" sz="4000" dirty="0" err="1" smtClean="0">
                <a:solidFill>
                  <a:srgbClr val="000099"/>
                </a:solidFill>
                <a:latin typeface="Berlin Sans FB" pitchFamily="34" charset="0"/>
              </a:rPr>
              <a:t>Informasi</a:t>
            </a:r>
            <a:endParaRPr lang="en-US" sz="3200" dirty="0" smtClean="0">
              <a:solidFill>
                <a:srgbClr val="000099"/>
              </a:solidFill>
              <a:latin typeface="Berlin Sans FB" pitchFamily="34" charset="0"/>
            </a:endParaRPr>
          </a:p>
        </p:txBody>
      </p:sp>
      <p:sp>
        <p:nvSpPr>
          <p:cNvPr id="13321" name="Text Box 9"/>
          <p:cNvSpPr txBox="1">
            <a:spLocks noChangeArrowheads="1"/>
          </p:cNvSpPr>
          <p:nvPr/>
        </p:nvSpPr>
        <p:spPr bwMode="auto">
          <a:xfrm>
            <a:off x="1660525" y="1971675"/>
            <a:ext cx="4406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smtClean="0">
                <a:solidFill>
                  <a:srgbClr val="000099"/>
                </a:solidFill>
              </a:rPr>
              <a:t>Setiap waktu, dimana saja</a:t>
            </a:r>
            <a:endParaRPr lang="en-GB" sz="2800" smtClean="0">
              <a:solidFill>
                <a:srgbClr val="000099"/>
              </a:solidFill>
            </a:endParaRPr>
          </a:p>
        </p:txBody>
      </p:sp>
      <p:sp>
        <p:nvSpPr>
          <p:cNvPr id="13322" name="Text Box 10"/>
          <p:cNvSpPr txBox="1">
            <a:spLocks noChangeArrowheads="1"/>
          </p:cNvSpPr>
          <p:nvPr/>
        </p:nvSpPr>
        <p:spPr bwMode="auto">
          <a:xfrm>
            <a:off x="517525" y="2679700"/>
            <a:ext cx="79422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smtClean="0">
                <a:solidFill>
                  <a:prstClr val="black"/>
                </a:solidFill>
              </a:rPr>
              <a:t> Di era informasi, semua bentuk informasi (suara,teks, video, dll) </a:t>
            </a:r>
          </a:p>
          <a:p>
            <a:pPr fontAlgn="base">
              <a:spcBef>
                <a:spcPct val="0"/>
              </a:spcBef>
              <a:spcAft>
                <a:spcPct val="0"/>
              </a:spcAft>
              <a:buClr>
                <a:srgbClr val="990000"/>
              </a:buClr>
              <a:buFont typeface="Wingdings" pitchFamily="2" charset="2"/>
              <a:buNone/>
            </a:pPr>
            <a:r>
              <a:rPr lang="en-US" smtClean="0">
                <a:solidFill>
                  <a:prstClr val="black"/>
                </a:solidFill>
              </a:rPr>
              <a:t>    tersedia setiap saat dan di setiap tempat. Sifat ketersediaan</a:t>
            </a:r>
          </a:p>
          <a:p>
            <a:pPr fontAlgn="base">
              <a:spcBef>
                <a:spcPct val="0"/>
              </a:spcBef>
              <a:spcAft>
                <a:spcPct val="0"/>
              </a:spcAft>
              <a:buClr>
                <a:srgbClr val="990000"/>
              </a:buClr>
              <a:buFont typeface="Wingdings" pitchFamily="2" charset="2"/>
              <a:buNone/>
            </a:pPr>
            <a:r>
              <a:rPr lang="en-US" smtClean="0">
                <a:solidFill>
                  <a:prstClr val="black"/>
                </a:solidFill>
              </a:rPr>
              <a:t>    informasi ini merupakan salah satu kunci yang melekat pada</a:t>
            </a:r>
          </a:p>
          <a:p>
            <a:pPr fontAlgn="base">
              <a:spcBef>
                <a:spcPct val="0"/>
              </a:spcBef>
              <a:spcAft>
                <a:spcPct val="0"/>
              </a:spcAft>
              <a:buClr>
                <a:srgbClr val="990000"/>
              </a:buClr>
              <a:buFont typeface="Wingdings" pitchFamily="2" charset="2"/>
              <a:buNone/>
            </a:pPr>
            <a:r>
              <a:rPr lang="en-US" smtClean="0">
                <a:solidFill>
                  <a:prstClr val="black"/>
                </a:solidFill>
              </a:rPr>
              <a:t>    era informasi.</a:t>
            </a:r>
            <a:endParaRPr lang="en-GB" smtClean="0">
              <a:solidFill>
                <a:prstClr val="black"/>
              </a:solidFill>
            </a:endParaRPr>
          </a:p>
        </p:txBody>
      </p:sp>
      <p:sp>
        <p:nvSpPr>
          <p:cNvPr id="13323" name="Text Box 11"/>
          <p:cNvSpPr txBox="1">
            <a:spLocks noChangeArrowheads="1"/>
          </p:cNvSpPr>
          <p:nvPr/>
        </p:nvSpPr>
        <p:spPr bwMode="auto">
          <a:xfrm>
            <a:off x="593725" y="4127500"/>
            <a:ext cx="59977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dirty="0" smtClean="0">
                <a:solidFill>
                  <a:prstClr val="black"/>
                </a:solidFill>
              </a:rPr>
              <a:t> </a:t>
            </a:r>
            <a:r>
              <a:rPr lang="en-US" dirty="0" err="1" smtClean="0">
                <a:solidFill>
                  <a:prstClr val="black"/>
                </a:solidFill>
              </a:rPr>
              <a:t>Ketersediaan</a:t>
            </a:r>
            <a:r>
              <a:rPr lang="en-US" dirty="0" smtClean="0">
                <a:solidFill>
                  <a:prstClr val="black"/>
                </a:solidFill>
              </a:rPr>
              <a:t>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pada</a:t>
            </a:r>
            <a:r>
              <a:rPr lang="en-US" dirty="0" smtClean="0">
                <a:solidFill>
                  <a:prstClr val="black"/>
                </a:solidFill>
              </a:rPr>
              <a:t> era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merupakan</a:t>
            </a:r>
            <a:r>
              <a:rPr lang="en-US" dirty="0" smtClean="0">
                <a:solidFill>
                  <a:prstClr val="black"/>
                </a:solidFill>
              </a:rPr>
              <a:t> </a:t>
            </a:r>
            <a:r>
              <a:rPr lang="en-US" dirty="0" err="1" smtClean="0">
                <a:solidFill>
                  <a:prstClr val="black"/>
                </a:solidFill>
              </a:rPr>
              <a:t>hasil</a:t>
            </a:r>
            <a:endParaRPr lang="en-US" dirty="0" smtClean="0">
              <a:solidFill>
                <a:prstClr val="black"/>
              </a:solidFill>
            </a:endParaRPr>
          </a:p>
          <a:p>
            <a:pPr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kerja</a:t>
            </a:r>
            <a:r>
              <a:rPr lang="en-US" dirty="0" smtClean="0">
                <a:solidFill>
                  <a:prstClr val="black"/>
                </a:solidFill>
              </a:rPr>
              <a:t> TI yang </a:t>
            </a:r>
            <a:r>
              <a:rPr lang="en-US" dirty="0" err="1" smtClean="0">
                <a:solidFill>
                  <a:prstClr val="black"/>
                </a:solidFill>
              </a:rPr>
              <a:t>canggih</a:t>
            </a:r>
            <a:endParaRPr lang="en-GB" dirty="0" smtClean="0">
              <a:solidFill>
                <a:prstClr val="black"/>
              </a:solidFill>
            </a:endParaRPr>
          </a:p>
        </p:txBody>
      </p:sp>
    </p:spTree>
    <p:extLst>
      <p:ext uri="{BB962C8B-B14F-4D97-AF65-F5344CB8AC3E}">
        <p14:creationId xmlns:p14="http://schemas.microsoft.com/office/powerpoint/2010/main" val="379240027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1652</Words>
  <Application>Microsoft Office PowerPoint</Application>
  <PresentationFormat>On-screen Show (4:3)</PresentationFormat>
  <Paragraphs>288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Pushpin</vt:lpstr>
      <vt:lpstr>Pertemuan 5</vt:lpstr>
      <vt:lpstr>Era informasi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Dampak positif  teknologi informasi</vt:lpstr>
      <vt:lpstr>Dampak negatif teknologi informasi</vt:lpstr>
      <vt:lpstr>KEAMANAN SUMBER DAYA INFORMASI</vt:lpstr>
      <vt:lpstr>Tujuan Keamanan </vt:lpstr>
      <vt:lpstr>TUJUAN KEAMANAN - 2</vt:lpstr>
      <vt:lpstr>TUJUAN KEAMANAN - 3</vt:lpstr>
      <vt:lpstr>Mengelola Keamanan Data</vt:lpstr>
      <vt:lpstr>Ancaman terhadap Keamanan Data</vt:lpstr>
      <vt:lpstr>Ancaman terhadap Keamanan Data (Lanjutan…)</vt:lpstr>
      <vt:lpstr>Rencana Keamanan Data</vt:lpstr>
      <vt:lpstr>Aturan Otorisasi</vt:lpstr>
      <vt:lpstr>Contoh Aturan Otorisasi</vt:lpstr>
      <vt:lpstr>Contoh Skenario Hak Akses</vt:lpstr>
      <vt:lpstr>Enkripsi</vt:lpstr>
      <vt:lpstr>Teknik ENKRIPSI</vt:lpstr>
      <vt:lpstr>Skema Otentikasi</vt:lpstr>
      <vt:lpstr>Tugas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5</dc:title>
  <dc:creator>andris</dc:creator>
  <cp:lastModifiedBy>andris</cp:lastModifiedBy>
  <cp:revision>27</cp:revision>
  <dcterms:created xsi:type="dcterms:W3CDTF">2012-07-28T00:59:53Z</dcterms:created>
  <dcterms:modified xsi:type="dcterms:W3CDTF">2012-11-14T13:07:41Z</dcterms:modified>
</cp:coreProperties>
</file>