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300" r:id="rId5"/>
    <p:sldId id="301" r:id="rId6"/>
    <p:sldId id="302" r:id="rId7"/>
    <p:sldId id="303" r:id="rId8"/>
    <p:sldId id="305" r:id="rId9"/>
    <p:sldId id="299" r:id="rId10"/>
    <p:sldId id="304" r:id="rId11"/>
    <p:sldId id="27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0C0C0"/>
    <a:srgbClr val="84A1E8"/>
    <a:srgbClr val="F3C43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 autoAdjust="0"/>
  </p:normalViewPr>
  <p:slideViewPr>
    <p:cSldViewPr>
      <p:cViewPr varScale="1">
        <p:scale>
          <a:sx n="61" d="100"/>
          <a:sy n="61" d="100"/>
        </p:scale>
        <p:origin x="-3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ltGray">
          <a:xfrm>
            <a:off x="-1588" y="5157788"/>
            <a:ext cx="9145588" cy="1708150"/>
          </a:xfrm>
          <a:prstGeom prst="rect">
            <a:avLst/>
          </a:prstGeom>
          <a:solidFill>
            <a:schemeClr val="bg2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white">
          <a:xfrm>
            <a:off x="0" y="0"/>
            <a:ext cx="9144000" cy="4935538"/>
          </a:xfrm>
          <a:prstGeom prst="rect">
            <a:avLst/>
          </a:prstGeom>
          <a:solidFill>
            <a:schemeClr val="tx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ltGray">
          <a:xfrm>
            <a:off x="1270000" y="4933950"/>
            <a:ext cx="7874000" cy="223838"/>
          </a:xfrm>
          <a:prstGeom prst="rect">
            <a:avLst/>
          </a:prstGeom>
          <a:solidFill>
            <a:schemeClr val="hlink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752600" y="3733800"/>
            <a:ext cx="60198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>
                <a:solidFill>
                  <a:srgbClr val="84A1E8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4254500" y="5638800"/>
            <a:ext cx="1079500" cy="603250"/>
            <a:chOff x="2680" y="3678"/>
            <a:chExt cx="680" cy="380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gray">
            <a:xfrm>
              <a:off x="2680" y="3789"/>
              <a:ext cx="68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 b="1">
                  <a:solidFill>
                    <a:schemeClr val="tx2"/>
                  </a:solidFill>
                  <a:latin typeface="Verdana" pitchFamily="34" charset="0"/>
                </a:rPr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-9525" y="4935538"/>
            <a:ext cx="1282700" cy="222250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93" name="Object 21"/>
          <p:cNvGraphicFramePr>
            <a:graphicFrameLocks noChangeAspect="1"/>
          </p:cNvGraphicFramePr>
          <p:nvPr/>
        </p:nvGraphicFramePr>
        <p:xfrm>
          <a:off x="1279525" y="5054600"/>
          <a:ext cx="2351088" cy="609600"/>
        </p:xfrm>
        <a:graphic>
          <a:graphicData uri="http://schemas.openxmlformats.org/presentationml/2006/ole">
            <p:oleObj spid="_x0000_s3093" name="Image" r:id="rId3" imgW="2539683" imgH="609524" progId="">
              <p:embed/>
            </p:oleObj>
          </a:graphicData>
        </a:graphic>
      </p:graphicFrame>
      <p:graphicFrame>
        <p:nvGraphicFramePr>
          <p:cNvPr id="3094" name="Object 22"/>
          <p:cNvGraphicFramePr>
            <a:graphicFrameLocks noChangeAspect="1"/>
          </p:cNvGraphicFramePr>
          <p:nvPr/>
        </p:nvGraphicFramePr>
        <p:xfrm>
          <a:off x="0" y="3500438"/>
          <a:ext cx="1266825" cy="1430337"/>
        </p:xfrm>
        <a:graphic>
          <a:graphicData uri="http://schemas.openxmlformats.org/presentationml/2006/ole">
            <p:oleObj spid="_x0000_s3094" name="Image" r:id="rId4" imgW="2539683" imgH="2539683" progId="">
              <p:embed/>
            </p:oleObj>
          </a:graphicData>
        </a:graphic>
      </p:graphicFrame>
      <p:sp>
        <p:nvSpPr>
          <p:cNvPr id="3095" name="Rectangle 23"/>
          <p:cNvSpPr>
            <a:spLocks noChangeArrowheads="1"/>
          </p:cNvSpPr>
          <p:nvPr/>
        </p:nvSpPr>
        <p:spPr bwMode="invGray">
          <a:xfrm>
            <a:off x="1266825" y="1125538"/>
            <a:ext cx="2368550" cy="4535487"/>
          </a:xfrm>
          <a:prstGeom prst="rect">
            <a:avLst/>
          </a:prstGeom>
          <a:noFill/>
          <a:ln w="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invGray">
          <a:xfrm flipH="1">
            <a:off x="8221663" y="0"/>
            <a:ext cx="95250" cy="2060575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invGray">
          <a:xfrm>
            <a:off x="250825" y="260350"/>
            <a:ext cx="8569325" cy="4392613"/>
          </a:xfrm>
          <a:prstGeom prst="rect">
            <a:avLst/>
          </a:prstGeom>
          <a:noFill/>
          <a:ln w="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invGray">
          <a:xfrm>
            <a:off x="7775575" y="908050"/>
            <a:ext cx="1368425" cy="1439863"/>
          </a:xfrm>
          <a:prstGeom prst="rect">
            <a:avLst/>
          </a:prstGeom>
          <a:noFill/>
          <a:ln w="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invGray">
          <a:xfrm>
            <a:off x="611188" y="1916113"/>
            <a:ext cx="7921625" cy="1584325"/>
          </a:xfrm>
          <a:prstGeom prst="rect">
            <a:avLst/>
          </a:prstGeom>
          <a:noFill/>
          <a:ln w="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239000" cy="15240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AF130-2A9E-4FB4-AF65-312CC42126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3363"/>
            <a:ext cx="2057400" cy="6276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3363"/>
            <a:ext cx="6019800" cy="6276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842D3-82B8-44CF-AB7B-877FDD174B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713" y="233363"/>
            <a:ext cx="7862887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62063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05575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477000"/>
            <a:ext cx="1828800" cy="2270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448425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B707520A-A51F-47C6-82C8-1452A32DF2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68014-A1A8-4CCD-844F-94F9FC1AE1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4F512-F9E3-4336-B9A6-D122A5F456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2063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2063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000F2-6CE6-493D-B75E-624709B35D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9DA86-D64F-4F5D-8ADF-944803776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78659-A25C-4AB2-BBBD-EAE911D6FB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03EDA-6582-4FD1-AF22-33222943C1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EBA44-2F11-4227-9E74-617E11043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08DA3-AD6E-4DE6-868D-0595B73399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ltGray">
          <a:xfrm>
            <a:off x="0" y="981075"/>
            <a:ext cx="250825" cy="5891213"/>
          </a:xfrm>
          <a:prstGeom prst="rect">
            <a:avLst/>
          </a:prstGeom>
          <a:solidFill>
            <a:schemeClr val="hlink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ltGray">
          <a:xfrm>
            <a:off x="0" y="0"/>
            <a:ext cx="1403350" cy="1247775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invGray">
          <a:xfrm>
            <a:off x="1403350" y="0"/>
            <a:ext cx="7740650" cy="1052513"/>
          </a:xfrm>
          <a:prstGeom prst="rect">
            <a:avLst/>
          </a:prstGeom>
          <a:solidFill>
            <a:schemeClr val="tx2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invGray">
          <a:xfrm>
            <a:off x="8820150" y="0"/>
            <a:ext cx="73025" cy="765175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white">
          <a:xfrm>
            <a:off x="179388" y="134938"/>
            <a:ext cx="8785225" cy="773112"/>
          </a:xfrm>
          <a:prstGeom prst="rect">
            <a:avLst/>
          </a:prstGeom>
          <a:noFill/>
          <a:ln w="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468313" y="6481763"/>
            <a:ext cx="8424862" cy="0"/>
          </a:xfrm>
          <a:prstGeom prst="line">
            <a:avLst/>
          </a:prstGeom>
          <a:noFill/>
          <a:ln w="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2063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505575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77000"/>
            <a:ext cx="182880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</a:defRPr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448425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</a:defRPr>
            </a:lvl1pPr>
          </a:lstStyle>
          <a:p>
            <a:fld id="{2CD6F66C-A4E3-4A78-9B12-4EF1250ED321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1045" name="Object 21"/>
          <p:cNvGraphicFramePr>
            <a:graphicFrameLocks noChangeAspect="1"/>
          </p:cNvGraphicFramePr>
          <p:nvPr/>
        </p:nvGraphicFramePr>
        <p:xfrm>
          <a:off x="0" y="0"/>
          <a:ext cx="971550" cy="1042988"/>
        </p:xfrm>
        <a:graphic>
          <a:graphicData uri="http://schemas.openxmlformats.org/presentationml/2006/ole">
            <p:oleObj spid="_x0000_s1045" name="Image" r:id="rId15" imgW="2539683" imgH="2539683" progId="">
              <p:embed/>
            </p:oleObj>
          </a:graphicData>
        </a:graphic>
      </p:graphicFrame>
      <p:sp>
        <p:nvSpPr>
          <p:cNvPr id="1046" name="Rectangle 22"/>
          <p:cNvSpPr>
            <a:spLocks noChangeArrowheads="1"/>
          </p:cNvSpPr>
          <p:nvPr/>
        </p:nvSpPr>
        <p:spPr bwMode="invGray">
          <a:xfrm>
            <a:off x="1187450" y="908050"/>
            <a:ext cx="7956550" cy="144463"/>
          </a:xfrm>
          <a:prstGeom prst="rect">
            <a:avLst/>
          </a:prstGeom>
          <a:solidFill>
            <a:schemeClr val="tx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invGray">
          <a:xfrm>
            <a:off x="971550" y="0"/>
            <a:ext cx="431800" cy="1052513"/>
          </a:xfrm>
          <a:prstGeom prst="rect">
            <a:avLst/>
          </a:prstGeom>
          <a:solidFill>
            <a:schemeClr val="tx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747713" y="233363"/>
            <a:ext cx="7862887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BENTUKAN KATA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sz="1800" b="1" dirty="0" err="1" smtClean="0"/>
              <a:t>Pertemuan</a:t>
            </a:r>
            <a:r>
              <a:rPr lang="en-US" sz="1800" b="1" smtClean="0"/>
              <a:t> </a:t>
            </a:r>
            <a:r>
              <a:rPr lang="en-US" sz="1800" b="1" smtClean="0"/>
              <a:t>6</a:t>
            </a:r>
            <a:endParaRPr lang="en-US" sz="1800" b="1" dirty="0" smtClean="0"/>
          </a:p>
          <a:p>
            <a:pPr algn="l">
              <a:lnSpc>
                <a:spcPct val="90000"/>
              </a:lnSpc>
            </a:pPr>
            <a:r>
              <a:rPr lang="en-US" sz="1800" b="1" dirty="0" err="1" smtClean="0"/>
              <a:t>Waktu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Belajar</a:t>
            </a:r>
            <a:r>
              <a:rPr lang="en-US" sz="1800" b="1" dirty="0" smtClean="0"/>
              <a:t> 100 </a:t>
            </a:r>
            <a:r>
              <a:rPr lang="en-US" sz="1800" b="1" dirty="0" err="1" smtClean="0"/>
              <a:t>menit</a:t>
            </a:r>
            <a:endParaRPr lang="en-US" sz="1800" b="1" dirty="0"/>
          </a:p>
        </p:txBody>
      </p:sp>
      <p:sp>
        <p:nvSpPr>
          <p:cNvPr id="4" name="Rectangle 3"/>
          <p:cNvSpPr/>
          <p:nvPr/>
        </p:nvSpPr>
        <p:spPr>
          <a:xfrm>
            <a:off x="4038600" y="5486400"/>
            <a:ext cx="16002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576388"/>
            <a:ext cx="9220200" cy="4854575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id-ID" sz="2400" dirty="0" smtClean="0">
                <a:solidFill>
                  <a:srgbClr val="000000"/>
                </a:solidFill>
              </a:rPr>
              <a:t>Kata dalam bahasa Indonesia berdasarkan bentuknya dapat dibedakan menjadi tiga, yakni</a:t>
            </a:r>
            <a:r>
              <a:rPr lang="en-US" sz="2400" dirty="0" smtClean="0">
                <a:solidFill>
                  <a:srgbClr val="000000"/>
                </a:solidFill>
              </a:rPr>
              <a:t> :</a:t>
            </a:r>
          </a:p>
          <a:p>
            <a:pPr marL="131445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</a:rPr>
              <a:t>Kata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Asal</a:t>
            </a:r>
            <a:endParaRPr lang="en-US" dirty="0" smtClean="0">
              <a:solidFill>
                <a:srgbClr val="000000"/>
              </a:solidFill>
            </a:endParaRPr>
          </a:p>
          <a:p>
            <a:pPr marL="131445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</a:rPr>
              <a:t>Kata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Dasar</a:t>
            </a:r>
            <a:endParaRPr lang="en-US" dirty="0" smtClean="0">
              <a:solidFill>
                <a:srgbClr val="000000"/>
              </a:solidFill>
            </a:endParaRPr>
          </a:p>
          <a:p>
            <a:pPr marL="131445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</a:rPr>
              <a:t>Berimbuhan</a:t>
            </a:r>
            <a:r>
              <a:rPr lang="en-US" dirty="0" smtClean="0">
                <a:solidFill>
                  <a:srgbClr val="000000"/>
                </a:solidFill>
              </a:rPr>
              <a:t>/</a:t>
            </a:r>
            <a:r>
              <a:rPr lang="en-US" dirty="0" err="1" smtClean="0">
                <a:solidFill>
                  <a:srgbClr val="000000"/>
                </a:solidFill>
              </a:rPr>
              <a:t>Jadian</a:t>
            </a:r>
            <a:r>
              <a:rPr lang="en-US" dirty="0" smtClean="0">
                <a:solidFill>
                  <a:srgbClr val="000000"/>
                </a:solidFill>
              </a:rPr>
              <a:t>/</a:t>
            </a:r>
            <a:r>
              <a:rPr lang="en-US" dirty="0" err="1" smtClean="0">
                <a:solidFill>
                  <a:srgbClr val="000000"/>
                </a:solidFill>
              </a:rPr>
              <a:t>Turunan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6553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76313" y="233363"/>
            <a:ext cx="7862887" cy="563562"/>
          </a:xfrm>
        </p:spPr>
        <p:txBody>
          <a:bodyPr/>
          <a:lstStyle/>
          <a:p>
            <a:r>
              <a:rPr lang="en-US" sz="2400" dirty="0" smtClean="0"/>
              <a:t>4. BENTUK KATA DALAM BAHASA INDONESIA (3)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WordArt 4"/>
          <p:cNvSpPr>
            <a:spLocks noChangeArrowheads="1" noChangeShapeType="1" noTextEdit="1"/>
          </p:cNvSpPr>
          <p:nvPr/>
        </p:nvSpPr>
        <p:spPr bwMode="gray">
          <a:xfrm>
            <a:off x="1763713" y="2713038"/>
            <a:ext cx="5689600" cy="7921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89803" dir="27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89803" dir="27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89803" dir="27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89803" dir="2700000" algn="ctr" rotWithShape="0">
                  <a:schemeClr val="tx2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8600" y="5486400"/>
            <a:ext cx="16002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5891212"/>
            <a:ext cx="2514600" cy="228600"/>
          </a:xfrm>
        </p:spPr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5862637"/>
            <a:ext cx="1828800" cy="227013"/>
          </a:xfrm>
        </p:spPr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47713" y="198438"/>
            <a:ext cx="7862887" cy="56356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7625" name="Line 41"/>
          <p:cNvSpPr>
            <a:spLocks noChangeShapeType="1"/>
          </p:cNvSpPr>
          <p:nvPr/>
        </p:nvSpPr>
        <p:spPr bwMode="auto">
          <a:xfrm>
            <a:off x="1538287" y="2054225"/>
            <a:ext cx="4800600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7626" name="Group 42"/>
          <p:cNvGrpSpPr>
            <a:grpSpLocks/>
          </p:cNvGrpSpPr>
          <p:nvPr/>
        </p:nvGrpSpPr>
        <p:grpSpPr bwMode="auto">
          <a:xfrm>
            <a:off x="1295400" y="1947863"/>
            <a:ext cx="182562" cy="182562"/>
            <a:chOff x="1239" y="1515"/>
            <a:chExt cx="115" cy="115"/>
          </a:xfrm>
        </p:grpSpPr>
        <p:sp>
          <p:nvSpPr>
            <p:cNvPr id="67627" name="AutoShape 43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8" name="AutoShape 44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629" name="Text Box 45"/>
          <p:cNvSpPr txBox="1">
            <a:spLocks noChangeArrowheads="1"/>
          </p:cNvSpPr>
          <p:nvPr/>
        </p:nvSpPr>
        <p:spPr bwMode="auto">
          <a:xfrm>
            <a:off x="1614487" y="1600200"/>
            <a:ext cx="289053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 smtClean="0">
                <a:solidFill>
                  <a:srgbClr val="000000"/>
                </a:solidFill>
              </a:rPr>
              <a:t>1. </a:t>
            </a:r>
            <a:r>
              <a:rPr lang="en-US" sz="2400" dirty="0" err="1" smtClean="0">
                <a:solidFill>
                  <a:srgbClr val="000000"/>
                </a:solidFill>
              </a:rPr>
              <a:t>Definisi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Morfologi</a:t>
            </a:r>
            <a:endParaRPr lang="en-US" sz="2400" dirty="0">
              <a:solidFill>
                <a:srgbClr val="000000"/>
              </a:solidFill>
            </a:endParaRPr>
          </a:p>
        </p:txBody>
      </p:sp>
      <p:grpSp>
        <p:nvGrpSpPr>
          <p:cNvPr id="67630" name="Group 46"/>
          <p:cNvGrpSpPr>
            <a:grpSpLocks/>
          </p:cNvGrpSpPr>
          <p:nvPr/>
        </p:nvGrpSpPr>
        <p:grpSpPr bwMode="auto">
          <a:xfrm>
            <a:off x="1295400" y="2438400"/>
            <a:ext cx="6816724" cy="530225"/>
            <a:chOff x="1239" y="1296"/>
            <a:chExt cx="4294" cy="334"/>
          </a:xfrm>
        </p:grpSpPr>
        <p:sp>
          <p:nvSpPr>
            <p:cNvPr id="67631" name="Line 47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7632" name="Group 48"/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67633" name="AutoShape 49"/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34" name="AutoShape 50"/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chemeClr val="folHlink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635" name="Text Box 51"/>
            <p:cNvSpPr txBox="1">
              <a:spLocks noChangeArrowheads="1"/>
            </p:cNvSpPr>
            <p:nvPr/>
          </p:nvSpPr>
          <p:spPr bwMode="auto">
            <a:xfrm>
              <a:off x="1491" y="1296"/>
              <a:ext cx="4042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 smtClean="0">
                  <a:solidFill>
                    <a:srgbClr val="000000"/>
                  </a:solidFill>
                </a:rPr>
                <a:t>2.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Definisi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Morfologi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Menurut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Beberapa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Pakar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7636" name="Group 52"/>
          <p:cNvGrpSpPr>
            <a:grpSpLocks/>
          </p:cNvGrpSpPr>
          <p:nvPr/>
        </p:nvGrpSpPr>
        <p:grpSpPr bwMode="auto">
          <a:xfrm>
            <a:off x="1295400" y="3352800"/>
            <a:ext cx="5043485" cy="533401"/>
            <a:chOff x="1239" y="1294"/>
            <a:chExt cx="3177" cy="336"/>
          </a:xfrm>
        </p:grpSpPr>
        <p:sp>
          <p:nvSpPr>
            <p:cNvPr id="67637" name="Line 53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7638" name="Group 54"/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67639" name="AutoShape 55"/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40" name="AutoShape 56"/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chemeClr val="accent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641" name="Text Box 57"/>
            <p:cNvSpPr txBox="1">
              <a:spLocks noChangeArrowheads="1"/>
            </p:cNvSpPr>
            <p:nvPr/>
          </p:nvSpPr>
          <p:spPr bwMode="auto">
            <a:xfrm>
              <a:off x="1485" y="1294"/>
              <a:ext cx="1787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 smtClean="0">
                  <a:solidFill>
                    <a:srgbClr val="000000"/>
                  </a:solidFill>
                </a:rPr>
                <a:t>3.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Proses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Morfologi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381000" y="5938837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58"/>
          <p:cNvGrpSpPr>
            <a:grpSpLocks/>
          </p:cNvGrpSpPr>
          <p:nvPr/>
        </p:nvGrpSpPr>
        <p:grpSpPr bwMode="auto">
          <a:xfrm>
            <a:off x="1295400" y="4270375"/>
            <a:ext cx="6037262" cy="530225"/>
            <a:chOff x="1239" y="1296"/>
            <a:chExt cx="3803" cy="334"/>
          </a:xfrm>
        </p:grpSpPr>
        <p:sp>
          <p:nvSpPr>
            <p:cNvPr id="35" name="Line 59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" name="Group 60"/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38" name="AutoShape 61"/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AutoShape 62"/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chemeClr val="accent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" name="Text Box 63"/>
            <p:cNvSpPr txBox="1">
              <a:spLocks noChangeArrowheads="1"/>
            </p:cNvSpPr>
            <p:nvPr/>
          </p:nvSpPr>
          <p:spPr bwMode="auto">
            <a:xfrm>
              <a:off x="1485" y="1296"/>
              <a:ext cx="3557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 smtClean="0">
                  <a:solidFill>
                    <a:srgbClr val="000000"/>
                  </a:solidFill>
                </a:rPr>
                <a:t>4.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Bentuk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Kata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dalam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Bahasa</a:t>
              </a:r>
              <a:r>
                <a:rPr lang="en-US" sz="2400" dirty="0" smtClean="0">
                  <a:solidFill>
                    <a:srgbClr val="000000"/>
                  </a:solidFill>
                </a:rPr>
                <a:t> Indonesia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1. DEFINISI MORFOLOGI</a:t>
            </a:r>
            <a:endParaRPr lang="en-US" sz="28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576388"/>
            <a:ext cx="9220200" cy="4854575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Tata </a:t>
            </a:r>
            <a:r>
              <a:rPr lang="en-US" sz="2400" dirty="0" err="1" smtClean="0">
                <a:solidFill>
                  <a:srgbClr val="000000"/>
                </a:solidFill>
              </a:rPr>
              <a:t>Bentuk</a:t>
            </a:r>
            <a:r>
              <a:rPr lang="en-US" sz="2400" dirty="0" smtClean="0">
                <a:solidFill>
                  <a:srgbClr val="000000"/>
                </a:solidFill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</a:rPr>
              <a:t>Morfologi</a:t>
            </a:r>
            <a:r>
              <a:rPr lang="en-US" sz="2400" dirty="0" smtClean="0">
                <a:solidFill>
                  <a:srgbClr val="000000"/>
                </a:solidFill>
              </a:rPr>
              <a:t>): </a:t>
            </a:r>
            <a:r>
              <a:rPr lang="en-US" sz="2400" dirty="0" err="1" smtClean="0">
                <a:solidFill>
                  <a:srgbClr val="000000"/>
                </a:solidFill>
              </a:rPr>
              <a:t>Ilmu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mengenai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bentuk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bagaimana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membentuk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kata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benar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sz="2400" dirty="0" err="1" smtClean="0">
                <a:solidFill>
                  <a:srgbClr val="000000"/>
                </a:solidFill>
                <a:sym typeface="Wingdings" pitchFamily="2" charset="2"/>
              </a:rPr>
              <a:t>arti</a:t>
            </a:r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/</a:t>
            </a:r>
            <a:r>
              <a:rPr lang="en-US" sz="2400" dirty="0" err="1" smtClean="0">
                <a:solidFill>
                  <a:srgbClr val="000000"/>
                </a:solidFill>
                <a:sym typeface="Wingdings" pitchFamily="2" charset="2"/>
              </a:rPr>
              <a:t>makna</a:t>
            </a:r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.</a:t>
            </a:r>
          </a:p>
          <a:p>
            <a:pPr lvl="1">
              <a:lnSpc>
                <a:spcPct val="80000"/>
              </a:lnSpc>
            </a:pPr>
            <a:endParaRPr lang="en-US" sz="2400" dirty="0" smtClean="0">
              <a:solidFill>
                <a:srgbClr val="000000"/>
              </a:solidFill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M</a:t>
            </a:r>
            <a:r>
              <a:rPr lang="id-ID" sz="2400" dirty="0" smtClean="0">
                <a:solidFill>
                  <a:srgbClr val="000000"/>
                </a:solidFill>
              </a:rPr>
              <a:t>orfologi mempelajari seluk-beluk bentuk kata serta fungsi perubahan-perubahan bentuk kata itu, baik fungsi gramatik maupun fungsi semantik.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endParaRPr lang="en-US" sz="2400" dirty="0" smtClean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id-ID" sz="2400" dirty="0" smtClean="0">
                <a:solidFill>
                  <a:srgbClr val="000000"/>
                </a:solidFill>
              </a:rPr>
              <a:t>Satuan yang paling kecil yang diselidiki oleh morfologi ialah morfem, sedangkan yang paling besar berupa kata.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553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2. DEFINISI MORFOLOGI MENURUT BEBERAPA PAKAR</a:t>
            </a:r>
            <a:endParaRPr lang="en-US" sz="24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576389"/>
            <a:ext cx="9220200" cy="1852612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sz="2400" dirty="0" err="1" smtClean="0">
                <a:solidFill>
                  <a:srgbClr val="000000"/>
                </a:solidFill>
              </a:rPr>
              <a:t>Menurut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id-ID" sz="2400" dirty="0" smtClean="0"/>
              <a:t>E.A. Nida (1957:1)</a:t>
            </a:r>
            <a:r>
              <a:rPr lang="en-US" sz="2400" dirty="0" smtClean="0"/>
              <a:t>, </a:t>
            </a:r>
            <a:r>
              <a:rPr lang="id-ID" sz="2400" dirty="0" smtClean="0">
                <a:solidFill>
                  <a:srgbClr val="000000"/>
                </a:solidFill>
              </a:rPr>
              <a:t>morfologi adalah ilmu yang mempelajari morfem-morfem dan hubungannya dalam pembentukan kata.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553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-76200" y="3352800"/>
            <a:ext cx="92202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Menurut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id-ID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charset="0"/>
              </a:rPr>
              <a:t>Ramlan (2001:21) </a:t>
            </a:r>
            <a:r>
              <a:rPr kumimoji="0" lang="id-ID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dalam buku </a:t>
            </a:r>
            <a:r>
              <a:rPr kumimoji="0" lang="id-ID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Mor­fologi: Suatu Tinjauan Deskriptif</a:t>
            </a:r>
            <a:r>
              <a:rPr kumimoji="0" lang="id-ID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menyatakan bahwa morfologi ialah bagian ilmu bahasa yang membicarakan dan mempelajari seluk-beluk bentuk kata serta pengaruh perubahan-perubahan bentuk kata terhadap golongan dan arti kata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2. DEFINISI MORFOLOGI MENURUT BEBERAPA PAKAR</a:t>
            </a:r>
            <a:endParaRPr lang="en-US" sz="24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576389"/>
            <a:ext cx="9220200" cy="1852612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sz="2400" dirty="0" err="1" smtClean="0">
                <a:solidFill>
                  <a:srgbClr val="000000"/>
                </a:solidFill>
              </a:rPr>
              <a:t>Menurut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id-ID" sz="2400" dirty="0" smtClean="0"/>
              <a:t>Alwi </a:t>
            </a:r>
            <a:r>
              <a:rPr lang="id-ID" sz="2400" i="1" dirty="0" smtClean="0"/>
              <a:t>et al.</a:t>
            </a:r>
            <a:r>
              <a:rPr lang="id-ID" sz="2400" dirty="0" smtClean="0"/>
              <a:t> (1998:25--34) </a:t>
            </a:r>
            <a:r>
              <a:rPr lang="id-ID" sz="2400" dirty="0" smtClean="0">
                <a:solidFill>
                  <a:srgbClr val="000000"/>
                </a:solidFill>
              </a:rPr>
              <a:t>dalam buku </a:t>
            </a:r>
            <a:r>
              <a:rPr lang="id-ID" sz="2400" i="1" dirty="0" smtClean="0">
                <a:solidFill>
                  <a:srgbClr val="000000"/>
                </a:solidFill>
              </a:rPr>
              <a:t>Tata Bahasa Baku Bahasa Indonesia</a:t>
            </a:r>
            <a:r>
              <a:rPr lang="en-US" sz="2400" i="1" dirty="0" smtClean="0">
                <a:solidFill>
                  <a:srgbClr val="000000"/>
                </a:solidFill>
              </a:rPr>
              <a:t>, </a:t>
            </a:r>
            <a:r>
              <a:rPr lang="id-ID" sz="2400" dirty="0" smtClean="0">
                <a:solidFill>
                  <a:srgbClr val="000000"/>
                </a:solidFill>
              </a:rPr>
              <a:t>adanya proses morfofonemik yang ada kaitannya dengan morfem, alomorf, dan kata (dasar-terikat).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553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3. PROSES MORFOLOGI</a:t>
            </a:r>
            <a:endParaRPr lang="en-US" sz="24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576389"/>
            <a:ext cx="9220200" cy="1852612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P</a:t>
            </a:r>
            <a:r>
              <a:rPr lang="id-ID" sz="2400" dirty="0" smtClean="0">
                <a:solidFill>
                  <a:srgbClr val="000000"/>
                </a:solidFill>
              </a:rPr>
              <a:t>roses morfo­logis menurut </a:t>
            </a:r>
            <a:r>
              <a:rPr lang="id-ID" sz="2400" dirty="0" smtClean="0"/>
              <a:t>Ramlan (1985:27) </a:t>
            </a:r>
            <a:r>
              <a:rPr lang="id-ID" sz="2400" dirty="0" smtClean="0">
                <a:solidFill>
                  <a:srgbClr val="000000"/>
                </a:solidFill>
              </a:rPr>
              <a:t>ialah proses pembentukan kata dari satuan lain yang merupakan bentuk dasarnya.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553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-76200" y="3328988"/>
            <a:ext cx="9220200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id-ID" sz="2400" dirty="0" smtClean="0"/>
              <a:t>Krida­laksana (1989:12) </a:t>
            </a:r>
            <a:r>
              <a:rPr lang="id-ID" sz="2400" dirty="0" smtClean="0">
                <a:solidFill>
                  <a:srgbClr val="000000"/>
                </a:solidFill>
              </a:rPr>
              <a:t>menyatakan bahwa proses morfologis meliputi (1) derivasi zero, (2) afiksasi, (3) reduplikasi, (4) abreviasi (pemendekan), (5) komposisi (pemajemukan), dan (6) derivasi balik.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576388"/>
            <a:ext cx="9220200" cy="4854575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sz="2400" dirty="0" err="1" smtClean="0">
                <a:solidFill>
                  <a:srgbClr val="000000"/>
                </a:solidFill>
              </a:rPr>
              <a:t>Oleh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karena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itu</a:t>
            </a:r>
            <a:r>
              <a:rPr lang="en-US" sz="2400" dirty="0" smtClean="0">
                <a:solidFill>
                  <a:srgbClr val="000000"/>
                </a:solidFill>
              </a:rPr>
              <a:t>, p</a:t>
            </a:r>
            <a:r>
              <a:rPr lang="id-ID" sz="2400" dirty="0" smtClean="0">
                <a:solidFill>
                  <a:srgbClr val="000000"/>
                </a:solidFill>
              </a:rPr>
              <a:t>roses morfologis bahasa Indonesia berdasarkan beberapa pakar bahasa dapat berupa</a:t>
            </a:r>
            <a:r>
              <a:rPr lang="en-US" sz="2400" dirty="0" smtClean="0">
                <a:solidFill>
                  <a:srgbClr val="000000"/>
                </a:solidFill>
              </a:rPr>
              <a:t>:</a:t>
            </a:r>
          </a:p>
          <a:p>
            <a:pPr marL="131445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P</a:t>
            </a:r>
            <a:r>
              <a:rPr lang="id-ID" dirty="0" smtClean="0">
                <a:solidFill>
                  <a:srgbClr val="000000"/>
                </a:solidFill>
              </a:rPr>
              <a:t>roses penambahan afiks</a:t>
            </a:r>
            <a:endParaRPr lang="en-US" dirty="0" smtClean="0">
              <a:solidFill>
                <a:srgbClr val="000000"/>
              </a:solidFill>
            </a:endParaRPr>
          </a:p>
          <a:p>
            <a:pPr marL="1314450" lvl="2" indent="-457200">
              <a:lnSpc>
                <a:spcPct val="150000"/>
              </a:lnSpc>
              <a:buFont typeface="+mj-lt"/>
              <a:buAutoNum type="arabicPeriod"/>
            </a:pPr>
            <a:r>
              <a:rPr lang="id-ID" dirty="0" smtClean="0">
                <a:solidFill>
                  <a:srgbClr val="000000"/>
                </a:solidFill>
              </a:rPr>
              <a:t>Reduplikasi</a:t>
            </a:r>
            <a:endParaRPr lang="en-US" dirty="0" smtClean="0">
              <a:solidFill>
                <a:srgbClr val="000000"/>
              </a:solidFill>
            </a:endParaRPr>
          </a:p>
          <a:p>
            <a:pPr marL="1314450" lvl="2" indent="-457200">
              <a:lnSpc>
                <a:spcPct val="150000"/>
              </a:lnSpc>
              <a:buFont typeface="+mj-lt"/>
              <a:buAutoNum type="arabicPeriod"/>
            </a:pPr>
            <a:r>
              <a:rPr lang="id-ID" dirty="0" smtClean="0">
                <a:solidFill>
                  <a:srgbClr val="000000"/>
                </a:solidFill>
              </a:rPr>
              <a:t>Abreviasi</a:t>
            </a:r>
            <a:endParaRPr lang="en-US" dirty="0" smtClean="0">
              <a:solidFill>
                <a:srgbClr val="000000"/>
              </a:solidFill>
            </a:endParaRPr>
          </a:p>
          <a:p>
            <a:pPr marL="1314450" lvl="2" indent="-457200">
              <a:lnSpc>
                <a:spcPct val="150000"/>
              </a:lnSpc>
              <a:buFont typeface="+mj-lt"/>
              <a:buAutoNum type="arabicPeriod"/>
            </a:pPr>
            <a:r>
              <a:rPr lang="id-ID" dirty="0" smtClean="0">
                <a:solidFill>
                  <a:srgbClr val="000000"/>
                </a:solidFill>
              </a:rPr>
              <a:t>Komposisi</a:t>
            </a:r>
            <a:endParaRPr lang="en-US" dirty="0" smtClean="0">
              <a:solidFill>
                <a:srgbClr val="000000"/>
              </a:solidFill>
            </a:endParaRPr>
          </a:p>
          <a:p>
            <a:pPr marL="131445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D</a:t>
            </a:r>
            <a:r>
              <a:rPr lang="id-ID" dirty="0" smtClean="0">
                <a:solidFill>
                  <a:srgbClr val="000000"/>
                </a:solidFill>
              </a:rPr>
              <a:t>erivasi balik</a:t>
            </a:r>
            <a:endParaRPr lang="en-US" dirty="0" smtClean="0">
              <a:solidFill>
                <a:srgbClr val="000000"/>
              </a:solidFill>
            </a:endParaRPr>
          </a:p>
          <a:p>
            <a:pPr marL="1314450" lvl="2" indent="-457200">
              <a:lnSpc>
                <a:spcPct val="150000"/>
              </a:lnSpc>
              <a:buFont typeface="+mj-lt"/>
              <a:buAutoNum type="arabicPeriod"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553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128713" y="233363"/>
            <a:ext cx="7862887" cy="563562"/>
          </a:xfrm>
        </p:spPr>
        <p:txBody>
          <a:bodyPr/>
          <a:lstStyle/>
          <a:p>
            <a:r>
              <a:rPr lang="en-US" sz="2400" dirty="0" smtClean="0"/>
              <a:t>3. PROSES MORFOLOGI (2)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576388"/>
            <a:ext cx="9220200" cy="4854575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K</a:t>
            </a:r>
            <a:r>
              <a:rPr lang="id-ID" sz="2400" dirty="0" smtClean="0">
                <a:solidFill>
                  <a:srgbClr val="000000"/>
                </a:solidFill>
              </a:rPr>
              <a:t>ata  </a:t>
            </a:r>
            <a:r>
              <a:rPr lang="en-US" sz="2400" dirty="0" err="1" smtClean="0">
                <a:solidFill>
                  <a:srgbClr val="000000"/>
                </a:solidFill>
              </a:rPr>
              <a:t>adalah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id-ID" sz="2400" dirty="0" smtClean="0">
                <a:solidFill>
                  <a:srgbClr val="000000"/>
                </a:solidFill>
              </a:rPr>
              <a:t>unsur bahasa yang diucapkan atau dituliskan yang merupakan perwujudan kesatuan perasaan dan pikiran yang dapat digunakan dalam berbahasa.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</a:pPr>
            <a:endParaRPr lang="en-US" sz="2400" dirty="0" smtClean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id-ID" sz="2400" dirty="0" smtClean="0">
                <a:solidFill>
                  <a:srgbClr val="000000"/>
                </a:solidFill>
              </a:rPr>
              <a:t>Kata merupakan satuan terbesar dalam morfologi dan sekaligus satuan terkecil dalam sintaksis.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  <a:buNone/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553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33363"/>
            <a:ext cx="7862887" cy="563562"/>
          </a:xfrm>
        </p:spPr>
        <p:txBody>
          <a:bodyPr/>
          <a:lstStyle/>
          <a:p>
            <a:r>
              <a:rPr lang="en-US" sz="2400" dirty="0" smtClean="0"/>
              <a:t>4. BENTUK KATA DALAM BAHASA INDONESIA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576388"/>
            <a:ext cx="9220200" cy="4854575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sz="2400" dirty="0" err="1" smtClean="0">
                <a:solidFill>
                  <a:srgbClr val="000000"/>
                </a:solidFill>
              </a:rPr>
              <a:t>Kata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id-ID" sz="2400" dirty="0" smtClean="0">
                <a:solidFill>
                  <a:srgbClr val="000000"/>
                </a:solidFill>
              </a:rPr>
              <a:t>sebagai bagian dari fungsi komunikasi bahasa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id-ID" sz="2400" dirty="0" smtClean="0">
                <a:solidFill>
                  <a:srgbClr val="000000"/>
                </a:solidFill>
              </a:rPr>
              <a:t>pada hakikatnya terdiri atas dua segi: </a:t>
            </a:r>
            <a:r>
              <a:rPr lang="id-ID" sz="2400" i="1" dirty="0" smtClean="0">
                <a:solidFill>
                  <a:srgbClr val="000000"/>
                </a:solidFill>
              </a:rPr>
              <a:t>bentuk </a:t>
            </a:r>
            <a:r>
              <a:rPr lang="id-ID" sz="2400" dirty="0" smtClean="0">
                <a:solidFill>
                  <a:srgbClr val="000000"/>
                </a:solidFill>
              </a:rPr>
              <a:t>dan </a:t>
            </a:r>
            <a:r>
              <a:rPr lang="id-ID" sz="2400" i="1" dirty="0" smtClean="0">
                <a:solidFill>
                  <a:srgbClr val="000000"/>
                </a:solidFill>
              </a:rPr>
              <a:t>konsep/makna.</a:t>
            </a:r>
            <a:endParaRPr lang="en-US" sz="2400" i="1" dirty="0" smtClean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  <a:buNone/>
            </a:pPr>
            <a:endParaRPr lang="en-US" sz="2400" i="1" dirty="0" smtClean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400" i="1" dirty="0" err="1" smtClean="0">
                <a:solidFill>
                  <a:srgbClr val="000000"/>
                </a:solidFill>
              </a:rPr>
              <a:t>Bentuk</a:t>
            </a:r>
            <a:r>
              <a:rPr lang="en-US" sz="2400" i="1" dirty="0" smtClean="0">
                <a:solidFill>
                  <a:srgbClr val="000000"/>
                </a:solidFill>
              </a:rPr>
              <a:t> </a:t>
            </a:r>
            <a:r>
              <a:rPr lang="id-ID" sz="2400" dirty="0" smtClean="0">
                <a:solidFill>
                  <a:srgbClr val="000000"/>
                </a:solidFill>
              </a:rPr>
              <a:t>adalah segi yang dapat kita dengar atau kita lihat dari sebuah kata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 lvl="1">
              <a:lnSpc>
                <a:spcPct val="150000"/>
              </a:lnSpc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K</a:t>
            </a:r>
            <a:r>
              <a:rPr lang="id-ID" sz="2400" dirty="0" smtClean="0">
                <a:solidFill>
                  <a:srgbClr val="000000"/>
                </a:solidFill>
              </a:rPr>
              <a:t>onsep atau makna adalah reaksi yang muncul akibat adanya bentuk.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553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052513" y="233363"/>
            <a:ext cx="7862887" cy="563562"/>
          </a:xfrm>
        </p:spPr>
        <p:txBody>
          <a:bodyPr/>
          <a:lstStyle/>
          <a:p>
            <a:r>
              <a:rPr lang="en-US" sz="2400" dirty="0" smtClean="0"/>
              <a:t>4. BENTUK KATA DALAM BAHASA INDONESIA (2)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32l">
  <a:themeElements>
    <a:clrScheme name="sample 3">
      <a:dk1>
        <a:srgbClr val="1A1A70"/>
      </a:dk1>
      <a:lt1>
        <a:srgbClr val="FFFFFF"/>
      </a:lt1>
      <a:dk2>
        <a:srgbClr val="243D8C"/>
      </a:dk2>
      <a:lt2>
        <a:srgbClr val="DDDDDD"/>
      </a:lt2>
      <a:accent1>
        <a:srgbClr val="3E78C6"/>
      </a:accent1>
      <a:accent2>
        <a:srgbClr val="84A1E8"/>
      </a:accent2>
      <a:accent3>
        <a:srgbClr val="FFFFFF"/>
      </a:accent3>
      <a:accent4>
        <a:srgbClr val="14145F"/>
      </a:accent4>
      <a:accent5>
        <a:srgbClr val="AFBEDF"/>
      </a:accent5>
      <a:accent6>
        <a:srgbClr val="7791D2"/>
      </a:accent6>
      <a:hlink>
        <a:srgbClr val="90B54D"/>
      </a:hlink>
      <a:folHlink>
        <a:srgbClr val="F3C43F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D4940"/>
        </a:dk1>
        <a:lt1>
          <a:srgbClr val="FFFFFF"/>
        </a:lt1>
        <a:dk2>
          <a:srgbClr val="3F716F"/>
        </a:dk2>
        <a:lt2>
          <a:srgbClr val="DDDDDD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C1B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D4473"/>
        </a:dk1>
        <a:lt1>
          <a:srgbClr val="FFFFFF"/>
        </a:lt1>
        <a:dk2>
          <a:srgbClr val="2B6185"/>
        </a:dk2>
        <a:lt2>
          <a:srgbClr val="D3D9DD"/>
        </a:lt2>
        <a:accent1>
          <a:srgbClr val="638AA1"/>
        </a:accent1>
        <a:accent2>
          <a:srgbClr val="8CA8B5"/>
        </a:accent2>
        <a:accent3>
          <a:srgbClr val="FFFFFF"/>
        </a:accent3>
        <a:accent4>
          <a:srgbClr val="253961"/>
        </a:accent4>
        <a:accent5>
          <a:srgbClr val="B7C4CD"/>
        </a:accent5>
        <a:accent6>
          <a:srgbClr val="7E98A4"/>
        </a:accent6>
        <a:hlink>
          <a:srgbClr val="6FA2E7"/>
        </a:hlink>
        <a:folHlink>
          <a:srgbClr val="99C25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A1A70"/>
        </a:dk1>
        <a:lt1>
          <a:srgbClr val="FFFFFF"/>
        </a:lt1>
        <a:dk2>
          <a:srgbClr val="243D8C"/>
        </a:dk2>
        <a:lt2>
          <a:srgbClr val="DDDDDD"/>
        </a:lt2>
        <a:accent1>
          <a:srgbClr val="3E78C6"/>
        </a:accent1>
        <a:accent2>
          <a:srgbClr val="84A1E8"/>
        </a:accent2>
        <a:accent3>
          <a:srgbClr val="FFFFFF"/>
        </a:accent3>
        <a:accent4>
          <a:srgbClr val="14145F"/>
        </a:accent4>
        <a:accent5>
          <a:srgbClr val="AFBEDF"/>
        </a:accent5>
        <a:accent6>
          <a:srgbClr val="7791D2"/>
        </a:accent6>
        <a:hlink>
          <a:srgbClr val="90B54D"/>
        </a:hlink>
        <a:folHlink>
          <a:srgbClr val="F3C4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cdb2004132l</Template>
  <TotalTime>448</TotalTime>
  <Words>452</Words>
  <Application>Microsoft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cdb2004132l</vt:lpstr>
      <vt:lpstr>Image</vt:lpstr>
      <vt:lpstr>BENTUKAN KATA</vt:lpstr>
      <vt:lpstr>OUTLINE</vt:lpstr>
      <vt:lpstr>1. DEFINISI MORFOLOGI</vt:lpstr>
      <vt:lpstr>2. DEFINISI MORFOLOGI MENURUT BEBERAPA PAKAR</vt:lpstr>
      <vt:lpstr>2. DEFINISI MORFOLOGI MENURUT BEBERAPA PAKAR</vt:lpstr>
      <vt:lpstr>3. PROSES MORFOLOGI</vt:lpstr>
      <vt:lpstr>3. PROSES MORFOLOGI (2)</vt:lpstr>
      <vt:lpstr>4. BENTUK KATA DALAM BAHASA INDONESIA</vt:lpstr>
      <vt:lpstr>4. BENTUK KATA DALAM BAHASA INDONESIA (2)</vt:lpstr>
      <vt:lpstr>4. BENTUK KATA DALAM BAHASA INDONESIA (3)</vt:lpstr>
      <vt:lpstr>Slide 11</vt:lpstr>
    </vt:vector>
  </TitlesOfParts>
  <Company>http://sharingcentre.info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PEMENGGALAN KATA</dc:title>
  <dc:creator>Fauzan Muhammad I</dc:creator>
  <cp:lastModifiedBy>paralel</cp:lastModifiedBy>
  <cp:revision>66</cp:revision>
  <dcterms:created xsi:type="dcterms:W3CDTF">2012-10-17T08:39:07Z</dcterms:created>
  <dcterms:modified xsi:type="dcterms:W3CDTF">2012-10-21T00:53:36Z</dcterms:modified>
</cp:coreProperties>
</file>