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00" r:id="rId5"/>
    <p:sldId id="301" r:id="rId6"/>
    <p:sldId id="302" r:id="rId7"/>
    <p:sldId id="299" r:id="rId8"/>
    <p:sldId id="290" r:id="rId9"/>
    <p:sldId id="291" r:id="rId10"/>
    <p:sldId id="292" r:id="rId11"/>
    <p:sldId id="293" r:id="rId12"/>
    <p:sldId id="294" r:id="rId13"/>
    <p:sldId id="295" r:id="rId14"/>
    <p:sldId id="303" r:id="rId15"/>
    <p:sldId id="296" r:id="rId16"/>
    <p:sldId id="297" r:id="rId17"/>
    <p:sldId id="298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  <a:srgbClr val="84A1E8"/>
    <a:srgbClr val="F3C4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4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ltGray">
          <a:xfrm>
            <a:off x="-1588" y="5157788"/>
            <a:ext cx="9145588" cy="1708150"/>
          </a:xfrm>
          <a:prstGeom prst="rect">
            <a:avLst/>
          </a:prstGeom>
          <a:solidFill>
            <a:schemeClr val="bg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0"/>
            <a:ext cx="9144000" cy="4935538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ltGray">
          <a:xfrm>
            <a:off x="1270000" y="4933950"/>
            <a:ext cx="7874000" cy="223838"/>
          </a:xfrm>
          <a:prstGeom prst="rect">
            <a:avLst/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752600" y="3733800"/>
            <a:ext cx="6019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rgbClr val="84A1E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54500" y="5638800"/>
            <a:ext cx="1079500" cy="603250"/>
            <a:chOff x="2680" y="3678"/>
            <a:chExt cx="680" cy="380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1">
                  <a:solidFill>
                    <a:schemeClr val="tx2"/>
                  </a:solidFill>
                  <a:latin typeface="Verdana" pitchFamily="34" charset="0"/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-9525" y="4935538"/>
            <a:ext cx="1282700" cy="222250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1279525" y="5054600"/>
          <a:ext cx="2351088" cy="609600"/>
        </p:xfrm>
        <a:graphic>
          <a:graphicData uri="http://schemas.openxmlformats.org/presentationml/2006/ole">
            <p:oleObj spid="_x0000_s3093" name="Image" r:id="rId3" imgW="2539683" imgH="609524" progId="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0" y="3500438"/>
          <a:ext cx="1266825" cy="1430337"/>
        </p:xfrm>
        <a:graphic>
          <a:graphicData uri="http://schemas.openxmlformats.org/presentationml/2006/ole">
            <p:oleObj spid="_x0000_s3094" name="Image" r:id="rId4" imgW="2539683" imgH="2539683" progId="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invGray">
          <a:xfrm>
            <a:off x="1266825" y="1125538"/>
            <a:ext cx="2368550" cy="4535487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invGray">
          <a:xfrm flipH="1">
            <a:off x="8221663" y="0"/>
            <a:ext cx="95250" cy="20605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invGray">
          <a:xfrm>
            <a:off x="250825" y="260350"/>
            <a:ext cx="8569325" cy="439261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invGray">
          <a:xfrm>
            <a:off x="7775575" y="908050"/>
            <a:ext cx="1368425" cy="143986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invGray">
          <a:xfrm>
            <a:off x="611188" y="1916113"/>
            <a:ext cx="7921625" cy="1584325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1524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F130-2A9E-4FB4-AF65-312CC4212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3363"/>
            <a:ext cx="2057400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3363"/>
            <a:ext cx="601980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842D3-82B8-44CF-AB7B-877FDD174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2063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7000"/>
            <a:ext cx="1828800" cy="2270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48425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B707520A-A51F-47C6-82C8-1452A32DF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68014-A1A8-4CCD-844F-94F9FC1AE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F512-F9E3-4336-B9A6-D122A5F45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2063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2063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000F2-6CE6-493D-B75E-624709B35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DA86-D64F-4F5D-8ADF-944803776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78659-A25C-4AB2-BBBD-EAE911D6F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03EDA-6582-4FD1-AF22-33222943C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EBA44-2F11-4227-9E74-617E11043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08DA3-AD6E-4DE6-868D-0595B7339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981075"/>
            <a:ext cx="250825" cy="5891213"/>
          </a:xfrm>
          <a:prstGeom prst="rect">
            <a:avLst/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1403350" cy="12477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1403350" y="0"/>
            <a:ext cx="7740650" cy="1052513"/>
          </a:xfrm>
          <a:prstGeom prst="rect">
            <a:avLst/>
          </a:prstGeom>
          <a:solidFill>
            <a:schemeClr val="tx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invGray">
          <a:xfrm>
            <a:off x="8820150" y="0"/>
            <a:ext cx="73025" cy="7651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white">
          <a:xfrm>
            <a:off x="179388" y="134938"/>
            <a:ext cx="8785225" cy="773112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468313" y="6481763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2063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05575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7000"/>
            <a:ext cx="18288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48425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2CD6F66C-A4E3-4A78-9B12-4EF1250ED321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0" y="0"/>
          <a:ext cx="971550" cy="1042988"/>
        </p:xfrm>
        <a:graphic>
          <a:graphicData uri="http://schemas.openxmlformats.org/presentationml/2006/ole">
            <p:oleObj spid="_x0000_s1045" name="Image" r:id="rId15" imgW="2539683" imgH="2539683" progId="">
              <p:embed/>
            </p:oleObj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invGray">
          <a:xfrm>
            <a:off x="1187450" y="908050"/>
            <a:ext cx="7956550" cy="144463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invGray">
          <a:xfrm>
            <a:off x="971550" y="0"/>
            <a:ext cx="431800" cy="1052513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747713" y="233363"/>
            <a:ext cx="78628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BENTUKAN KATA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sz="1800" b="1" dirty="0" err="1" smtClean="0"/>
              <a:t>Pertemuan</a:t>
            </a:r>
            <a:r>
              <a:rPr lang="en-US" sz="1800" b="1" dirty="0" smtClean="0"/>
              <a:t> 7</a:t>
            </a:r>
          </a:p>
          <a:p>
            <a:pPr algn="l">
              <a:lnSpc>
                <a:spcPct val="90000"/>
              </a:lnSpc>
            </a:pPr>
            <a:r>
              <a:rPr lang="en-US" sz="1800" b="1" dirty="0" err="1" smtClean="0"/>
              <a:t>Waktu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Belajar</a:t>
            </a:r>
            <a:r>
              <a:rPr lang="en-US" sz="1800" b="1" dirty="0" smtClean="0"/>
              <a:t> 100 </a:t>
            </a:r>
            <a:r>
              <a:rPr lang="en-US" sz="1800" b="1" dirty="0" err="1" smtClean="0"/>
              <a:t>menit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4038600" y="5486400"/>
            <a:ext cx="1600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854575"/>
          </a:xfrm>
        </p:spPr>
        <p:txBody>
          <a:bodyPr/>
          <a:lstStyle/>
          <a:p>
            <a:pPr marL="971550" lvl="1" indent="-514350">
              <a:lnSpc>
                <a:spcPct val="80000"/>
              </a:lnSpc>
              <a:buFont typeface="+mj-lt"/>
              <a:buAutoNum type="alphaLcParenR"/>
            </a:pPr>
            <a:r>
              <a:rPr lang="en-US" sz="2400" dirty="0" err="1" smtClean="0">
                <a:solidFill>
                  <a:srgbClr val="000000"/>
                </a:solidFill>
              </a:rPr>
              <a:t>Prefiks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awalan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Awalan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Me(N)-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me- +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seleksi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menyeleksi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Awalan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Me(N)- + T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me- +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telepon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menelepon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Awalan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Me(N)-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 P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me- +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paku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memaku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Fonem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k,p,t,s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luluh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digabungkan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imbuhan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me(N)-/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(N).</a:t>
            </a:r>
          </a:p>
          <a:p>
            <a:pPr>
              <a:defRPr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</a:p>
          <a:p>
            <a:pPr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(4)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854575"/>
          </a:xfrm>
        </p:spPr>
        <p:txBody>
          <a:bodyPr/>
          <a:lstStyle/>
          <a:p>
            <a:pPr marL="971550" lvl="1" indent="-514350">
              <a:lnSpc>
                <a:spcPct val="80000"/>
              </a:lnSpc>
              <a:buAutoNum type="alphaLcParenR" startAt="2"/>
            </a:pPr>
            <a:r>
              <a:rPr lang="en-US" dirty="0" err="1" smtClean="0">
                <a:solidFill>
                  <a:srgbClr val="000000"/>
                </a:solidFill>
              </a:rPr>
              <a:t>Infiks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sisipan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el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telanjur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telentang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telungkup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telantar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gemetar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gerigi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terentang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</a:p>
          <a:p>
            <a:pPr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(5)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854575"/>
          </a:xfrm>
        </p:spPr>
        <p:txBody>
          <a:bodyPr/>
          <a:lstStyle/>
          <a:p>
            <a:pPr marL="971550" lvl="1" indent="-514350">
              <a:lnSpc>
                <a:spcPct val="80000"/>
              </a:lnSpc>
              <a:buAutoNum type="alphaLcParenR" startAt="3"/>
            </a:pPr>
            <a:r>
              <a:rPr lang="en-US" dirty="0" err="1" smtClean="0">
                <a:solidFill>
                  <a:srgbClr val="000000"/>
                </a:solidFill>
              </a:rPr>
              <a:t>Sufiks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akhiran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Sufiks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ialah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terikat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morfem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terikat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akhiran</a:t>
            </a:r>
            <a:r>
              <a:rPr lang="en-US" dirty="0" smtClean="0">
                <a:solidFill>
                  <a:srgbClr val="000000"/>
                </a:solidFill>
              </a:rPr>
              <a:t>) yang </a:t>
            </a:r>
            <a:r>
              <a:rPr lang="en-US" dirty="0" err="1" smtClean="0">
                <a:solidFill>
                  <a:srgbClr val="000000"/>
                </a:solidFill>
              </a:rPr>
              <a:t>membentuk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fungsi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makna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pangkalan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pegangan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tumpuan</a:t>
            </a: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Sufiks</a:t>
            </a:r>
            <a:r>
              <a:rPr lang="en-US" dirty="0" smtClean="0">
                <a:solidFill>
                  <a:srgbClr val="000000"/>
                </a:solidFill>
              </a:rPr>
              <a:t> -</a:t>
            </a:r>
            <a:r>
              <a:rPr lang="en-US" dirty="0" err="1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tidak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mengalami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perubahan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bentuk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Kata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berakhir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konsonan</a:t>
            </a:r>
            <a:r>
              <a:rPr lang="en-US" dirty="0" smtClean="0">
                <a:solidFill>
                  <a:srgbClr val="000000"/>
                </a:solidFill>
              </a:rPr>
              <a:t>/k/ </a:t>
            </a:r>
            <a:r>
              <a:rPr lang="en-US" dirty="0" err="1" smtClean="0">
                <a:solidFill>
                  <a:srgbClr val="000000"/>
                </a:solidFill>
              </a:rPr>
              <a:t>tetap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mempertahankan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konsonan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tersebut</a:t>
            </a: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naik+kan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naikkan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</a:p>
          <a:p>
            <a:pPr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(6)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854575"/>
          </a:xfrm>
        </p:spPr>
        <p:txBody>
          <a:bodyPr/>
          <a:lstStyle/>
          <a:p>
            <a:pPr marL="971550" lvl="1" indent="-514350">
              <a:lnSpc>
                <a:spcPct val="80000"/>
              </a:lnSpc>
              <a:buAutoNum type="alphaLcParenR" startAt="4"/>
            </a:pPr>
            <a:r>
              <a:rPr lang="en-US" dirty="0" err="1" smtClean="0">
                <a:solidFill>
                  <a:srgbClr val="000000"/>
                </a:solidFill>
              </a:rPr>
              <a:t>Konfiks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gabungan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imbuhan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kesatuan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unsur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awalan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akhiran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melebur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menyatu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bentuk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fungsi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makna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Akhiran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pasangan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yaitu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me-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di-kan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-an/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-an, per-an/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dirty="0" err="1" smtClean="0">
                <a:solidFill>
                  <a:srgbClr val="000000"/>
                </a:solidFill>
              </a:rPr>
              <a:t>dalam</a:t>
            </a:r>
            <a:r>
              <a:rPr lang="en-US" dirty="0" smtClean="0">
                <a:solidFill>
                  <a:srgbClr val="000000"/>
                </a:solidFill>
              </a:rPr>
              <a:t> + an = </a:t>
            </a:r>
            <a:r>
              <a:rPr lang="en-US" dirty="0" err="1" smtClean="0">
                <a:solidFill>
                  <a:srgbClr val="000000"/>
                </a:solidFill>
              </a:rPr>
              <a:t>kedalaman</a:t>
            </a: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</a:p>
          <a:p>
            <a:pPr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(7)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371600"/>
            <a:ext cx="9220200" cy="485457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e)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id-ID" sz="2400" dirty="0" smtClean="0">
                <a:solidFill>
                  <a:srgbClr val="000000"/>
                </a:solidFill>
              </a:rPr>
              <a:t>Simulfiks</a:t>
            </a:r>
            <a:r>
              <a:rPr lang="id-ID" sz="2400" dirty="0" smtClean="0">
                <a:solidFill>
                  <a:srgbClr val="000000"/>
                </a:solidFill>
              </a:rPr>
              <a:t>, yaitu afiks yang dimanifestasikan dengan 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id-ID" sz="2400" dirty="0" smtClean="0">
                <a:solidFill>
                  <a:srgbClr val="000000"/>
                </a:solidFill>
              </a:rPr>
              <a:t>ciri-ciri segmental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yang </a:t>
            </a:r>
            <a:r>
              <a:rPr lang="id-ID" sz="2400" dirty="0" smtClean="0">
                <a:solidFill>
                  <a:srgbClr val="000000"/>
                </a:solidFill>
              </a:rPr>
              <a:t>dileburkan pada dasar</a:t>
            </a:r>
            <a:r>
              <a:rPr lang="id-ID" sz="2400" dirty="0" smtClean="0">
                <a:solidFill>
                  <a:srgbClr val="000000"/>
                </a:solidFill>
              </a:rPr>
              <a:t>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		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Kopi</a:t>
            </a:r>
            <a:r>
              <a:rPr lang="en-US" dirty="0" err="1" smtClean="0">
                <a:solidFill>
                  <a:srgbClr val="000000"/>
                </a:solidFill>
                <a:sym typeface="Wingdings" pitchFamily="2" charset="2"/>
              </a:rPr>
              <a:t>ngopi</a:t>
            </a:r>
            <a:endParaRPr lang="en-US" dirty="0" smtClean="0">
              <a:solidFill>
                <a:srgbClr val="000000"/>
              </a:solidFill>
              <a:sym typeface="Wingdings" pitchFamily="2" charset="2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sym typeface="Wingdings" pitchFamily="2" charset="2"/>
              </a:rPr>
              <a:t>Sotonyoto</a:t>
            </a:r>
            <a:endParaRPr lang="en-US" dirty="0" smtClean="0">
              <a:solidFill>
                <a:srgbClr val="000000"/>
              </a:solidFill>
              <a:sym typeface="Wingdings" pitchFamily="2" charset="2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sym typeface="Wingdings" pitchFamily="2" charset="2"/>
              </a:rPr>
              <a:t>Satesate</a:t>
            </a:r>
            <a:endParaRPr lang="en-US" dirty="0" smtClean="0">
              <a:solidFill>
                <a:srgbClr val="000000"/>
              </a:solidFill>
              <a:sym typeface="Wingdings" pitchFamily="2" charset="2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sym typeface="Wingdings" pitchFamily="2" charset="2"/>
              </a:rPr>
              <a:t>Kebutngebut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(8)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3.2</a:t>
            </a:r>
            <a:r>
              <a:rPr lang="en-US" sz="2800" dirty="0" smtClean="0"/>
              <a:t>. </a:t>
            </a:r>
            <a:r>
              <a:rPr lang="en-US" sz="2800" dirty="0" smtClean="0"/>
              <a:t>PENGULANGAN (REDUPLIKASI)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696200" cy="4854575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pengulangan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ulang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digolongkan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yaitu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seluruhnya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mesin-mesin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pesawat-pesawat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buku-buku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berimbuhan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mengambil-ambil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kait-mengait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mengait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ngait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mengada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mengukur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ngukur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mengukur-ukur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bunyi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lauk-pauk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porak-poranda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sayur-mayur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bolak-balik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gerak-gerik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serba-serbi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sebagian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dedaunan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pepohonan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tetamu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smtClean="0"/>
              <a:t>		</a:t>
            </a:r>
          </a:p>
          <a:p>
            <a:pPr>
              <a:buNone/>
              <a:defRPr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8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3.3</a:t>
            </a:r>
            <a:r>
              <a:rPr lang="en-US" sz="2800" dirty="0" smtClean="0"/>
              <a:t>. </a:t>
            </a:r>
            <a:r>
              <a:rPr lang="en-US" sz="2800" dirty="0" smtClean="0"/>
              <a:t>PEMAJEMUKAN (</a:t>
            </a:r>
            <a:r>
              <a:rPr lang="en-US" sz="2800" dirty="0" smtClean="0"/>
              <a:t>KOMPOSITUM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533400" y="1371600"/>
            <a:ext cx="82296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Gabungan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lazim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majemuk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termasuk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istilah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khusus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bagian-bagiannya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ditulis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terpisah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duta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besar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	model linear 	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kambing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hitam</a:t>
            </a: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orang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tua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sepak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bola 	   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persegi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tumbuh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kembang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jawab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Gabungan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termasuk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istilah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khusus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yang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mungkin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menimbulkan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salah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baca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diberi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tanda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hubung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menegaskan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pertalian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unsur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bersangkutan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id-ID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ibu-bapak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kami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buku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sejarah-baru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watt-jam</a:t>
            </a:r>
            <a:endParaRPr kumimoji="0" lang="id-ID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</a:t>
            </a:r>
            <a:r>
              <a:rPr lang="en-US" sz="2800" dirty="0" smtClean="0"/>
              <a:t>.3</a:t>
            </a:r>
            <a:r>
              <a:rPr lang="en-US" sz="2800" dirty="0" smtClean="0"/>
              <a:t>. PEMAJEMUKAN </a:t>
            </a:r>
            <a:r>
              <a:rPr lang="en-US" sz="2800" dirty="0" smtClean="0"/>
              <a:t>(KOMPOSITUM) </a:t>
            </a:r>
            <a:r>
              <a:rPr lang="en-US" sz="2800" dirty="0" smtClean="0"/>
              <a:t>(2)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533400" y="1371600"/>
            <a:ext cx="82296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Gabungan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sudah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dianggap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satu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kata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ditulis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serangkai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id-ID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daripada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silaturahmi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halalbihalal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syahbandar</a:t>
            </a: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charset="0"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hulubalang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wasalam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olahraga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sukarela</a:t>
            </a:r>
            <a:endParaRPr kumimoji="0" lang="en-GB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763713" y="2713038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5486400"/>
            <a:ext cx="16002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7625" name="Line 41"/>
          <p:cNvSpPr>
            <a:spLocks noChangeShapeType="1"/>
          </p:cNvSpPr>
          <p:nvPr/>
        </p:nvSpPr>
        <p:spPr bwMode="auto">
          <a:xfrm>
            <a:off x="1462087" y="18256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626" name="Group 42"/>
          <p:cNvGrpSpPr>
            <a:grpSpLocks/>
          </p:cNvGrpSpPr>
          <p:nvPr/>
        </p:nvGrpSpPr>
        <p:grpSpPr bwMode="auto">
          <a:xfrm>
            <a:off x="1219200" y="1719263"/>
            <a:ext cx="182562" cy="182562"/>
            <a:chOff x="1239" y="1515"/>
            <a:chExt cx="115" cy="115"/>
          </a:xfrm>
        </p:grpSpPr>
        <p:sp>
          <p:nvSpPr>
            <p:cNvPr id="67627" name="AutoShape 4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AutoShape 4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1616504" y="1371600"/>
            <a:ext cx="18267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1.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Asal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67630" name="Group 46"/>
          <p:cNvGrpSpPr>
            <a:grpSpLocks/>
          </p:cNvGrpSpPr>
          <p:nvPr/>
        </p:nvGrpSpPr>
        <p:grpSpPr bwMode="auto">
          <a:xfrm>
            <a:off x="1219200" y="2209800"/>
            <a:ext cx="5043487" cy="530225"/>
            <a:chOff x="1239" y="1296"/>
            <a:chExt cx="3177" cy="334"/>
          </a:xfrm>
        </p:grpSpPr>
        <p:sp>
          <p:nvSpPr>
            <p:cNvPr id="67631" name="Line 47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32" name="Group 48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33" name="AutoShape 49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4" name="AutoShape 50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1491" y="1296"/>
              <a:ext cx="130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2.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Kata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Dasar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7636" name="Group 52"/>
          <p:cNvGrpSpPr>
            <a:grpSpLocks/>
          </p:cNvGrpSpPr>
          <p:nvPr/>
        </p:nvGrpSpPr>
        <p:grpSpPr bwMode="auto">
          <a:xfrm>
            <a:off x="1219200" y="3124200"/>
            <a:ext cx="5043487" cy="533401"/>
            <a:chOff x="1239" y="1294"/>
            <a:chExt cx="3177" cy="336"/>
          </a:xfrm>
        </p:grpSpPr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38" name="Group 54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39" name="AutoShape 55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0" name="AutoShape 56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41" name="Text Box 57"/>
            <p:cNvSpPr txBox="1">
              <a:spLocks noChangeArrowheads="1"/>
            </p:cNvSpPr>
            <p:nvPr/>
          </p:nvSpPr>
          <p:spPr bwMode="auto">
            <a:xfrm>
              <a:off x="1485" y="1294"/>
              <a:ext cx="212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000000"/>
                  </a:solidFill>
                </a:rPr>
                <a:t>3.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Kata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Jadian</a:t>
              </a:r>
              <a:r>
                <a:rPr lang="en-US" sz="2400" dirty="0" smtClean="0">
                  <a:solidFill>
                    <a:srgbClr val="000000"/>
                  </a:solidFill>
                </a:rPr>
                <a:t>/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Turunan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7642" name="Group 58"/>
          <p:cNvGrpSpPr>
            <a:grpSpLocks/>
          </p:cNvGrpSpPr>
          <p:nvPr/>
        </p:nvGrpSpPr>
        <p:grpSpPr bwMode="auto">
          <a:xfrm>
            <a:off x="1219200" y="4038600"/>
            <a:ext cx="5043487" cy="530225"/>
            <a:chOff x="1239" y="1296"/>
            <a:chExt cx="3177" cy="334"/>
          </a:xfrm>
        </p:grpSpPr>
        <p:sp>
          <p:nvSpPr>
            <p:cNvPr id="67643" name="Line 59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44" name="Group 60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45" name="AutoShape 61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6" name="AutoShape 62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47" name="Text Box 63"/>
            <p:cNvSpPr txBox="1">
              <a:spLocks noChangeArrowheads="1"/>
            </p:cNvSpPr>
            <p:nvPr/>
          </p:nvSpPr>
          <p:spPr bwMode="auto">
            <a:xfrm>
              <a:off x="1485" y="1296"/>
              <a:ext cx="253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3.1. </a:t>
              </a:r>
              <a:r>
                <a:rPr lang="id-ID" sz="2400" dirty="0" smtClean="0">
                  <a:solidFill>
                    <a:srgbClr val="000000"/>
                  </a:solidFill>
                </a:rPr>
                <a:t>Pengimbuhan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id-ID" sz="2400" dirty="0" smtClean="0">
                  <a:solidFill>
                    <a:srgbClr val="000000"/>
                  </a:solidFill>
                </a:rPr>
                <a:t>(Afiksasi)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1476374" y="53308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42"/>
          <p:cNvGrpSpPr>
            <a:grpSpLocks/>
          </p:cNvGrpSpPr>
          <p:nvPr/>
        </p:nvGrpSpPr>
        <p:grpSpPr bwMode="auto">
          <a:xfrm>
            <a:off x="1233487" y="5224463"/>
            <a:ext cx="182562" cy="182562"/>
            <a:chOff x="1239" y="1515"/>
            <a:chExt cx="115" cy="115"/>
          </a:xfrm>
        </p:grpSpPr>
        <p:sp>
          <p:nvSpPr>
            <p:cNvPr id="30" name="AutoShape 4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4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1614487" y="4876800"/>
            <a:ext cx="44855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000000"/>
                </a:solidFill>
              </a:rPr>
              <a:t>3.2. </a:t>
            </a:r>
            <a:r>
              <a:rPr lang="id-ID" sz="2400" dirty="0" smtClean="0">
                <a:solidFill>
                  <a:srgbClr val="000000"/>
                </a:solidFill>
              </a:rPr>
              <a:t>Pengulangan</a:t>
            </a:r>
            <a:r>
              <a:rPr lang="en-US" sz="2400" dirty="0" smtClean="0">
                <a:solidFill>
                  <a:srgbClr val="000000"/>
                </a:solidFill>
              </a:rPr>
              <a:t> (R</a:t>
            </a:r>
            <a:r>
              <a:rPr lang="id-ID" sz="2400" dirty="0" smtClean="0">
                <a:solidFill>
                  <a:srgbClr val="000000"/>
                </a:solidFill>
              </a:rPr>
              <a:t>eduplikasi)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ine 41"/>
          <p:cNvSpPr>
            <a:spLocks noChangeShapeType="1"/>
          </p:cNvSpPr>
          <p:nvPr/>
        </p:nvSpPr>
        <p:spPr bwMode="auto">
          <a:xfrm>
            <a:off x="1538287" y="60928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42"/>
          <p:cNvGrpSpPr>
            <a:grpSpLocks/>
          </p:cNvGrpSpPr>
          <p:nvPr/>
        </p:nvGrpSpPr>
        <p:grpSpPr bwMode="auto">
          <a:xfrm>
            <a:off x="1295400" y="5986463"/>
            <a:ext cx="182562" cy="182562"/>
            <a:chOff x="1239" y="1515"/>
            <a:chExt cx="115" cy="115"/>
          </a:xfrm>
        </p:grpSpPr>
        <p:sp>
          <p:nvSpPr>
            <p:cNvPr id="36" name="AutoShape 4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4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1600200" y="5638800"/>
            <a:ext cx="47548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000000"/>
                </a:solidFill>
              </a:rPr>
              <a:t>3.3. </a:t>
            </a:r>
            <a:r>
              <a:rPr lang="id-ID" sz="2400" dirty="0" smtClean="0">
                <a:solidFill>
                  <a:srgbClr val="000000"/>
                </a:solidFill>
              </a:rPr>
              <a:t>Pemajemukan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(Kompositum)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1. </a:t>
            </a:r>
            <a:r>
              <a:rPr lang="en-US" sz="2800" dirty="0" smtClean="0"/>
              <a:t>KATA ASAL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asal adalah kata yang menjadi asal dan dasar dari sebuah kata.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C</a:t>
            </a:r>
            <a:r>
              <a:rPr lang="id-ID" sz="2400" dirty="0" smtClean="0">
                <a:solidFill>
                  <a:srgbClr val="000000"/>
                </a:solidFill>
              </a:rPr>
              <a:t>ontoh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id-ID" sz="2400" dirty="0" smtClean="0">
                <a:solidFill>
                  <a:srgbClr val="000000"/>
                </a:solidFill>
              </a:rPr>
              <a:t>ata </a:t>
            </a:r>
            <a:r>
              <a:rPr lang="id-ID" sz="2400" i="1" dirty="0" smtClean="0">
                <a:solidFill>
                  <a:srgbClr val="000000"/>
                </a:solidFill>
              </a:rPr>
              <a:t>juang </a:t>
            </a:r>
            <a:r>
              <a:rPr lang="id-ID" sz="2400" dirty="0" smtClean="0">
                <a:solidFill>
                  <a:srgbClr val="000000"/>
                </a:solidFill>
              </a:rPr>
              <a:t>merupakan kata asal dari kata </a:t>
            </a:r>
            <a:r>
              <a:rPr lang="id-ID" sz="2400" i="1" dirty="0" smtClean="0">
                <a:solidFill>
                  <a:srgbClr val="000000"/>
                </a:solidFill>
              </a:rPr>
              <a:t>berjuang, perjuangan, </a:t>
            </a:r>
            <a:r>
              <a:rPr lang="id-ID" sz="2400" dirty="0" smtClean="0">
                <a:solidFill>
                  <a:srgbClr val="000000"/>
                </a:solidFill>
              </a:rPr>
              <a:t>dan </a:t>
            </a:r>
            <a:r>
              <a:rPr lang="id-ID" sz="2400" i="1" dirty="0" smtClean="0">
                <a:solidFill>
                  <a:srgbClr val="000000"/>
                </a:solidFill>
              </a:rPr>
              <a:t>memperjuangkan.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</a:t>
            </a:r>
            <a:r>
              <a:rPr lang="en-US" sz="2800" dirty="0" smtClean="0"/>
              <a:t>. KATA DASAR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dasar adalah kata yang menjadi dasar pembentukan kata berikutnya</a:t>
            </a:r>
            <a:r>
              <a:rPr lang="id-ID" sz="2400" dirty="0" smtClean="0">
                <a:solidFill>
                  <a:srgbClr val="000000"/>
                </a:solidFill>
              </a:rPr>
              <a:t>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dasar memiliki ciri-ciri, antara </a:t>
            </a:r>
            <a:r>
              <a:rPr lang="id-ID" sz="2400" dirty="0" smtClean="0">
                <a:solidFill>
                  <a:srgbClr val="000000"/>
                </a:solidFill>
              </a:rPr>
              <a:t>lain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 marL="1314450" lvl="2" indent="-457200">
              <a:lnSpc>
                <a:spcPct val="150000"/>
              </a:lnSpc>
              <a:buAutoNum type="alphaLcParenR"/>
            </a:pPr>
            <a:r>
              <a:rPr lang="en-US" dirty="0" err="1" smtClean="0">
                <a:solidFill>
                  <a:srgbClr val="000000"/>
                </a:solidFill>
              </a:rPr>
              <a:t>Bentuk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bahasa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masih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lugas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AutoNum type="alphaLcParenR"/>
            </a:pPr>
            <a:r>
              <a:rPr lang="en-US" dirty="0" smtClean="0">
                <a:solidFill>
                  <a:srgbClr val="000000"/>
                </a:solidFill>
              </a:rPr>
              <a:t>Yang </a:t>
            </a:r>
            <a:r>
              <a:rPr lang="en-US" dirty="0" err="1" smtClean="0">
                <a:solidFill>
                  <a:srgbClr val="000000"/>
                </a:solidFill>
              </a:rPr>
              <a:t>belum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mengalami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pengimbuhan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pengalaman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penggabungan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AutoNum type="alphaLcParenR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</a:t>
            </a:r>
            <a:r>
              <a:rPr lang="en-US" sz="2800" dirty="0" smtClean="0"/>
              <a:t>. KATA DASAR (2)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err="1" smtClean="0">
                <a:solidFill>
                  <a:srgbClr val="000000"/>
                </a:solidFill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	</a:t>
            </a:r>
            <a:r>
              <a:rPr lang="en-US" sz="2400" i="1" dirty="0" err="1" smtClean="0">
                <a:solidFill>
                  <a:srgbClr val="000000"/>
                </a:solidFill>
              </a:rPr>
              <a:t>Guna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merupakan kata asal. Namun, </a:t>
            </a:r>
            <a:r>
              <a:rPr lang="id-ID" sz="2400" i="1" dirty="0" smtClean="0">
                <a:solidFill>
                  <a:srgbClr val="000000"/>
                </a:solidFill>
              </a:rPr>
              <a:t>guna</a:t>
            </a:r>
            <a:r>
              <a:rPr lang="id-ID" sz="2400" dirty="0" smtClean="0">
                <a:solidFill>
                  <a:srgbClr val="000000"/>
                </a:solidFill>
              </a:rPr>
              <a:t> juga menjadi kata dasar dari kata </a:t>
            </a:r>
            <a:r>
              <a:rPr lang="id-ID" sz="2400" i="1" dirty="0" smtClean="0">
                <a:solidFill>
                  <a:srgbClr val="000000"/>
                </a:solidFill>
              </a:rPr>
              <a:t>menggunakan</a:t>
            </a:r>
            <a:r>
              <a:rPr lang="id-ID" sz="2400" dirty="0" smtClean="0">
                <a:solidFill>
                  <a:srgbClr val="000000"/>
                </a:solidFill>
              </a:rPr>
              <a:t>. Kemudian, kata </a:t>
            </a:r>
            <a:r>
              <a:rPr lang="id-ID" sz="2400" i="1" dirty="0" smtClean="0">
                <a:solidFill>
                  <a:srgbClr val="000000"/>
                </a:solidFill>
              </a:rPr>
              <a:t>berguna </a:t>
            </a:r>
            <a:r>
              <a:rPr lang="id-ID" sz="2400" dirty="0" smtClean="0">
                <a:solidFill>
                  <a:srgbClr val="000000"/>
                </a:solidFill>
              </a:rPr>
              <a:t>menjadi kata dasar untuk bentuk </a:t>
            </a:r>
            <a:r>
              <a:rPr lang="id-ID" sz="2400" i="1" dirty="0" smtClean="0">
                <a:solidFill>
                  <a:srgbClr val="000000"/>
                </a:solidFill>
              </a:rPr>
              <a:t>penggunaan.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pPr marL="1771650" lvl="3" indent="-457200">
              <a:lnSpc>
                <a:spcPct val="150000"/>
              </a:lnSpc>
              <a:buAutoNum type="alphaLcParenR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</a:t>
            </a:r>
            <a:r>
              <a:rPr lang="en-US" sz="2800" dirty="0" smtClean="0"/>
              <a:t>. KATA JADIAN/TURUNAN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76388"/>
            <a:ext cx="9220200" cy="485457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jadian/turunan adalah kata yang dihasilkan melalui proses pembubuhan afiks, yakni pembubuhan afiks pada suatu satuan, baik satuan itu berupa tunggal maupun bentuk kompleks, untuk membentuk kata</a:t>
            </a:r>
            <a:r>
              <a:rPr lang="id-ID" sz="2400" dirty="0" smtClean="0">
                <a:solidFill>
                  <a:srgbClr val="000000"/>
                </a:solidFill>
              </a:rPr>
              <a:t>.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id-ID" sz="2400" dirty="0" smtClean="0">
                <a:solidFill>
                  <a:srgbClr val="000000"/>
                </a:solidFill>
              </a:rPr>
              <a:t>Kata jadian/turunan dapat dibentuk melalui</a:t>
            </a:r>
            <a:r>
              <a:rPr lang="id-ID" sz="2400" dirty="0" smtClean="0">
                <a:solidFill>
                  <a:srgbClr val="000000"/>
                </a:solidFill>
              </a:rPr>
              <a:t>: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rgbClr val="000000"/>
                </a:solidFill>
              </a:rPr>
              <a:t>Pengimbuhan (Afiksasi</a:t>
            </a:r>
            <a:r>
              <a:rPr lang="id-ID" dirty="0" smtClean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rgbClr val="000000"/>
                </a:solidFill>
              </a:rPr>
              <a:t>Pengulangan (Reduplikasi</a:t>
            </a:r>
            <a:r>
              <a:rPr lang="id-ID" dirty="0" smtClean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rgbClr val="000000"/>
                </a:solidFill>
              </a:rPr>
              <a:t>Penggabungan/Pemajemukan (Kompositum)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3.1</a:t>
            </a:r>
            <a:r>
              <a:rPr lang="en-US" sz="2800" dirty="0" smtClean="0"/>
              <a:t>. PENGIMBUHAN (AFIKSASI)</a:t>
            </a:r>
            <a:endParaRPr lang="en-US" sz="28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854575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imbuhan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memperkaya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kosa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kata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l="27160" t="29167" r="25402" b="8333"/>
          <a:stretch>
            <a:fillRect/>
          </a:stretch>
        </p:blipFill>
        <p:spPr bwMode="auto">
          <a:xfrm>
            <a:off x="1676400" y="1978378"/>
            <a:ext cx="5867400" cy="434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371600"/>
            <a:ext cx="9220200" cy="4854575"/>
          </a:xfrm>
        </p:spPr>
        <p:txBody>
          <a:bodyPr/>
          <a:lstStyle/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a)	</a:t>
            </a:r>
            <a:r>
              <a:rPr lang="en-US" sz="2400" dirty="0" err="1" smtClean="0">
                <a:solidFill>
                  <a:srgbClr val="000000"/>
                </a:solidFill>
              </a:rPr>
              <a:t>Prefiks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awalan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be-, </a:t>
            </a:r>
            <a:r>
              <a:rPr lang="en-US" sz="2400" dirty="0" err="1" smtClean="0">
                <a:solidFill>
                  <a:srgbClr val="000000"/>
                </a:solidFill>
              </a:rPr>
              <a:t>pe</a:t>
            </a:r>
            <a:r>
              <a:rPr lang="en-US" sz="2400" dirty="0" smtClean="0">
                <a:solidFill>
                  <a:srgbClr val="000000"/>
                </a:solidFill>
              </a:rPr>
              <a:t>-, me(N)-, </a:t>
            </a:r>
            <a:r>
              <a:rPr lang="en-US" sz="2400" dirty="0" err="1" smtClean="0">
                <a:solidFill>
                  <a:srgbClr val="000000"/>
                </a:solidFill>
              </a:rPr>
              <a:t>di</a:t>
            </a:r>
            <a:r>
              <a:rPr lang="en-US" sz="2400" dirty="0" smtClean="0">
                <a:solidFill>
                  <a:srgbClr val="000000"/>
                </a:solidFill>
              </a:rPr>
              <a:t>-, </a:t>
            </a:r>
            <a:r>
              <a:rPr lang="en-US" sz="2400" dirty="0" err="1" smtClean="0">
                <a:solidFill>
                  <a:srgbClr val="000000"/>
                </a:solidFill>
              </a:rPr>
              <a:t>te</a:t>
            </a:r>
            <a:r>
              <a:rPr lang="en-US" sz="2400" dirty="0" smtClean="0">
                <a:solidFill>
                  <a:srgbClr val="000000"/>
                </a:solidFill>
              </a:rPr>
              <a:t>-, se-, </a:t>
            </a:r>
            <a:r>
              <a:rPr lang="en-US" sz="2400" dirty="0" err="1" smtClean="0">
                <a:solidFill>
                  <a:srgbClr val="000000"/>
                </a:solidFill>
              </a:rPr>
              <a:t>pe</a:t>
            </a:r>
            <a:r>
              <a:rPr lang="en-US" sz="2400" dirty="0" smtClean="0">
                <a:solidFill>
                  <a:srgbClr val="000000"/>
                </a:solidFill>
              </a:rPr>
              <a:t>(N)-, </a:t>
            </a:r>
            <a:r>
              <a:rPr lang="en-US" sz="2400" dirty="0" err="1" smtClean="0">
                <a:solidFill>
                  <a:srgbClr val="000000"/>
                </a:solidFill>
              </a:rPr>
              <a:t>ke</a:t>
            </a:r>
            <a:r>
              <a:rPr lang="en-US" sz="2400" dirty="0" smtClean="0">
                <a:solidFill>
                  <a:srgbClr val="000000"/>
                </a:solidFill>
              </a:rPr>
              <a:t>-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b)	</a:t>
            </a:r>
            <a:r>
              <a:rPr lang="en-US" sz="2400" dirty="0" err="1" smtClean="0">
                <a:solidFill>
                  <a:srgbClr val="000000"/>
                </a:solidFill>
              </a:rPr>
              <a:t>Infiks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sisipan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-el-, -</a:t>
            </a:r>
            <a:r>
              <a:rPr lang="en-US" sz="2400" dirty="0" err="1" smtClean="0">
                <a:solidFill>
                  <a:srgbClr val="000000"/>
                </a:solidFill>
              </a:rPr>
              <a:t>em</a:t>
            </a:r>
            <a:r>
              <a:rPr lang="en-US" sz="2400" dirty="0" smtClean="0">
                <a:solidFill>
                  <a:srgbClr val="000000"/>
                </a:solidFill>
              </a:rPr>
              <a:t>-, -</a:t>
            </a:r>
            <a:r>
              <a:rPr lang="en-US" sz="2400" dirty="0" err="1" smtClean="0">
                <a:solidFill>
                  <a:srgbClr val="000000"/>
                </a:solidFill>
              </a:rPr>
              <a:t>er</a:t>
            </a:r>
            <a:r>
              <a:rPr lang="en-US" sz="2400" dirty="0" smtClean="0">
                <a:solidFill>
                  <a:srgbClr val="000000"/>
                </a:solidFill>
              </a:rPr>
              <a:t>-, -</a:t>
            </a:r>
            <a:r>
              <a:rPr lang="en-US" sz="2400" dirty="0" smtClean="0">
                <a:solidFill>
                  <a:srgbClr val="000000"/>
                </a:solidFill>
              </a:rPr>
              <a:t>in-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c)	</a:t>
            </a:r>
            <a:r>
              <a:rPr lang="en-US" sz="2400" dirty="0" err="1" smtClean="0">
                <a:solidFill>
                  <a:srgbClr val="000000"/>
                </a:solidFill>
              </a:rPr>
              <a:t>Sufiks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akhiran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-</a:t>
            </a:r>
            <a:r>
              <a:rPr lang="en-US" sz="2400" dirty="0" err="1" smtClean="0">
                <a:solidFill>
                  <a:srgbClr val="000000"/>
                </a:solidFill>
              </a:rPr>
              <a:t>kan</a:t>
            </a:r>
            <a:r>
              <a:rPr lang="en-US" sz="2400" dirty="0" smtClean="0">
                <a:solidFill>
                  <a:srgbClr val="000000"/>
                </a:solidFill>
              </a:rPr>
              <a:t>, -I, -</a:t>
            </a:r>
            <a:r>
              <a:rPr lang="en-US" sz="2400" dirty="0" smtClean="0">
                <a:solidFill>
                  <a:srgbClr val="000000"/>
                </a:solidFill>
              </a:rPr>
              <a:t>an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d)	</a:t>
            </a:r>
            <a:r>
              <a:rPr lang="en-US" sz="2400" dirty="0" err="1" smtClean="0">
                <a:solidFill>
                  <a:srgbClr val="000000"/>
                </a:solidFill>
              </a:rPr>
              <a:t>Konfiks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gabungan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imbuhan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</a:rPr>
              <a:t>ber-kan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ber</a:t>
            </a:r>
            <a:r>
              <a:rPr lang="en-US" sz="2400" dirty="0" smtClean="0">
                <a:solidFill>
                  <a:srgbClr val="000000"/>
                </a:solidFill>
              </a:rPr>
              <a:t>-an, </a:t>
            </a:r>
            <a:r>
              <a:rPr lang="en-US" sz="2400" dirty="0" err="1" smtClean="0">
                <a:solidFill>
                  <a:srgbClr val="000000"/>
                </a:solidFill>
              </a:rPr>
              <a:t>pe</a:t>
            </a:r>
            <a:r>
              <a:rPr lang="en-US" sz="2400" dirty="0" smtClean="0">
                <a:solidFill>
                  <a:srgbClr val="000000"/>
                </a:solidFill>
              </a:rPr>
              <a:t>-an, per-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, me-</a:t>
            </a:r>
            <a:r>
              <a:rPr lang="en-US" sz="2400" dirty="0" err="1" smtClean="0">
                <a:solidFill>
                  <a:srgbClr val="000000"/>
                </a:solidFill>
              </a:rPr>
              <a:t>kan</a:t>
            </a:r>
            <a:r>
              <a:rPr lang="en-US" sz="2400" dirty="0" smtClean="0">
                <a:solidFill>
                  <a:srgbClr val="000000"/>
                </a:solidFill>
              </a:rPr>
              <a:t>, me-I, </a:t>
            </a:r>
            <a:r>
              <a:rPr lang="en-US" sz="2400" dirty="0" err="1" smtClean="0">
                <a:solidFill>
                  <a:srgbClr val="000000"/>
                </a:solidFill>
              </a:rPr>
              <a:t>memper</a:t>
            </a:r>
            <a:r>
              <a:rPr lang="en-US" sz="2400" dirty="0" smtClean="0">
                <a:solidFill>
                  <a:srgbClr val="000000"/>
                </a:solidFill>
              </a:rPr>
              <a:t>-, </a:t>
            </a:r>
            <a:r>
              <a:rPr lang="en-US" sz="2400" dirty="0" err="1" smtClean="0">
                <a:solidFill>
                  <a:srgbClr val="000000"/>
                </a:solidFill>
              </a:rPr>
              <a:t>memper-kan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memper</a:t>
            </a:r>
            <a:r>
              <a:rPr lang="en-US" sz="2400" dirty="0" smtClean="0">
                <a:solidFill>
                  <a:srgbClr val="000000"/>
                </a:solidFill>
              </a:rPr>
              <a:t>-I, </a:t>
            </a:r>
            <a:r>
              <a:rPr lang="en-US" sz="2400" dirty="0" err="1" smtClean="0">
                <a:solidFill>
                  <a:srgbClr val="000000"/>
                </a:solidFill>
              </a:rPr>
              <a:t>ter-kan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ter</a:t>
            </a:r>
            <a:r>
              <a:rPr lang="en-US" sz="2400" dirty="0" smtClean="0">
                <a:solidFill>
                  <a:srgbClr val="000000"/>
                </a:solidFill>
              </a:rPr>
              <a:t>-I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e)	</a:t>
            </a:r>
            <a:r>
              <a:rPr lang="id-ID" sz="2400" dirty="0" smtClean="0">
                <a:solidFill>
                  <a:srgbClr val="000000"/>
                </a:solidFill>
              </a:rPr>
              <a:t> </a:t>
            </a:r>
            <a:r>
              <a:rPr lang="id-ID" sz="2400" dirty="0" smtClean="0">
                <a:solidFill>
                  <a:srgbClr val="000000"/>
                </a:solidFill>
              </a:rPr>
              <a:t>Simulfiks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peleburan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077200" cy="4854575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Struktur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pembentukan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Bentuk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dasar</a:t>
            </a:r>
            <a:endParaRPr lang="en-US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Bentuk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terikat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mengimbuhinya</a:t>
            </a:r>
            <a:endParaRPr lang="en-US" dirty="0" smtClean="0">
              <a:solidFill>
                <a:srgbClr val="000000"/>
              </a:solidFill>
            </a:endParaRPr>
          </a:p>
          <a:p>
            <a:pPr marL="609600" indent="-609600"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a. </a:t>
            </a:r>
            <a:r>
              <a:rPr lang="en-US" dirty="0" err="1" smtClean="0">
                <a:solidFill>
                  <a:srgbClr val="000000"/>
                </a:solidFill>
              </a:rPr>
              <a:t>Kontrak</a:t>
            </a:r>
            <a:r>
              <a:rPr lang="en-US" dirty="0" smtClean="0">
                <a:solidFill>
                  <a:srgbClr val="000000"/>
                </a:solidFill>
              </a:rPr>
              <a:t> + -</a:t>
            </a:r>
            <a:r>
              <a:rPr lang="en-US" dirty="0" err="1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0000"/>
                </a:solidFill>
              </a:rPr>
              <a:t>kontrakkan</a:t>
            </a:r>
            <a:endParaRPr lang="en-US" dirty="0" smtClean="0">
              <a:solidFill>
                <a:srgbClr val="000000"/>
              </a:solidFill>
            </a:endParaRP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b. </a:t>
            </a:r>
            <a:r>
              <a:rPr lang="en-US" dirty="0" err="1" smtClean="0">
                <a:solidFill>
                  <a:srgbClr val="000000"/>
                </a:solidFill>
              </a:rPr>
              <a:t>Kontra</a:t>
            </a:r>
            <a:r>
              <a:rPr lang="en-US" dirty="0" smtClean="0">
                <a:solidFill>
                  <a:srgbClr val="000000"/>
                </a:solidFill>
              </a:rPr>
              <a:t> + -</a:t>
            </a:r>
            <a:r>
              <a:rPr lang="en-US" dirty="0" err="1" smtClean="0">
                <a:solidFill>
                  <a:srgbClr val="000000"/>
                </a:solidFill>
              </a:rPr>
              <a:t>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0000"/>
                </a:solidFill>
              </a:rPr>
              <a:t>kontrakan</a:t>
            </a: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553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z="2800" dirty="0" smtClean="0"/>
              <a:t>3.1. PENGIMBUHAN (AFIKSASI) (3)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2l">
  <a:themeElements>
    <a:clrScheme name="sample 3">
      <a:dk1>
        <a:srgbClr val="1A1A70"/>
      </a:dk1>
      <a:lt1>
        <a:srgbClr val="FFFFFF"/>
      </a:lt1>
      <a:dk2>
        <a:srgbClr val="243D8C"/>
      </a:dk2>
      <a:lt2>
        <a:srgbClr val="DDDDDD"/>
      </a:lt2>
      <a:accent1>
        <a:srgbClr val="3E78C6"/>
      </a:accent1>
      <a:accent2>
        <a:srgbClr val="84A1E8"/>
      </a:accent2>
      <a:accent3>
        <a:srgbClr val="FFFFFF"/>
      </a:accent3>
      <a:accent4>
        <a:srgbClr val="14145F"/>
      </a:accent4>
      <a:accent5>
        <a:srgbClr val="AFBEDF"/>
      </a:accent5>
      <a:accent6>
        <a:srgbClr val="7791D2"/>
      </a:accent6>
      <a:hlink>
        <a:srgbClr val="90B54D"/>
      </a:hlink>
      <a:folHlink>
        <a:srgbClr val="F3C43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D4473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53961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A1A70"/>
        </a:dk1>
        <a:lt1>
          <a:srgbClr val="FFFFFF"/>
        </a:lt1>
        <a:dk2>
          <a:srgbClr val="243D8C"/>
        </a:dk2>
        <a:lt2>
          <a:srgbClr val="DDDDDD"/>
        </a:lt2>
        <a:accent1>
          <a:srgbClr val="3E78C6"/>
        </a:accent1>
        <a:accent2>
          <a:srgbClr val="84A1E8"/>
        </a:accent2>
        <a:accent3>
          <a:srgbClr val="FFFFFF"/>
        </a:accent3>
        <a:accent4>
          <a:srgbClr val="14145F"/>
        </a:accent4>
        <a:accent5>
          <a:srgbClr val="AFBEDF"/>
        </a:accent5>
        <a:accent6>
          <a:srgbClr val="7791D2"/>
        </a:accent6>
        <a:hlink>
          <a:srgbClr val="90B54D"/>
        </a:hlink>
        <a:folHlink>
          <a:srgbClr val="F3C4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cdb2004132l</Template>
  <TotalTime>291</TotalTime>
  <Words>359</Words>
  <Application>Microsoft PowerPoint</Application>
  <PresentationFormat>On-screen Show (4:3)</PresentationFormat>
  <Paragraphs>183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cdb2004132l</vt:lpstr>
      <vt:lpstr>Image</vt:lpstr>
      <vt:lpstr>BENTUKAN KATA</vt:lpstr>
      <vt:lpstr>OUTLINE</vt:lpstr>
      <vt:lpstr>1. KATA ASAL</vt:lpstr>
      <vt:lpstr>2. KATA DASAR</vt:lpstr>
      <vt:lpstr>2. KATA DASAR (2)</vt:lpstr>
      <vt:lpstr>3. KATA JADIAN/TURUNAN</vt:lpstr>
      <vt:lpstr>3.1. PENGIMBUHAN (AFIKSASI)</vt:lpstr>
      <vt:lpstr>3.1. PENGIMBUHAN (AFIKSASI) (2)</vt:lpstr>
      <vt:lpstr>3.1. PENGIMBUHAN (AFIKSASI) (3)</vt:lpstr>
      <vt:lpstr>3.1. PENGIMBUHAN (AFIKSASI) (4)</vt:lpstr>
      <vt:lpstr>3.1. PENGIMBUHAN (AFIKSASI) (5)</vt:lpstr>
      <vt:lpstr>3.1. PENGIMBUHAN (AFIKSASI) (6)</vt:lpstr>
      <vt:lpstr>3.1. PENGIMBUHAN (AFIKSASI) (7)</vt:lpstr>
      <vt:lpstr>3.1. PENGIMBUHAN (AFIKSASI) (8)</vt:lpstr>
      <vt:lpstr>3.2. PENGULANGAN (REDUPLIKASI)</vt:lpstr>
      <vt:lpstr>3.3. PEMAJEMUKAN (KOMPOSITUM)</vt:lpstr>
      <vt:lpstr>3.3. PEMAJEMUKAN (KOMPOSITUM) (2)</vt:lpstr>
      <vt:lpstr>Slide 18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PEMENGGALAN KATA</dc:title>
  <dc:creator>Fauzan Muhammad I</dc:creator>
  <cp:lastModifiedBy>paralel</cp:lastModifiedBy>
  <cp:revision>54</cp:revision>
  <dcterms:created xsi:type="dcterms:W3CDTF">2012-10-17T08:39:07Z</dcterms:created>
  <dcterms:modified xsi:type="dcterms:W3CDTF">2012-10-20T15:50:44Z</dcterms:modified>
</cp:coreProperties>
</file>