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0"/>
  </p:notesMasterIdLst>
  <p:sldIdLst>
    <p:sldId id="256" r:id="rId6"/>
    <p:sldId id="257" r:id="rId7"/>
    <p:sldId id="258" r:id="rId8"/>
    <p:sldId id="259" r:id="rId9"/>
    <p:sldId id="268" r:id="rId10"/>
    <p:sldId id="269" r:id="rId11"/>
    <p:sldId id="263" r:id="rId12"/>
    <p:sldId id="267" r:id="rId13"/>
    <p:sldId id="270" r:id="rId14"/>
    <p:sldId id="261" r:id="rId15"/>
    <p:sldId id="262" r:id="rId16"/>
    <p:sldId id="271" r:id="rId17"/>
    <p:sldId id="265" r:id="rId18"/>
    <p:sldId id="266" r:id="rId19"/>
    <p:sldId id="272" r:id="rId20"/>
    <p:sldId id="273" r:id="rId21"/>
    <p:sldId id="277" r:id="rId22"/>
    <p:sldId id="274" r:id="rId23"/>
    <p:sldId id="279" r:id="rId24"/>
    <p:sldId id="275" r:id="rId25"/>
    <p:sldId id="281" r:id="rId26"/>
    <p:sldId id="276" r:id="rId27"/>
    <p:sldId id="278" r:id="rId28"/>
    <p:sldId id="280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707"/>
    <a:srgbClr val="FBFE82"/>
    <a:srgbClr val="C521FF"/>
    <a:srgbClr val="FF6699"/>
    <a:srgbClr val="0C72AA"/>
    <a:srgbClr val="0A6192"/>
    <a:srgbClr val="0987CD"/>
    <a:srgbClr val="027FD4"/>
    <a:srgbClr val="19A1FD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00C03-BDEF-440D-898A-A89EB6736C3C}" type="datetimeFigureOut">
              <a:rPr lang="id-ID" smtClean="0"/>
              <a:pPr/>
              <a:t>13/12/2012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FAB03-C754-493E-85BF-36A04B4BF10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352800"/>
            <a:ext cx="6172200" cy="762000"/>
          </a:xfrm>
        </p:spPr>
        <p:txBody>
          <a:bodyPr/>
          <a:lstStyle>
            <a:lvl1pPr>
              <a:defRPr sz="4400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279900"/>
            <a:ext cx="5638800" cy="7620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id-ID" smtClean="0"/>
              <a:t>Click to edit Master subtitle style</a:t>
            </a:r>
            <a:endParaRPr lang="id-ID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DE7FF1-6D78-456F-A379-14387B6C5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8F399-26B3-4136-90C8-58BF721C42E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247900" cy="6248400"/>
          </a:xfrm>
        </p:spPr>
        <p:txBody>
          <a:bodyPr vert="eaVert"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91300" cy="6248400"/>
          </a:xfrm>
        </p:spPr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32BED-5823-4B77-8D0D-E51E770423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E4C53-5FED-4C2B-9C6C-1D14C9A233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9BC63-72C9-44AB-834E-43CAE971C9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838200"/>
            <a:ext cx="3543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838200"/>
            <a:ext cx="3543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E3F77-D4CE-4CEF-AA07-0CC6F582F82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73E6B-8EB5-4A83-A398-D79E52DED60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A4E63-904A-458D-9CA5-D55DA2FAA3A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859BA-C117-44EA-8849-AD7744C9A5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04447-169B-49E6-8F03-D7EB0FE7CC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737CF-06C0-4855-8E54-3A3BCC08F0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838200"/>
            <a:ext cx="7239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Impact" pitchFamily="34" charset="0"/>
              </a:defRPr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Impact" pitchFamily="34" charset="0"/>
              </a:defRPr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Impact" pitchFamily="34" charset="0"/>
              </a:defRPr>
            </a:lvl1pPr>
          </a:lstStyle>
          <a:p>
            <a:fld id="{073AEFDC-9D19-46B3-9E04-2B828B99CB4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TEORI ANTRIAN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Single Channel Single Server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Dasar  Antrian</a:t>
            </a:r>
            <a:endParaRPr lang="id-ID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212976"/>
            <a:ext cx="6336704" cy="304997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435723"/>
            <a:ext cx="5976664" cy="98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35696" y="76470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02060"/>
                </a:solidFill>
              </a:rPr>
              <a:t>1. Single Channel Single Server</a:t>
            </a:r>
            <a:endParaRPr lang="id-ID" sz="28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2564904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02060"/>
                </a:solidFill>
              </a:rPr>
              <a:t>2. Multi Channel  Single Server</a:t>
            </a:r>
            <a:endParaRPr lang="id-ID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Dasar Antrian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822523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63688" y="980728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02060"/>
                </a:solidFill>
              </a:rPr>
              <a:t>3. Satu Channel Multi Server</a:t>
            </a:r>
            <a:endParaRPr lang="id-ID" sz="28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2924944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02060"/>
                </a:solidFill>
              </a:rPr>
              <a:t>4. Multi Channel Multi Server tahap</a:t>
            </a:r>
            <a:endParaRPr lang="id-ID" sz="2800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8280920" cy="273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838200"/>
            <a:ext cx="7587952" cy="5410200"/>
          </a:xfrm>
        </p:spPr>
        <p:txBody>
          <a:bodyPr/>
          <a:lstStyle/>
          <a:p>
            <a:pPr>
              <a:buNone/>
            </a:pPr>
            <a:r>
              <a:rPr lang="id-ID" b="0" dirty="0" smtClean="0">
                <a:solidFill>
                  <a:srgbClr val="050707"/>
                </a:solidFill>
              </a:rPr>
              <a:t>Identifikasi komponen-komponen </a:t>
            </a:r>
            <a:r>
              <a:rPr lang="id-ID" b="0" dirty="0" smtClean="0">
                <a:solidFill>
                  <a:srgbClr val="050707"/>
                </a:solidFill>
              </a:rPr>
              <a:t>antriannya (,antrian,fasilitas pelayanan) :</a:t>
            </a:r>
            <a:endParaRPr lang="id-ID" b="0" dirty="0" smtClean="0">
              <a:solidFill>
                <a:srgbClr val="050707"/>
              </a:solidFill>
            </a:endParaRPr>
          </a:p>
          <a:p>
            <a:r>
              <a:rPr lang="id-ID" b="0" dirty="0" smtClean="0">
                <a:solidFill>
                  <a:srgbClr val="050707"/>
                </a:solidFill>
              </a:rPr>
              <a:t>Mobil memasuki tempat cuci mobil</a:t>
            </a:r>
            <a:endParaRPr lang="id-ID" b="0" dirty="0" smtClean="0">
              <a:solidFill>
                <a:srgbClr val="050707"/>
              </a:solidFill>
            </a:endParaRPr>
          </a:p>
          <a:p>
            <a:r>
              <a:rPr lang="id-ID" b="0" dirty="0" smtClean="0">
                <a:solidFill>
                  <a:srgbClr val="050707"/>
                </a:solidFill>
              </a:rPr>
              <a:t>Surat diproses di Pos</a:t>
            </a:r>
          </a:p>
          <a:p>
            <a:r>
              <a:rPr lang="id-ID" b="0" dirty="0" smtClean="0">
                <a:solidFill>
                  <a:srgbClr val="050707"/>
                </a:solidFill>
              </a:rPr>
              <a:t>Pasien yang berobat di rumah sakit</a:t>
            </a:r>
            <a:endParaRPr lang="id-ID" b="0" dirty="0" smtClean="0">
              <a:solidFill>
                <a:srgbClr val="050707"/>
              </a:solidFill>
            </a:endParaRPr>
          </a:p>
          <a:p>
            <a:r>
              <a:rPr lang="id-ID" b="0" dirty="0" smtClean="0">
                <a:solidFill>
                  <a:srgbClr val="050707"/>
                </a:solidFill>
              </a:rPr>
              <a:t>Antrian </a:t>
            </a:r>
            <a:r>
              <a:rPr lang="id-ID" b="0" dirty="0" smtClean="0">
                <a:solidFill>
                  <a:srgbClr val="050707"/>
                </a:solidFill>
              </a:rPr>
              <a:t>kasir di supermarket</a:t>
            </a:r>
          </a:p>
          <a:p>
            <a:r>
              <a:rPr lang="id-ID" b="0" dirty="0" smtClean="0">
                <a:solidFill>
                  <a:srgbClr val="050707"/>
                </a:solidFill>
              </a:rPr>
              <a:t>Di Salon</a:t>
            </a:r>
            <a:endParaRPr lang="id-ID" b="0" dirty="0">
              <a:solidFill>
                <a:srgbClr val="0507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Asumsi-asumsi Teori Antrian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838200"/>
            <a:ext cx="7200800" cy="5759152"/>
          </a:xfrm>
        </p:spPr>
        <p:txBody>
          <a:bodyPr/>
          <a:lstStyle/>
          <a:p>
            <a:r>
              <a:rPr lang="id-ID" sz="2800" b="0" dirty="0" smtClean="0">
                <a:solidFill>
                  <a:srgbClr val="050707"/>
                </a:solidFill>
              </a:rPr>
              <a:t>Distribusi Kedatangan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Kedatangan maupun waktu pelayanan dinyatakan dengan variabel acak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Asumsi yang digunakan untuk distribusi kedatangan adalah distribusi Poisson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</a:t>
            </a:r>
          </a:p>
          <a:p>
            <a:pPr>
              <a:buNone/>
            </a:pPr>
            <a:r>
              <a:rPr lang="id-ID" b="0" dirty="0" smtClean="0">
                <a:solidFill>
                  <a:srgbClr val="050707"/>
                </a:solidFill>
              </a:rPr>
              <a:t>	</a:t>
            </a:r>
            <a:r>
              <a:rPr lang="id-ID" sz="2800" b="0" dirty="0" smtClean="0">
                <a:solidFill>
                  <a:srgbClr val="050707"/>
                </a:solidFill>
              </a:rPr>
              <a:t>x = banyak kedatangan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P(x)=probabilitas kedatangan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</a:t>
            </a:r>
            <a:r>
              <a:rPr lang="el-GR" sz="2800" b="0" dirty="0" smtClean="0">
                <a:solidFill>
                  <a:srgbClr val="050707"/>
                </a:solidFill>
              </a:rPr>
              <a:t>λ</a:t>
            </a:r>
            <a:r>
              <a:rPr lang="id-ID" sz="2800" b="0" dirty="0" smtClean="0">
                <a:solidFill>
                  <a:srgbClr val="050707"/>
                </a:solidFill>
              </a:rPr>
              <a:t> = rata-rata tingkat kedatangan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e = bilangan logaritma natural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x! = faktorial</a:t>
            </a:r>
          </a:p>
          <a:p>
            <a:pPr>
              <a:buNone/>
            </a:pPr>
            <a:endParaRPr lang="id-ID" sz="2800" b="0" dirty="0" smtClean="0">
              <a:solidFill>
                <a:srgbClr val="050707"/>
              </a:solidFill>
            </a:endParaRPr>
          </a:p>
          <a:p>
            <a:pPr>
              <a:buNone/>
            </a:pPr>
            <a:endParaRPr lang="id-ID" sz="2800" b="0" dirty="0" smtClean="0">
              <a:solidFill>
                <a:srgbClr val="050707"/>
              </a:solidFill>
            </a:endParaRPr>
          </a:p>
          <a:p>
            <a:pPr>
              <a:buNone/>
            </a:pPr>
            <a:r>
              <a:rPr lang="id-ID" b="0" dirty="0" smtClean="0">
                <a:solidFill>
                  <a:srgbClr val="050707"/>
                </a:solidFill>
              </a:rPr>
              <a:t>			</a:t>
            </a:r>
          </a:p>
          <a:p>
            <a:pPr>
              <a:buNone/>
            </a:pPr>
            <a:endParaRPr lang="id-ID" b="0" dirty="0">
              <a:solidFill>
                <a:srgbClr val="050707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00192" y="3284984"/>
          <a:ext cx="1872208" cy="1053117"/>
        </p:xfrm>
        <a:graphic>
          <a:graphicData uri="http://schemas.openxmlformats.org/presentationml/2006/ole">
            <p:oleObj spid="_x0000_s1026" name="Equation" r:id="rId4" imgW="73656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Asumsi-asumsi Teori Antrian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0" dirty="0" smtClean="0">
                <a:solidFill>
                  <a:srgbClr val="050707"/>
                </a:solidFill>
              </a:rPr>
              <a:t>Distribusi Waktu Pelayanan</a:t>
            </a:r>
          </a:p>
          <a:p>
            <a:pPr>
              <a:buNone/>
            </a:pPr>
            <a:r>
              <a:rPr lang="id-ID" b="0" dirty="0" smtClean="0">
                <a:solidFill>
                  <a:srgbClr val="050707"/>
                </a:solidFill>
              </a:rPr>
              <a:t>	Asumsi distribusi waktu pelayanan adalah distribusi eksponensial </a:t>
            </a:r>
            <a:r>
              <a:rPr lang="id-ID" b="0" dirty="0" smtClean="0">
                <a:solidFill>
                  <a:srgbClr val="050707"/>
                </a:solidFill>
              </a:rPr>
              <a:t>negatif</a:t>
            </a:r>
          </a:p>
          <a:p>
            <a:pPr>
              <a:buNone/>
            </a:pPr>
            <a:endParaRPr lang="id-ID" b="0" dirty="0" smtClean="0">
              <a:solidFill>
                <a:srgbClr val="050707"/>
              </a:solidFill>
            </a:endParaRPr>
          </a:p>
          <a:p>
            <a:pPr>
              <a:buNone/>
            </a:pPr>
            <a:endParaRPr lang="id-ID" b="0" dirty="0" smtClean="0">
              <a:solidFill>
                <a:srgbClr val="050707"/>
              </a:solidFill>
            </a:endParaRPr>
          </a:p>
          <a:p>
            <a:pPr>
              <a:buNone/>
            </a:pPr>
            <a:r>
              <a:rPr lang="id-ID" b="0" dirty="0" smtClean="0">
                <a:solidFill>
                  <a:srgbClr val="050707"/>
                </a:solidFill>
              </a:rPr>
              <a:t>	</a:t>
            </a:r>
          </a:p>
          <a:p>
            <a:pPr>
              <a:buNone/>
            </a:pPr>
            <a:endParaRPr lang="id-ID" b="0" dirty="0" smtClean="0">
              <a:solidFill>
                <a:srgbClr val="050707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Notasi Kendall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838200"/>
            <a:ext cx="7239000" cy="5831160"/>
          </a:xfrm>
        </p:spPr>
        <p:txBody>
          <a:bodyPr/>
          <a:lstStyle/>
          <a:p>
            <a:r>
              <a:rPr lang="id-ID" sz="2800" b="0" dirty="0" smtClean="0">
                <a:solidFill>
                  <a:srgbClr val="050707"/>
                </a:solidFill>
              </a:rPr>
              <a:t>Notasi [</a:t>
            </a:r>
            <a:r>
              <a:rPr lang="id-ID" sz="2800" b="0" dirty="0" smtClean="0">
                <a:solidFill>
                  <a:srgbClr val="050707"/>
                </a:solidFill>
              </a:rPr>
              <a:t>a/b/c/d/e]</a:t>
            </a:r>
            <a:endParaRPr lang="id-ID" sz="2800" b="0" dirty="0" smtClean="0">
              <a:solidFill>
                <a:srgbClr val="050707"/>
              </a:solidFill>
            </a:endParaRP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a = distribusi kedatangan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b = distribusi keberangkatan/ waktu pelayanan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	M= distribusi Poisson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	Ek = distribusi Erlang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	D = Deterministik/Konstan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c =  banyaknya pelayanan </a:t>
            </a:r>
            <a:r>
              <a:rPr lang="id-ID" sz="2800" b="0" dirty="0" smtClean="0">
                <a:solidFill>
                  <a:srgbClr val="050707"/>
                </a:solidFill>
              </a:rPr>
              <a:t>paralel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d = Kapasitas pelayanan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e = disiplin antrian</a:t>
            </a:r>
            <a:endParaRPr lang="id-ID" sz="2800" b="0" dirty="0" smtClean="0">
              <a:solidFill>
                <a:srgbClr val="050707"/>
              </a:solidFill>
            </a:endParaRP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Contoh : </a:t>
            </a:r>
            <a:r>
              <a:rPr lang="id-ID" sz="2800" b="0" dirty="0" smtClean="0">
                <a:solidFill>
                  <a:srgbClr val="050707"/>
                </a:solidFill>
              </a:rPr>
              <a:t>M/M/1, M/D/5/20, D/D/1/    /PS</a:t>
            </a:r>
            <a:endParaRPr lang="id-ID" sz="2800" b="0" dirty="0">
              <a:solidFill>
                <a:srgbClr val="050707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80467" y="5949280"/>
          <a:ext cx="443861" cy="432048"/>
        </p:xfrm>
        <a:graphic>
          <a:graphicData uri="http://schemas.openxmlformats.org/presentationml/2006/ole">
            <p:oleObj spid="_x0000_s41985" name="Equation" r:id="rId4" imgW="139680" imgH="114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28384" cy="609600"/>
          </a:xfrm>
        </p:spPr>
        <p:txBody>
          <a:bodyPr/>
          <a:lstStyle/>
          <a:p>
            <a:r>
              <a:rPr lang="id-ID" sz="3600" dirty="0" smtClean="0"/>
              <a:t>Single Channel Single Server (M/M/1)</a:t>
            </a:r>
            <a:endParaRPr lang="id-ID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15616" y="620688"/>
            <a:ext cx="8280920" cy="5410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100" b="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Asumsi</a:t>
            </a:r>
            <a:r>
              <a:rPr kumimoji="0" lang="id-ID" sz="3100" b="0" i="0" u="none" strike="noStrike" kern="0" cap="none" spc="0" normalizeH="0" noProof="0" dirty="0" smtClean="0">
                <a:ln>
                  <a:noFill/>
                </a:ln>
                <a:solidFill>
                  <a:srgbClr val="05070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digunakan :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d-ID" sz="3100" kern="0" dirty="0" smtClean="0">
                <a:solidFill>
                  <a:srgbClr val="050707"/>
                </a:solidFill>
                <a:latin typeface="+mn-lt"/>
              </a:rPr>
              <a:t>Satu pelayanan dan satu tahap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id-ID" sz="3100" b="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</a:t>
            </a:r>
            <a:r>
              <a:rPr kumimoji="0" lang="id-ID" sz="3100" b="0" i="0" u="none" strike="noStrike" kern="0" cap="none" spc="0" normalizeH="0" noProof="0" dirty="0" smtClean="0">
                <a:ln>
                  <a:noFill/>
                </a:ln>
                <a:solidFill>
                  <a:srgbClr val="05070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kedatangan per unit waktu berdistribusi Poisson.      = rata-rata kecepatan kedatangan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d-ID" sz="3100" kern="0" baseline="0" dirty="0" smtClean="0">
                <a:solidFill>
                  <a:srgbClr val="050707"/>
                </a:solidFill>
                <a:latin typeface="+mn-lt"/>
              </a:rPr>
              <a:t>Waktu</a:t>
            </a:r>
            <a:r>
              <a:rPr lang="id-ID" sz="3100" kern="0" dirty="0" smtClean="0">
                <a:solidFill>
                  <a:srgbClr val="050707"/>
                </a:solidFill>
                <a:latin typeface="+mn-lt"/>
              </a:rPr>
              <a:t> pelayanan eksponensial       =   rata-rata kecepatan pelayanan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d-ID" sz="3100" kern="0" dirty="0" smtClean="0">
                <a:solidFill>
                  <a:srgbClr val="050707"/>
                </a:solidFill>
                <a:latin typeface="+mn-lt"/>
              </a:rPr>
              <a:t>Disiplin antrian FIFO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d-ID" sz="3100" kern="0" dirty="0" smtClean="0">
                <a:solidFill>
                  <a:srgbClr val="050707"/>
                </a:solidFill>
                <a:latin typeface="+mn-lt"/>
              </a:rPr>
              <a:t>Panjang barisan tak hingga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d-ID" sz="3100" kern="0" dirty="0" smtClean="0">
                <a:solidFill>
                  <a:srgbClr val="050707"/>
                </a:solidFill>
                <a:latin typeface="+mn-lt"/>
              </a:rPr>
              <a:t>Populasi yang dilayani tak terbatas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d-ID" sz="3100" kern="0" dirty="0" smtClean="0">
                <a:solidFill>
                  <a:srgbClr val="050707"/>
                </a:solidFill>
                <a:latin typeface="+mn-lt"/>
              </a:rPr>
              <a:t>     &lt;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id-ID" sz="3100" b="0" i="0" u="none" strike="noStrike" kern="0" cap="none" spc="0" normalizeH="0" baseline="0" noProof="0" dirty="0" smtClean="0">
              <a:ln>
                <a:noFill/>
              </a:ln>
              <a:solidFill>
                <a:srgbClr val="05070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d-ID" sz="3100" b="0" i="0" u="none" strike="noStrike" kern="0" cap="none" spc="0" normalizeH="0" baseline="0" noProof="0" dirty="0">
              <a:ln>
                <a:noFill/>
              </a:ln>
              <a:solidFill>
                <a:srgbClr val="05070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91680" y="5949280"/>
          <a:ext cx="576064" cy="584588"/>
        </p:xfrm>
        <a:graphic>
          <a:graphicData uri="http://schemas.openxmlformats.org/presentationml/2006/ole">
            <p:oleObj spid="_x0000_s39939" name="Equation" r:id="rId4" imgW="126720" imgH="152280" progId="Equation.DSMT4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7380312" y="3356992"/>
          <a:ext cx="543670" cy="504056"/>
        </p:xfrm>
        <a:graphic>
          <a:graphicData uri="http://schemas.openxmlformats.org/presentationml/2006/ole">
            <p:oleObj spid="_x0000_s39940" name="Equation" r:id="rId5" imgW="139680" imgH="152280" progId="Equation.DSMT4">
              <p:embed/>
            </p:oleObj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5652120" y="2267148"/>
          <a:ext cx="504033" cy="513780"/>
        </p:xfrm>
        <a:graphic>
          <a:graphicData uri="http://schemas.openxmlformats.org/presentationml/2006/ole">
            <p:oleObj spid="_x0000_s39941" name="Equation" r:id="rId6" imgW="126720" imgH="152280" progId="Equation.DSMT4">
              <p:embed/>
            </p:oleObj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2588915" y="6022107"/>
          <a:ext cx="542925" cy="503237"/>
        </p:xfrm>
        <a:graphic>
          <a:graphicData uri="http://schemas.openxmlformats.org/presentationml/2006/ole">
            <p:oleObj spid="_x0000_s39942" name="Equation" r:id="rId7" imgW="13968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268759"/>
            <a:ext cx="7606576" cy="471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35696" y="55892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50707"/>
                </a:solidFill>
              </a:rPr>
              <a:t>Dari Hamdy Taha RO</a:t>
            </a:r>
            <a:endParaRPr lang="id-ID" dirty="0">
              <a:solidFill>
                <a:srgbClr val="0507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dirty="0" smtClean="0"/>
              <a:t>Persamaan </a:t>
            </a:r>
            <a:r>
              <a:rPr lang="id-ID" sz="3200" dirty="0" smtClean="0"/>
              <a:t>M/M/1 (Steady State), P&lt;1</a:t>
            </a:r>
            <a:endParaRPr lang="id-ID" sz="3200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76672" y="764704"/>
          <a:ext cx="1143000" cy="838200"/>
        </p:xfrm>
        <a:graphic>
          <a:graphicData uri="http://schemas.openxmlformats.org/presentationml/2006/ole">
            <p:oleObj spid="_x0000_s40962" name="Equation" r:id="rId4" imgW="380880" imgH="419040" progId="Equation.DSMT4">
              <p:embed/>
            </p:oleObj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467544" y="1700808"/>
          <a:ext cx="1905000" cy="457200"/>
        </p:xfrm>
        <a:graphic>
          <a:graphicData uri="http://schemas.openxmlformats.org/presentationml/2006/ole">
            <p:oleObj spid="_x0000_s40963" name="Equation" r:id="rId5" imgW="863280" imgH="228600" progId="Equation.3">
              <p:embed/>
            </p:oleObj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467544" y="2348880"/>
          <a:ext cx="2919413" cy="749300"/>
        </p:xfrm>
        <a:graphic>
          <a:graphicData uri="http://schemas.openxmlformats.org/presentationml/2006/ole">
            <p:oleObj spid="_x0000_s40964" name="Equation" r:id="rId6" imgW="977760" imgH="419040" progId="Equation.3">
              <p:embed/>
            </p:oleObj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467544" y="3284984"/>
          <a:ext cx="4168775" cy="838200"/>
        </p:xfrm>
        <a:graphic>
          <a:graphicData uri="http://schemas.openxmlformats.org/presentationml/2006/ole">
            <p:oleObj spid="_x0000_s40965" name="Equation" r:id="rId7" imgW="1218960" imgH="444240" progId="Equation.DSMT4">
              <p:embed/>
            </p:oleObj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467544" y="4221088"/>
          <a:ext cx="1981200" cy="838200"/>
        </p:xfrm>
        <a:graphic>
          <a:graphicData uri="http://schemas.openxmlformats.org/presentationml/2006/ole">
            <p:oleObj spid="_x0000_s40966" name="Equation" r:id="rId8" imgW="622080" imgH="419040" progId="Equation.DSMT4">
              <p:embed/>
            </p:oleObj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/>
        </p:nvGraphicFramePr>
        <p:xfrm>
          <a:off x="467544" y="5301208"/>
          <a:ext cx="2708275" cy="838200"/>
        </p:xfrm>
        <a:graphic>
          <a:graphicData uri="http://schemas.openxmlformats.org/presentationml/2006/ole">
            <p:oleObj spid="_x0000_s40967" name="Equation" r:id="rId9" imgW="850680" imgH="419040" progId="Equation.3">
              <p:embed/>
            </p:oleObj>
          </a:graphicData>
        </a:graphic>
      </p:graphicFrame>
      <p:sp>
        <p:nvSpPr>
          <p:cNvPr id="22" name="Rectangle 21"/>
          <p:cNvSpPr/>
          <p:nvPr/>
        </p:nvSpPr>
        <p:spPr>
          <a:xfrm>
            <a:off x="1748946" y="639096"/>
            <a:ext cx="455124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n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jumlah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dalam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sistem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63688" y="980728"/>
            <a:ext cx="6336704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probabilitas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kepastian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n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dalam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sistem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3688" y="1340768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l-GR" kern="0" dirty="0" smtClean="0">
                <a:solidFill>
                  <a:schemeClr val="accent5">
                    <a:lumMod val="25000"/>
                  </a:schemeClr>
                </a:solidFill>
              </a:rPr>
              <a:t>λ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jumlah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rata-rata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yang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datang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persatuan</a:t>
            </a: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   </a:t>
            </a: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               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waktu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1916832"/>
            <a:ext cx="5472608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µ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jumlah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rata-rata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yang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dilayani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/>
            </a:r>
            <a:b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</a:b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           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per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satuan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waktu</a:t>
            </a: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bila pelayan sibuk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19872" y="2492896"/>
            <a:ext cx="5868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Po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probabilitas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tidak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ada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dalam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endParaRPr lang="id-ID" kern="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		  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sistem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24536" y="314270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P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tingkat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intensitas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fasilitas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endParaRPr lang="id-ID" kern="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               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pelayanan</a:t>
            </a: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sibuk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60032" y="3789040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L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jumlah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rata-rata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endParaRPr lang="id-ID" kern="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                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yang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diharapkan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dlm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sistem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03848" y="4437112"/>
            <a:ext cx="5868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Lq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jumlah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yang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diharapkan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endParaRPr lang="id-ID" kern="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               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menunggu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dalam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antrian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03848" y="5085184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W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waktu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yang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diharapkan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oleh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endParaRPr lang="id-ID" kern="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               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selama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dalam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sistem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3848" y="5790397"/>
            <a:ext cx="579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Wq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waktu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yang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diharapkan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oleh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endParaRPr lang="id-ID" kern="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               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selama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menunggu</a:t>
            </a: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dalam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antrian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12" grpId="0"/>
      <p:bldP spid="14" grpId="0"/>
      <p:bldP spid="15" grpId="0"/>
      <p:bldP spid="18" grpId="0"/>
      <p:bldP spid="20" grpId="0"/>
      <p:bldP spid="24" grpId="0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Kaitan antara </a:t>
            </a:r>
            <a:r>
              <a:rPr lang="en-US" dirty="0" smtClean="0"/>
              <a:t>L, </a:t>
            </a:r>
            <a:r>
              <a:rPr lang="en-US" dirty="0" err="1" smtClean="0"/>
              <a:t>Lq</a:t>
            </a:r>
            <a:r>
              <a:rPr lang="en-US" dirty="0" smtClean="0"/>
              <a:t>, W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Wq</a:t>
            </a:r>
            <a:endParaRPr lang="id-ID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03848" y="1916832"/>
            <a:ext cx="3816424" cy="2232248"/>
          </a:xfrm>
          <a:prstGeom prst="rect">
            <a:avLst/>
          </a:prstGeom>
          <a:solidFill>
            <a:schemeClr val="accent2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L 	= </a:t>
            </a:r>
            <a:r>
              <a:rPr kumimoji="0" lang="el-GR" sz="400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λ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 W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Lq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	= </a:t>
            </a:r>
            <a:r>
              <a:rPr kumimoji="0" lang="el-GR" sz="400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λ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Wq</a:t>
            </a:r>
            <a:endParaRPr kumimoji="0" lang="en-US" sz="4000" i="0" u="none" strike="noStrike" kern="0" cap="none" spc="0" normalizeH="0" baseline="0" noProof="0" dirty="0" smtClean="0">
              <a:ln>
                <a:noFill/>
              </a:ln>
              <a:solidFill>
                <a:srgbClr val="050707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W	= 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Wq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 + 1/µ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50707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0" dirty="0" smtClean="0">
                <a:solidFill>
                  <a:srgbClr val="050707"/>
                </a:solidFill>
              </a:rPr>
              <a:t>Antrian terjadi pada .....</a:t>
            </a:r>
          </a:p>
          <a:p>
            <a:r>
              <a:rPr lang="id-ID" b="0" dirty="0" smtClean="0">
                <a:solidFill>
                  <a:srgbClr val="050707"/>
                </a:solidFill>
              </a:rPr>
              <a:t>Muncul karena kebutuhan layanan &gt; kapasitas pelayanan/fasilitas layanan</a:t>
            </a:r>
          </a:p>
          <a:p>
            <a:r>
              <a:rPr lang="id-ID" b="0" dirty="0" smtClean="0">
                <a:solidFill>
                  <a:srgbClr val="050707"/>
                </a:solidFill>
              </a:rPr>
              <a:t>Solusi : menambah fasilitas layanan            </a:t>
            </a:r>
            <a:endParaRPr lang="id-ID" b="0" dirty="0" smtClean="0">
              <a:solidFill>
                <a:srgbClr val="050707"/>
              </a:solidFill>
            </a:endParaRPr>
          </a:p>
          <a:p>
            <a:pPr>
              <a:buNone/>
            </a:pPr>
            <a:r>
              <a:rPr lang="id-ID" b="0" dirty="0" smtClean="0">
                <a:solidFill>
                  <a:srgbClr val="050707"/>
                </a:solidFill>
              </a:rPr>
              <a:t> </a:t>
            </a:r>
            <a:r>
              <a:rPr lang="id-ID" b="0" dirty="0" smtClean="0">
                <a:solidFill>
                  <a:srgbClr val="050707"/>
                </a:solidFill>
              </a:rPr>
              <a:t>               </a:t>
            </a:r>
            <a:r>
              <a:rPr lang="id-ID" b="0" dirty="0" smtClean="0">
                <a:solidFill>
                  <a:srgbClr val="050707"/>
                </a:solidFill>
              </a:rPr>
              <a:t>biaya </a:t>
            </a:r>
            <a:r>
              <a:rPr lang="id-ID" b="0" dirty="0" smtClean="0">
                <a:solidFill>
                  <a:srgbClr val="050707"/>
                </a:solidFill>
              </a:rPr>
              <a:t>penambahan fasilitas  </a:t>
            </a:r>
            <a:endParaRPr lang="id-ID" b="0" dirty="0" smtClean="0">
              <a:solidFill>
                <a:srgbClr val="050707"/>
              </a:solidFill>
            </a:endParaRPr>
          </a:p>
          <a:p>
            <a:pPr>
              <a:buNone/>
            </a:pPr>
            <a:r>
              <a:rPr lang="id-ID" b="0" dirty="0" smtClean="0">
                <a:solidFill>
                  <a:srgbClr val="050707"/>
                </a:solidFill>
              </a:rPr>
              <a:t> 			</a:t>
            </a:r>
            <a:r>
              <a:rPr lang="id-ID" b="0" dirty="0" smtClean="0">
                <a:solidFill>
                  <a:srgbClr val="050707"/>
                </a:solidFill>
              </a:rPr>
              <a:t>(</a:t>
            </a:r>
            <a:r>
              <a:rPr lang="id-ID" b="0" dirty="0" smtClean="0">
                <a:solidFill>
                  <a:srgbClr val="050707"/>
                </a:solidFill>
              </a:rPr>
              <a:t>biaya pelayanan)</a:t>
            </a:r>
          </a:p>
          <a:p>
            <a:r>
              <a:rPr lang="id-ID" dirty="0" smtClean="0">
                <a:solidFill>
                  <a:srgbClr val="050707"/>
                </a:solidFill>
              </a:rPr>
              <a:t> </a:t>
            </a:r>
            <a:r>
              <a:rPr lang="id-ID" b="0" dirty="0" smtClean="0">
                <a:solidFill>
                  <a:srgbClr val="050707"/>
                </a:solidFill>
              </a:rPr>
              <a:t>Antrian panjang              kehilangan pelanggan (biaya menunggu)</a:t>
            </a:r>
            <a:endParaRPr lang="id-ID" b="0" dirty="0">
              <a:solidFill>
                <a:srgbClr val="050707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339752" y="3356992"/>
            <a:ext cx="1152128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 bwMode="auto">
          <a:xfrm>
            <a:off x="5292080" y="4581128"/>
            <a:ext cx="1152128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476672"/>
          </a:xfrm>
        </p:spPr>
        <p:txBody>
          <a:bodyPr/>
          <a:lstStyle/>
          <a:p>
            <a:r>
              <a:rPr lang="id-ID" sz="3200" dirty="0" smtClean="0"/>
              <a:t>Contoh</a:t>
            </a:r>
            <a:endParaRPr lang="id-ID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31032" y="908720"/>
            <a:ext cx="8461448" cy="5262979"/>
          </a:xfrm>
          <a:prstGeom prst="rect">
            <a:avLst/>
          </a:prstGeom>
          <a:solidFill>
            <a:srgbClr val="FBFE82"/>
          </a:solidFill>
        </p:spPr>
        <p:txBody>
          <a:bodyPr wrap="square" rtlCol="0">
            <a:spAutoFit/>
          </a:bodyPr>
          <a:lstStyle/>
          <a:p>
            <a:r>
              <a:rPr lang="id-ID" sz="2400" dirty="0" smtClean="0">
                <a:solidFill>
                  <a:srgbClr val="050707"/>
                </a:solidFill>
              </a:rPr>
              <a:t>Sebuah perusahaan menyewakan furniture mempunyai satu mesin pengangkut yang dioperasikan oleh satu kelompok yang terdiri dari </a:t>
            </a:r>
            <a:r>
              <a:rPr lang="id-ID" sz="2400" dirty="0" smtClean="0">
                <a:solidFill>
                  <a:srgbClr val="050707"/>
                </a:solidFill>
              </a:rPr>
              <a:t>satu sampai tiga </a:t>
            </a:r>
            <a:r>
              <a:rPr lang="id-ID" sz="2400" dirty="0" smtClean="0">
                <a:solidFill>
                  <a:srgbClr val="050707"/>
                </a:solidFill>
              </a:rPr>
              <a:t>orang tenaga kerja. </a:t>
            </a:r>
            <a:endParaRPr lang="id-ID" sz="2400" dirty="0" smtClean="0">
              <a:solidFill>
                <a:srgbClr val="050707"/>
              </a:solidFill>
            </a:endParaRPr>
          </a:p>
          <a:p>
            <a:r>
              <a:rPr lang="id-ID" sz="2400" dirty="0" smtClean="0">
                <a:solidFill>
                  <a:srgbClr val="050707"/>
                </a:solidFill>
              </a:rPr>
              <a:t>Pemimpin </a:t>
            </a:r>
            <a:r>
              <a:rPr lang="id-ID" sz="2400" dirty="0" smtClean="0">
                <a:solidFill>
                  <a:srgbClr val="050707"/>
                </a:solidFill>
              </a:rPr>
              <a:t>perusahaan melihat pada jam-jam tertentu terjadi antrian truk </a:t>
            </a:r>
            <a:r>
              <a:rPr lang="id-ID" sz="2400" dirty="0" smtClean="0">
                <a:solidFill>
                  <a:srgbClr val="050707"/>
                </a:solidFill>
              </a:rPr>
              <a:t>yang akan mengangkut barang.Tetapi </a:t>
            </a:r>
            <a:r>
              <a:rPr lang="id-ID" sz="2400" dirty="0" smtClean="0">
                <a:solidFill>
                  <a:srgbClr val="050707"/>
                </a:solidFill>
              </a:rPr>
              <a:t>disaat lain petugas yang mengoperasikan mesin menganggur. </a:t>
            </a:r>
            <a:endParaRPr lang="id-ID" sz="2400" dirty="0" smtClean="0">
              <a:solidFill>
                <a:srgbClr val="050707"/>
              </a:solidFill>
            </a:endParaRPr>
          </a:p>
          <a:p>
            <a:endParaRPr lang="id-ID" sz="2400" dirty="0" smtClean="0">
              <a:solidFill>
                <a:srgbClr val="050707"/>
              </a:solidFill>
            </a:endParaRPr>
          </a:p>
          <a:p>
            <a:r>
              <a:rPr lang="id-ID" sz="2400" dirty="0" smtClean="0">
                <a:solidFill>
                  <a:srgbClr val="050707"/>
                </a:solidFill>
              </a:rPr>
              <a:t>Dari </a:t>
            </a:r>
            <a:r>
              <a:rPr lang="id-ID" sz="2400" dirty="0" smtClean="0">
                <a:solidFill>
                  <a:srgbClr val="050707"/>
                </a:solidFill>
              </a:rPr>
              <a:t>data yang telah lalu diketahui rata-rata kedatangan truk 4 truk perjam, dan rata-rata </a:t>
            </a:r>
            <a:r>
              <a:rPr lang="id-ID" sz="2400" dirty="0" smtClean="0">
                <a:solidFill>
                  <a:srgbClr val="050707"/>
                </a:solidFill>
              </a:rPr>
              <a:t>pelayanan dengan satu tenaga kerja dalam satu kelompok adalah </a:t>
            </a:r>
            <a:r>
              <a:rPr lang="id-ID" sz="2400" dirty="0" smtClean="0">
                <a:solidFill>
                  <a:srgbClr val="050707"/>
                </a:solidFill>
              </a:rPr>
              <a:t>6 truk perjam</a:t>
            </a:r>
            <a:r>
              <a:rPr lang="id-ID" sz="2400" dirty="0" smtClean="0">
                <a:solidFill>
                  <a:srgbClr val="050707"/>
                </a:solidFill>
              </a:rPr>
              <a:t>. </a:t>
            </a:r>
          </a:p>
          <a:p>
            <a:endParaRPr lang="id-ID" sz="2400" dirty="0" smtClean="0">
              <a:solidFill>
                <a:srgbClr val="050707"/>
              </a:solidFill>
            </a:endParaRPr>
          </a:p>
          <a:p>
            <a:r>
              <a:rPr lang="id-ID" sz="2400" dirty="0" smtClean="0">
                <a:solidFill>
                  <a:srgbClr val="050707"/>
                </a:solidFill>
              </a:rPr>
              <a:t>Pimpinan </a:t>
            </a:r>
            <a:r>
              <a:rPr lang="id-ID" sz="2400" dirty="0" smtClean="0">
                <a:solidFill>
                  <a:srgbClr val="050707"/>
                </a:solidFill>
              </a:rPr>
              <a:t>perusahaan merencanakan </a:t>
            </a:r>
            <a:r>
              <a:rPr lang="id-ID" sz="2400" dirty="0" smtClean="0">
                <a:solidFill>
                  <a:srgbClr val="050707"/>
                </a:solidFill>
              </a:rPr>
              <a:t>menentukan berapa jumlah anggota dalam kelompok </a:t>
            </a:r>
            <a:r>
              <a:rPr lang="id-ID" sz="2400" dirty="0" smtClean="0">
                <a:solidFill>
                  <a:srgbClr val="050707"/>
                </a:solidFill>
              </a:rPr>
              <a:t>tenaga kerja </a:t>
            </a:r>
            <a:r>
              <a:rPr lang="id-ID" sz="2400" dirty="0" smtClean="0">
                <a:solidFill>
                  <a:srgbClr val="050707"/>
                </a:solidFill>
              </a:rPr>
              <a:t>yang optimal untuk memindahkan barang yang ke truk.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1691680" y="980728"/>
            <a:ext cx="7056784" cy="489364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d-ID" sz="2400" dirty="0" smtClean="0">
                <a:solidFill>
                  <a:srgbClr val="050707"/>
                </a:solidFill>
              </a:rPr>
              <a:t>Bagaimana dampak penambahan anggota kelompok tenaga kerja terhadap biaya total yang dikeluarkan perusahaan jika biaya sewa truk $ </a:t>
            </a:r>
            <a:r>
              <a:rPr lang="id-ID" sz="2400" dirty="0" smtClean="0">
                <a:solidFill>
                  <a:srgbClr val="050707"/>
                </a:solidFill>
              </a:rPr>
              <a:t>20 </a:t>
            </a:r>
            <a:r>
              <a:rPr lang="id-ID" sz="2400" dirty="0" smtClean="0">
                <a:solidFill>
                  <a:srgbClr val="050707"/>
                </a:solidFill>
              </a:rPr>
              <a:t>dan upah tenaga kerja yang mengoperasikan mesin $ 6/orang/jam. </a:t>
            </a:r>
            <a:endParaRPr lang="id-ID" sz="2400" dirty="0" smtClean="0">
              <a:solidFill>
                <a:srgbClr val="050707"/>
              </a:solidFill>
            </a:endParaRPr>
          </a:p>
          <a:p>
            <a:endParaRPr lang="id-ID" sz="2400" dirty="0" smtClean="0">
              <a:solidFill>
                <a:srgbClr val="050707"/>
              </a:solidFill>
            </a:endParaRPr>
          </a:p>
          <a:p>
            <a:r>
              <a:rPr lang="id-ID" sz="2400" dirty="0" smtClean="0">
                <a:solidFill>
                  <a:srgbClr val="050707"/>
                </a:solidFill>
              </a:rPr>
              <a:t>Asumsikan </a:t>
            </a:r>
            <a:r>
              <a:rPr lang="id-ID" sz="2400" dirty="0" smtClean="0">
                <a:solidFill>
                  <a:srgbClr val="050707"/>
                </a:solidFill>
              </a:rPr>
              <a:t>perusahaan menggunakan 1 </a:t>
            </a:r>
            <a:r>
              <a:rPr lang="id-ID" sz="2400" dirty="0" smtClean="0">
                <a:solidFill>
                  <a:srgbClr val="050707"/>
                </a:solidFill>
              </a:rPr>
              <a:t>kelompok kerja terdiri </a:t>
            </a:r>
            <a:r>
              <a:rPr lang="id-ID" sz="2400" dirty="0" smtClean="0">
                <a:solidFill>
                  <a:srgbClr val="050707"/>
                </a:solidFill>
              </a:rPr>
              <a:t>2  tenaga kerja maka rata-rata pelayanan truk  menjadi 12 truk perjam dan jika menggunakan </a:t>
            </a:r>
            <a:r>
              <a:rPr lang="id-ID" sz="2400" dirty="0" smtClean="0">
                <a:solidFill>
                  <a:srgbClr val="050707"/>
                </a:solidFill>
              </a:rPr>
              <a:t>1 kelompok kerja dengan 3 orang tenaga kerja maka </a:t>
            </a:r>
            <a:r>
              <a:rPr lang="id-ID" sz="2400" dirty="0" smtClean="0">
                <a:solidFill>
                  <a:srgbClr val="050707"/>
                </a:solidFill>
              </a:rPr>
              <a:t>rata-rata pelayanan menjadi 18 truk perjam</a:t>
            </a:r>
            <a:r>
              <a:rPr lang="id-ID" sz="2400" dirty="0" smtClean="0">
                <a:solidFill>
                  <a:srgbClr val="050707"/>
                </a:solidFill>
              </a:rPr>
              <a:t>.</a:t>
            </a:r>
          </a:p>
          <a:p>
            <a:r>
              <a:rPr lang="id-ID" sz="2400" dirty="0" smtClean="0">
                <a:solidFill>
                  <a:srgbClr val="050707"/>
                </a:solidFill>
              </a:rPr>
              <a:t>Diketahui </a:t>
            </a:r>
            <a:r>
              <a:rPr lang="id-ID" sz="2400" dirty="0" smtClean="0">
                <a:solidFill>
                  <a:srgbClr val="050707"/>
                </a:solidFill>
              </a:rPr>
              <a:t>( 1 hari </a:t>
            </a:r>
            <a:r>
              <a:rPr lang="id-ID" sz="2400" dirty="0" smtClean="0">
                <a:solidFill>
                  <a:srgbClr val="050707"/>
                </a:solidFill>
              </a:rPr>
              <a:t>kerja </a:t>
            </a:r>
            <a:r>
              <a:rPr lang="id-ID" sz="2400" dirty="0" smtClean="0">
                <a:solidFill>
                  <a:srgbClr val="050707"/>
                </a:solidFill>
              </a:rPr>
              <a:t>= 8 jam ) </a:t>
            </a:r>
            <a:endParaRPr lang="id-ID" sz="2400" dirty="0">
              <a:solidFill>
                <a:srgbClr val="0507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Hasil 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5" y="764704"/>
          <a:ext cx="8424936" cy="2956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264"/>
                <a:gridCol w="1285160"/>
                <a:gridCol w="1356558"/>
                <a:gridCol w="1427954"/>
              </a:tblGrid>
              <a:tr h="49281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Jumlah dalam 1 kelompok kerja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aseline="0" dirty="0" smtClean="0">
                          <a:solidFill>
                            <a:srgbClr val="050707"/>
                          </a:solidFill>
                        </a:rPr>
                        <a:t> 1 orang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2</a:t>
                      </a:r>
                      <a:r>
                        <a:rPr lang="id-ID" baseline="0" dirty="0" smtClean="0">
                          <a:solidFill>
                            <a:srgbClr val="050707"/>
                          </a:solidFill>
                        </a:rPr>
                        <a:t> orang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3</a:t>
                      </a:r>
                      <a:r>
                        <a:rPr lang="id-ID" baseline="0" dirty="0" smtClean="0">
                          <a:solidFill>
                            <a:srgbClr val="050707"/>
                          </a:solidFill>
                        </a:rPr>
                        <a:t> orang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49281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Rata-rata jumlah truk dalam antrian (Lq)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1.333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49281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Rata-rata</a:t>
                      </a:r>
                      <a:r>
                        <a:rPr lang="id-ID" baseline="0" dirty="0" smtClean="0">
                          <a:solidFill>
                            <a:srgbClr val="050707"/>
                          </a:solidFill>
                        </a:rPr>
                        <a:t> jumlah truk dalam sistem (Ls)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2.000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49281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Rata-rata waktu truk dalam antrian (Wq)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0.333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49281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Rata-rata waktu truk dalam sistem (Ws)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0.555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49281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Probabilitas fasilitas jasa sibuk (Pw)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0.667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4077072"/>
          <a:ext cx="8208912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376264"/>
                <a:gridCol w="2808312"/>
                <a:gridCol w="1512168"/>
              </a:tblGrid>
              <a:tr h="468052"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Biaya truk/hari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Biaya tenaga</a:t>
                      </a:r>
                      <a:r>
                        <a:rPr lang="id-ID" baseline="0" dirty="0" smtClean="0">
                          <a:solidFill>
                            <a:srgbClr val="050707"/>
                          </a:solidFill>
                        </a:rPr>
                        <a:t> kerja/hari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Total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Kelompok 1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Kelompok</a:t>
                      </a:r>
                      <a:r>
                        <a:rPr lang="id-ID" baseline="0" dirty="0" smtClean="0">
                          <a:solidFill>
                            <a:srgbClr val="050707"/>
                          </a:solidFill>
                        </a:rPr>
                        <a:t> 2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Kelompok</a:t>
                      </a:r>
                      <a:r>
                        <a:rPr lang="id-ID" baseline="0" dirty="0" smtClean="0">
                          <a:solidFill>
                            <a:srgbClr val="050707"/>
                          </a:solidFill>
                        </a:rPr>
                        <a:t> 3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1331640" y="692696"/>
            <a:ext cx="759633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  <a:defRPr/>
            </a:pPr>
            <a:r>
              <a:rPr lang="en-US" sz="2200" dirty="0" smtClean="0">
                <a:solidFill>
                  <a:srgbClr val="050707"/>
                </a:solidFill>
              </a:rPr>
              <a:t>PT CIARD </a:t>
            </a:r>
            <a:r>
              <a:rPr lang="en-US" sz="2200" dirty="0" err="1" smtClean="0">
                <a:solidFill>
                  <a:srgbClr val="050707"/>
                </a:solidFill>
              </a:rPr>
              <a:t>mengoperasikan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satu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buah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pompa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bensin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dengan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satu</a:t>
            </a:r>
            <a:r>
              <a:rPr lang="en-US" sz="2200" dirty="0" smtClean="0">
                <a:solidFill>
                  <a:srgbClr val="050707"/>
                </a:solidFill>
              </a:rPr>
              <a:t> operator. Rata-rata </a:t>
            </a:r>
            <a:r>
              <a:rPr lang="en-US" sz="2200" dirty="0" err="1" smtClean="0">
                <a:solidFill>
                  <a:srgbClr val="050707"/>
                </a:solidFill>
              </a:rPr>
              <a:t>tingkat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kedatangan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kendaraan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mengikuti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distribusi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poisson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yaitu</a:t>
            </a:r>
            <a:r>
              <a:rPr lang="en-US" sz="2200" dirty="0" smtClean="0">
                <a:solidFill>
                  <a:srgbClr val="050707"/>
                </a:solidFill>
              </a:rPr>
              <a:t> 20 </a:t>
            </a:r>
            <a:r>
              <a:rPr lang="en-US" sz="2200" dirty="0" err="1" smtClean="0">
                <a:solidFill>
                  <a:srgbClr val="050707"/>
                </a:solidFill>
              </a:rPr>
              <a:t>kendaraan</a:t>
            </a:r>
            <a:r>
              <a:rPr lang="en-US" sz="2200" dirty="0" smtClean="0">
                <a:solidFill>
                  <a:srgbClr val="050707"/>
                </a:solidFill>
              </a:rPr>
              <a:t> per jam. Operator </a:t>
            </a:r>
            <a:r>
              <a:rPr lang="en-US" sz="2200" dirty="0" err="1" smtClean="0">
                <a:solidFill>
                  <a:srgbClr val="050707"/>
                </a:solidFill>
              </a:rPr>
              <a:t>dapat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melayani</a:t>
            </a:r>
            <a:r>
              <a:rPr lang="en-US" sz="2200" dirty="0" smtClean="0">
                <a:solidFill>
                  <a:srgbClr val="050707"/>
                </a:solidFill>
              </a:rPr>
              <a:t> rata-rata 25 </a:t>
            </a:r>
            <a:r>
              <a:rPr lang="en-US" sz="2200" dirty="0" err="1" smtClean="0">
                <a:solidFill>
                  <a:srgbClr val="050707"/>
                </a:solidFill>
              </a:rPr>
              <a:t>mobil</a:t>
            </a:r>
            <a:r>
              <a:rPr lang="en-US" sz="2200" dirty="0" smtClean="0">
                <a:solidFill>
                  <a:srgbClr val="050707"/>
                </a:solidFill>
              </a:rPr>
              <a:t> per jam, </a:t>
            </a:r>
            <a:r>
              <a:rPr lang="en-US" sz="2200" dirty="0" err="1" smtClean="0">
                <a:solidFill>
                  <a:srgbClr val="050707"/>
                </a:solidFill>
              </a:rPr>
              <a:t>dengan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waktu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pelayanan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setiap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mobil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mengikuti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distribusi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probabilitas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eksponensial</a:t>
            </a:r>
            <a:r>
              <a:rPr lang="en-US" sz="2200" dirty="0" smtClean="0">
                <a:solidFill>
                  <a:srgbClr val="050707"/>
                </a:solidFill>
              </a:rPr>
              <a:t>. </a:t>
            </a:r>
            <a:r>
              <a:rPr lang="en-US" sz="2200" dirty="0" err="1" smtClean="0">
                <a:solidFill>
                  <a:srgbClr val="050707"/>
                </a:solidFill>
              </a:rPr>
              <a:t>Jika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diasumsikan</a:t>
            </a:r>
            <a:r>
              <a:rPr lang="en-US" sz="2200" dirty="0" smtClean="0">
                <a:solidFill>
                  <a:srgbClr val="050707"/>
                </a:solidFill>
              </a:rPr>
              <a:t> model </a:t>
            </a:r>
            <a:r>
              <a:rPr lang="en-US" sz="2200" dirty="0" err="1" smtClean="0">
                <a:solidFill>
                  <a:srgbClr val="050707"/>
                </a:solidFill>
              </a:rPr>
              <a:t>sistem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antrian</a:t>
            </a:r>
            <a:r>
              <a:rPr lang="en-US" sz="2200" dirty="0" smtClean="0">
                <a:solidFill>
                  <a:srgbClr val="050707"/>
                </a:solidFill>
              </a:rPr>
              <a:t> yang </a:t>
            </a:r>
            <a:r>
              <a:rPr lang="en-US" sz="2200" dirty="0" err="1" smtClean="0">
                <a:solidFill>
                  <a:srgbClr val="050707"/>
                </a:solidFill>
              </a:rPr>
              <a:t>digunakan</a:t>
            </a:r>
            <a:r>
              <a:rPr lang="en-US" sz="2200" dirty="0" smtClean="0">
                <a:solidFill>
                  <a:srgbClr val="050707"/>
                </a:solidFill>
              </a:rPr>
              <a:t> operator </a:t>
            </a:r>
            <a:r>
              <a:rPr lang="en-US" sz="2200" dirty="0" err="1" smtClean="0">
                <a:solidFill>
                  <a:srgbClr val="050707"/>
                </a:solidFill>
              </a:rPr>
              <a:t>tersebut</a:t>
            </a:r>
            <a:r>
              <a:rPr lang="en-US" sz="2200" dirty="0" smtClean="0">
                <a:solidFill>
                  <a:srgbClr val="050707"/>
                </a:solidFill>
              </a:rPr>
              <a:t> (M/M/1), </a:t>
            </a:r>
            <a:r>
              <a:rPr lang="en-US" sz="2200" dirty="0" err="1" smtClean="0">
                <a:solidFill>
                  <a:srgbClr val="050707"/>
                </a:solidFill>
              </a:rPr>
              <a:t>hitunglah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</a:p>
          <a:p>
            <a:pPr marL="579438" lvl="1" indent="-350838">
              <a:buFont typeface="Wingdings" pitchFamily="2" charset="2"/>
              <a:buAutoNum type="arabicPeriod"/>
              <a:defRPr/>
            </a:pPr>
            <a:r>
              <a:rPr lang="en-US" sz="2200" dirty="0" smtClean="0">
                <a:solidFill>
                  <a:srgbClr val="050707"/>
                </a:solidFill>
              </a:rPr>
              <a:t>Tingkat </a:t>
            </a:r>
            <a:r>
              <a:rPr lang="en-US" sz="2200" dirty="0" err="1" smtClean="0">
                <a:solidFill>
                  <a:srgbClr val="050707"/>
                </a:solidFill>
              </a:rPr>
              <a:t>intensitas</a:t>
            </a:r>
            <a:r>
              <a:rPr lang="en-US" sz="2200" dirty="0" smtClean="0">
                <a:solidFill>
                  <a:srgbClr val="050707"/>
                </a:solidFill>
              </a:rPr>
              <a:t> (</a:t>
            </a:r>
            <a:r>
              <a:rPr lang="en-US" sz="2200" dirty="0" err="1" smtClean="0">
                <a:solidFill>
                  <a:srgbClr val="050707"/>
                </a:solidFill>
              </a:rPr>
              <a:t>kegunaan</a:t>
            </a:r>
            <a:r>
              <a:rPr lang="en-US" sz="2200" dirty="0" smtClean="0">
                <a:solidFill>
                  <a:srgbClr val="050707"/>
                </a:solidFill>
              </a:rPr>
              <a:t>) </a:t>
            </a:r>
            <a:r>
              <a:rPr lang="en-US" sz="2200" dirty="0" err="1" smtClean="0">
                <a:solidFill>
                  <a:srgbClr val="050707"/>
                </a:solidFill>
              </a:rPr>
              <a:t>pelayanan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smtClean="0">
                <a:solidFill>
                  <a:srgbClr val="050707"/>
                </a:solidFill>
              </a:rPr>
              <a:t>(</a:t>
            </a:r>
            <a:r>
              <a:rPr lang="id-ID" sz="2200" dirty="0" smtClean="0">
                <a:solidFill>
                  <a:srgbClr val="050707"/>
                </a:solidFill>
              </a:rPr>
              <a:t>P</a:t>
            </a:r>
            <a:r>
              <a:rPr lang="en-US" sz="2200" dirty="0" smtClean="0">
                <a:solidFill>
                  <a:srgbClr val="050707"/>
                </a:solidFill>
              </a:rPr>
              <a:t>)</a:t>
            </a:r>
            <a:endParaRPr lang="en-US" sz="2200" dirty="0" smtClean="0">
              <a:solidFill>
                <a:srgbClr val="050707"/>
              </a:solidFill>
            </a:endParaRPr>
          </a:p>
          <a:p>
            <a:pPr marL="579438" lvl="1" indent="-350838">
              <a:buFont typeface="Wingdings" pitchFamily="2" charset="2"/>
              <a:buAutoNum type="arabicPeriod"/>
              <a:defRPr/>
            </a:pPr>
            <a:r>
              <a:rPr lang="en-US" sz="2200" dirty="0" err="1" smtClean="0">
                <a:solidFill>
                  <a:srgbClr val="050707"/>
                </a:solidFill>
              </a:rPr>
              <a:t>Jumlah</a:t>
            </a:r>
            <a:r>
              <a:rPr lang="en-US" sz="2200" dirty="0" smtClean="0">
                <a:solidFill>
                  <a:srgbClr val="050707"/>
                </a:solidFill>
              </a:rPr>
              <a:t> rata-rata </a:t>
            </a:r>
            <a:r>
              <a:rPr lang="en-US" sz="2200" dirty="0" err="1" smtClean="0">
                <a:solidFill>
                  <a:srgbClr val="050707"/>
                </a:solidFill>
              </a:rPr>
              <a:t>kendaraan</a:t>
            </a:r>
            <a:r>
              <a:rPr lang="en-US" sz="2200" dirty="0" smtClean="0">
                <a:solidFill>
                  <a:srgbClr val="050707"/>
                </a:solidFill>
              </a:rPr>
              <a:t> yang </a:t>
            </a:r>
            <a:r>
              <a:rPr lang="en-US" sz="2200" dirty="0" err="1" smtClean="0">
                <a:solidFill>
                  <a:srgbClr val="050707"/>
                </a:solidFill>
              </a:rPr>
              <a:t>diharapkan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dalam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sistem</a:t>
            </a:r>
            <a:endParaRPr lang="en-US" sz="2200" dirty="0" smtClean="0">
              <a:solidFill>
                <a:srgbClr val="050707"/>
              </a:solidFill>
            </a:endParaRPr>
          </a:p>
          <a:p>
            <a:pPr marL="579438" lvl="1" indent="-350838">
              <a:buFont typeface="Wingdings" pitchFamily="2" charset="2"/>
              <a:buAutoNum type="arabicPeriod"/>
              <a:defRPr/>
            </a:pPr>
            <a:r>
              <a:rPr lang="en-US" sz="2200" dirty="0" err="1" smtClean="0">
                <a:solidFill>
                  <a:srgbClr val="050707"/>
                </a:solidFill>
              </a:rPr>
              <a:t>Jumlah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kendaraan</a:t>
            </a:r>
            <a:r>
              <a:rPr lang="en-US" sz="2200" dirty="0" smtClean="0">
                <a:solidFill>
                  <a:srgbClr val="050707"/>
                </a:solidFill>
              </a:rPr>
              <a:t> yang </a:t>
            </a:r>
            <a:r>
              <a:rPr lang="en-US" sz="2200" dirty="0" err="1" smtClean="0">
                <a:solidFill>
                  <a:srgbClr val="050707"/>
                </a:solidFill>
              </a:rPr>
              <a:t>diharapkan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menunggu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dalam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antrian</a:t>
            </a:r>
            <a:endParaRPr lang="en-US" sz="2200" dirty="0" smtClean="0">
              <a:solidFill>
                <a:srgbClr val="050707"/>
              </a:solidFill>
            </a:endParaRPr>
          </a:p>
          <a:p>
            <a:pPr marL="579438" lvl="1" indent="-350838">
              <a:buFont typeface="Wingdings" pitchFamily="2" charset="2"/>
              <a:buAutoNum type="arabicPeriod"/>
              <a:defRPr/>
            </a:pPr>
            <a:r>
              <a:rPr lang="en-US" sz="2200" dirty="0" err="1" smtClean="0">
                <a:solidFill>
                  <a:srgbClr val="050707"/>
                </a:solidFill>
              </a:rPr>
              <a:t>Waktu</a:t>
            </a:r>
            <a:r>
              <a:rPr lang="en-US" sz="2200" dirty="0" smtClean="0">
                <a:solidFill>
                  <a:srgbClr val="050707"/>
                </a:solidFill>
              </a:rPr>
              <a:t> yang </a:t>
            </a:r>
            <a:r>
              <a:rPr lang="en-US" sz="2200" dirty="0" err="1" smtClean="0">
                <a:solidFill>
                  <a:srgbClr val="050707"/>
                </a:solidFill>
              </a:rPr>
              <a:t>diharapkan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oleh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setiap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kendaraan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selama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dalam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sistem</a:t>
            </a:r>
            <a:r>
              <a:rPr lang="en-US" sz="2200" dirty="0" smtClean="0">
                <a:solidFill>
                  <a:srgbClr val="050707"/>
                </a:solidFill>
              </a:rPr>
              <a:t> (</a:t>
            </a:r>
            <a:r>
              <a:rPr lang="en-US" sz="2200" dirty="0" err="1" smtClean="0">
                <a:solidFill>
                  <a:srgbClr val="050707"/>
                </a:solidFill>
              </a:rPr>
              <a:t>menunggu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pelayanan</a:t>
            </a:r>
            <a:r>
              <a:rPr lang="en-US" sz="2200" dirty="0" smtClean="0">
                <a:solidFill>
                  <a:srgbClr val="050707"/>
                </a:solidFill>
              </a:rPr>
              <a:t>)</a:t>
            </a:r>
          </a:p>
          <a:p>
            <a:pPr marL="579438" lvl="1" indent="-350838">
              <a:buFont typeface="Wingdings" pitchFamily="2" charset="2"/>
              <a:buAutoNum type="arabicPeriod"/>
              <a:defRPr/>
            </a:pPr>
            <a:r>
              <a:rPr lang="en-US" sz="2200" dirty="0" err="1" smtClean="0">
                <a:solidFill>
                  <a:srgbClr val="050707"/>
                </a:solidFill>
              </a:rPr>
              <a:t>Waktu</a:t>
            </a:r>
            <a:r>
              <a:rPr lang="en-US" sz="2200" dirty="0" smtClean="0">
                <a:solidFill>
                  <a:srgbClr val="050707"/>
                </a:solidFill>
              </a:rPr>
              <a:t> yang </a:t>
            </a:r>
            <a:r>
              <a:rPr lang="en-US" sz="2200" dirty="0" err="1" smtClean="0">
                <a:solidFill>
                  <a:srgbClr val="050707"/>
                </a:solidFill>
              </a:rPr>
              <a:t>diharapkan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oleh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setiap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kendaraan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untuk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menunggu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dalam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antrian</a:t>
            </a:r>
            <a:endParaRPr lang="en-US" sz="2200" dirty="0" smtClean="0">
              <a:solidFill>
                <a:srgbClr val="0507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1763688" y="908720"/>
            <a:ext cx="69127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50707"/>
                </a:solidFill>
              </a:rPr>
              <a:t>Kepala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stasiun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mengetahui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dengan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mengganti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penjaga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loket</a:t>
            </a:r>
            <a:r>
              <a:rPr lang="en-US" sz="2400" dirty="0" smtClean="0">
                <a:solidFill>
                  <a:srgbClr val="050707"/>
                </a:solidFill>
              </a:rPr>
              <a:t> yang </a:t>
            </a:r>
            <a:r>
              <a:rPr lang="en-US" sz="2400" dirty="0" err="1" smtClean="0">
                <a:solidFill>
                  <a:srgbClr val="050707"/>
                </a:solidFill>
              </a:rPr>
              <a:t>ada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dengan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penjaga</a:t>
            </a:r>
            <a:r>
              <a:rPr lang="en-US" sz="2400" dirty="0" smtClean="0">
                <a:solidFill>
                  <a:srgbClr val="050707"/>
                </a:solidFill>
              </a:rPr>
              <a:t> yang </a:t>
            </a:r>
            <a:r>
              <a:rPr lang="en-US" sz="2400" dirty="0" err="1" smtClean="0">
                <a:solidFill>
                  <a:srgbClr val="050707"/>
                </a:solidFill>
              </a:rPr>
              <a:t>lebih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terampil</a:t>
            </a:r>
            <a:r>
              <a:rPr lang="en-US" sz="2400" dirty="0" smtClean="0">
                <a:solidFill>
                  <a:srgbClr val="050707"/>
                </a:solidFill>
              </a:rPr>
              <a:t>, </a:t>
            </a:r>
            <a:r>
              <a:rPr lang="en-US" sz="2400" dirty="0" err="1" smtClean="0">
                <a:solidFill>
                  <a:srgbClr val="050707"/>
                </a:solidFill>
              </a:rPr>
              <a:t>waktu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pelayanan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akan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berjurang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dari</a:t>
            </a:r>
            <a:r>
              <a:rPr lang="en-US" sz="2400" dirty="0" smtClean="0">
                <a:solidFill>
                  <a:srgbClr val="050707"/>
                </a:solidFill>
              </a:rPr>
              <a:t> rata-rata 2 </a:t>
            </a:r>
            <a:r>
              <a:rPr lang="en-US" sz="2400" dirty="0" err="1" smtClean="0">
                <a:solidFill>
                  <a:srgbClr val="050707"/>
                </a:solidFill>
              </a:rPr>
              <a:t>menit</a:t>
            </a:r>
            <a:r>
              <a:rPr lang="en-US" sz="2400" dirty="0" smtClean="0">
                <a:solidFill>
                  <a:srgbClr val="050707"/>
                </a:solidFill>
              </a:rPr>
              <a:t> per </a:t>
            </a:r>
            <a:r>
              <a:rPr lang="en-US" sz="2400" dirty="0" err="1" smtClean="0">
                <a:solidFill>
                  <a:srgbClr val="050707"/>
                </a:solidFill>
              </a:rPr>
              <a:t>penumpang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menjadi</a:t>
            </a:r>
            <a:r>
              <a:rPr lang="en-US" sz="2400" dirty="0" smtClean="0">
                <a:solidFill>
                  <a:srgbClr val="050707"/>
                </a:solidFill>
              </a:rPr>
              <a:t> 1,5 </a:t>
            </a:r>
            <a:r>
              <a:rPr lang="en-US" sz="2400" dirty="0" err="1" smtClean="0">
                <a:solidFill>
                  <a:srgbClr val="050707"/>
                </a:solidFill>
              </a:rPr>
              <a:t>menit</a:t>
            </a:r>
            <a:r>
              <a:rPr lang="en-US" sz="2400" dirty="0" smtClean="0">
                <a:solidFill>
                  <a:srgbClr val="050707"/>
                </a:solidFill>
              </a:rPr>
              <a:t> per </a:t>
            </a:r>
            <a:r>
              <a:rPr lang="en-US" sz="2400" smtClean="0">
                <a:solidFill>
                  <a:srgbClr val="050707"/>
                </a:solidFill>
              </a:rPr>
              <a:t>penumpang. </a:t>
            </a:r>
            <a:r>
              <a:rPr lang="en-US" sz="2400" dirty="0" err="1" smtClean="0">
                <a:solidFill>
                  <a:srgbClr val="050707"/>
                </a:solidFill>
              </a:rPr>
              <a:t>Namum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upah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penjaga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terampil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adalah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Rp</a:t>
            </a:r>
            <a:r>
              <a:rPr lang="en-US" sz="2400" dirty="0" smtClean="0">
                <a:solidFill>
                  <a:srgbClr val="050707"/>
                </a:solidFill>
              </a:rPr>
              <a:t> 1200 </a:t>
            </a:r>
            <a:r>
              <a:rPr lang="en-US" sz="2400" dirty="0" err="1" smtClean="0">
                <a:solidFill>
                  <a:srgbClr val="050707"/>
                </a:solidFill>
              </a:rPr>
              <a:t>perjam</a:t>
            </a:r>
            <a:r>
              <a:rPr lang="en-US" sz="2400" dirty="0" smtClean="0">
                <a:solidFill>
                  <a:srgbClr val="050707"/>
                </a:solidFill>
              </a:rPr>
              <a:t>, yang </a:t>
            </a:r>
            <a:r>
              <a:rPr lang="en-US" sz="2400" dirty="0" err="1" smtClean="0">
                <a:solidFill>
                  <a:srgbClr val="050707"/>
                </a:solidFill>
              </a:rPr>
              <a:t>berarti</a:t>
            </a:r>
            <a:r>
              <a:rPr lang="en-US" sz="2400" dirty="0" smtClean="0">
                <a:solidFill>
                  <a:srgbClr val="050707"/>
                </a:solidFill>
              </a:rPr>
              <a:t> 2 kali </a:t>
            </a:r>
            <a:r>
              <a:rPr lang="en-US" sz="2400" dirty="0" err="1" smtClean="0">
                <a:solidFill>
                  <a:srgbClr val="050707"/>
                </a:solidFill>
              </a:rPr>
              <a:t>upah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penjaga</a:t>
            </a:r>
            <a:r>
              <a:rPr lang="en-US" sz="2400" dirty="0" smtClean="0">
                <a:solidFill>
                  <a:srgbClr val="050707"/>
                </a:solidFill>
              </a:rPr>
              <a:t> yang lama. </a:t>
            </a:r>
            <a:r>
              <a:rPr lang="en-US" sz="2400" dirty="0" err="1" smtClean="0">
                <a:solidFill>
                  <a:srgbClr val="050707"/>
                </a:solidFill>
              </a:rPr>
              <a:t>Kepala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stasiun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juga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memperkirakan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biaya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tunggu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pengantri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adalah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Rp</a:t>
            </a:r>
            <a:r>
              <a:rPr lang="en-US" sz="2400" dirty="0" smtClean="0">
                <a:solidFill>
                  <a:srgbClr val="050707"/>
                </a:solidFill>
              </a:rPr>
              <a:t>. 50 per </a:t>
            </a:r>
            <a:r>
              <a:rPr lang="en-US" sz="2400" dirty="0" err="1" smtClean="0">
                <a:solidFill>
                  <a:srgbClr val="050707"/>
                </a:solidFill>
              </a:rPr>
              <a:t>menit</a:t>
            </a:r>
            <a:r>
              <a:rPr lang="en-US" sz="2400" dirty="0" smtClean="0">
                <a:solidFill>
                  <a:srgbClr val="050707"/>
                </a:solidFill>
              </a:rPr>
              <a:t>. </a:t>
            </a:r>
            <a:r>
              <a:rPr lang="en-US" sz="2400" dirty="0" err="1" smtClean="0">
                <a:solidFill>
                  <a:srgbClr val="050707"/>
                </a:solidFill>
              </a:rPr>
              <a:t>Haruskah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kepala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stasiun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mengganti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penjagayang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ada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dengan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penjaga</a:t>
            </a:r>
            <a:r>
              <a:rPr lang="en-US" sz="2400" dirty="0" smtClean="0">
                <a:solidFill>
                  <a:srgbClr val="050707"/>
                </a:solidFill>
              </a:rPr>
              <a:t> yang </a:t>
            </a:r>
            <a:r>
              <a:rPr lang="en-US" sz="2400" dirty="0" err="1" smtClean="0">
                <a:solidFill>
                  <a:srgbClr val="050707"/>
                </a:solidFill>
              </a:rPr>
              <a:t>lebih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terampil</a:t>
            </a:r>
            <a:r>
              <a:rPr lang="en-US" sz="2400" dirty="0" smtClean="0">
                <a:solidFill>
                  <a:srgbClr val="050707"/>
                </a:solidFill>
              </a:rPr>
              <a:t>? </a:t>
            </a:r>
            <a:r>
              <a:rPr lang="en-US" sz="2400" dirty="0" err="1" smtClean="0">
                <a:solidFill>
                  <a:srgbClr val="050707"/>
                </a:solidFill>
              </a:rPr>
              <a:t>Jika</a:t>
            </a:r>
            <a:r>
              <a:rPr lang="en-US" sz="2400" dirty="0" smtClean="0">
                <a:solidFill>
                  <a:srgbClr val="050707"/>
                </a:solidFill>
              </a:rPr>
              <a:t>  </a:t>
            </a:r>
            <a:r>
              <a:rPr lang="en-US" sz="2400" dirty="0" err="1" smtClean="0">
                <a:solidFill>
                  <a:srgbClr val="050707"/>
                </a:solidFill>
              </a:rPr>
              <a:t>diketahui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tingkat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kedatangan</a:t>
            </a:r>
            <a:r>
              <a:rPr lang="en-US" sz="2400" dirty="0" smtClean="0">
                <a:solidFill>
                  <a:srgbClr val="050707"/>
                </a:solidFill>
              </a:rPr>
              <a:t> rata-rata 20 per jam </a:t>
            </a:r>
            <a:r>
              <a:rPr lang="en-US" sz="2400" dirty="0" err="1" smtClean="0">
                <a:solidFill>
                  <a:srgbClr val="050707"/>
                </a:solidFill>
              </a:rPr>
              <a:t>dan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waktu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buka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loket</a:t>
            </a:r>
            <a:r>
              <a:rPr lang="en-US" sz="2400" dirty="0" smtClean="0">
                <a:solidFill>
                  <a:srgbClr val="050707"/>
                </a:solidFill>
              </a:rPr>
              <a:t> 8 jam </a:t>
            </a:r>
            <a:r>
              <a:rPr lang="en-US" sz="2400" dirty="0" err="1" smtClean="0">
                <a:solidFill>
                  <a:srgbClr val="050707"/>
                </a:solidFill>
              </a:rPr>
              <a:t>sehari</a:t>
            </a:r>
            <a:r>
              <a:rPr lang="en-US" sz="2400" dirty="0" smtClean="0">
                <a:solidFill>
                  <a:srgbClr val="050707"/>
                </a:solidFill>
              </a:rPr>
              <a:t>? </a:t>
            </a:r>
            <a:endParaRPr lang="en-US" sz="2400" dirty="0">
              <a:solidFill>
                <a:srgbClr val="0507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Sistem Antrian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600" b="0" dirty="0" smtClean="0">
                <a:solidFill>
                  <a:srgbClr val="050707"/>
                </a:solidFill>
              </a:rPr>
              <a:t>Sistem Pelayanan Komersial</a:t>
            </a:r>
          </a:p>
          <a:p>
            <a:endParaRPr lang="id-ID" sz="3600" b="0" dirty="0" smtClean="0">
              <a:solidFill>
                <a:srgbClr val="050707"/>
              </a:solidFill>
            </a:endParaRPr>
          </a:p>
          <a:p>
            <a:r>
              <a:rPr lang="id-ID" sz="3600" b="0" dirty="0" smtClean="0">
                <a:solidFill>
                  <a:srgbClr val="050707"/>
                </a:solidFill>
              </a:rPr>
              <a:t>Sistem Pelayanan Bisnis – Industri</a:t>
            </a:r>
          </a:p>
          <a:p>
            <a:endParaRPr lang="id-ID" sz="3600" b="0" dirty="0" smtClean="0">
              <a:solidFill>
                <a:srgbClr val="050707"/>
              </a:solidFill>
            </a:endParaRPr>
          </a:p>
          <a:p>
            <a:r>
              <a:rPr lang="id-ID" sz="3600" b="0" dirty="0" smtClean="0">
                <a:solidFill>
                  <a:srgbClr val="050707"/>
                </a:solidFill>
              </a:rPr>
              <a:t>Sistem Pelayanan Transportasi</a:t>
            </a:r>
          </a:p>
          <a:p>
            <a:endParaRPr lang="id-ID" sz="3600" b="0" dirty="0" smtClean="0">
              <a:solidFill>
                <a:srgbClr val="050707"/>
              </a:solidFill>
            </a:endParaRPr>
          </a:p>
          <a:p>
            <a:r>
              <a:rPr lang="id-ID" sz="3600" b="0" dirty="0" smtClean="0">
                <a:solidFill>
                  <a:srgbClr val="050707"/>
                </a:solidFill>
              </a:rPr>
              <a:t>Sistem Pelayanan Sosial</a:t>
            </a:r>
            <a:endParaRPr lang="id-ID" sz="3600" b="0" dirty="0">
              <a:solidFill>
                <a:srgbClr val="0507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Antrian</a:t>
            </a:r>
            <a:endParaRPr lang="id-ID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3995344" y="2853793"/>
            <a:ext cx="368085" cy="561491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Tahoma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4486124" y="2853793"/>
            <a:ext cx="368085" cy="561491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Tahoma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4976903" y="2853793"/>
            <a:ext cx="368085" cy="561491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Tahoma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933996" y="3602447"/>
            <a:ext cx="14109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Garis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tunggu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</a:p>
          <a:p>
            <a:pPr algn="ctr" eaLnBrk="0" hangingPunct="0"/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atau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antrian</a:t>
            </a:r>
            <a:endParaRPr lang="en-US" sz="1400" dirty="0">
              <a:solidFill>
                <a:srgbClr val="050707"/>
              </a:solidFill>
              <a:latin typeface="Tahoma" charset="0"/>
            </a:endParaRPr>
          </a:p>
        </p:txBody>
      </p: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3933996" y="3415284"/>
            <a:ext cx="1472339" cy="187164"/>
            <a:chOff x="1824" y="2880"/>
            <a:chExt cx="1152" cy="96"/>
          </a:xfrm>
        </p:grpSpPr>
        <p:sp>
          <p:nvSpPr>
            <p:cNvPr id="25" name="Line 15"/>
            <p:cNvSpPr>
              <a:spLocks noChangeShapeType="1"/>
            </p:cNvSpPr>
            <p:nvPr/>
          </p:nvSpPr>
          <p:spPr bwMode="auto">
            <a:xfrm>
              <a:off x="1824" y="297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 flipV="1">
              <a:off x="1824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 flipV="1">
              <a:off x="2976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5774420" y="1375979"/>
            <a:ext cx="1410992" cy="4078609"/>
            <a:chOff x="3312" y="1872"/>
            <a:chExt cx="1104" cy="2092"/>
          </a:xfrm>
        </p:grpSpPr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3528" y="1872"/>
              <a:ext cx="672" cy="1776"/>
              <a:chOff x="3552" y="1872"/>
              <a:chExt cx="672" cy="1776"/>
            </a:xfrm>
          </p:grpSpPr>
          <p:sp>
            <p:nvSpPr>
              <p:cNvPr id="20" name="Text Box 7"/>
              <p:cNvSpPr txBox="1">
                <a:spLocks noChangeArrowheads="1"/>
              </p:cNvSpPr>
              <p:nvPr/>
            </p:nvSpPr>
            <p:spPr bwMode="auto">
              <a:xfrm>
                <a:off x="3744" y="2064"/>
                <a:ext cx="288" cy="27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1" name="Text Box 10"/>
              <p:cNvSpPr txBox="1">
                <a:spLocks noChangeArrowheads="1"/>
              </p:cNvSpPr>
              <p:nvPr/>
            </p:nvSpPr>
            <p:spPr bwMode="auto">
              <a:xfrm>
                <a:off x="3744" y="2448"/>
                <a:ext cx="288" cy="27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2</a:t>
                </a:r>
              </a:p>
            </p:txBody>
          </p:sp>
          <p:sp>
            <p:nvSpPr>
              <p:cNvPr id="22" name="Text Box 11"/>
              <p:cNvSpPr txBox="1">
                <a:spLocks noChangeArrowheads="1"/>
              </p:cNvSpPr>
              <p:nvPr/>
            </p:nvSpPr>
            <p:spPr bwMode="auto">
              <a:xfrm>
                <a:off x="3744" y="3168"/>
                <a:ext cx="288" cy="27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s</a:t>
                </a:r>
              </a:p>
            </p:txBody>
          </p:sp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>
                <a:off x="3888" y="2784"/>
                <a:ext cx="0" cy="38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" name="Rectangle 13"/>
              <p:cNvSpPr>
                <a:spLocks noChangeArrowheads="1"/>
              </p:cNvSpPr>
              <p:nvPr/>
            </p:nvSpPr>
            <p:spPr bwMode="auto">
              <a:xfrm>
                <a:off x="3552" y="1872"/>
                <a:ext cx="672" cy="17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id-ID">
                  <a:latin typeface="Tahoma" charset="0"/>
                </a:endParaRPr>
              </a:p>
            </p:txBody>
          </p:sp>
        </p:grp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3312" y="3696"/>
              <a:ext cx="1104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dirty="0" err="1">
                  <a:solidFill>
                    <a:srgbClr val="050707"/>
                  </a:solidFill>
                  <a:latin typeface="Tahoma" charset="0"/>
                </a:rPr>
                <a:t>Fasilitas</a:t>
              </a:r>
              <a:endParaRPr lang="en-US" sz="1400" dirty="0">
                <a:solidFill>
                  <a:srgbClr val="050707"/>
                </a:solidFill>
                <a:latin typeface="Tahoma" charset="0"/>
              </a:endParaRPr>
            </a:p>
            <a:p>
              <a:pPr algn="ctr" eaLnBrk="0" hangingPunct="0"/>
              <a:r>
                <a:rPr lang="en-US" sz="1400" dirty="0" err="1">
                  <a:solidFill>
                    <a:srgbClr val="050707"/>
                  </a:solidFill>
                  <a:latin typeface="Tahoma" charset="0"/>
                </a:rPr>
                <a:t>Pelayanan</a:t>
              </a:r>
              <a:endParaRPr lang="en-US" sz="1400" dirty="0">
                <a:solidFill>
                  <a:srgbClr val="050707"/>
                </a:solidFill>
                <a:latin typeface="Tahoma" charset="0"/>
              </a:endParaRPr>
            </a:p>
          </p:txBody>
        </p:sp>
      </p:grp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3197827" y="888574"/>
            <a:ext cx="4417017" cy="4772674"/>
          </a:xfrm>
          <a:prstGeom prst="rect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Tahoma" charset="0"/>
            </a:endParaRP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1725488" y="3415284"/>
            <a:ext cx="141099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Pelanggan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masuk</a:t>
            </a:r>
            <a:endParaRPr lang="en-US" sz="1400" dirty="0">
              <a:solidFill>
                <a:srgbClr val="050707"/>
              </a:solidFill>
              <a:latin typeface="Tahoma" charset="0"/>
            </a:endParaRPr>
          </a:p>
          <a:p>
            <a:pPr algn="ctr" eaLnBrk="0" hangingPunct="0"/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Ke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dalam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sistem</a:t>
            </a:r>
            <a:endParaRPr lang="en-US" sz="1400" dirty="0">
              <a:solidFill>
                <a:srgbClr val="050707"/>
              </a:solidFill>
              <a:latin typeface="Tahoma" charset="0"/>
            </a:endParaRPr>
          </a:p>
          <a:p>
            <a:pPr algn="ctr" eaLnBrk="0" hangingPunct="0"/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antrian</a:t>
            </a:r>
            <a:endParaRPr lang="en-US" sz="1400" dirty="0">
              <a:solidFill>
                <a:srgbClr val="050707"/>
              </a:solidFill>
              <a:latin typeface="Tahoma" charset="0"/>
            </a:endParaRPr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>
            <a:off x="2093573" y="3134538"/>
            <a:ext cx="9202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16" name="Line 25"/>
          <p:cNvSpPr>
            <a:spLocks noChangeShapeType="1"/>
          </p:cNvSpPr>
          <p:nvPr/>
        </p:nvSpPr>
        <p:spPr bwMode="auto">
          <a:xfrm>
            <a:off x="7737539" y="3321702"/>
            <a:ext cx="9202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7553496" y="3602447"/>
            <a:ext cx="14109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Pelanggan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keluar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dari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sistem</a:t>
            </a:r>
            <a:endParaRPr lang="en-US" sz="1400" dirty="0">
              <a:solidFill>
                <a:srgbClr val="050707"/>
              </a:solidFill>
              <a:latin typeface="Tahoma" charset="0"/>
            </a:endParaRPr>
          </a:p>
          <a:p>
            <a:pPr algn="ctr" eaLnBrk="0" hangingPunct="0"/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antrian</a:t>
            </a:r>
            <a:endParaRPr lang="en-US" sz="1400" dirty="0">
              <a:solidFill>
                <a:srgbClr val="050707"/>
              </a:solidFill>
              <a:latin typeface="Tahoma" charset="0"/>
            </a:endParaRPr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3662416" y="5798037"/>
            <a:ext cx="3789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050707"/>
                </a:solidFill>
                <a:latin typeface="Tahoma" charset="0"/>
              </a:rPr>
              <a:t>STUKTUR SISTEM ANTRIAN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3" grpId="0" animBg="1"/>
      <p:bldP spid="14" grpId="0"/>
      <p:bldP spid="15" grpId="0" animBg="1"/>
      <p:bldP spid="16" grpId="0" animBg="1"/>
      <p:bldP spid="17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Proses Antrian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268760"/>
            <a:ext cx="3672408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Populasi Kedatangan </a:t>
            </a:r>
            <a:r>
              <a:rPr lang="id-ID" sz="2800" dirty="0" smtClean="0">
                <a:solidFill>
                  <a:srgbClr val="050707"/>
                </a:solidFill>
              </a:rPr>
              <a:t>(Calling Population)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3193812"/>
            <a:ext cx="144016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Antrian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725144"/>
            <a:ext cx="2232248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Fasilitas Pelayanan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0112" y="980728"/>
            <a:ext cx="3168352" cy="138499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050707"/>
                </a:solidFill>
              </a:rPr>
              <a:t>Ukuran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050707"/>
                </a:solidFill>
              </a:rPr>
              <a:t>Pola Kedatangan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050707"/>
                </a:solidFill>
              </a:rPr>
              <a:t>Perilaku populasi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8024" y="2852936"/>
            <a:ext cx="3240360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050707"/>
                </a:solidFill>
              </a:rPr>
              <a:t>Batasan Panjang Antrian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8104" y="4509120"/>
            <a:ext cx="3240360" cy="138499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050707"/>
                </a:solidFill>
              </a:rPr>
              <a:t>Struktur antrian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050707"/>
                </a:solidFill>
              </a:rPr>
              <a:t>Disiplin Antrian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050707"/>
                </a:solidFill>
              </a:rPr>
              <a:t>Waktu Pelayanan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4283968" y="1412776"/>
            <a:ext cx="1152128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3347864" y="3140968"/>
            <a:ext cx="1152128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3203848" y="4869160"/>
            <a:ext cx="2016224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2" grpId="0" uiExpand="1" build="allAtOnce" animBg="1"/>
      <p:bldP spid="15" grpId="0" animBg="1"/>
      <p:bldP spid="16" grpId="0" uiExpand="1" build="allAtOnce" animBg="1"/>
      <p:bldP spid="14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Proses Antrian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2420888"/>
            <a:ext cx="2376264" cy="181588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rgbClr val="050707"/>
                </a:solidFill>
              </a:rPr>
              <a:t>Populasi Kedatangan (Calling </a:t>
            </a:r>
            <a:r>
              <a:rPr lang="id-ID" sz="2800" dirty="0" smtClean="0">
                <a:solidFill>
                  <a:srgbClr val="050707"/>
                </a:solidFill>
              </a:rPr>
              <a:t>Population)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1196752"/>
            <a:ext cx="1584176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Ukuran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31840" y="908720"/>
            <a:ext cx="1584176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Terbatas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31840" y="1700808"/>
            <a:ext cx="252028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Tidak Terbatas</a:t>
            </a:r>
          </a:p>
        </p:txBody>
      </p:sp>
      <p:sp>
        <p:nvSpPr>
          <p:cNvPr id="21" name="Bent Arrow 20"/>
          <p:cNvSpPr/>
          <p:nvPr/>
        </p:nvSpPr>
        <p:spPr bwMode="auto">
          <a:xfrm rot="16200000">
            <a:off x="791580" y="1808821"/>
            <a:ext cx="1152128" cy="1224136"/>
          </a:xfrm>
          <a:prstGeom prst="ben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21113268">
            <a:off x="2057941" y="917562"/>
            <a:ext cx="936104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 rot="1068351">
            <a:off x="2045370" y="1614113"/>
            <a:ext cx="936104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536" y="4797152"/>
            <a:ext cx="2232248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Pola Kedatangan</a:t>
            </a:r>
          </a:p>
        </p:txBody>
      </p:sp>
      <p:sp>
        <p:nvSpPr>
          <p:cNvPr id="26" name="Bent Arrow 25"/>
          <p:cNvSpPr/>
          <p:nvPr/>
        </p:nvSpPr>
        <p:spPr bwMode="auto">
          <a:xfrm rot="16200000" flipH="1">
            <a:off x="827584" y="3428999"/>
            <a:ext cx="1152128" cy="1296145"/>
          </a:xfrm>
          <a:prstGeom prst="ben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 rot="21113268">
            <a:off x="2735754" y="4716302"/>
            <a:ext cx="936104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07904" y="4491117"/>
            <a:ext cx="2448272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Teratur/ Deterministik </a:t>
            </a:r>
            <a:endParaRPr lang="id-ID" sz="2800" dirty="0" smtClean="0">
              <a:solidFill>
                <a:srgbClr val="050707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07904" y="5570076"/>
            <a:ext cx="1584176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Acak/ Random</a:t>
            </a:r>
          </a:p>
        </p:txBody>
      </p:sp>
      <p:sp>
        <p:nvSpPr>
          <p:cNvPr id="31" name="Right Arrow 30"/>
          <p:cNvSpPr/>
          <p:nvPr/>
        </p:nvSpPr>
        <p:spPr bwMode="auto">
          <a:xfrm rot="1006380">
            <a:off x="2690992" y="5394415"/>
            <a:ext cx="936104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ight Arrow 32"/>
          <p:cNvSpPr/>
          <p:nvPr/>
        </p:nvSpPr>
        <p:spPr bwMode="auto">
          <a:xfrm rot="20487375">
            <a:off x="5359381" y="5579124"/>
            <a:ext cx="936104" cy="576064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44208" y="5085184"/>
            <a:ext cx="2304256" cy="523220"/>
          </a:xfrm>
          <a:prstGeom prst="rect">
            <a:avLst/>
          </a:prstGeom>
          <a:solidFill>
            <a:srgbClr val="FBFE8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Kedatangan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44208" y="5733256"/>
            <a:ext cx="2384648" cy="954107"/>
          </a:xfrm>
          <a:prstGeom prst="rect">
            <a:avLst/>
          </a:prstGeom>
          <a:solidFill>
            <a:srgbClr val="FBFE8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Waktu antar Kedatangan</a:t>
            </a:r>
          </a:p>
        </p:txBody>
      </p:sp>
      <p:sp>
        <p:nvSpPr>
          <p:cNvPr id="39" name="Right Arrow 38"/>
          <p:cNvSpPr/>
          <p:nvPr/>
        </p:nvSpPr>
        <p:spPr bwMode="auto">
          <a:xfrm>
            <a:off x="4751978" y="2996952"/>
            <a:ext cx="1476206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00192" y="2780928"/>
            <a:ext cx="2160240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Perilaku Kedatangan</a:t>
            </a:r>
          </a:p>
        </p:txBody>
      </p:sp>
      <p:sp>
        <p:nvSpPr>
          <p:cNvPr id="41" name="Right Arrow 40"/>
          <p:cNvSpPr/>
          <p:nvPr/>
        </p:nvSpPr>
        <p:spPr bwMode="auto">
          <a:xfrm rot="14483437">
            <a:off x="5999314" y="1817550"/>
            <a:ext cx="1428319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92080" y="908720"/>
            <a:ext cx="172819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Reneging</a:t>
            </a:r>
          </a:p>
        </p:txBody>
      </p:sp>
      <p:sp>
        <p:nvSpPr>
          <p:cNvPr id="43" name="Right Arrow 42"/>
          <p:cNvSpPr/>
          <p:nvPr/>
        </p:nvSpPr>
        <p:spPr bwMode="auto">
          <a:xfrm rot="17848748">
            <a:off x="7175912" y="1792975"/>
            <a:ext cx="1440573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08304" y="908720"/>
            <a:ext cx="144016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Balking</a:t>
            </a:r>
          </a:p>
        </p:txBody>
      </p:sp>
      <p:sp>
        <p:nvSpPr>
          <p:cNvPr id="46" name="Right Arrow 45"/>
          <p:cNvSpPr/>
          <p:nvPr/>
        </p:nvSpPr>
        <p:spPr bwMode="auto">
          <a:xfrm rot="5400000">
            <a:off x="6962222" y="3847090"/>
            <a:ext cx="692164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44208" y="4489956"/>
            <a:ext cx="208823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Jockeying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uiExpand="1" build="allAtOnce" animBg="1"/>
      <p:bldP spid="19" grpId="0" build="allAtOnce" animBg="1"/>
      <p:bldP spid="20" grpId="0" build="allAtOnce" animBg="1"/>
      <p:bldP spid="21" grpId="0" animBg="1"/>
      <p:bldP spid="22" grpId="0" animBg="1"/>
      <p:bldP spid="23" grpId="0" animBg="1"/>
      <p:bldP spid="25" grpId="0" build="allAtOnce" animBg="1"/>
      <p:bldP spid="26" grpId="0" animBg="1"/>
      <p:bldP spid="27" grpId="0" animBg="1"/>
      <p:bldP spid="29" grpId="0" build="allAtOnce" animBg="1"/>
      <p:bldP spid="30" grpId="0" uiExpand="1" build="allAtOnce" animBg="1"/>
      <p:bldP spid="31" grpId="0" animBg="1"/>
      <p:bldP spid="33" grpId="0" animBg="1"/>
      <p:bldP spid="35" grpId="0" build="allAtOnce" animBg="1"/>
      <p:bldP spid="36" grpId="0" build="allAtOnce" animBg="1"/>
      <p:bldP spid="39" grpId="0" animBg="1"/>
      <p:bldP spid="40" grpId="0" build="allAtOnce" animBg="1"/>
      <p:bldP spid="41" grpId="0" animBg="1"/>
      <p:bldP spid="42" grpId="0" build="allAtOnce" animBg="1"/>
      <p:bldP spid="43" grpId="0" animBg="1"/>
      <p:bldP spid="44" grpId="0" build="allAtOnce" animBg="1"/>
      <p:bldP spid="46" grpId="0" animBg="1"/>
      <p:bldP spid="47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Perilaku Kedatangan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600" b="0" dirty="0" smtClean="0">
                <a:solidFill>
                  <a:srgbClr val="050707"/>
                </a:solidFill>
              </a:rPr>
              <a:t>Reneging (Pengingkaran): </a:t>
            </a:r>
            <a:r>
              <a:rPr lang="id-ID" sz="3600" b="0" dirty="0" smtClean="0">
                <a:solidFill>
                  <a:srgbClr val="050707"/>
                </a:solidFill>
              </a:rPr>
              <a:t>Pelanggan</a:t>
            </a:r>
            <a:r>
              <a:rPr lang="id-ID" sz="3600" b="0" dirty="0" smtClean="0">
                <a:solidFill>
                  <a:srgbClr val="050707"/>
                </a:solidFill>
              </a:rPr>
              <a:t> </a:t>
            </a:r>
            <a:r>
              <a:rPr lang="id-ID" sz="3600" b="0" dirty="0" smtClean="0">
                <a:solidFill>
                  <a:srgbClr val="050707"/>
                </a:solidFill>
              </a:rPr>
              <a:t>yang meninggalkan antrian sebelum dilayani</a:t>
            </a:r>
          </a:p>
          <a:p>
            <a:r>
              <a:rPr lang="id-ID" sz="3600" b="0" dirty="0" smtClean="0">
                <a:solidFill>
                  <a:srgbClr val="050707"/>
                </a:solidFill>
              </a:rPr>
              <a:t>Balking (Penolakan): </a:t>
            </a:r>
            <a:r>
              <a:rPr lang="id-ID" sz="3600" b="0" dirty="0" smtClean="0">
                <a:solidFill>
                  <a:srgbClr val="050707"/>
                </a:solidFill>
              </a:rPr>
              <a:t>Pelanggan</a:t>
            </a:r>
            <a:r>
              <a:rPr lang="id-ID" sz="3600" b="0" dirty="0" smtClean="0">
                <a:solidFill>
                  <a:srgbClr val="050707"/>
                </a:solidFill>
              </a:rPr>
              <a:t> </a:t>
            </a:r>
            <a:r>
              <a:rPr lang="id-ID" sz="3600" b="0" dirty="0" smtClean="0">
                <a:solidFill>
                  <a:srgbClr val="050707"/>
                </a:solidFill>
              </a:rPr>
              <a:t>yang menolak bergabung dalam garis tunggu</a:t>
            </a:r>
          </a:p>
          <a:p>
            <a:r>
              <a:rPr lang="id-ID" sz="3600" b="0" dirty="0" smtClean="0">
                <a:solidFill>
                  <a:srgbClr val="050707"/>
                </a:solidFill>
              </a:rPr>
              <a:t>Jockeying: </a:t>
            </a:r>
            <a:r>
              <a:rPr lang="id-ID" sz="3600" b="0" dirty="0" smtClean="0">
                <a:solidFill>
                  <a:srgbClr val="050707"/>
                </a:solidFill>
              </a:rPr>
              <a:t>Pelanggan</a:t>
            </a:r>
            <a:r>
              <a:rPr lang="id-ID" sz="3600" b="0" dirty="0" smtClean="0">
                <a:solidFill>
                  <a:srgbClr val="050707"/>
                </a:solidFill>
              </a:rPr>
              <a:t> </a:t>
            </a:r>
            <a:r>
              <a:rPr lang="id-ID" sz="3600" b="0" dirty="0" smtClean="0">
                <a:solidFill>
                  <a:srgbClr val="050707"/>
                </a:solidFill>
              </a:rPr>
              <a:t>yang berpindah-pindah antrian </a:t>
            </a:r>
            <a:endParaRPr lang="id-ID" sz="3600" b="0" dirty="0">
              <a:solidFill>
                <a:srgbClr val="0507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Kedatangan Populasi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2924944"/>
            <a:ext cx="144016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Antrian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5" name="Right Arrow 4"/>
          <p:cNvSpPr/>
          <p:nvPr/>
        </p:nvSpPr>
        <p:spPr bwMode="auto">
          <a:xfrm rot="16200000">
            <a:off x="4319972" y="1964202"/>
            <a:ext cx="936104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1052736"/>
            <a:ext cx="4968552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Panjang Antrian Tak Terbatas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3768" y="4922004"/>
            <a:ext cx="4968552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Panjang Antrian Terbatas</a:t>
            </a:r>
          </a:p>
        </p:txBody>
      </p:sp>
      <p:sp>
        <p:nvSpPr>
          <p:cNvPr id="8" name="Right Arrow 7"/>
          <p:cNvSpPr/>
          <p:nvPr/>
        </p:nvSpPr>
        <p:spPr bwMode="auto">
          <a:xfrm rot="5400000">
            <a:off x="4319972" y="3897052"/>
            <a:ext cx="936104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uild="allAtOnce" animBg="1"/>
      <p:bldP spid="7" grpId="0" build="allAtOnce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2996952"/>
            <a:ext cx="2232248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Fasilitas Pelayanan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5" name="Bent Arrow 4"/>
          <p:cNvSpPr/>
          <p:nvPr/>
        </p:nvSpPr>
        <p:spPr bwMode="auto">
          <a:xfrm rot="16200000">
            <a:off x="467545" y="2276872"/>
            <a:ext cx="1152128" cy="1008113"/>
          </a:xfrm>
          <a:prstGeom prst="ben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124744"/>
            <a:ext cx="1584176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Struktur Antrian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3768" y="260648"/>
            <a:ext cx="525658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Single Channel, Single Server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3768" y="908720"/>
            <a:ext cx="525658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Single Channel, Multi Server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83768" y="1537628"/>
            <a:ext cx="525658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Multi Channel, Single Server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83768" y="2204864"/>
            <a:ext cx="525658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Multi Channel, Multi Server </a:t>
            </a:r>
          </a:p>
        </p:txBody>
      </p:sp>
      <p:sp>
        <p:nvSpPr>
          <p:cNvPr id="11" name="Bent Arrow 10"/>
          <p:cNvSpPr/>
          <p:nvPr/>
        </p:nvSpPr>
        <p:spPr bwMode="auto">
          <a:xfrm rot="5400000" flipV="1">
            <a:off x="395536" y="3717032"/>
            <a:ext cx="1224136" cy="1080120"/>
          </a:xfrm>
          <a:prstGeom prst="ben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4923165"/>
            <a:ext cx="1584176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Disiplin Antrian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83768" y="4149080"/>
            <a:ext cx="525658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FIFO/FCFS (First In First Out)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83768" y="4797152"/>
            <a:ext cx="525658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LIFO/LCFS (Last In First Out)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83768" y="5445224"/>
            <a:ext cx="568863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SIRO (Service In Random Order)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83768" y="6093296"/>
            <a:ext cx="381642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PS (Priority Service)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3995936" y="3140968"/>
            <a:ext cx="792088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0032" y="3068960"/>
            <a:ext cx="2016224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Waktu Pelayanan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92280" y="2924944"/>
            <a:ext cx="157579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Konstan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92280" y="3573016"/>
            <a:ext cx="157579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Acak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animBg="1"/>
      <p:bldP spid="12" grpId="0" build="allAtOnce" animBg="1"/>
      <p:bldP spid="13" grpId="0" build="allAtOnce" animBg="1"/>
      <p:bldP spid="15" grpId="0" build="allAtOnce" animBg="1"/>
      <p:bldP spid="16" grpId="0" build="allAtOnce" animBg="1"/>
      <p:bldP spid="17" grpId="0" build="allAtOnce" animBg="1"/>
      <p:bldP spid="19" grpId="0" animBg="1"/>
      <p:bldP spid="20" grpId="0" build="allAtOnce" animBg="1"/>
      <p:bldP spid="21" grpId="0" build="allAtOnce" animBg="1"/>
      <p:bldP spid="22" grpId="0" build="allAtOnce" animBg="1"/>
    </p:bldLst>
  </p:timing>
</p:sld>
</file>

<file path=ppt/theme/theme1.xml><?xml version="1.0" encoding="utf-8"?>
<a:theme xmlns:a="http://schemas.openxmlformats.org/drawingml/2006/main" name="TS001090020">
  <a:themeElements>
    <a:clrScheme name="Office Theme 7">
      <a:dk1>
        <a:srgbClr val="82979A"/>
      </a:dk1>
      <a:lt1>
        <a:srgbClr val="FFFFFF"/>
      </a:lt1>
      <a:dk2>
        <a:srgbClr val="FF5BAD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6E8083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82979A"/>
        </a:dk1>
        <a:lt1>
          <a:srgbClr val="FFFFFF"/>
        </a:lt1>
        <a:dk2>
          <a:srgbClr val="FF5BAD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6E8083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TP001090020</AuthoringAssetId>
    <AssetId xmlns="145c5697-5eb5-440b-b2f1-a8273fb59250">TS001090020</AssetId>
  </documentManagement>
</p:properties>
</file>

<file path=customXml/itemProps1.xml><?xml version="1.0" encoding="utf-8"?>
<ds:datastoreItem xmlns:ds="http://schemas.openxmlformats.org/officeDocument/2006/customXml" ds:itemID="{439A89E1-32FC-4738-8528-B2A417EA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61B921-DA1F-4013-93C8-BF630E140E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E8657E-926A-49D9-89C9-5C6922328A35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B4615207-1CB8-4E7C-BD9D-71B51E6475CA}">
  <ds:schemaRefs>
    <ds:schemaRef ds:uri="http://schemas.microsoft.com/office/2006/metadata/propertie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TS001090020</Template>
  <TotalTime>700</TotalTime>
  <Words>857</Words>
  <Application>Microsoft Office PowerPoint</Application>
  <PresentationFormat>On-screen Show (4:3)</PresentationFormat>
  <Paragraphs>228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TS001090020</vt:lpstr>
      <vt:lpstr>Equation</vt:lpstr>
      <vt:lpstr>MathType 6.0 Equation</vt:lpstr>
      <vt:lpstr>TEORI ANTRIAN</vt:lpstr>
      <vt:lpstr>Pendahuluan</vt:lpstr>
      <vt:lpstr>Klasifikasi Sistem Antrian</vt:lpstr>
      <vt:lpstr>Struktur Antrian</vt:lpstr>
      <vt:lpstr>Komponen Proses Antrian</vt:lpstr>
      <vt:lpstr>Komponen Proses Antrian</vt:lpstr>
      <vt:lpstr>Perilaku Kedatangan</vt:lpstr>
      <vt:lpstr>Kedatangan Populasi</vt:lpstr>
      <vt:lpstr>Slide 9</vt:lpstr>
      <vt:lpstr>Struktur Dasar  Antrian</vt:lpstr>
      <vt:lpstr>Struktur Dasar Antrian</vt:lpstr>
      <vt:lpstr>Latihan</vt:lpstr>
      <vt:lpstr>Asumsi-asumsi Teori Antrian</vt:lpstr>
      <vt:lpstr>Asumsi-asumsi Teori Antrian</vt:lpstr>
      <vt:lpstr>Notasi Kendall</vt:lpstr>
      <vt:lpstr>Single Channel Single Server (M/M/1)</vt:lpstr>
      <vt:lpstr>Slide 17</vt:lpstr>
      <vt:lpstr>Persamaan M/M/1 (Steady State), P&lt;1</vt:lpstr>
      <vt:lpstr>Kaitan antara L, Lq, W dan Wq</vt:lpstr>
      <vt:lpstr>Contoh</vt:lpstr>
      <vt:lpstr>Slide 21</vt:lpstr>
      <vt:lpstr>Hasil </vt:lpstr>
      <vt:lpstr>Latihan</vt:lpstr>
      <vt:lpstr>Latihan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Edna</dc:creator>
  <cp:lastModifiedBy>Edna</cp:lastModifiedBy>
  <cp:revision>22</cp:revision>
  <cp:lastPrinted>1601-01-01T00:00:00Z</cp:lastPrinted>
  <dcterms:created xsi:type="dcterms:W3CDTF">2011-07-14T04:10:03Z</dcterms:created>
  <dcterms:modified xsi:type="dcterms:W3CDTF">2012-12-12T21:54:57Z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457893L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TS001090020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Botanical extract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EY001077968</vt:lpwstr>
  </property>
  <property fmtid="{D5CDD505-2E9C-101B-9397-08002B2CF9AE}" pid="21" name="SourceTitle">
    <vt:lpwstr>Botanical extract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TemplateType">
    <vt:lpwstr>Presentations</vt:lpwstr>
  </property>
  <property fmtid="{D5CDD505-2E9C-101B-9397-08002B2CF9AE}" pid="25" name="OpenTemplate">
    <vt:lpwstr>1</vt:lpwstr>
  </property>
  <property fmtid="{D5CDD505-2E9C-101B-9397-08002B2CF9AE}" pid="26" name="UACurrentWords">
    <vt:lpwstr>0</vt:lpwstr>
  </property>
  <property fmtid="{D5CDD505-2E9C-101B-9397-08002B2CF9AE}" pid="27" name="UALocRecommendation">
    <vt:lpwstr>Localize</vt:lpwstr>
  </property>
  <property fmtid="{D5CDD505-2E9C-101B-9397-08002B2CF9AE}" pid="28" name="Applications">
    <vt:lpwstr>67;#PowerPoint - Design Templt 12;#79;#Template 12;#65;#Microsoft Office PowerPoint 2007;#64;#PowerPoint 2003;#182;#Office XP;#184;#Office 2000;#66;#PowerPoint - Design Templt 2003</vt:lpwstr>
  </property>
  <property fmtid="{D5CDD505-2E9C-101B-9397-08002B2CF9AE}" pid="29" name="TemplateStatus">
    <vt:lpwstr>Complete</vt:lpwstr>
  </property>
  <property fmtid="{D5CDD505-2E9C-101B-9397-08002B2CF9AE}" pid="30" name="ContentTypeId">
    <vt:lpwstr>0x0101006025706CF4CD034688BEBAE97A2E701D020200C3831ACA17D8814887A164412888521E</vt:lpwstr>
  </property>
  <property fmtid="{D5CDD505-2E9C-101B-9397-08002B2CF9AE}" pid="31" name="IsDeleted">
    <vt:lpwstr>0</vt:lpwstr>
  </property>
  <property fmtid="{D5CDD505-2E9C-101B-9397-08002B2CF9AE}" pid="32" name="ShowIn">
    <vt:lpwstr>Show everywhere</vt:lpwstr>
  </property>
  <property fmtid="{D5CDD505-2E9C-101B-9397-08002B2CF9AE}" pid="33" name="UANotes">
    <vt:lpwstr>June 2003 retrofit. 457893L</vt:lpwstr>
  </property>
  <property fmtid="{D5CDD505-2E9C-101B-9397-08002B2CF9AE}" pid="34" name="PublishStatusLookup">
    <vt:lpwstr>258543</vt:lpwstr>
  </property>
  <property fmtid="{D5CDD505-2E9C-101B-9397-08002B2CF9AE}" pid="35" name="TPComponent">
    <vt:lpwstr>PPTFiles</vt:lpwstr>
  </property>
  <property fmtid="{D5CDD505-2E9C-101B-9397-08002B2CF9AE}" pid="36" name="TPNamespace">
    <vt:lpwstr>POWERPNT</vt:lpwstr>
  </property>
  <property fmtid="{D5CDD505-2E9C-101B-9397-08002B2CF9AE}" pid="37" name="TPClientViewer">
    <vt:lpwstr>Microsoft Office PowerPoint</vt:lpwstr>
  </property>
  <property fmtid="{D5CDD505-2E9C-101B-9397-08002B2CF9AE}" pid="38" name="APTrustLevel">
    <vt:lpwstr>1.00000000000000</vt:lpwstr>
  </property>
  <property fmtid="{D5CDD505-2E9C-101B-9397-08002B2CF9AE}" pid="39" name="TrustLevel">
    <vt:lpwstr>Microsoft Managed Content</vt:lpwstr>
  </property>
  <property fmtid="{D5CDD505-2E9C-101B-9397-08002B2CF9AE}" pid="40" name="Content Type">
    <vt:lpwstr>OOFile</vt:lpwstr>
  </property>
  <property fmtid="{D5CDD505-2E9C-101B-9397-08002B2CF9AE}" pid="41" name="AuthoringAssetId">
    <vt:lpwstr>TP001090020</vt:lpwstr>
  </property>
  <property fmtid="{D5CDD505-2E9C-101B-9397-08002B2CF9AE}" pid="42" name="NumericAssetId">
    <vt:lpwstr/>
  </property>
  <property fmtid="{D5CDD505-2E9C-101B-9397-08002B2CF9AE}" pid="43" name="AppVer">
    <vt:lpwstr/>
  </property>
</Properties>
</file>