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66" r:id="rId3"/>
    <p:sldId id="302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290" r:id="rId14"/>
    <p:sldId id="291" r:id="rId15"/>
    <p:sldId id="295" r:id="rId16"/>
    <p:sldId id="300" r:id="rId17"/>
    <p:sldId id="296" r:id="rId18"/>
    <p:sldId id="297" r:id="rId19"/>
    <p:sldId id="298" r:id="rId20"/>
    <p:sldId id="299" r:id="rId21"/>
    <p:sldId id="287" r:id="rId2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48" d="100"/>
          <a:sy n="48" d="100"/>
        </p:scale>
        <p:origin x="-11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181DD-E1D3-4797-A219-CA0D1831D056}" type="datetimeFigureOut">
              <a:rPr lang="id-ID" smtClean="0"/>
              <a:pPr/>
              <a:t>01/01/2013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29514-1D7B-44F7-874E-57FEC996C74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08008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01/01/2013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01/01/2013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01/01/2013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01/01/2013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01/01/2013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01/01/2013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01/01/2013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01/01/2013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01/01/2013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01/01/2013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01/01/2013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F71853-B169-4D8B-B4CA-D3C1DE12434D}" type="datetimeFigureOut">
              <a:rPr lang="id-ID" smtClean="0"/>
              <a:pPr/>
              <a:t>01/01/2013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8229600" cy="32766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id-ID" sz="4000" b="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id-ID" sz="4000" b="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id-ID" sz="4000" b="0" dirty="0" smtClean="0">
                <a:solidFill>
                  <a:schemeClr val="tx2">
                    <a:lumMod val="50000"/>
                  </a:schemeClr>
                </a:solidFill>
              </a:rPr>
              <a:t>WEEK 4</a:t>
            </a:r>
            <a:r>
              <a:rPr lang="id-ID" sz="5400" b="0" dirty="0" smtClean="0">
                <a:solidFill>
                  <a:srgbClr val="FFFF00"/>
                </a:solidFill>
              </a:rPr>
              <a:t/>
            </a:r>
            <a:br>
              <a:rPr lang="id-ID" sz="5400" b="0" dirty="0" smtClean="0">
                <a:solidFill>
                  <a:srgbClr val="FFFF00"/>
                </a:solidFill>
              </a:rPr>
            </a:br>
            <a:r>
              <a:rPr lang="id-ID" b="0" dirty="0" smtClean="0">
                <a:solidFill>
                  <a:schemeClr val="tx2">
                    <a:lumMod val="50000"/>
                  </a:schemeClr>
                </a:solidFill>
              </a:rPr>
              <a:t>Information </a:t>
            </a:r>
            <a:r>
              <a:rPr lang="id-ID" b="0" dirty="0" smtClean="0">
                <a:solidFill>
                  <a:schemeClr val="tx2">
                    <a:lumMod val="50000"/>
                  </a:schemeClr>
                </a:solidFill>
              </a:rPr>
              <a:t>Technology</a:t>
            </a:r>
            <a:r>
              <a:rPr lang="en-US" b="0" dirty="0" smtClean="0">
                <a:solidFill>
                  <a:schemeClr val="tx2">
                    <a:lumMod val="50000"/>
                  </a:schemeClr>
                </a:solidFill>
              </a:rPr>
              <a:t> for business</a:t>
            </a:r>
            <a:r>
              <a:rPr lang="id-ID" sz="4400" b="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id-ID" sz="4400" b="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  <a:t>Project Management</a:t>
            </a:r>
            <a:b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sz="32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800600"/>
            <a:ext cx="7827963" cy="1524000"/>
          </a:xfrm>
        </p:spPr>
        <p:txBody>
          <a:bodyPr>
            <a:normAutofit lnSpcReduction="10000"/>
          </a:bodyPr>
          <a:lstStyle/>
          <a:p>
            <a:pPr algn="ctr">
              <a:defRPr/>
            </a:pPr>
            <a:r>
              <a:rPr lang="id-ID" b="1" dirty="0" smtClean="0">
                <a:solidFill>
                  <a:schemeClr val="tx2">
                    <a:lumMod val="50000"/>
                  </a:schemeClr>
                </a:solidFill>
              </a:rPr>
              <a:t>Magister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Management</a:t>
            </a:r>
            <a:endParaRPr lang="id-ID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defRPr/>
            </a:pPr>
            <a:endParaRPr lang="id-ID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id-ID" sz="3600" b="1" dirty="0" smtClean="0">
                <a:solidFill>
                  <a:schemeClr val="tx2">
                    <a:lumMod val="50000"/>
                  </a:schemeClr>
                </a:solidFill>
              </a:rPr>
              <a:t>Universitas Komputer Indonesia</a:t>
            </a:r>
            <a:endParaRPr lang="en-US" sz="36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Leadership and emotional intelligence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Five Elements that cracterized Emotional Intelligence:</a:t>
            </a:r>
          </a:p>
          <a:p>
            <a:pPr>
              <a:buNone/>
            </a:pPr>
            <a:r>
              <a:rPr lang="id-ID" dirty="0" smtClean="0"/>
              <a:t>	1. Self-awareness</a:t>
            </a:r>
          </a:p>
          <a:p>
            <a:pPr>
              <a:buNone/>
            </a:pPr>
            <a:r>
              <a:rPr lang="id-ID" dirty="0" smtClean="0"/>
              <a:t>	2. Self-regulation</a:t>
            </a:r>
          </a:p>
          <a:p>
            <a:pPr>
              <a:buNone/>
            </a:pPr>
            <a:r>
              <a:rPr lang="id-ID" dirty="0" smtClean="0"/>
              <a:t>	3. Motivation</a:t>
            </a:r>
          </a:p>
          <a:p>
            <a:pPr>
              <a:buNone/>
            </a:pPr>
            <a:r>
              <a:rPr lang="id-ID" dirty="0" smtClean="0"/>
              <a:t>	4. Empathy</a:t>
            </a:r>
          </a:p>
          <a:p>
            <a:pPr>
              <a:buNone/>
            </a:pPr>
            <a:r>
              <a:rPr lang="id-ID" dirty="0" smtClean="0"/>
              <a:t>	5. Social Skill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Emotional intelligence measurument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DISC</a:t>
            </a:r>
            <a:r>
              <a:rPr lang="id-ID" sz="2400" dirty="0" smtClean="0"/>
              <a:t>overy</a:t>
            </a:r>
            <a:r>
              <a:rPr lang="id-ID" dirty="0" smtClean="0"/>
              <a:t> Methods, Q.Q. International, 2008.</a:t>
            </a:r>
          </a:p>
          <a:p>
            <a:r>
              <a:rPr lang="id-ID" dirty="0" smtClean="0"/>
              <a:t>Carter, P., 2010, Soft Competencies, PPM, Jakarta.</a:t>
            </a:r>
          </a:p>
          <a:p>
            <a:r>
              <a:rPr lang="id-ID" dirty="0" smtClean="0"/>
              <a:t>Florence Littaeuer, Personality Plus, 1996. </a:t>
            </a:r>
          </a:p>
          <a:p>
            <a:r>
              <a:rPr lang="id-ID" dirty="0" smtClean="0"/>
              <a:t>Others relevant tools.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Development of disc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HIPOCRATES, 400 BC</a:t>
            </a:r>
          </a:p>
          <a:p>
            <a:pPr>
              <a:buNone/>
            </a:pPr>
            <a:r>
              <a:rPr lang="id-ID" dirty="0" smtClean="0"/>
              <a:t>	1. Sanguinis</a:t>
            </a:r>
          </a:p>
          <a:p>
            <a:pPr>
              <a:buNone/>
            </a:pPr>
            <a:r>
              <a:rPr lang="id-ID" dirty="0" smtClean="0"/>
              <a:t>	2. Plegmatis</a:t>
            </a:r>
          </a:p>
          <a:p>
            <a:pPr>
              <a:buNone/>
            </a:pPr>
            <a:r>
              <a:rPr lang="id-ID" dirty="0" smtClean="0"/>
              <a:t>	3. Melancholis</a:t>
            </a:r>
          </a:p>
          <a:p>
            <a:pPr>
              <a:buNone/>
            </a:pPr>
            <a:r>
              <a:rPr lang="id-ID" dirty="0" smtClean="0"/>
              <a:t>	4. Cholerics</a:t>
            </a:r>
          </a:p>
          <a:p>
            <a:pPr>
              <a:buNone/>
            </a:pPr>
            <a:r>
              <a:rPr lang="id-ID" sz="2000" dirty="0" smtClean="0"/>
              <a:t>(Refer to Personality Plus, </a:t>
            </a:r>
          </a:p>
          <a:p>
            <a:pPr>
              <a:buNone/>
            </a:pPr>
            <a:r>
              <a:rPr lang="id-ID" sz="2000" dirty="0" smtClean="0"/>
              <a:t>Florence Littaeuer)</a:t>
            </a:r>
            <a:endParaRPr lang="id-ID" sz="2000" dirty="0"/>
          </a:p>
        </p:txBody>
      </p:sp>
      <p:pic>
        <p:nvPicPr>
          <p:cNvPr id="1026" name="Picture 2" descr="http://t1.gstatic.com/images?q=tbn:ANd9GcRusbumonN_hMpSBxvpO3yq2qz1K64TPOhfnYbEYGZYj4S6R6Tmb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905000"/>
            <a:ext cx="2981325" cy="3257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b" descr="http://1.bp.blogspot.com/_1KqkQWyKEx8/ScSclGwWlTI/AAAAAAAAACc/TApuKMBxPO4/s320/leadership1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PERSONALITY STYLE</a:t>
            </a:r>
            <a:endParaRPr kumimoji="0" lang="id-ID" sz="36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4038600"/>
            <a:ext cx="8686800" cy="20415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 is personality style assesment tool that measure work behaviour by using 4 factors to determine one’s personality style.</a:t>
            </a:r>
            <a:endParaRPr kumimoji="0" lang="id-ID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imgb" descr="http://t3.gstatic.com/images?q=tbn:ANd9GcT6hGqVSBlLNAzclwHRL4_cPLGKOGgBFa6OWvTUGtpfAAOpc9f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1371600"/>
            <a:ext cx="1879600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870924" y="3657600"/>
            <a:ext cx="3273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William Moulton Marston, 1928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disc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b="1" dirty="0" smtClean="0">
                <a:solidFill>
                  <a:schemeClr val="tx1"/>
                </a:solidFill>
              </a:rPr>
              <a:t>DISC is a psychometric tests determine the individual styles of personality, their strengths, weakness, what motivates them, and, how they behave at work.</a:t>
            </a:r>
          </a:p>
          <a:p>
            <a:r>
              <a:rPr lang="id-ID" b="1" dirty="0" smtClean="0"/>
              <a:t>The accuracy as high as 83% to 95% and validity 89% with standard deviation 0.065</a:t>
            </a:r>
          </a:p>
          <a:p>
            <a:r>
              <a:rPr lang="id-ID" b="1" dirty="0" smtClean="0"/>
              <a:t>Introduced by William Moulton Marston, 1928</a:t>
            </a:r>
          </a:p>
          <a:p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d-ID" sz="6000" b="1" dirty="0" smtClean="0"/>
              <a:t>DISC</a:t>
            </a:r>
            <a:endParaRPr lang="id-ID" sz="6000" b="1" dirty="0"/>
          </a:p>
        </p:txBody>
      </p:sp>
      <p:pic>
        <p:nvPicPr>
          <p:cNvPr id="4" name="imgb" descr="http://t3.gstatic.com/images?q=tbn:ANd9GcQJ1YNd7QF4g08Xh65nwLPnuscphMAyz0iofwoczR9OLfvcb0WC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0"/>
            <a:ext cx="7162800" cy="495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disc</a:t>
            </a:r>
            <a:endParaRPr lang="id-ID" dirty="0"/>
          </a:p>
        </p:txBody>
      </p:sp>
      <p:pic>
        <p:nvPicPr>
          <p:cNvPr id="4" name="imgb" descr="http://totalfreedomgroup.com.au/images/DIS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9144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gb" descr="http://t2.gstatic.com/images?q=tbn:ANd9GcS5nt-EUL1qC3nndJmh6J0o8rZNKtzydBHCQ2S3NDrH70eCmOR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447800"/>
            <a:ext cx="213360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gb" descr="http://i567.photobucket.com/albums/ss119/abenorifumi/muhammad-ali-liston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4114800"/>
            <a:ext cx="2209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gb" descr="http://www.top39.com/wp-content/uploads/2010/06/robin_williams2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4883150"/>
            <a:ext cx="106680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gb" descr="http://www.gameguru.in/images/tiger-woods-pga-tour-1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1219200"/>
            <a:ext cx="2362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gb" descr="http://2.bp.blogspot.com/_rUyDhdZLna8/TNkuk2J3BeI/AAAAAAAAcII/BN6gy48LW4w/s1600/barbara_bush_beautiful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4648200"/>
            <a:ext cx="252095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Dominant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Focus		: Power</a:t>
            </a:r>
          </a:p>
          <a:p>
            <a:r>
              <a:rPr lang="id-ID" dirty="0" smtClean="0"/>
              <a:t>Keyword (Hi)	: Decisive, Driving, Competitive, 				  Forcefull, Direct, Self starter, 					  Assertive.</a:t>
            </a:r>
          </a:p>
          <a:p>
            <a:pPr>
              <a:buNone/>
            </a:pPr>
            <a:r>
              <a:rPr lang="id-ID" dirty="0" smtClean="0"/>
              <a:t>		        (Low) 	: Indecisive, Non-demanding</a:t>
            </a:r>
          </a:p>
          <a:p>
            <a:r>
              <a:rPr lang="id-ID" dirty="0" smtClean="0"/>
              <a:t>Communicating style: Tell</a:t>
            </a:r>
          </a:p>
          <a:p>
            <a:r>
              <a:rPr lang="id-ID" dirty="0" smtClean="0"/>
              <a:t>Managerial Style: Autocratic</a:t>
            </a:r>
          </a:p>
          <a:p>
            <a:r>
              <a:rPr lang="id-ID" dirty="0" smtClean="0"/>
              <a:t>Motivators	: Tangible goals</a:t>
            </a:r>
          </a:p>
          <a:p>
            <a:r>
              <a:rPr lang="id-ID" dirty="0" smtClean="0"/>
              <a:t>Fears		: Failure, Being taken advantage of</a:t>
            </a:r>
          </a:p>
          <a:p>
            <a:r>
              <a:rPr lang="id-ID" dirty="0" smtClean="0"/>
              <a:t>Question		: What are we doing?</a:t>
            </a:r>
          </a:p>
          <a:p>
            <a:r>
              <a:rPr lang="id-ID" dirty="0" smtClean="0"/>
              <a:t>Power		: Force of character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Influencer’s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 smtClean="0"/>
              <a:t>Focus		: self</a:t>
            </a:r>
          </a:p>
          <a:p>
            <a:r>
              <a:rPr lang="id-ID" dirty="0" smtClean="0"/>
              <a:t>Keyword (Hi)	: Influential, verbal, friendly, persuasive, communicative, positive.</a:t>
            </a:r>
          </a:p>
          <a:p>
            <a:pPr lvl="4"/>
            <a:r>
              <a:rPr lang="id-ID" sz="3200" dirty="0" smtClean="0"/>
              <a:t>(Lo)	: Serious, Probing, Suspecious.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Communicating style: sell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Managerial style	: Democratic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Motivator		: Social recognition, popularization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Fears		: Rejection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Question		: who else is doing this?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Power		: Personality</a:t>
            </a:r>
          </a:p>
          <a:p>
            <a:pPr lvl="4"/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Stable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sz="2800" dirty="0" smtClean="0"/>
              <a:t>Focus		: Social</a:t>
            </a:r>
          </a:p>
          <a:p>
            <a:r>
              <a:rPr lang="id-ID" sz="2800" dirty="0" smtClean="0"/>
              <a:t>Keyword	(Hi)	: Stable, dependable, amiable, good 				   listener, deliberate, persistent.</a:t>
            </a:r>
          </a:p>
          <a:p>
            <a:pPr lvl="3"/>
            <a:r>
              <a:rPr lang="id-ID" sz="2800" dirty="0" smtClean="0"/>
              <a:t>(Low)	: Alert, Active, Eager, Demonstrative, 			  Restless.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Communicating style: Listen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Managerial style	: Procedural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Motivators		: Job Contract &amp; Group inclusion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Fears		: Insecurity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Question		: How are we doing this?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Power		: Experience</a:t>
            </a:r>
          </a:p>
          <a:p>
            <a:pPr lvl="0">
              <a:buClr>
                <a:srgbClr val="F0A22E"/>
              </a:buClr>
            </a:pPr>
            <a:endParaRPr lang="id-ID" dirty="0" smtClean="0">
              <a:solidFill>
                <a:srgbClr val="4E3B30"/>
              </a:solidFill>
            </a:endParaRPr>
          </a:p>
          <a:p>
            <a:pPr lvl="3"/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gb" descr="http://www.limkokwing.net/graphics/founder/blog/entry/transformation_leadership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LEADERSHIP &amp; PROJECT MANAGEMENT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81000" y="3581400"/>
            <a:ext cx="8229600" cy="3276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29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Source: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2500" cap="all" noProof="0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Pinto, j.k. 2010, 2ND. ED.; Scwalbe, K. 2007, 5TH. ED. ; q.q. International 2008 </a:t>
            </a:r>
            <a:r>
              <a:rPr lang="id-ID" sz="4400" cap="all" noProof="0" dirty="0" smtClean="0"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, </a:t>
            </a:r>
            <a:r>
              <a:rPr kumimoji="0" lang="id-ID" sz="6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6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1200" cap="all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Compliance’s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sz="2800" dirty="0" smtClean="0"/>
              <a:t>Focus		: Policy</a:t>
            </a:r>
          </a:p>
          <a:p>
            <a:r>
              <a:rPr lang="id-ID" sz="2800" dirty="0" smtClean="0"/>
              <a:t>Keyword	(Hi)	: Carefull, Complient, Precise, Logical, 				  Perfectionist, Systematic, Accurate.</a:t>
            </a:r>
          </a:p>
          <a:p>
            <a:pPr lvl="3">
              <a:buNone/>
            </a:pPr>
            <a:r>
              <a:rPr lang="id-ID" sz="2800" dirty="0" smtClean="0"/>
              <a:t>	(Low)	: Persistent, Stubborn, Independent, 			  Strong Wild.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Communicating style: Write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Managerial style	: Rigid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Motivators		: Job specs and Rules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Fears		: Critics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Question		: Why are we doing this?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Power		: Know-how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838200" y="2057400"/>
            <a:ext cx="70866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Who is the real leader?</a:t>
            </a:r>
            <a:endParaRPr lang="id-ID" dirty="0"/>
          </a:p>
        </p:txBody>
      </p:sp>
      <p:pic>
        <p:nvPicPr>
          <p:cNvPr id="4" name="imgb" descr="http://spbcar.ru/news/en/i/2008-12-10/iacocca_ce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51943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gb" descr="http://www.ceowannabe.com/images/jackwelch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295400"/>
            <a:ext cx="3962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Leaders vs. manager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Leadership is the ability to inspire confidence and support among the people who are needed to achive organizational goals.</a:t>
            </a:r>
          </a:p>
          <a:p>
            <a:r>
              <a:rPr lang="id-ID" dirty="0" smtClean="0"/>
              <a:t>Leadership is doing the right thing and management is doing the thing right.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991600" cy="838200"/>
          </a:xfrm>
        </p:spPr>
        <p:txBody>
          <a:bodyPr>
            <a:noAutofit/>
          </a:bodyPr>
          <a:lstStyle/>
          <a:p>
            <a:r>
              <a:rPr lang="id-ID" sz="3200" dirty="0" smtClean="0"/>
              <a:t>Differences between managers &amp; leaders</a:t>
            </a:r>
            <a:endParaRPr lang="id-ID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219200"/>
          <a:ext cx="9144000" cy="5946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Concern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Managers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Leaders</a:t>
                      </a:r>
                      <a:endParaRPr lang="id-ID" dirty="0"/>
                    </a:p>
                  </a:txBody>
                  <a:tcPr/>
                </a:tc>
              </a:tr>
              <a:tr h="1155998">
                <a:tc>
                  <a:txBody>
                    <a:bodyPr/>
                    <a:lstStyle/>
                    <a:p>
                      <a:r>
                        <a:rPr lang="id-ID" dirty="0" smtClean="0"/>
                        <a:t>Creation of Purpose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Focus on plans and budgets; create steps, timetables for achieving result, look for resources to support goals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Establish direction, create a vision and the strategies needed to achive it</a:t>
                      </a:r>
                      <a:endParaRPr lang="id-ID" sz="1600" dirty="0"/>
                    </a:p>
                  </a:txBody>
                  <a:tcPr/>
                </a:tc>
              </a:tr>
              <a:tr h="1651424">
                <a:tc>
                  <a:txBody>
                    <a:bodyPr/>
                    <a:lstStyle/>
                    <a:p>
                      <a:r>
                        <a:rPr lang="id-ID" dirty="0" smtClean="0"/>
                        <a:t>Developing a Network for Achieving Agenda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Organize</a:t>
                      </a:r>
                      <a:r>
                        <a:rPr lang="id-ID" sz="1600" baseline="0" dirty="0" smtClean="0"/>
                        <a:t> and staff; create structure for achieving the plans; delegate responsibility and authority; develop procedures to guide behaviour; create monitoring systems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Align people with the target; communicate direction by word and deed to those</a:t>
                      </a:r>
                      <a:r>
                        <a:rPr lang="id-ID" sz="1600" baseline="0" dirty="0" smtClean="0"/>
                        <a:t> whose cooperation is needed; create teams that understand and share the project’s vision</a:t>
                      </a:r>
                      <a:endParaRPr lang="id-ID" sz="1600" dirty="0"/>
                    </a:p>
                  </a:txBody>
                  <a:tcPr/>
                </a:tc>
              </a:tr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Execution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Control and solve</a:t>
                      </a:r>
                      <a:r>
                        <a:rPr lang="id-ID" sz="1600" baseline="0" dirty="0" smtClean="0"/>
                        <a:t> problems; monitor results and apply corrective action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Motivate and inspire; energize</a:t>
                      </a:r>
                      <a:r>
                        <a:rPr lang="id-ID" sz="1600" baseline="0" dirty="0" smtClean="0"/>
                        <a:t> people to overcome obstacles and show personal initiative</a:t>
                      </a:r>
                      <a:endParaRPr lang="id-ID" sz="1600" dirty="0"/>
                    </a:p>
                  </a:txBody>
                  <a:tcPr/>
                </a:tc>
              </a:tr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Outcomes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Produce a degree of predictability and order; seek to maintain status quo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Produce change; challenge the</a:t>
                      </a:r>
                      <a:r>
                        <a:rPr lang="id-ID" sz="1600" baseline="0" dirty="0" smtClean="0"/>
                        <a:t> status quo</a:t>
                      </a:r>
                      <a:endParaRPr lang="id-ID" sz="1600" dirty="0"/>
                    </a:p>
                  </a:txBody>
                  <a:tcPr/>
                </a:tc>
              </a:tr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Focus Timeframe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Efficiency of operations Short-term, avoiding risks, maintaining, and imitating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Effectiveness of outcomes</a:t>
                      </a:r>
                      <a:r>
                        <a:rPr lang="id-ID" sz="1600" baseline="0" dirty="0" smtClean="0"/>
                        <a:t> Long-term, taking risks, innovating, and orriginating</a:t>
                      </a:r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Partnership between project Manager &amp; the team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Exchange of Purpose</a:t>
            </a:r>
          </a:p>
          <a:p>
            <a:r>
              <a:rPr lang="id-ID" dirty="0" smtClean="0"/>
              <a:t>A right to say no</a:t>
            </a:r>
          </a:p>
          <a:p>
            <a:r>
              <a:rPr lang="id-ID" dirty="0" smtClean="0"/>
              <a:t>Joint accountability</a:t>
            </a:r>
          </a:p>
          <a:p>
            <a:r>
              <a:rPr lang="id-ID" dirty="0" smtClean="0"/>
              <a:t>Absolute honesty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Roles of project manager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Acquiring Project Resources</a:t>
            </a:r>
          </a:p>
          <a:p>
            <a:r>
              <a:rPr lang="id-ID" dirty="0" smtClean="0"/>
              <a:t>Motivating and Building Teams</a:t>
            </a:r>
          </a:p>
          <a:p>
            <a:r>
              <a:rPr lang="id-ID" dirty="0" smtClean="0"/>
              <a:t>Having a Vision and Fighting Fires</a:t>
            </a:r>
          </a:p>
          <a:p>
            <a:r>
              <a:rPr lang="id-ID" dirty="0" smtClean="0"/>
              <a:t>Communicating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Ten Most important skills &amp; competencies for project manager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1. People skills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2. Leadership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3. Listening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4. Integrity, ethical behavior, consistent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5. Strong at building trust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6. Verbal communication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7. Strong at building teams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8. Conflict resolution, conflict management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9. Critical thinking, problem solving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10. Understands, balances priorities</a:t>
            </a:r>
            <a:endParaRPr lang="id-ID" dirty="0" smtClean="0"/>
          </a:p>
          <a:p>
            <a:pPr>
              <a:lnSpc>
                <a:spcPct val="90000"/>
              </a:lnSpc>
              <a:buNone/>
            </a:pPr>
            <a:endParaRPr lang="id-ID" dirty="0" smtClean="0"/>
          </a:p>
          <a:p>
            <a:pPr>
              <a:lnSpc>
                <a:spcPct val="90000"/>
              </a:lnSpc>
              <a:buNone/>
            </a:pPr>
            <a:r>
              <a:rPr lang="id-ID" sz="1600" dirty="0" smtClean="0"/>
              <a:t>(Schwalbe, K., 2007)</a:t>
            </a:r>
            <a:endParaRPr lang="en-US" sz="1700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400" b="1" dirty="0" smtClean="0"/>
              <a:t>Characteristics of an effective project manager</a:t>
            </a:r>
            <a:endParaRPr lang="id-ID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id-ID" sz="2400" dirty="0" smtClean="0"/>
              <a:t>Leads by example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Visionary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Technical competent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Decisive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A good communicator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A good motivator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Stands up to top management when necessary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Support team members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Encourages new ideas</a:t>
            </a:r>
          </a:p>
          <a:p>
            <a:pPr marL="457200" indent="-457200">
              <a:buNone/>
            </a:pPr>
            <a:endParaRPr lang="id-ID" sz="2400" dirty="0" smtClean="0"/>
          </a:p>
          <a:p>
            <a:pPr marL="457200" indent="-457200">
              <a:buNone/>
            </a:pPr>
            <a:r>
              <a:rPr lang="id-ID" sz="1600" dirty="0" smtClean="0"/>
              <a:t>(Pinto, K., 2010)</a:t>
            </a:r>
            <a:endParaRPr lang="id-ID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1369</TotalTime>
  <Words>531</Words>
  <Application>Microsoft Office PowerPoint</Application>
  <PresentationFormat>On-screen Show (4:3)</PresentationFormat>
  <Paragraphs>135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Trek</vt:lpstr>
      <vt:lpstr> WEEK 4 Information Technology for business Project Management  </vt:lpstr>
      <vt:lpstr>LEADERSHIP &amp; PROJECT MANAGEMENT</vt:lpstr>
      <vt:lpstr>Who is the real leader?</vt:lpstr>
      <vt:lpstr>Leaders vs. manager</vt:lpstr>
      <vt:lpstr>Differences between managers &amp; leaders</vt:lpstr>
      <vt:lpstr>Partnership between project Manager &amp; the team</vt:lpstr>
      <vt:lpstr>Roles of project manager</vt:lpstr>
      <vt:lpstr>Ten Most important skills &amp; competencies for project manager</vt:lpstr>
      <vt:lpstr>Characteristics of an effective project manager</vt:lpstr>
      <vt:lpstr>Leadership and emotional intelligence</vt:lpstr>
      <vt:lpstr>Emotional intelligence measurument</vt:lpstr>
      <vt:lpstr>Development of disc</vt:lpstr>
      <vt:lpstr>PowerPoint Presentation</vt:lpstr>
      <vt:lpstr>disc</vt:lpstr>
      <vt:lpstr>DISC</vt:lpstr>
      <vt:lpstr>disc</vt:lpstr>
      <vt:lpstr>Dominant behaviour style</vt:lpstr>
      <vt:lpstr>Influencer’s behaviour style</vt:lpstr>
      <vt:lpstr>Stable behaviour style</vt:lpstr>
      <vt:lpstr>Compliance’s behaviour style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  Project Management  DR. HERMAN S. MBA</dc:title>
  <dc:creator>Herman</dc:creator>
  <cp:lastModifiedBy>Universitas Komputer Indonesia</cp:lastModifiedBy>
  <cp:revision>130</cp:revision>
  <dcterms:created xsi:type="dcterms:W3CDTF">2011-02-11T03:03:21Z</dcterms:created>
  <dcterms:modified xsi:type="dcterms:W3CDTF">2013-01-01T07:09:51Z</dcterms:modified>
</cp:coreProperties>
</file>