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75" r:id="rId5"/>
    <p:sldId id="368" r:id="rId6"/>
    <p:sldId id="304" r:id="rId7"/>
    <p:sldId id="334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2" r:id="rId20"/>
    <p:sldId id="421" r:id="rId21"/>
    <p:sldId id="424" r:id="rId22"/>
    <p:sldId id="425" r:id="rId23"/>
    <p:sldId id="426" r:id="rId24"/>
    <p:sldId id="423" r:id="rId25"/>
    <p:sldId id="262" r:id="rId26"/>
    <p:sldId id="373" r:id="rId27"/>
    <p:sldId id="372" r:id="rId28"/>
    <p:sldId id="374" r:id="rId29"/>
    <p:sldId id="375" r:id="rId30"/>
    <p:sldId id="427" r:id="rId31"/>
    <p:sldId id="430" r:id="rId32"/>
    <p:sldId id="428" r:id="rId33"/>
    <p:sldId id="429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371" r:id="rId43"/>
    <p:sldId id="381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  <p:sldId id="273" r:id="rId62"/>
  </p:sldIdLst>
  <p:sldSz cx="12187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F84B3-467E-4FE0-AC00-B098030D4AD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2D11E3A-0C69-4145-B0D2-968B3B4F74DE}">
      <dgm:prSet phldrT="[Text]"/>
      <dgm:spPr/>
      <dgm:t>
        <a:bodyPr/>
        <a:lstStyle/>
        <a:p>
          <a:r>
            <a:rPr lang="id-ID" dirty="0" smtClean="0">
              <a:latin typeface="Segoe UI" panose="020B0502040204020203" pitchFamily="34" charset="0"/>
              <a:cs typeface="Segoe UI" panose="020B0502040204020203" pitchFamily="34" charset="0"/>
            </a:rPr>
            <a:t>Unit Testing</a:t>
          </a:r>
          <a:endParaRPr lang="id-ID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97ED53-423F-4BF1-AC56-E5B3AE8AC526}" type="parTrans" cxnId="{A03BFD01-6D43-4C0E-ACE4-74C875DC8030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2286070-F0B9-44E8-A232-D1CDF829917D}" type="sibTrans" cxnId="{A03BFD01-6D43-4C0E-ACE4-74C875DC8030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7D6A1A-843D-441A-90DB-B528EF1F9874}">
      <dgm:prSet phldrT="[Text]"/>
      <dgm:spPr/>
      <dgm:t>
        <a:bodyPr/>
        <a:lstStyle/>
        <a:p>
          <a:r>
            <a:rPr lang="id-ID" dirty="0" err="1" smtClean="0">
              <a:latin typeface="Segoe UI" panose="020B0502040204020203" pitchFamily="34" charset="0"/>
              <a:cs typeface="Segoe UI" panose="020B0502040204020203" pitchFamily="34" charset="0"/>
            </a:rPr>
            <a:t>Validation</a:t>
          </a:r>
          <a:r>
            <a:rPr lang="id-ID" dirty="0" smtClean="0">
              <a:latin typeface="Segoe UI" panose="020B0502040204020203" pitchFamily="34" charset="0"/>
              <a:cs typeface="Segoe UI" panose="020B0502040204020203" pitchFamily="34" charset="0"/>
            </a:rPr>
            <a:t> Testing</a:t>
          </a:r>
          <a:endParaRPr lang="id-ID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697C9A3-AE96-4DF6-827D-75367D6D6362}" type="parTrans" cxnId="{481675EC-1829-4718-88B6-5E5CC12AB20C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EFD564-D2CB-431F-9450-DE474F93BC96}" type="sibTrans" cxnId="{481675EC-1829-4718-88B6-5E5CC12AB20C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7F7D1C8-20A9-4FA5-9B12-3E5ABCCC1F13}">
      <dgm:prSet phldrT="[Text]"/>
      <dgm:spPr/>
      <dgm:t>
        <a:bodyPr/>
        <a:lstStyle/>
        <a:p>
          <a:r>
            <a:rPr lang="id-ID" dirty="0" smtClean="0">
              <a:latin typeface="Segoe UI" panose="020B0502040204020203" pitchFamily="34" charset="0"/>
              <a:cs typeface="Segoe UI" panose="020B0502040204020203" pitchFamily="34" charset="0"/>
            </a:rPr>
            <a:t>System Testing</a:t>
          </a:r>
          <a:endParaRPr lang="id-ID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A54852-8B02-4F05-927D-32D776EB4CC8}" type="parTrans" cxnId="{9D408134-5DBD-45BB-A693-164A9BB0B53A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C48C62-5F87-4164-9E74-F87581E46202}" type="sibTrans" cxnId="{9D408134-5DBD-45BB-A693-164A9BB0B53A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BE85B9-7205-4C07-823C-D15E857365AD}">
      <dgm:prSet phldrT="[Text]"/>
      <dgm:spPr/>
      <dgm:t>
        <a:bodyPr/>
        <a:lstStyle/>
        <a:p>
          <a:r>
            <a:rPr lang="id-ID" dirty="0" err="1" smtClean="0">
              <a:latin typeface="Segoe UI" panose="020B0502040204020203" pitchFamily="34" charset="0"/>
              <a:cs typeface="Segoe UI" panose="020B0502040204020203" pitchFamily="34" charset="0"/>
            </a:rPr>
            <a:t>Integration</a:t>
          </a:r>
          <a:r>
            <a:rPr lang="id-ID" dirty="0" smtClean="0">
              <a:latin typeface="Segoe UI" panose="020B0502040204020203" pitchFamily="34" charset="0"/>
              <a:cs typeface="Segoe UI" panose="020B0502040204020203" pitchFamily="34" charset="0"/>
            </a:rPr>
            <a:t> Testing</a:t>
          </a:r>
          <a:endParaRPr lang="id-ID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E89BBF-A28D-4F9E-94DD-218F567B697A}" type="parTrans" cxnId="{62F32F0F-BE5A-46CC-B733-B819C58E006B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D81E80-B0CD-411B-B29A-8DF63599ABA4}" type="sibTrans" cxnId="{62F32F0F-BE5A-46CC-B733-B819C58E006B}">
      <dgm:prSet/>
      <dgm:spPr/>
      <dgm:t>
        <a:bodyPr/>
        <a:lstStyle/>
        <a:p>
          <a:endParaRPr lang="id-ID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C446CD-485B-4E43-AB97-14E04AFA3010}" type="pres">
      <dgm:prSet presAssocID="{981F84B3-467E-4FE0-AC00-B098030D4ADF}" presName="CompostProcess" presStyleCnt="0">
        <dgm:presLayoutVars>
          <dgm:dir/>
          <dgm:resizeHandles val="exact"/>
        </dgm:presLayoutVars>
      </dgm:prSet>
      <dgm:spPr/>
    </dgm:pt>
    <dgm:pt modelId="{19C8318B-45A9-4782-8B18-22F352809FB3}" type="pres">
      <dgm:prSet presAssocID="{981F84B3-467E-4FE0-AC00-B098030D4ADF}" presName="arrow" presStyleLbl="bgShp" presStyleIdx="0" presStyleCnt="1"/>
      <dgm:spPr/>
    </dgm:pt>
    <dgm:pt modelId="{F5F126D5-7034-4A9D-9E06-215EBB4D4124}" type="pres">
      <dgm:prSet presAssocID="{981F84B3-467E-4FE0-AC00-B098030D4ADF}" presName="linearProcess" presStyleCnt="0"/>
      <dgm:spPr/>
    </dgm:pt>
    <dgm:pt modelId="{CDEC0921-29EE-46F9-80FE-03AE7F682990}" type="pres">
      <dgm:prSet presAssocID="{42D11E3A-0C69-4145-B0D2-968B3B4F74D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08F496-62DD-4036-9409-E4D351B75390}" type="pres">
      <dgm:prSet presAssocID="{52286070-F0B9-44E8-A232-D1CDF829917D}" presName="sibTrans" presStyleCnt="0"/>
      <dgm:spPr/>
    </dgm:pt>
    <dgm:pt modelId="{C9925767-E9D5-4AA8-961E-8035D7AEC854}" type="pres">
      <dgm:prSet presAssocID="{7FBE85B9-7205-4C07-823C-D15E857365A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481737-890B-4C15-A903-88E8B007D137}" type="pres">
      <dgm:prSet presAssocID="{D2D81E80-B0CD-411B-B29A-8DF63599ABA4}" presName="sibTrans" presStyleCnt="0"/>
      <dgm:spPr/>
    </dgm:pt>
    <dgm:pt modelId="{82D0735E-B72C-4471-9236-1E63F128117B}" type="pres">
      <dgm:prSet presAssocID="{357D6A1A-843D-441A-90DB-B528EF1F987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6C5DB6-1DA0-4D0F-88E8-5725D60D7D46}" type="pres">
      <dgm:prSet presAssocID="{32EFD564-D2CB-431F-9450-DE474F93BC96}" presName="sibTrans" presStyleCnt="0"/>
      <dgm:spPr/>
    </dgm:pt>
    <dgm:pt modelId="{9632C879-4A7B-46AA-A96A-25CCA5914C13}" type="pres">
      <dgm:prSet presAssocID="{87F7D1C8-20A9-4FA5-9B12-3E5ABCCC1F1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B86ADD-C9DE-43FD-9BBD-AFCFD470C0D7}" type="presOf" srcId="{42D11E3A-0C69-4145-B0D2-968B3B4F74DE}" destId="{CDEC0921-29EE-46F9-80FE-03AE7F682990}" srcOrd="0" destOrd="0" presId="urn:microsoft.com/office/officeart/2005/8/layout/hProcess9"/>
    <dgm:cxn modelId="{9D408134-5DBD-45BB-A693-164A9BB0B53A}" srcId="{981F84B3-467E-4FE0-AC00-B098030D4ADF}" destId="{87F7D1C8-20A9-4FA5-9B12-3E5ABCCC1F13}" srcOrd="3" destOrd="0" parTransId="{A1A54852-8B02-4F05-927D-32D776EB4CC8}" sibTransId="{D2C48C62-5F87-4164-9E74-F87581E46202}"/>
    <dgm:cxn modelId="{F8699DFE-C9B2-4B57-ACEE-A87A529E2D1B}" type="presOf" srcId="{357D6A1A-843D-441A-90DB-B528EF1F9874}" destId="{82D0735E-B72C-4471-9236-1E63F128117B}" srcOrd="0" destOrd="0" presId="urn:microsoft.com/office/officeart/2005/8/layout/hProcess9"/>
    <dgm:cxn modelId="{62F32F0F-BE5A-46CC-B733-B819C58E006B}" srcId="{981F84B3-467E-4FE0-AC00-B098030D4ADF}" destId="{7FBE85B9-7205-4C07-823C-D15E857365AD}" srcOrd="1" destOrd="0" parTransId="{29E89BBF-A28D-4F9E-94DD-218F567B697A}" sibTransId="{D2D81E80-B0CD-411B-B29A-8DF63599ABA4}"/>
    <dgm:cxn modelId="{3488002A-CE57-4150-AE4D-E8D3530A1770}" type="presOf" srcId="{7FBE85B9-7205-4C07-823C-D15E857365AD}" destId="{C9925767-E9D5-4AA8-961E-8035D7AEC854}" srcOrd="0" destOrd="0" presId="urn:microsoft.com/office/officeart/2005/8/layout/hProcess9"/>
    <dgm:cxn modelId="{481675EC-1829-4718-88B6-5E5CC12AB20C}" srcId="{981F84B3-467E-4FE0-AC00-B098030D4ADF}" destId="{357D6A1A-843D-441A-90DB-B528EF1F9874}" srcOrd="2" destOrd="0" parTransId="{1697C9A3-AE96-4DF6-827D-75367D6D6362}" sibTransId="{32EFD564-D2CB-431F-9450-DE474F93BC96}"/>
    <dgm:cxn modelId="{A03BFD01-6D43-4C0E-ACE4-74C875DC8030}" srcId="{981F84B3-467E-4FE0-AC00-B098030D4ADF}" destId="{42D11E3A-0C69-4145-B0D2-968B3B4F74DE}" srcOrd="0" destOrd="0" parTransId="{6697ED53-423F-4BF1-AC56-E5B3AE8AC526}" sibTransId="{52286070-F0B9-44E8-A232-D1CDF829917D}"/>
    <dgm:cxn modelId="{FE5E95B2-4A72-43EE-9F08-50BCDCCE3CD7}" type="presOf" srcId="{981F84B3-467E-4FE0-AC00-B098030D4ADF}" destId="{FEC446CD-485B-4E43-AB97-14E04AFA3010}" srcOrd="0" destOrd="0" presId="urn:microsoft.com/office/officeart/2005/8/layout/hProcess9"/>
    <dgm:cxn modelId="{D44505EC-99C4-481F-849D-11CA4A4C077F}" type="presOf" srcId="{87F7D1C8-20A9-4FA5-9B12-3E5ABCCC1F13}" destId="{9632C879-4A7B-46AA-A96A-25CCA5914C13}" srcOrd="0" destOrd="0" presId="urn:microsoft.com/office/officeart/2005/8/layout/hProcess9"/>
    <dgm:cxn modelId="{E9FA2C33-C194-4F97-8B11-77F25BD07C82}" type="presParOf" srcId="{FEC446CD-485B-4E43-AB97-14E04AFA3010}" destId="{19C8318B-45A9-4782-8B18-22F352809FB3}" srcOrd="0" destOrd="0" presId="urn:microsoft.com/office/officeart/2005/8/layout/hProcess9"/>
    <dgm:cxn modelId="{01D77916-A21D-4920-87B3-09EB2829FD45}" type="presParOf" srcId="{FEC446CD-485B-4E43-AB97-14E04AFA3010}" destId="{F5F126D5-7034-4A9D-9E06-215EBB4D4124}" srcOrd="1" destOrd="0" presId="urn:microsoft.com/office/officeart/2005/8/layout/hProcess9"/>
    <dgm:cxn modelId="{81B5E0FE-9FEA-4684-8AA6-AE89257BC805}" type="presParOf" srcId="{F5F126D5-7034-4A9D-9E06-215EBB4D4124}" destId="{CDEC0921-29EE-46F9-80FE-03AE7F682990}" srcOrd="0" destOrd="0" presId="urn:microsoft.com/office/officeart/2005/8/layout/hProcess9"/>
    <dgm:cxn modelId="{741A60B7-373D-410D-8F25-8FF7813A095D}" type="presParOf" srcId="{F5F126D5-7034-4A9D-9E06-215EBB4D4124}" destId="{D908F496-62DD-4036-9409-E4D351B75390}" srcOrd="1" destOrd="0" presId="urn:microsoft.com/office/officeart/2005/8/layout/hProcess9"/>
    <dgm:cxn modelId="{4D6625E2-7CE2-4BBC-92D9-C9CF79071CCB}" type="presParOf" srcId="{F5F126D5-7034-4A9D-9E06-215EBB4D4124}" destId="{C9925767-E9D5-4AA8-961E-8035D7AEC854}" srcOrd="2" destOrd="0" presId="urn:microsoft.com/office/officeart/2005/8/layout/hProcess9"/>
    <dgm:cxn modelId="{E496BA65-F949-40EC-9DFB-D36F53028FA0}" type="presParOf" srcId="{F5F126D5-7034-4A9D-9E06-215EBB4D4124}" destId="{8D481737-890B-4C15-A903-88E8B007D137}" srcOrd="3" destOrd="0" presId="urn:microsoft.com/office/officeart/2005/8/layout/hProcess9"/>
    <dgm:cxn modelId="{1DB5C75C-2D69-4018-9C0E-E8FB445D6059}" type="presParOf" srcId="{F5F126D5-7034-4A9D-9E06-215EBB4D4124}" destId="{82D0735E-B72C-4471-9236-1E63F128117B}" srcOrd="4" destOrd="0" presId="urn:microsoft.com/office/officeart/2005/8/layout/hProcess9"/>
    <dgm:cxn modelId="{62B9D22B-33E9-4D93-83F6-7F7F3F9B4EC4}" type="presParOf" srcId="{F5F126D5-7034-4A9D-9E06-215EBB4D4124}" destId="{3C6C5DB6-1DA0-4D0F-88E8-5725D60D7D46}" srcOrd="5" destOrd="0" presId="urn:microsoft.com/office/officeart/2005/8/layout/hProcess9"/>
    <dgm:cxn modelId="{81B32542-4F3D-40F1-85FE-E3BDD9AEA34E}" type="presParOf" srcId="{F5F126D5-7034-4A9D-9E06-215EBB4D4124}" destId="{9632C879-4A7B-46AA-A96A-25CCA5914C1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8318B-45A9-4782-8B18-22F352809FB3}">
      <dsp:nvSpPr>
        <dsp:cNvPr id="0" name=""/>
        <dsp:cNvSpPr/>
      </dsp:nvSpPr>
      <dsp:spPr>
        <a:xfrm>
          <a:off x="777686" y="0"/>
          <a:ext cx="8813779" cy="43204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C0921-29EE-46F9-80FE-03AE7F682990}">
      <dsp:nvSpPr>
        <dsp:cNvPr id="0" name=""/>
        <dsp:cNvSpPr/>
      </dsp:nvSpPr>
      <dsp:spPr>
        <a:xfrm>
          <a:off x="5846" y="1296144"/>
          <a:ext cx="2463294" cy="1728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Unit Testing</a:t>
          </a:r>
          <a:endParaRPr lang="id-ID" sz="3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0209" y="1380507"/>
        <a:ext cx="2294568" cy="1559466"/>
      </dsp:txXfrm>
    </dsp:sp>
    <dsp:sp modelId="{C9925767-E9D5-4AA8-961E-8035D7AEC854}">
      <dsp:nvSpPr>
        <dsp:cNvPr id="0" name=""/>
        <dsp:cNvSpPr/>
      </dsp:nvSpPr>
      <dsp:spPr>
        <a:xfrm>
          <a:off x="2637234" y="1296144"/>
          <a:ext cx="2463294" cy="17281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Integration</a:t>
          </a:r>
          <a:r>
            <a:rPr lang="id-ID" sz="33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Testing</a:t>
          </a:r>
          <a:endParaRPr lang="id-ID" sz="3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21597" y="1380507"/>
        <a:ext cx="2294568" cy="1559466"/>
      </dsp:txXfrm>
    </dsp:sp>
    <dsp:sp modelId="{82D0735E-B72C-4471-9236-1E63F128117B}">
      <dsp:nvSpPr>
        <dsp:cNvPr id="0" name=""/>
        <dsp:cNvSpPr/>
      </dsp:nvSpPr>
      <dsp:spPr>
        <a:xfrm>
          <a:off x="5268622" y="1296144"/>
          <a:ext cx="2463294" cy="1728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Validation</a:t>
          </a:r>
          <a:r>
            <a:rPr lang="id-ID" sz="33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Testing</a:t>
          </a:r>
          <a:endParaRPr lang="id-ID" sz="3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352985" y="1380507"/>
        <a:ext cx="2294568" cy="1559466"/>
      </dsp:txXfrm>
    </dsp:sp>
    <dsp:sp modelId="{9632C879-4A7B-46AA-A96A-25CCA5914C13}">
      <dsp:nvSpPr>
        <dsp:cNvPr id="0" name=""/>
        <dsp:cNvSpPr/>
      </dsp:nvSpPr>
      <dsp:spPr>
        <a:xfrm>
          <a:off x="7900011" y="1296144"/>
          <a:ext cx="2463294" cy="17281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System Testing</a:t>
          </a:r>
          <a:endParaRPr lang="id-ID" sz="3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984374" y="1380507"/>
        <a:ext cx="2294568" cy="155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649A-FA9C-4382-BBAF-243829784356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C401-38F3-4182-8F76-7DCA717451C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09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043" y="2130426"/>
            <a:ext cx="103591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086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253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4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1776766" y="274639"/>
            <a:ext cx="365405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12483" y="274639"/>
            <a:ext cx="107611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877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95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2708" y="4406901"/>
            <a:ext cx="103591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2708" y="2906713"/>
            <a:ext cx="103591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7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12483" y="1600201"/>
            <a:ext cx="72065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222155" y="1600201"/>
            <a:ext cx="7208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362" y="274638"/>
            <a:ext cx="109685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362" y="1535113"/>
            <a:ext cx="5384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362" y="2174875"/>
            <a:ext cx="5384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0949" y="1535113"/>
            <a:ext cx="53869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0949" y="2174875"/>
            <a:ext cx="53869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142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90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363" y="273050"/>
            <a:ext cx="40095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4871" y="273051"/>
            <a:ext cx="68130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363" y="1435101"/>
            <a:ext cx="40095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21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8784" y="4800600"/>
            <a:ext cx="73123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8784" y="612775"/>
            <a:ext cx="73123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8784" y="5367338"/>
            <a:ext cx="73123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47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362" y="274638"/>
            <a:ext cx="109685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362" y="1600201"/>
            <a:ext cx="10968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362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D1D9-4BA2-457B-82B9-F9B50A6A1BCF}" type="datetimeFigureOut">
              <a:rPr lang="id-ID" smtClean="0"/>
              <a:t>04/01/2013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4187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B301-469F-4D6C-9183-0A07232346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307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.jpeg"/><Relationship Id="rId5" Type="http://schemas.openxmlformats.org/officeDocument/2006/relationships/tags" Target="../tags/tag68.xml"/><Relationship Id="rId10" Type="http://schemas.openxmlformats.org/officeDocument/2006/relationships/image" Target="../media/image2.jpeg"/><Relationship Id="rId4" Type="http://schemas.openxmlformats.org/officeDocument/2006/relationships/tags" Target="../tags/tag67.xml"/><Relationship Id="rId9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08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7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9.wmf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2.tmp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3.tmp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14.tmp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16.tmp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7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18.tmp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19.w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20.wmf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image" Target="../media/image22.tmp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" Type="http://schemas.openxmlformats.org/officeDocument/2006/relationships/tags" Target="../tags/tag2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2979" y="1845619"/>
            <a:ext cx="10359152" cy="864096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chemeClr val="bg1"/>
                </a:solidFill>
                <a:latin typeface="Segoe UI Light" pitchFamily="34" charset="0"/>
              </a:rPr>
              <a:t>REKAYASA PERANGKAT LUNAK I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32979" y="4149874"/>
            <a:ext cx="8531067" cy="1753006"/>
          </a:xfrm>
        </p:spPr>
        <p:txBody>
          <a:bodyPr>
            <a:normAutofit lnSpcReduction="10000"/>
          </a:bodyPr>
          <a:lstStyle/>
          <a:p>
            <a:pPr algn="l"/>
            <a:r>
              <a:rPr lang="id-ID" sz="2800" b="1" dirty="0" smtClean="0">
                <a:solidFill>
                  <a:schemeClr val="bg1"/>
                </a:solidFill>
                <a:latin typeface="Segoe UI Light" pitchFamily="34" charset="0"/>
              </a:rPr>
              <a:t>Disusun Oleh:</a:t>
            </a:r>
          </a:p>
          <a:p>
            <a:pPr algn="l"/>
            <a:r>
              <a:rPr lang="id-ID" sz="2400" b="1" dirty="0" smtClean="0">
                <a:solidFill>
                  <a:schemeClr val="bg1"/>
                </a:solidFill>
                <a:latin typeface="Segoe UI Light" pitchFamily="34" charset="0"/>
              </a:rPr>
              <a:t>Adam Mukharil Bachtiar</a:t>
            </a:r>
          </a:p>
          <a:p>
            <a:pPr algn="l"/>
            <a:r>
              <a:rPr lang="id-ID" sz="2400" b="1" dirty="0" smtClean="0">
                <a:solidFill>
                  <a:schemeClr val="bg1"/>
                </a:solidFill>
                <a:latin typeface="Segoe UI Light" pitchFamily="34" charset="0"/>
              </a:rPr>
              <a:t>Teknik Informatika UNIKOM</a:t>
            </a:r>
          </a:p>
          <a:p>
            <a:pPr algn="l"/>
            <a:r>
              <a:rPr lang="id-ID" sz="2400" b="1" dirty="0" smtClean="0">
                <a:solidFill>
                  <a:schemeClr val="bg1"/>
                </a:solidFill>
                <a:latin typeface="Segoe UI Light" pitchFamily="34" charset="0"/>
              </a:rPr>
              <a:t>adfbipotter@gmail.com</a:t>
            </a:r>
            <a:endParaRPr lang="id-ID" sz="240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32979" y="2565698"/>
            <a:ext cx="10242550" cy="463255"/>
          </a:xfrm>
          <a:prstGeom prst="rect">
            <a:avLst/>
          </a:prstGeom>
        </p:spPr>
        <p:txBody>
          <a:bodyPr vert="horz" lIns="108832" tIns="54416" rIns="108832" bIns="54416" rtlCol="0">
            <a:noAutofit/>
          </a:bodyPr>
          <a:lstStyle>
            <a:lvl1pPr marL="0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159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319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478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638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797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957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116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3276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b="1" dirty="0" smtClean="0">
                <a:solidFill>
                  <a:schemeClr val="bg1"/>
                </a:solidFill>
                <a:latin typeface="Segoe UI Light" pitchFamily="34" charset="0"/>
              </a:rPr>
              <a:t>Pengujian Perangkat Lunak</a:t>
            </a:r>
            <a:endParaRPr lang="en-US" sz="240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7" name="Picture 2" descr="C:\Gambar\logo\unikom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7" y="26259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Gambar\codelabs logo test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74303" r="12341" b="6017"/>
          <a:stretch/>
        </p:blipFill>
        <p:spPr bwMode="auto">
          <a:xfrm>
            <a:off x="1629123" y="380386"/>
            <a:ext cx="3498783" cy="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Gambar\buat slide\software engineering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8"/>
          <a:stretch/>
        </p:blipFill>
        <p:spPr bwMode="auto">
          <a:xfrm>
            <a:off x="6741691" y="0"/>
            <a:ext cx="544554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6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FOKUS PENGUJIAN PERANGKAT LUNAK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59" y="1916832"/>
            <a:ext cx="11026675" cy="4392488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Verification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– </a:t>
            </a:r>
            <a:r>
              <a:rPr lang="id-ID" altLang="zh-CN" dirty="0">
                <a:latin typeface="Calibri" pitchFamily="34" charset="0"/>
                <a:cs typeface="Calibri" pitchFamily="34" charset="0"/>
              </a:rPr>
              <a:t>Apakah proses pembangunan produk dengan benar?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id-ID" altLang="zh-CN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Apakah kode sudah dibuat sesuai dengan spesifikasinya?</a:t>
            </a:r>
          </a:p>
          <a:p>
            <a:pPr marL="68580" indent="0">
              <a:lnSpc>
                <a:spcPct val="150000"/>
              </a:lnSpc>
              <a:buNone/>
            </a:pPr>
            <a:endParaRPr lang="id-ID" altLang="zh-CN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Validation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– </a:t>
            </a:r>
            <a:r>
              <a:rPr lang="id-ID" altLang="zh-CN" dirty="0">
                <a:latin typeface="Calibri" pitchFamily="34" charset="0"/>
                <a:cs typeface="Calibri" pitchFamily="34" charset="0"/>
              </a:rPr>
              <a:t>Apakah produk yang dibangun benar?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id-ID" altLang="zh-CN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Apakah spesifikasi sesuai dengan kebutuhan di awal?</a:t>
            </a:r>
            <a:endParaRPr lang="en-US" altLang="zh-CN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4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AKTIVITAS PENGUJIAN PERANGKAT LUNAK (1)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Rectangle 4" descr="10%"/>
          <p:cNvSpPr>
            <a:spLocks noChangeArrowheads="1"/>
          </p:cNvSpPr>
          <p:nvPr/>
        </p:nvSpPr>
        <p:spPr bwMode="auto">
          <a:xfrm>
            <a:off x="1374126" y="5532587"/>
            <a:ext cx="1416050" cy="814387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Subsystem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455839" y="3449787"/>
            <a:ext cx="1568450" cy="1270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4264" y="3848249"/>
            <a:ext cx="15255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Functional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031726" y="3449787"/>
            <a:ext cx="1643063" cy="1270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11101" y="3740299"/>
            <a:ext cx="15922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Integration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45751" y="5500837"/>
            <a:ext cx="1090613" cy="838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137839" y="5610374"/>
            <a:ext cx="80486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Unit </a:t>
            </a: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014264" y="3610124"/>
            <a:ext cx="107950" cy="122238"/>
          </a:xfrm>
          <a:custGeom>
            <a:avLst/>
            <a:gdLst>
              <a:gd name="T0" fmla="*/ 27 w 68"/>
              <a:gd name="T1" fmla="*/ 0 h 77"/>
              <a:gd name="T2" fmla="*/ 67 w 68"/>
              <a:gd name="T3" fmla="*/ 76 h 77"/>
              <a:gd name="T4" fmla="*/ 0 w 68"/>
              <a:gd name="T5" fmla="*/ 34 h 77"/>
              <a:gd name="T6" fmla="*/ 13 w 68"/>
              <a:gd name="T7" fmla="*/ 21 h 77"/>
              <a:gd name="T8" fmla="*/ 27 w 68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7">
                <a:moveTo>
                  <a:pt x="27" y="0"/>
                </a:moveTo>
                <a:lnTo>
                  <a:pt x="67" y="76"/>
                </a:lnTo>
                <a:lnTo>
                  <a:pt x="0" y="34"/>
                </a:lnTo>
                <a:lnTo>
                  <a:pt x="13" y="21"/>
                </a:lnTo>
                <a:lnTo>
                  <a:pt x="2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988739" y="2586187"/>
            <a:ext cx="1055687" cy="106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503931" y="5936131"/>
            <a:ext cx="34925" cy="587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503931" y="5612281"/>
            <a:ext cx="34925" cy="587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001439" y="3881587"/>
            <a:ext cx="838200" cy="26193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690289" y="3759349"/>
            <a:ext cx="119744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Tested</a:t>
            </a:r>
          </a:p>
          <a:p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Subsystem</a:t>
            </a: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4919014" y="3838724"/>
            <a:ext cx="131762" cy="73025"/>
          </a:xfrm>
          <a:custGeom>
            <a:avLst/>
            <a:gdLst>
              <a:gd name="T0" fmla="*/ 14 w 83"/>
              <a:gd name="T1" fmla="*/ 0 h 46"/>
              <a:gd name="T2" fmla="*/ 82 w 83"/>
              <a:gd name="T3" fmla="*/ 45 h 46"/>
              <a:gd name="T4" fmla="*/ 0 w 83"/>
              <a:gd name="T5" fmla="*/ 38 h 46"/>
              <a:gd name="T6" fmla="*/ 6 w 83"/>
              <a:gd name="T7" fmla="*/ 20 h 46"/>
              <a:gd name="T8" fmla="*/ 14 w 8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6">
                <a:moveTo>
                  <a:pt x="14" y="0"/>
                </a:moveTo>
                <a:lnTo>
                  <a:pt x="82" y="45"/>
                </a:lnTo>
                <a:lnTo>
                  <a:pt x="0" y="38"/>
                </a:lnTo>
                <a:lnTo>
                  <a:pt x="6" y="20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61764" y="3564087"/>
            <a:ext cx="862012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733152" y="4341560"/>
            <a:ext cx="1185862" cy="1152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2" descr="10%"/>
          <p:cNvSpPr>
            <a:spLocks noChangeArrowheads="1"/>
          </p:cNvSpPr>
          <p:nvPr/>
        </p:nvSpPr>
        <p:spPr bwMode="auto">
          <a:xfrm>
            <a:off x="7406626" y="2046437"/>
            <a:ext cx="1546225" cy="838200"/>
          </a:xfrm>
          <a:prstGeom prst="ellipse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Requirements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Analysis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Document</a:t>
            </a:r>
          </a:p>
        </p:txBody>
      </p:sp>
      <p:sp>
        <p:nvSpPr>
          <p:cNvPr id="26" name="Rectangle 23" descr="10%"/>
          <p:cNvSpPr>
            <a:spLocks noChangeArrowheads="1"/>
          </p:cNvSpPr>
          <p:nvPr/>
        </p:nvSpPr>
        <p:spPr bwMode="auto">
          <a:xfrm>
            <a:off x="5019026" y="2146449"/>
            <a:ext cx="1597025" cy="96202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System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Design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Document</a:t>
            </a: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4085576" y="5284937"/>
            <a:ext cx="849313" cy="2254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77626" y="5234137"/>
            <a:ext cx="191687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Tested Subsystem 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574651" y="4064149"/>
            <a:ext cx="717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943201" y="4099074"/>
            <a:ext cx="717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194989" y="5899299"/>
            <a:ext cx="3762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361676" y="5899299"/>
            <a:ext cx="575478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</a:t>
            </a: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2945751" y="3017987"/>
            <a:ext cx="1090613" cy="838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137839" y="3127524"/>
            <a:ext cx="80486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Unit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194989" y="3416449"/>
            <a:ext cx="3762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361676" y="3416449"/>
            <a:ext cx="575478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</a:t>
            </a:r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2945751" y="1938487"/>
            <a:ext cx="1090613" cy="838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137839" y="2048024"/>
            <a:ext cx="80486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Unit 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194989" y="2336949"/>
            <a:ext cx="3762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361676" y="2336949"/>
            <a:ext cx="575478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</a:t>
            </a:r>
          </a:p>
        </p:txBody>
      </p:sp>
      <p:sp>
        <p:nvSpPr>
          <p:cNvPr id="41" name="Rectangle 38" descr="10%"/>
          <p:cNvSpPr>
            <a:spLocks noChangeArrowheads="1"/>
          </p:cNvSpPr>
          <p:nvPr/>
        </p:nvSpPr>
        <p:spPr bwMode="auto">
          <a:xfrm>
            <a:off x="9337026" y="2763987"/>
            <a:ext cx="1054100" cy="62230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User 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Manual</a:t>
            </a:r>
          </a:p>
        </p:txBody>
      </p:sp>
      <p:sp>
        <p:nvSpPr>
          <p:cNvPr id="42" name="Rectangle 39" descr="10%"/>
          <p:cNvSpPr>
            <a:spLocks noChangeArrowheads="1"/>
          </p:cNvSpPr>
          <p:nvPr/>
        </p:nvSpPr>
        <p:spPr bwMode="auto">
          <a:xfrm>
            <a:off x="7019276" y="1844824"/>
            <a:ext cx="2282825" cy="120332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Requirements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Analysis</a:t>
            </a: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Document</a:t>
            </a: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V="1">
            <a:off x="2666351" y="5934224"/>
            <a:ext cx="2921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1" descr="10%"/>
          <p:cNvSpPr>
            <a:spLocks noChangeArrowheads="1"/>
          </p:cNvSpPr>
          <p:nvPr/>
        </p:nvSpPr>
        <p:spPr bwMode="auto">
          <a:xfrm>
            <a:off x="1278876" y="3056087"/>
            <a:ext cx="1492250" cy="814387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Subsystem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V="1">
            <a:off x="2647301" y="3457724"/>
            <a:ext cx="2921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3" descr="10%"/>
          <p:cNvSpPr>
            <a:spLocks noChangeArrowheads="1"/>
          </p:cNvSpPr>
          <p:nvPr/>
        </p:nvSpPr>
        <p:spPr bwMode="auto">
          <a:xfrm>
            <a:off x="1374126" y="1989287"/>
            <a:ext cx="1358900" cy="814387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Subsystem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2609201" y="2390924"/>
            <a:ext cx="2921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H="1">
            <a:off x="8775051" y="3292624"/>
            <a:ext cx="6096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8241651" y="3044974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H="1">
            <a:off x="5860401" y="3102124"/>
            <a:ext cx="1905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6704951" y="4143524"/>
            <a:ext cx="768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9067151" y="4162574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9182739" y="4326087"/>
            <a:ext cx="137537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Functioning</a:t>
            </a:r>
          </a:p>
          <a:p>
            <a:pPr algn="ctr"/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</a:t>
            </a: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6350329" y="4402287"/>
            <a:ext cx="143949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Integrated</a:t>
            </a:r>
          </a:p>
          <a:p>
            <a:pPr algn="ctr"/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Subsystems</a:t>
            </a: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080814" y="2706837"/>
            <a:ext cx="125515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Tested 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Subsystem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03364" y="5459944"/>
            <a:ext cx="3168352" cy="11080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6703364" y="545994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DIUJI OLEH DEVELOPER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2061171" y="4954439"/>
            <a:ext cx="34925" cy="587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2061171" y="4630589"/>
            <a:ext cx="34925" cy="587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061171" y="4378176"/>
            <a:ext cx="34925" cy="476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8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AKTIVITAS PENGUJIAN PERANGKAT LUNAK (2)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2" name="Rectangle 2" descr="10%"/>
          <p:cNvSpPr>
            <a:spLocks noChangeArrowheads="1"/>
          </p:cNvSpPr>
          <p:nvPr/>
        </p:nvSpPr>
        <p:spPr bwMode="auto">
          <a:xfrm>
            <a:off x="5586023" y="5643588"/>
            <a:ext cx="2043112" cy="207962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63" name="Oval 3" descr="10%"/>
          <p:cNvSpPr>
            <a:spLocks noChangeArrowheads="1"/>
          </p:cNvSpPr>
          <p:nvPr/>
        </p:nvSpPr>
        <p:spPr bwMode="auto">
          <a:xfrm>
            <a:off x="7894248" y="1778025"/>
            <a:ext cx="1884362" cy="806450"/>
          </a:xfrm>
          <a:prstGeom prst="ellipse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64" name="Rectangle 4" descr="10%"/>
          <p:cNvSpPr>
            <a:spLocks noChangeArrowheads="1"/>
          </p:cNvSpPr>
          <p:nvPr/>
        </p:nvSpPr>
        <p:spPr bwMode="auto">
          <a:xfrm>
            <a:off x="2579298" y="1911375"/>
            <a:ext cx="1884362" cy="80645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Global</a:t>
            </a:r>
          </a:p>
          <a:p>
            <a:pPr algn="ctr"/>
            <a:r>
              <a:rPr lang="en-US"/>
              <a:t>Requirements</a:t>
            </a:r>
          </a:p>
        </p:txBody>
      </p:sp>
      <p:sp>
        <p:nvSpPr>
          <p:cNvPr id="65" name="Rectangle 6" descr="10%"/>
          <p:cNvSpPr>
            <a:spLocks noChangeArrowheads="1"/>
          </p:cNvSpPr>
          <p:nvPr/>
        </p:nvSpPr>
        <p:spPr bwMode="auto">
          <a:xfrm>
            <a:off x="5470135" y="5575325"/>
            <a:ext cx="2308225" cy="33337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dirty="0"/>
              <a:t>User’s understanding</a:t>
            </a:r>
          </a:p>
        </p:txBody>
      </p:sp>
      <p:sp>
        <p:nvSpPr>
          <p:cNvPr id="67" name="Oval 8"/>
          <p:cNvSpPr>
            <a:spLocks noChangeArrowheads="1"/>
          </p:cNvSpPr>
          <p:nvPr/>
        </p:nvSpPr>
        <p:spPr bwMode="auto">
          <a:xfrm>
            <a:off x="2715823" y="3224238"/>
            <a:ext cx="1824037" cy="12223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2738048" y="3516338"/>
            <a:ext cx="180979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4528748" y="3856063"/>
            <a:ext cx="655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5211373" y="3224238"/>
            <a:ext cx="1730375" cy="12223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5447179" y="3516338"/>
            <a:ext cx="139070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Acceptance</a:t>
            </a:r>
          </a:p>
        </p:txBody>
      </p:sp>
      <p:sp>
        <p:nvSpPr>
          <p:cNvPr id="72" name="Rectangle 13" descr="10%"/>
          <p:cNvSpPr>
            <a:spLocks noChangeArrowheads="1"/>
          </p:cNvSpPr>
          <p:nvPr/>
        </p:nvSpPr>
        <p:spPr bwMode="auto">
          <a:xfrm>
            <a:off x="5295510" y="1628800"/>
            <a:ext cx="2330450" cy="1160463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Client’s </a:t>
            </a:r>
          </a:p>
          <a:p>
            <a:pPr algn="ctr"/>
            <a:r>
              <a:rPr lang="en-US"/>
              <a:t>Understanding</a:t>
            </a:r>
          </a:p>
          <a:p>
            <a:pPr algn="ctr"/>
            <a:r>
              <a:rPr lang="en-US"/>
              <a:t>of Requirements</a:t>
            </a:r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3252398" y="3794150"/>
            <a:ext cx="64440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Test</a:t>
            </a:r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5733579" y="3794150"/>
            <a:ext cx="64440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Test</a:t>
            </a:r>
          </a:p>
        </p:txBody>
      </p: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7694223" y="3224238"/>
            <a:ext cx="1730375" cy="12223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7872974" y="3516338"/>
            <a:ext cx="13413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Installation</a:t>
            </a:r>
          </a:p>
        </p:txBody>
      </p:sp>
      <p:sp>
        <p:nvSpPr>
          <p:cNvPr id="77" name="Rectangle 19" descr="10%"/>
          <p:cNvSpPr>
            <a:spLocks noChangeArrowheads="1"/>
          </p:cNvSpPr>
          <p:nvPr/>
        </p:nvSpPr>
        <p:spPr bwMode="auto">
          <a:xfrm>
            <a:off x="7938698" y="1873275"/>
            <a:ext cx="1725612" cy="95885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User </a:t>
            </a:r>
          </a:p>
          <a:p>
            <a:pPr algn="ctr"/>
            <a:r>
              <a:rPr lang="en-US"/>
              <a:t>Environment</a:t>
            </a:r>
          </a:p>
        </p:txBody>
      </p:sp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8216510" y="3794150"/>
            <a:ext cx="64440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Test</a:t>
            </a:r>
          </a:p>
        </p:txBody>
      </p:sp>
      <p:sp>
        <p:nvSpPr>
          <p:cNvPr id="79" name="Rectangle 21"/>
          <p:cNvSpPr>
            <a:spLocks noChangeArrowheads="1"/>
          </p:cNvSpPr>
          <p:nvPr/>
        </p:nvSpPr>
        <p:spPr bwMode="auto">
          <a:xfrm>
            <a:off x="5065323" y="5378475"/>
            <a:ext cx="11112" cy="333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8956806" y="5551887"/>
            <a:ext cx="11113" cy="333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5089135" y="5378475"/>
            <a:ext cx="4791075" cy="333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82" name="Oval 24"/>
          <p:cNvSpPr>
            <a:spLocks noChangeArrowheads="1"/>
          </p:cNvSpPr>
          <p:nvPr/>
        </p:nvSpPr>
        <p:spPr bwMode="auto">
          <a:xfrm>
            <a:off x="6459519" y="5922823"/>
            <a:ext cx="1303338" cy="8064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6548743" y="5990466"/>
            <a:ext cx="132087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System in</a:t>
            </a: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6786554" y="6284407"/>
            <a:ext cx="61715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Use</a:t>
            </a:r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>
            <a:off x="4984360" y="1628800"/>
            <a:ext cx="0" cy="5187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9111622" y="4586313"/>
            <a:ext cx="870429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</a:rPr>
              <a:t>Usable</a:t>
            </a:r>
          </a:p>
          <a:p>
            <a:pPr algn="ctr"/>
            <a:r>
              <a:rPr lang="en-US" sz="1600" b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4273837" y="3138513"/>
            <a:ext cx="117339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</a:rPr>
              <a:t>Validated</a:t>
            </a:r>
          </a:p>
          <a:p>
            <a:pPr algn="ctr"/>
            <a:r>
              <a:rPr lang="en-US" sz="1600" b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6690596" y="3100413"/>
            <a:ext cx="121667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</a:rPr>
              <a:t>Accepted</a:t>
            </a:r>
          </a:p>
          <a:p>
            <a:pPr algn="ctr"/>
            <a:r>
              <a:rPr lang="en-US" sz="1600" b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593710" y="2695600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 flipH="1">
            <a:off x="6127360" y="2790850"/>
            <a:ext cx="11430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H="1">
            <a:off x="8680060" y="2828950"/>
            <a:ext cx="19050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1904610" y="3851300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>
            <a:off x="6971910" y="3813200"/>
            <a:ext cx="692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 flipH="1">
            <a:off x="8037835" y="4486300"/>
            <a:ext cx="546975" cy="1679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>
            <a:off x="5529250" y="5976342"/>
            <a:ext cx="823510" cy="4020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00"/>
          </a:p>
        </p:txBody>
      </p:sp>
      <p:sp>
        <p:nvSpPr>
          <p:cNvPr id="98" name="Rectangle 97"/>
          <p:cNvSpPr/>
          <p:nvPr/>
        </p:nvSpPr>
        <p:spPr>
          <a:xfrm>
            <a:off x="1269083" y="5301208"/>
            <a:ext cx="3168352" cy="11080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1269083" y="530120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DIUJI OLEH DEVELOPER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397875" y="5633356"/>
            <a:ext cx="3168352" cy="11080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8397875" y="563335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DIUJI OLEH PENGGUNA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089135" y="4604408"/>
            <a:ext cx="3168352" cy="638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5089135" y="46044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DIUJI OLEH KLIEN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STRATEGI PENGUJIAN PERANGKAT LUNAK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4982095"/>
              </p:ext>
            </p:extLst>
          </p:nvPr>
        </p:nvGraphicFramePr>
        <p:xfrm>
          <a:off x="981051" y="2060848"/>
          <a:ext cx="10369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62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PENJELASAN STRATEGI PENGUJIAN PERANGKAT LUNAK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003" y="1772816"/>
            <a:ext cx="11026675" cy="4824536"/>
          </a:xfrm>
        </p:spPr>
        <p:txBody>
          <a:bodyPr>
            <a:norm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4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Unit testing: 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pengujian komponen individual (modul di pemrograman </a:t>
            </a:r>
            <a:r>
              <a:rPr lang="id-ID" altLang="zh-CN" sz="2400" dirty="0" err="1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prosedural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atau class di OOP).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4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Integration testing: 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pengujian terhadap koleksi dari komponen-komponen yang bekerja bersamaan.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4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Validation testing: 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pengujian aplikasi  terhadap kebutuhan pengguna.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4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System testing: 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pengujian aplikasi  secara keseluruhan.</a:t>
            </a:r>
          </a:p>
          <a:p>
            <a:pPr marL="68580" indent="0">
              <a:lnSpc>
                <a:spcPct val="200000"/>
              </a:lnSpc>
              <a:buNone/>
            </a:pPr>
            <a:endParaRPr lang="id-ID" sz="2400" dirty="0">
              <a:solidFill>
                <a:srgbClr val="0070C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PENJELASAN UNIT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47" y="2492896"/>
            <a:ext cx="3026370" cy="228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39" y="4750615"/>
            <a:ext cx="12192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684091" y="3286287"/>
            <a:ext cx="651964" cy="333375"/>
          </a:xfrm>
          <a:prstGeom prst="rightArrow">
            <a:avLst>
              <a:gd name="adj1" fmla="val 50000"/>
              <a:gd name="adj2" fmla="val 634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161659" y="3289463"/>
            <a:ext cx="660400" cy="330200"/>
          </a:xfrm>
          <a:prstGeom prst="rightArrow">
            <a:avLst>
              <a:gd name="adj1" fmla="val 50000"/>
              <a:gd name="adj2" fmla="val 1000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6200000">
            <a:off x="5589489" y="4069775"/>
            <a:ext cx="3175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05" y="2318234"/>
            <a:ext cx="1936106" cy="1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25867" y="5111764"/>
            <a:ext cx="3168352" cy="638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325867" y="51117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Hasil Pengujian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2288" y="2884038"/>
            <a:ext cx="1791902" cy="1027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Modul yang Diuji</a:t>
            </a:r>
            <a:endParaRPr lang="id-ID" sz="2000" dirty="0"/>
          </a:p>
        </p:txBody>
      </p:sp>
      <p:sp>
        <p:nvSpPr>
          <p:cNvPr id="22" name="Rectangle 21"/>
          <p:cNvSpPr/>
          <p:nvPr/>
        </p:nvSpPr>
        <p:spPr>
          <a:xfrm>
            <a:off x="693019" y="4770687"/>
            <a:ext cx="3168352" cy="1077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12639" y="4770687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err="1" smtClean="0">
                <a:solidFill>
                  <a:schemeClr val="bg1"/>
                </a:solidFill>
              </a:rPr>
              <a:t>Software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dirty="0" err="1" smtClean="0">
                <a:solidFill>
                  <a:schemeClr val="bg1"/>
                </a:solidFill>
              </a:rPr>
              <a:t>Engineer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5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KOMPONEN PADA UNIT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557115" y="2309116"/>
            <a:ext cx="5122020" cy="3672408"/>
          </a:xfrm>
        </p:spPr>
        <p:txBody>
          <a:bodyPr>
            <a:normAutofit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cs typeface="Arial" pitchFamily="34" charset="0"/>
              </a:rPr>
              <a:t>Antarmuka perangkat lunak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cs typeface="Arial" pitchFamily="34" charset="0"/>
              </a:rPr>
              <a:t>Struktur Data Lokal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cs typeface="Arial" pitchFamily="34" charset="0"/>
              </a:rPr>
              <a:t>Batasan dan Asumsi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cs typeface="Arial" pitchFamily="34" charset="0"/>
              </a:rPr>
              <a:t>Independent </a:t>
            </a:r>
            <a:r>
              <a:rPr lang="id-ID" sz="2800" dirty="0" err="1" smtClean="0">
                <a:cs typeface="Arial" pitchFamily="34" charset="0"/>
              </a:rPr>
              <a:t>Path</a:t>
            </a:r>
            <a:endParaRPr lang="id-ID" sz="2800" dirty="0" smtClean="0"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err="1" smtClean="0">
                <a:cs typeface="Arial" pitchFamily="34" charset="0"/>
              </a:rPr>
              <a:t>Error</a:t>
            </a:r>
            <a:r>
              <a:rPr lang="id-ID" sz="2800" dirty="0" smtClean="0">
                <a:cs typeface="Arial" pitchFamily="34" charset="0"/>
              </a:rPr>
              <a:t> </a:t>
            </a:r>
            <a:r>
              <a:rPr lang="id-ID" sz="2800" dirty="0" err="1" smtClean="0">
                <a:cs typeface="Arial" pitchFamily="34" charset="0"/>
              </a:rPr>
              <a:t>Handling</a:t>
            </a:r>
            <a:r>
              <a:rPr lang="id-ID" sz="2800" dirty="0">
                <a:cs typeface="Arial" pitchFamily="34" charset="0"/>
              </a:rPr>
              <a:t> </a:t>
            </a:r>
            <a:r>
              <a:rPr lang="id-ID" sz="2800" dirty="0" err="1" smtClean="0">
                <a:cs typeface="Arial" pitchFamily="34" charset="0"/>
              </a:rPr>
              <a:t>Path</a:t>
            </a:r>
            <a:endParaRPr lang="id-ID" sz="2800" dirty="0"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965827" y="2170707"/>
            <a:ext cx="1498600" cy="1041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15" y="4651970"/>
            <a:ext cx="12192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8231551" y="2381547"/>
            <a:ext cx="1022715" cy="64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id-ID" altLang="zh-CN" sz="2400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Modul</a:t>
            </a:r>
          </a:p>
          <a:p>
            <a:pPr algn="ctr">
              <a:lnSpc>
                <a:spcPct val="75000"/>
              </a:lnSpc>
            </a:pPr>
            <a:r>
              <a:rPr lang="id-ID" altLang="zh-CN" sz="2400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Uji</a:t>
            </a:r>
            <a:endParaRPr lang="en-US" altLang="zh-CN" sz="24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9464427" y="5251095"/>
            <a:ext cx="148438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id-ID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Uji Kasus</a:t>
            </a:r>
            <a:endParaRPr lang="en-US" altLang="zh-CN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 rot="16200000">
            <a:off x="8118227" y="3770907"/>
            <a:ext cx="1143000" cy="3810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2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PENDEKATAN INTEGRATION TESTING 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42903" y="22048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3603" y="31700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31603" y="41479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9003" y="51131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50703" y="5113164"/>
            <a:ext cx="685800" cy="482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657203" y="3170064"/>
            <a:ext cx="685800" cy="482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08103" y="3170064"/>
            <a:ext cx="685800" cy="482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361803" y="4643264"/>
            <a:ext cx="3810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2911203" y="2700164"/>
            <a:ext cx="38100" cy="46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2885803" y="2725564"/>
            <a:ext cx="9779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646216" y="2360439"/>
            <a:ext cx="278601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top module is tested with 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646216" y="2589039"/>
            <a:ext cx="73898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stubs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325416" y="3795539"/>
            <a:ext cx="285013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stubs are replaced one at 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325416" y="4024139"/>
            <a:ext cx="211596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a time, "depth first"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2300016" y="4608339"/>
            <a:ext cx="3465691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as new modules are integrated, 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300016" y="4836939"/>
            <a:ext cx="3209211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some subset of tests is re-run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769916" y="2233439"/>
            <a:ext cx="33663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1982516" y="3249439"/>
            <a:ext cx="33663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1258616" y="4227339"/>
            <a:ext cx="34945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725216" y="5154439"/>
            <a:ext cx="35426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1652316" y="5154439"/>
            <a:ext cx="33663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E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2846116" y="3262139"/>
            <a:ext cx="32380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</a:t>
            </a: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3671616" y="3262139"/>
            <a:ext cx="36227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G</a:t>
            </a:r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flipH="1">
            <a:off x="2161903" y="2712864"/>
            <a:ext cx="7239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H="1">
            <a:off x="1387203" y="3678064"/>
            <a:ext cx="7239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904603" y="4655964"/>
            <a:ext cx="4572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>
            <a:spLocks/>
          </p:cNvSpPr>
          <p:nvPr/>
        </p:nvSpPr>
        <p:spPr bwMode="auto">
          <a:xfrm>
            <a:off x="6237635" y="3830464"/>
            <a:ext cx="2020888" cy="2147888"/>
          </a:xfrm>
          <a:custGeom>
            <a:avLst/>
            <a:gdLst>
              <a:gd name="T0" fmla="*/ 946 w 1273"/>
              <a:gd name="T1" fmla="*/ 111 h 1353"/>
              <a:gd name="T2" fmla="*/ 875 w 1273"/>
              <a:gd name="T3" fmla="*/ 80 h 1353"/>
              <a:gd name="T4" fmla="*/ 819 w 1273"/>
              <a:gd name="T5" fmla="*/ 56 h 1353"/>
              <a:gd name="T6" fmla="*/ 779 w 1273"/>
              <a:gd name="T7" fmla="*/ 40 h 1353"/>
              <a:gd name="T8" fmla="*/ 755 w 1273"/>
              <a:gd name="T9" fmla="*/ 24 h 1353"/>
              <a:gd name="T10" fmla="*/ 716 w 1273"/>
              <a:gd name="T11" fmla="*/ 8 h 1353"/>
              <a:gd name="T12" fmla="*/ 652 w 1273"/>
              <a:gd name="T13" fmla="*/ 0 h 1353"/>
              <a:gd name="T14" fmla="*/ 620 w 1273"/>
              <a:gd name="T15" fmla="*/ 0 h 1353"/>
              <a:gd name="T16" fmla="*/ 549 w 1273"/>
              <a:gd name="T17" fmla="*/ 16 h 1353"/>
              <a:gd name="T18" fmla="*/ 501 w 1273"/>
              <a:gd name="T19" fmla="*/ 40 h 1353"/>
              <a:gd name="T20" fmla="*/ 445 w 1273"/>
              <a:gd name="T21" fmla="*/ 72 h 1353"/>
              <a:gd name="T22" fmla="*/ 350 w 1273"/>
              <a:gd name="T23" fmla="*/ 119 h 1353"/>
              <a:gd name="T24" fmla="*/ 302 w 1273"/>
              <a:gd name="T25" fmla="*/ 135 h 1353"/>
              <a:gd name="T26" fmla="*/ 207 w 1273"/>
              <a:gd name="T27" fmla="*/ 191 h 1353"/>
              <a:gd name="T28" fmla="*/ 159 w 1273"/>
              <a:gd name="T29" fmla="*/ 239 h 1353"/>
              <a:gd name="T30" fmla="*/ 119 w 1273"/>
              <a:gd name="T31" fmla="*/ 286 h 1353"/>
              <a:gd name="T32" fmla="*/ 87 w 1273"/>
              <a:gd name="T33" fmla="*/ 358 h 1353"/>
              <a:gd name="T34" fmla="*/ 72 w 1273"/>
              <a:gd name="T35" fmla="*/ 390 h 1353"/>
              <a:gd name="T36" fmla="*/ 72 w 1273"/>
              <a:gd name="T37" fmla="*/ 469 h 1353"/>
              <a:gd name="T38" fmla="*/ 80 w 1273"/>
              <a:gd name="T39" fmla="*/ 557 h 1353"/>
              <a:gd name="T40" fmla="*/ 87 w 1273"/>
              <a:gd name="T41" fmla="*/ 604 h 1353"/>
              <a:gd name="T42" fmla="*/ 87 w 1273"/>
              <a:gd name="T43" fmla="*/ 660 h 1353"/>
              <a:gd name="T44" fmla="*/ 72 w 1273"/>
              <a:gd name="T45" fmla="*/ 732 h 1353"/>
              <a:gd name="T46" fmla="*/ 56 w 1273"/>
              <a:gd name="T47" fmla="*/ 787 h 1353"/>
              <a:gd name="T48" fmla="*/ 32 w 1273"/>
              <a:gd name="T49" fmla="*/ 851 h 1353"/>
              <a:gd name="T50" fmla="*/ 0 w 1273"/>
              <a:gd name="T51" fmla="*/ 970 h 1353"/>
              <a:gd name="T52" fmla="*/ 0 w 1273"/>
              <a:gd name="T53" fmla="*/ 1042 h 1353"/>
              <a:gd name="T54" fmla="*/ 8 w 1273"/>
              <a:gd name="T55" fmla="*/ 1113 h 1353"/>
              <a:gd name="T56" fmla="*/ 32 w 1273"/>
              <a:gd name="T57" fmla="*/ 1185 h 1353"/>
              <a:gd name="T58" fmla="*/ 48 w 1273"/>
              <a:gd name="T59" fmla="*/ 1217 h 1353"/>
              <a:gd name="T60" fmla="*/ 87 w 1273"/>
              <a:gd name="T61" fmla="*/ 1257 h 1353"/>
              <a:gd name="T62" fmla="*/ 127 w 1273"/>
              <a:gd name="T63" fmla="*/ 1280 h 1353"/>
              <a:gd name="T64" fmla="*/ 183 w 1273"/>
              <a:gd name="T65" fmla="*/ 1288 h 1353"/>
              <a:gd name="T66" fmla="*/ 254 w 1273"/>
              <a:gd name="T67" fmla="*/ 1288 h 1353"/>
              <a:gd name="T68" fmla="*/ 358 w 1273"/>
              <a:gd name="T69" fmla="*/ 1288 h 1353"/>
              <a:gd name="T70" fmla="*/ 445 w 1273"/>
              <a:gd name="T71" fmla="*/ 1288 h 1353"/>
              <a:gd name="T72" fmla="*/ 533 w 1273"/>
              <a:gd name="T73" fmla="*/ 1288 h 1353"/>
              <a:gd name="T74" fmla="*/ 636 w 1273"/>
              <a:gd name="T75" fmla="*/ 1288 h 1353"/>
              <a:gd name="T76" fmla="*/ 739 w 1273"/>
              <a:gd name="T77" fmla="*/ 1296 h 1353"/>
              <a:gd name="T78" fmla="*/ 811 w 1273"/>
              <a:gd name="T79" fmla="*/ 1312 h 1353"/>
              <a:gd name="T80" fmla="*/ 851 w 1273"/>
              <a:gd name="T81" fmla="*/ 1320 h 1353"/>
              <a:gd name="T82" fmla="*/ 954 w 1273"/>
              <a:gd name="T83" fmla="*/ 1336 h 1353"/>
              <a:gd name="T84" fmla="*/ 1034 w 1273"/>
              <a:gd name="T85" fmla="*/ 1352 h 1353"/>
              <a:gd name="T86" fmla="*/ 1097 w 1273"/>
              <a:gd name="T87" fmla="*/ 1352 h 1353"/>
              <a:gd name="T88" fmla="*/ 1169 w 1273"/>
              <a:gd name="T89" fmla="*/ 1344 h 1353"/>
              <a:gd name="T90" fmla="*/ 1200 w 1273"/>
              <a:gd name="T91" fmla="*/ 1328 h 1353"/>
              <a:gd name="T92" fmla="*/ 1248 w 1273"/>
              <a:gd name="T93" fmla="*/ 1280 h 1353"/>
              <a:gd name="T94" fmla="*/ 1264 w 1273"/>
              <a:gd name="T95" fmla="*/ 1233 h 1353"/>
              <a:gd name="T96" fmla="*/ 1272 w 1273"/>
              <a:gd name="T97" fmla="*/ 1169 h 1353"/>
              <a:gd name="T98" fmla="*/ 1256 w 1273"/>
              <a:gd name="T99" fmla="*/ 1082 h 1353"/>
              <a:gd name="T100" fmla="*/ 1240 w 1273"/>
              <a:gd name="T101" fmla="*/ 1034 h 1353"/>
              <a:gd name="T102" fmla="*/ 1208 w 1273"/>
              <a:gd name="T103" fmla="*/ 938 h 1353"/>
              <a:gd name="T104" fmla="*/ 1185 w 1273"/>
              <a:gd name="T105" fmla="*/ 875 h 1353"/>
              <a:gd name="T106" fmla="*/ 1161 w 1273"/>
              <a:gd name="T107" fmla="*/ 811 h 1353"/>
              <a:gd name="T108" fmla="*/ 1145 w 1273"/>
              <a:gd name="T109" fmla="*/ 708 h 1353"/>
              <a:gd name="T110" fmla="*/ 1145 w 1273"/>
              <a:gd name="T111" fmla="*/ 636 h 1353"/>
              <a:gd name="T112" fmla="*/ 1137 w 1273"/>
              <a:gd name="T113" fmla="*/ 477 h 1353"/>
              <a:gd name="T114" fmla="*/ 1129 w 1273"/>
              <a:gd name="T115" fmla="*/ 398 h 1353"/>
              <a:gd name="T116" fmla="*/ 1105 w 1273"/>
              <a:gd name="T117" fmla="*/ 310 h 1353"/>
              <a:gd name="T118" fmla="*/ 1089 w 1273"/>
              <a:gd name="T119" fmla="*/ 278 h 1353"/>
              <a:gd name="T120" fmla="*/ 1018 w 1273"/>
              <a:gd name="T121" fmla="*/ 183 h 1353"/>
              <a:gd name="T122" fmla="*/ 946 w 1273"/>
              <a:gd name="T123" fmla="*/ 111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3" h="1353">
                <a:moveTo>
                  <a:pt x="962" y="119"/>
                </a:moveTo>
                <a:lnTo>
                  <a:pt x="946" y="111"/>
                </a:lnTo>
                <a:lnTo>
                  <a:pt x="906" y="95"/>
                </a:lnTo>
                <a:lnTo>
                  <a:pt x="875" y="80"/>
                </a:lnTo>
                <a:lnTo>
                  <a:pt x="851" y="72"/>
                </a:lnTo>
                <a:lnTo>
                  <a:pt x="819" y="56"/>
                </a:lnTo>
                <a:lnTo>
                  <a:pt x="803" y="48"/>
                </a:lnTo>
                <a:lnTo>
                  <a:pt x="779" y="40"/>
                </a:lnTo>
                <a:lnTo>
                  <a:pt x="763" y="32"/>
                </a:lnTo>
                <a:lnTo>
                  <a:pt x="755" y="24"/>
                </a:lnTo>
                <a:lnTo>
                  <a:pt x="739" y="16"/>
                </a:lnTo>
                <a:lnTo>
                  <a:pt x="716" y="8"/>
                </a:lnTo>
                <a:lnTo>
                  <a:pt x="684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580" y="8"/>
                </a:lnTo>
                <a:lnTo>
                  <a:pt x="549" y="16"/>
                </a:lnTo>
                <a:lnTo>
                  <a:pt x="517" y="32"/>
                </a:lnTo>
                <a:lnTo>
                  <a:pt x="501" y="40"/>
                </a:lnTo>
                <a:lnTo>
                  <a:pt x="485" y="48"/>
                </a:lnTo>
                <a:lnTo>
                  <a:pt x="445" y="72"/>
                </a:lnTo>
                <a:lnTo>
                  <a:pt x="398" y="95"/>
                </a:lnTo>
                <a:lnTo>
                  <a:pt x="350" y="119"/>
                </a:lnTo>
                <a:lnTo>
                  <a:pt x="326" y="127"/>
                </a:lnTo>
                <a:lnTo>
                  <a:pt x="302" y="135"/>
                </a:lnTo>
                <a:lnTo>
                  <a:pt x="254" y="159"/>
                </a:lnTo>
                <a:lnTo>
                  <a:pt x="207" y="191"/>
                </a:lnTo>
                <a:lnTo>
                  <a:pt x="167" y="223"/>
                </a:lnTo>
                <a:lnTo>
                  <a:pt x="159" y="239"/>
                </a:lnTo>
                <a:lnTo>
                  <a:pt x="143" y="254"/>
                </a:lnTo>
                <a:lnTo>
                  <a:pt x="119" y="286"/>
                </a:lnTo>
                <a:lnTo>
                  <a:pt x="95" y="326"/>
                </a:lnTo>
                <a:lnTo>
                  <a:pt x="87" y="358"/>
                </a:lnTo>
                <a:lnTo>
                  <a:pt x="80" y="374"/>
                </a:lnTo>
                <a:lnTo>
                  <a:pt x="72" y="390"/>
                </a:lnTo>
                <a:lnTo>
                  <a:pt x="72" y="422"/>
                </a:lnTo>
                <a:lnTo>
                  <a:pt x="72" y="469"/>
                </a:lnTo>
                <a:lnTo>
                  <a:pt x="72" y="525"/>
                </a:lnTo>
                <a:lnTo>
                  <a:pt x="80" y="557"/>
                </a:lnTo>
                <a:lnTo>
                  <a:pt x="80" y="565"/>
                </a:lnTo>
                <a:lnTo>
                  <a:pt x="87" y="604"/>
                </a:lnTo>
                <a:lnTo>
                  <a:pt x="87" y="636"/>
                </a:lnTo>
                <a:lnTo>
                  <a:pt x="87" y="660"/>
                </a:lnTo>
                <a:lnTo>
                  <a:pt x="80" y="692"/>
                </a:lnTo>
                <a:lnTo>
                  <a:pt x="72" y="732"/>
                </a:lnTo>
                <a:lnTo>
                  <a:pt x="64" y="763"/>
                </a:lnTo>
                <a:lnTo>
                  <a:pt x="56" y="787"/>
                </a:lnTo>
                <a:lnTo>
                  <a:pt x="48" y="811"/>
                </a:lnTo>
                <a:lnTo>
                  <a:pt x="32" y="851"/>
                </a:lnTo>
                <a:lnTo>
                  <a:pt x="16" y="907"/>
                </a:lnTo>
                <a:lnTo>
                  <a:pt x="0" y="970"/>
                </a:lnTo>
                <a:lnTo>
                  <a:pt x="0" y="1018"/>
                </a:lnTo>
                <a:lnTo>
                  <a:pt x="0" y="1042"/>
                </a:lnTo>
                <a:lnTo>
                  <a:pt x="0" y="1066"/>
                </a:lnTo>
                <a:lnTo>
                  <a:pt x="8" y="1113"/>
                </a:lnTo>
                <a:lnTo>
                  <a:pt x="16" y="1153"/>
                </a:lnTo>
                <a:lnTo>
                  <a:pt x="32" y="1185"/>
                </a:lnTo>
                <a:lnTo>
                  <a:pt x="40" y="1201"/>
                </a:lnTo>
                <a:lnTo>
                  <a:pt x="48" y="1217"/>
                </a:lnTo>
                <a:lnTo>
                  <a:pt x="64" y="1233"/>
                </a:lnTo>
                <a:lnTo>
                  <a:pt x="87" y="1257"/>
                </a:lnTo>
                <a:lnTo>
                  <a:pt x="111" y="1272"/>
                </a:lnTo>
                <a:lnTo>
                  <a:pt x="127" y="1280"/>
                </a:lnTo>
                <a:lnTo>
                  <a:pt x="159" y="1288"/>
                </a:lnTo>
                <a:lnTo>
                  <a:pt x="183" y="1288"/>
                </a:lnTo>
                <a:lnTo>
                  <a:pt x="215" y="1288"/>
                </a:lnTo>
                <a:lnTo>
                  <a:pt x="254" y="1288"/>
                </a:lnTo>
                <a:lnTo>
                  <a:pt x="294" y="1288"/>
                </a:lnTo>
                <a:lnTo>
                  <a:pt x="358" y="1288"/>
                </a:lnTo>
                <a:lnTo>
                  <a:pt x="413" y="1288"/>
                </a:lnTo>
                <a:lnTo>
                  <a:pt x="445" y="1288"/>
                </a:lnTo>
                <a:lnTo>
                  <a:pt x="477" y="1288"/>
                </a:lnTo>
                <a:lnTo>
                  <a:pt x="533" y="1288"/>
                </a:lnTo>
                <a:lnTo>
                  <a:pt x="596" y="1288"/>
                </a:lnTo>
                <a:lnTo>
                  <a:pt x="636" y="1288"/>
                </a:lnTo>
                <a:lnTo>
                  <a:pt x="684" y="1288"/>
                </a:lnTo>
                <a:lnTo>
                  <a:pt x="739" y="1296"/>
                </a:lnTo>
                <a:lnTo>
                  <a:pt x="771" y="1304"/>
                </a:lnTo>
                <a:lnTo>
                  <a:pt x="811" y="1312"/>
                </a:lnTo>
                <a:lnTo>
                  <a:pt x="819" y="1312"/>
                </a:lnTo>
                <a:lnTo>
                  <a:pt x="851" y="1320"/>
                </a:lnTo>
                <a:lnTo>
                  <a:pt x="898" y="1328"/>
                </a:lnTo>
                <a:lnTo>
                  <a:pt x="954" y="1336"/>
                </a:lnTo>
                <a:lnTo>
                  <a:pt x="1010" y="1352"/>
                </a:lnTo>
                <a:lnTo>
                  <a:pt x="1034" y="1352"/>
                </a:lnTo>
                <a:lnTo>
                  <a:pt x="1049" y="1352"/>
                </a:lnTo>
                <a:lnTo>
                  <a:pt x="1097" y="1352"/>
                </a:lnTo>
                <a:lnTo>
                  <a:pt x="1129" y="1352"/>
                </a:lnTo>
                <a:lnTo>
                  <a:pt x="1169" y="1344"/>
                </a:lnTo>
                <a:lnTo>
                  <a:pt x="1185" y="1336"/>
                </a:lnTo>
                <a:lnTo>
                  <a:pt x="1200" y="1328"/>
                </a:lnTo>
                <a:lnTo>
                  <a:pt x="1232" y="1304"/>
                </a:lnTo>
                <a:lnTo>
                  <a:pt x="1248" y="1280"/>
                </a:lnTo>
                <a:lnTo>
                  <a:pt x="1264" y="1249"/>
                </a:lnTo>
                <a:lnTo>
                  <a:pt x="1264" y="1233"/>
                </a:lnTo>
                <a:lnTo>
                  <a:pt x="1272" y="1209"/>
                </a:lnTo>
                <a:lnTo>
                  <a:pt x="1272" y="1169"/>
                </a:lnTo>
                <a:lnTo>
                  <a:pt x="1264" y="1129"/>
                </a:lnTo>
                <a:lnTo>
                  <a:pt x="1256" y="1082"/>
                </a:lnTo>
                <a:lnTo>
                  <a:pt x="1248" y="1058"/>
                </a:lnTo>
                <a:lnTo>
                  <a:pt x="1240" y="1034"/>
                </a:lnTo>
                <a:lnTo>
                  <a:pt x="1224" y="986"/>
                </a:lnTo>
                <a:lnTo>
                  <a:pt x="1208" y="938"/>
                </a:lnTo>
                <a:lnTo>
                  <a:pt x="1193" y="899"/>
                </a:lnTo>
                <a:lnTo>
                  <a:pt x="1185" y="875"/>
                </a:lnTo>
                <a:lnTo>
                  <a:pt x="1177" y="859"/>
                </a:lnTo>
                <a:lnTo>
                  <a:pt x="1161" y="811"/>
                </a:lnTo>
                <a:lnTo>
                  <a:pt x="1153" y="763"/>
                </a:lnTo>
                <a:lnTo>
                  <a:pt x="1145" y="708"/>
                </a:lnTo>
                <a:lnTo>
                  <a:pt x="1145" y="684"/>
                </a:lnTo>
                <a:lnTo>
                  <a:pt x="1145" y="636"/>
                </a:lnTo>
                <a:lnTo>
                  <a:pt x="1137" y="533"/>
                </a:lnTo>
                <a:lnTo>
                  <a:pt x="1137" y="477"/>
                </a:lnTo>
                <a:lnTo>
                  <a:pt x="1137" y="453"/>
                </a:lnTo>
                <a:lnTo>
                  <a:pt x="1129" y="398"/>
                </a:lnTo>
                <a:lnTo>
                  <a:pt x="1121" y="350"/>
                </a:lnTo>
                <a:lnTo>
                  <a:pt x="1105" y="310"/>
                </a:lnTo>
                <a:lnTo>
                  <a:pt x="1097" y="294"/>
                </a:lnTo>
                <a:lnTo>
                  <a:pt x="1089" y="278"/>
                </a:lnTo>
                <a:lnTo>
                  <a:pt x="1057" y="231"/>
                </a:lnTo>
                <a:lnTo>
                  <a:pt x="1018" y="183"/>
                </a:lnTo>
                <a:lnTo>
                  <a:pt x="970" y="135"/>
                </a:lnTo>
                <a:lnTo>
                  <a:pt x="946" y="111"/>
                </a:lnTo>
                <a:lnTo>
                  <a:pt x="962" y="11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8409335" y="22048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7647335" y="31700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898035" y="41479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6415435" y="51131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317135" y="5113164"/>
            <a:ext cx="685800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8510935" y="3170064"/>
            <a:ext cx="685800" cy="482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9374535" y="3170064"/>
            <a:ext cx="685800" cy="482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11"/>
          <p:cNvGrpSpPr>
            <a:grpSpLocks/>
          </p:cNvGrpSpPr>
          <p:nvPr/>
        </p:nvGrpSpPr>
        <p:grpSpPr bwMode="auto">
          <a:xfrm>
            <a:off x="8028335" y="2700164"/>
            <a:ext cx="725488" cy="457200"/>
            <a:chOff x="2256" y="1056"/>
            <a:chExt cx="457" cy="288"/>
          </a:xfrm>
        </p:grpSpPr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584" y="1056"/>
              <a:ext cx="129" cy="97"/>
            </a:xfrm>
            <a:custGeom>
              <a:avLst/>
              <a:gdLst>
                <a:gd name="T0" fmla="*/ 128 w 129"/>
                <a:gd name="T1" fmla="*/ 0 h 97"/>
                <a:gd name="T2" fmla="*/ 38 w 129"/>
                <a:gd name="T3" fmla="*/ 96 h 97"/>
                <a:gd name="T4" fmla="*/ 23 w 129"/>
                <a:gd name="T5" fmla="*/ 66 h 97"/>
                <a:gd name="T6" fmla="*/ 0 w 129"/>
                <a:gd name="T7" fmla="*/ 37 h 97"/>
                <a:gd name="T8" fmla="*/ 128 w 12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7">
                  <a:moveTo>
                    <a:pt x="128" y="0"/>
                  </a:moveTo>
                  <a:lnTo>
                    <a:pt x="38" y="96"/>
                  </a:lnTo>
                  <a:lnTo>
                    <a:pt x="23" y="66"/>
                  </a:lnTo>
                  <a:lnTo>
                    <a:pt x="0" y="37"/>
                  </a:lnTo>
                  <a:lnTo>
                    <a:pt x="12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 flipH="1">
              <a:off x="2256" y="1128"/>
              <a:ext cx="360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14"/>
          <p:cNvGrpSpPr>
            <a:grpSpLocks/>
          </p:cNvGrpSpPr>
          <p:nvPr/>
        </p:nvGrpSpPr>
        <p:grpSpPr bwMode="auto">
          <a:xfrm>
            <a:off x="7253635" y="3665364"/>
            <a:ext cx="712788" cy="469900"/>
            <a:chOff x="1768" y="1664"/>
            <a:chExt cx="449" cy="296"/>
          </a:xfrm>
        </p:grpSpPr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2096" y="1664"/>
              <a:ext cx="121" cy="97"/>
            </a:xfrm>
            <a:custGeom>
              <a:avLst/>
              <a:gdLst>
                <a:gd name="T0" fmla="*/ 120 w 121"/>
                <a:gd name="T1" fmla="*/ 0 h 97"/>
                <a:gd name="T2" fmla="*/ 30 w 121"/>
                <a:gd name="T3" fmla="*/ 96 h 97"/>
                <a:gd name="T4" fmla="*/ 15 w 121"/>
                <a:gd name="T5" fmla="*/ 66 h 97"/>
                <a:gd name="T6" fmla="*/ 0 w 121"/>
                <a:gd name="T7" fmla="*/ 44 h 97"/>
                <a:gd name="T8" fmla="*/ 120 w 12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97">
                  <a:moveTo>
                    <a:pt x="120" y="0"/>
                  </a:moveTo>
                  <a:lnTo>
                    <a:pt x="30" y="96"/>
                  </a:lnTo>
                  <a:lnTo>
                    <a:pt x="15" y="66"/>
                  </a:lnTo>
                  <a:lnTo>
                    <a:pt x="0" y="44"/>
                  </a:lnTo>
                  <a:lnTo>
                    <a:pt x="12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1768" y="1736"/>
              <a:ext cx="352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Line 17"/>
          <p:cNvSpPr>
            <a:spLocks noChangeShapeType="1"/>
          </p:cNvSpPr>
          <p:nvPr/>
        </p:nvSpPr>
        <p:spPr bwMode="auto">
          <a:xfrm flipH="1">
            <a:off x="6732935" y="4643264"/>
            <a:ext cx="520700" cy="469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>
            <a:off x="7228235" y="4643264"/>
            <a:ext cx="444500" cy="482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8777635" y="2700164"/>
            <a:ext cx="38100" cy="46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8752235" y="2725564"/>
            <a:ext cx="9779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8331548" y="3846339"/>
            <a:ext cx="318356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drivers are replaced one at a 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8331548" y="4074939"/>
            <a:ext cx="192360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time, "depth first"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8229948" y="4722639"/>
            <a:ext cx="361958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worker modules are grouped into 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8229948" y="4951239"/>
            <a:ext cx="232435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latin typeface="Arial" pitchFamily="34" charset="0"/>
                <a:ea typeface="宋体" pitchFamily="2" charset="-122"/>
                <a:cs typeface="Arial" pitchFamily="34" charset="0"/>
              </a:rPr>
              <a:t>builds and integrated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8636348" y="2233439"/>
            <a:ext cx="33663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</a:t>
            </a: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7848948" y="3249439"/>
            <a:ext cx="33663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125048" y="4227339"/>
            <a:ext cx="34945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</a:t>
            </a: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6591648" y="5154439"/>
            <a:ext cx="35426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</a:t>
            </a: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7518748" y="5154439"/>
            <a:ext cx="33663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E</a:t>
            </a: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8712548" y="3262139"/>
            <a:ext cx="32380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</a:t>
            </a: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9538048" y="3262139"/>
            <a:ext cx="36227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G</a:t>
            </a: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6629748" y="5898977"/>
            <a:ext cx="109004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  <a:ea typeface="宋体" pitchFamily="2" charset="-122"/>
                <a:cs typeface="Arial" pitchFamily="34" charset="0"/>
              </a:rPr>
              <a:t>cluster</a:t>
            </a:r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>
            <a:off x="8098185" y="3735214"/>
            <a:ext cx="279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36911" y="5949280"/>
            <a:ext cx="3168352" cy="638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436911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err="1" smtClean="0">
                <a:solidFill>
                  <a:schemeClr val="bg1"/>
                </a:solidFill>
              </a:rPr>
              <a:t>TOP-DOWN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325867" y="5933963"/>
            <a:ext cx="3168352" cy="638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8325867" y="593396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err="1" smtClean="0">
                <a:solidFill>
                  <a:schemeClr val="bg1"/>
                </a:solidFill>
              </a:rPr>
              <a:t>BOTTOM-UP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6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PENJELASAN VALIDATION TESTING 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36911" y="5232102"/>
            <a:ext cx="3168352" cy="1077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442243" y="523210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Dokumen Kebutuhan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325867" y="5526682"/>
            <a:ext cx="3168352" cy="638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8325867" y="552668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Produk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80" name="Picture 3" descr="E:\Picture\File.png"/>
          <p:cNvPicPr>
            <a:picLocks noGrp="1" noChangeAspect="1" noChangeArrowheads="1"/>
          </p:cNvPicPr>
          <p:nvPr>
            <p:ph idx="1"/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39" y="2060848"/>
            <a:ext cx="2160240" cy="27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92" y="1890646"/>
            <a:ext cx="2952328" cy="2952328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505536" y="2953785"/>
            <a:ext cx="3568625" cy="1584176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SINKRON?</a:t>
            </a:r>
            <a:endParaRPr lang="id-ID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6738" y="1628800"/>
            <a:ext cx="3565273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STRATEGI PENGUJIAN SYSTEM TESTING (1)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1011" y="5877272"/>
            <a:ext cx="4274644" cy="5955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621011" y="5877272"/>
            <a:ext cx="427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err="1" smtClean="0">
                <a:solidFill>
                  <a:schemeClr val="bg1"/>
                </a:solidFill>
              </a:rPr>
              <a:t>Exhausting</a:t>
            </a:r>
            <a:r>
              <a:rPr lang="id-ID" sz="3200" b="1" dirty="0" smtClean="0">
                <a:solidFill>
                  <a:schemeClr val="bg1"/>
                </a:solidFill>
              </a:rPr>
              <a:t> Testing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262361" y="4058816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932411" y="1772816"/>
            <a:ext cx="65088" cy="179388"/>
            <a:chOff x="2808" y="640"/>
            <a:chExt cx="41" cy="113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808" y="664"/>
              <a:ext cx="41" cy="89"/>
            </a:xfrm>
            <a:custGeom>
              <a:avLst/>
              <a:gdLst>
                <a:gd name="T0" fmla="*/ 20 w 41"/>
                <a:gd name="T1" fmla="*/ 88 h 89"/>
                <a:gd name="T2" fmla="*/ 0 w 41"/>
                <a:gd name="T3" fmla="*/ 0 h 89"/>
                <a:gd name="T4" fmla="*/ 20 w 41"/>
                <a:gd name="T5" fmla="*/ 0 h 89"/>
                <a:gd name="T6" fmla="*/ 40 w 41"/>
                <a:gd name="T7" fmla="*/ 0 h 89"/>
                <a:gd name="T8" fmla="*/ 20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836" y="640"/>
              <a:ext cx="0" cy="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703811" y="1976016"/>
            <a:ext cx="546100" cy="2286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3262611" y="2039516"/>
            <a:ext cx="1524000" cy="65088"/>
            <a:chOff x="3016" y="808"/>
            <a:chExt cx="960" cy="41"/>
          </a:xfrm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016" y="808"/>
              <a:ext cx="89" cy="41"/>
            </a:xfrm>
            <a:custGeom>
              <a:avLst/>
              <a:gdLst>
                <a:gd name="T0" fmla="*/ 0 w 89"/>
                <a:gd name="T1" fmla="*/ 20 h 41"/>
                <a:gd name="T2" fmla="*/ 88 w 89"/>
                <a:gd name="T3" fmla="*/ 0 h 41"/>
                <a:gd name="T4" fmla="*/ 88 w 89"/>
                <a:gd name="T5" fmla="*/ 20 h 41"/>
                <a:gd name="T6" fmla="*/ 88 w 89"/>
                <a:gd name="T7" fmla="*/ 40 h 41"/>
                <a:gd name="T8" fmla="*/ 0 w 8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1">
                  <a:moveTo>
                    <a:pt x="0" y="20"/>
                  </a:moveTo>
                  <a:lnTo>
                    <a:pt x="88" y="0"/>
                  </a:lnTo>
                  <a:lnTo>
                    <a:pt x="88" y="20"/>
                  </a:lnTo>
                  <a:lnTo>
                    <a:pt x="88" y="4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3120" y="836"/>
              <a:ext cx="8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976861" y="2230016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2805411" y="2395116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2805411" y="2395116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>
            <a:off x="2094211" y="2566566"/>
            <a:ext cx="67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>
            <a:off x="1916411" y="2738016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916411" y="2738016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1319511" y="2909466"/>
            <a:ext cx="59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161011" y="2566566"/>
            <a:ext cx="1003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2087861" y="2560216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3897611" y="2839616"/>
            <a:ext cx="546100" cy="2286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4183361" y="2560216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1325861" y="2915816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1141711" y="3106316"/>
            <a:ext cx="344488" cy="179388"/>
          </a:xfrm>
          <a:custGeom>
            <a:avLst/>
            <a:gdLst>
              <a:gd name="T0" fmla="*/ 0 w 217"/>
              <a:gd name="T1" fmla="*/ 112 h 113"/>
              <a:gd name="T2" fmla="*/ 112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12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1141711" y="3106316"/>
            <a:ext cx="522288" cy="179388"/>
          </a:xfrm>
          <a:custGeom>
            <a:avLst/>
            <a:gdLst>
              <a:gd name="T0" fmla="*/ 0 w 329"/>
              <a:gd name="T1" fmla="*/ 112 h 113"/>
              <a:gd name="T2" fmla="*/ 112 w 329"/>
              <a:gd name="T3" fmla="*/ 0 h 113"/>
              <a:gd name="T4" fmla="*/ 216 w 329"/>
              <a:gd name="T5" fmla="*/ 112 h 113"/>
              <a:gd name="T6" fmla="*/ 328 w 329"/>
              <a:gd name="T7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9" h="113">
                <a:moveTo>
                  <a:pt x="0" y="112"/>
                </a:moveTo>
                <a:lnTo>
                  <a:pt x="112" y="0"/>
                </a:lnTo>
                <a:lnTo>
                  <a:pt x="216" y="112"/>
                </a:lnTo>
                <a:lnTo>
                  <a:pt x="328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887711" y="3284116"/>
            <a:ext cx="230188" cy="280988"/>
          </a:xfrm>
          <a:custGeom>
            <a:avLst/>
            <a:gdLst>
              <a:gd name="T0" fmla="*/ 144 w 145"/>
              <a:gd name="T1" fmla="*/ 0 h 177"/>
              <a:gd name="T2" fmla="*/ 0 w 145"/>
              <a:gd name="T3" fmla="*/ 0 h 177"/>
              <a:gd name="T4" fmla="*/ 0 w 145"/>
              <a:gd name="T5" fmla="*/ 17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" h="177">
                <a:moveTo>
                  <a:pt x="144" y="0"/>
                </a:moveTo>
                <a:lnTo>
                  <a:pt x="0" y="0"/>
                </a:lnTo>
                <a:lnTo>
                  <a:pt x="0" y="17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1668761" y="3296816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1383011" y="3601616"/>
            <a:ext cx="5461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621011" y="3601616"/>
            <a:ext cx="5334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>
            <a:off x="894061" y="3868316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1668761" y="3868316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900411" y="4052466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2272011" y="2909466"/>
            <a:ext cx="57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2691111" y="3106316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2691111" y="3106316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2424411" y="3284116"/>
            <a:ext cx="230188" cy="280988"/>
          </a:xfrm>
          <a:custGeom>
            <a:avLst/>
            <a:gdLst>
              <a:gd name="T0" fmla="*/ 144 w 145"/>
              <a:gd name="T1" fmla="*/ 0 h 177"/>
              <a:gd name="T2" fmla="*/ 0 w 145"/>
              <a:gd name="T3" fmla="*/ 0 h 177"/>
              <a:gd name="T4" fmla="*/ 0 w 145"/>
              <a:gd name="T5" fmla="*/ 17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" h="177">
                <a:moveTo>
                  <a:pt x="144" y="0"/>
                </a:moveTo>
                <a:lnTo>
                  <a:pt x="0" y="0"/>
                </a:lnTo>
                <a:lnTo>
                  <a:pt x="0" y="17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3205461" y="3296816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2932411" y="3601616"/>
            <a:ext cx="5461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2157711" y="3601616"/>
            <a:ext cx="5461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2430761" y="3868316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3205461" y="3868316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2843511" y="4052466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2862561" y="2915816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>
            <a:off x="2437111" y="4052466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4" name="Oval 45"/>
          <p:cNvSpPr>
            <a:spLocks noChangeArrowheads="1"/>
          </p:cNvSpPr>
          <p:nvPr/>
        </p:nvSpPr>
        <p:spPr bwMode="auto">
          <a:xfrm>
            <a:off x="2780011" y="4033416"/>
            <a:ext cx="38100" cy="381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1243311" y="4033416"/>
            <a:ext cx="25400" cy="381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>
            <a:off x="2811761" y="4058816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>
            <a:off x="2145011" y="4255666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>
            <a:off x="1268711" y="4255666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9" name="Oval 50"/>
          <p:cNvSpPr>
            <a:spLocks noChangeArrowheads="1"/>
          </p:cNvSpPr>
          <p:nvPr/>
        </p:nvSpPr>
        <p:spPr bwMode="auto">
          <a:xfrm>
            <a:off x="2094211" y="4236616"/>
            <a:ext cx="38100" cy="254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0" name="Freeform 51"/>
          <p:cNvSpPr>
            <a:spLocks/>
          </p:cNvSpPr>
          <p:nvPr/>
        </p:nvSpPr>
        <p:spPr bwMode="auto">
          <a:xfrm>
            <a:off x="2119611" y="4274716"/>
            <a:ext cx="534988" cy="204788"/>
          </a:xfrm>
          <a:custGeom>
            <a:avLst/>
            <a:gdLst>
              <a:gd name="T0" fmla="*/ 0 w 337"/>
              <a:gd name="T1" fmla="*/ 0 h 129"/>
              <a:gd name="T2" fmla="*/ 0 w 337"/>
              <a:gd name="T3" fmla="*/ 128 h 129"/>
              <a:gd name="T4" fmla="*/ 336 w 337"/>
              <a:gd name="T5" fmla="*/ 12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7" h="129">
                <a:moveTo>
                  <a:pt x="0" y="0"/>
                </a:moveTo>
                <a:lnTo>
                  <a:pt x="0" y="128"/>
                </a:lnTo>
                <a:lnTo>
                  <a:pt x="336" y="12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1" name="Oval 52"/>
          <p:cNvSpPr>
            <a:spLocks noChangeArrowheads="1"/>
          </p:cNvSpPr>
          <p:nvPr/>
        </p:nvSpPr>
        <p:spPr bwMode="auto">
          <a:xfrm>
            <a:off x="2640311" y="4465216"/>
            <a:ext cx="38100" cy="254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>
            <a:off x="4183361" y="3093616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3" name="Line 54"/>
          <p:cNvSpPr>
            <a:spLocks noChangeShapeType="1"/>
          </p:cNvSpPr>
          <p:nvPr/>
        </p:nvSpPr>
        <p:spPr bwMode="auto">
          <a:xfrm>
            <a:off x="2703811" y="4484266"/>
            <a:ext cx="146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2487911" y="4706516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2487911" y="4706516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V="1">
            <a:off x="2659361" y="447791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7" name="Freeform 58"/>
          <p:cNvSpPr>
            <a:spLocks/>
          </p:cNvSpPr>
          <p:nvPr/>
        </p:nvSpPr>
        <p:spPr bwMode="auto">
          <a:xfrm>
            <a:off x="2830811" y="2077616"/>
            <a:ext cx="1970088" cy="2808288"/>
          </a:xfrm>
          <a:custGeom>
            <a:avLst/>
            <a:gdLst>
              <a:gd name="T0" fmla="*/ 0 w 1241"/>
              <a:gd name="T1" fmla="*/ 1768 h 1769"/>
              <a:gd name="T2" fmla="*/ 1240 w 1241"/>
              <a:gd name="T3" fmla="*/ 1768 h 1769"/>
              <a:gd name="T4" fmla="*/ 1240 w 1241"/>
              <a:gd name="T5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1" h="1769">
                <a:moveTo>
                  <a:pt x="0" y="1768"/>
                </a:moveTo>
                <a:lnTo>
                  <a:pt x="1240" y="1768"/>
                </a:lnTo>
                <a:lnTo>
                  <a:pt x="12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68" name="Group 59"/>
          <p:cNvGrpSpPr>
            <a:grpSpLocks/>
          </p:cNvGrpSpPr>
          <p:nvPr/>
        </p:nvGrpSpPr>
        <p:grpSpPr bwMode="auto">
          <a:xfrm>
            <a:off x="2614911" y="5062116"/>
            <a:ext cx="65088" cy="204788"/>
            <a:chOff x="2608" y="2712"/>
            <a:chExt cx="41" cy="129"/>
          </a:xfrm>
        </p:grpSpPr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2608" y="2752"/>
              <a:ext cx="41" cy="89"/>
            </a:xfrm>
            <a:custGeom>
              <a:avLst/>
              <a:gdLst>
                <a:gd name="T0" fmla="*/ 20 w 41"/>
                <a:gd name="T1" fmla="*/ 88 h 89"/>
                <a:gd name="T2" fmla="*/ 0 w 41"/>
                <a:gd name="T3" fmla="*/ 0 h 89"/>
                <a:gd name="T4" fmla="*/ 20 w 41"/>
                <a:gd name="T5" fmla="*/ 0 h 89"/>
                <a:gd name="T6" fmla="*/ 40 w 41"/>
                <a:gd name="T7" fmla="*/ 0 h 89"/>
                <a:gd name="T8" fmla="*/ 20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2636" y="27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4853286" y="3698454"/>
            <a:ext cx="122629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loop &lt; 20 X</a:t>
            </a:r>
          </a:p>
        </p:txBody>
      </p:sp>
      <p:sp>
        <p:nvSpPr>
          <p:cNvPr id="73" name="Freeform 64"/>
          <p:cNvSpPr>
            <a:spLocks/>
          </p:cNvSpPr>
          <p:nvPr/>
        </p:nvSpPr>
        <p:spPr bwMode="auto">
          <a:xfrm>
            <a:off x="2805411" y="2560216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4" name="Freeform 65"/>
          <p:cNvSpPr>
            <a:spLocks/>
          </p:cNvSpPr>
          <p:nvPr/>
        </p:nvSpPr>
        <p:spPr bwMode="auto">
          <a:xfrm>
            <a:off x="2805411" y="2560216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7" name="Freeform 66"/>
          <p:cNvSpPr>
            <a:spLocks/>
          </p:cNvSpPr>
          <p:nvPr/>
        </p:nvSpPr>
        <p:spPr bwMode="auto">
          <a:xfrm>
            <a:off x="1916411" y="2903116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1" name="Freeform 67"/>
          <p:cNvSpPr>
            <a:spLocks/>
          </p:cNvSpPr>
          <p:nvPr/>
        </p:nvSpPr>
        <p:spPr bwMode="auto">
          <a:xfrm>
            <a:off x="1916411" y="2903116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2" name="Freeform 68"/>
          <p:cNvSpPr>
            <a:spLocks/>
          </p:cNvSpPr>
          <p:nvPr/>
        </p:nvSpPr>
        <p:spPr bwMode="auto">
          <a:xfrm>
            <a:off x="1141711" y="3284116"/>
            <a:ext cx="344488" cy="166688"/>
          </a:xfrm>
          <a:custGeom>
            <a:avLst/>
            <a:gdLst>
              <a:gd name="T0" fmla="*/ 0 w 217"/>
              <a:gd name="T1" fmla="*/ 0 h 105"/>
              <a:gd name="T2" fmla="*/ 112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12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3" name="Freeform 69"/>
          <p:cNvSpPr>
            <a:spLocks/>
          </p:cNvSpPr>
          <p:nvPr/>
        </p:nvSpPr>
        <p:spPr bwMode="auto">
          <a:xfrm>
            <a:off x="1141711" y="3284116"/>
            <a:ext cx="344488" cy="166688"/>
          </a:xfrm>
          <a:custGeom>
            <a:avLst/>
            <a:gdLst>
              <a:gd name="T0" fmla="*/ 0 w 217"/>
              <a:gd name="T1" fmla="*/ 0 h 105"/>
              <a:gd name="T2" fmla="*/ 112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12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4" name="Freeform 70"/>
          <p:cNvSpPr>
            <a:spLocks/>
          </p:cNvSpPr>
          <p:nvPr/>
        </p:nvSpPr>
        <p:spPr bwMode="auto">
          <a:xfrm>
            <a:off x="2691111" y="3284116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5" name="Freeform 71"/>
          <p:cNvSpPr>
            <a:spLocks/>
          </p:cNvSpPr>
          <p:nvPr/>
        </p:nvSpPr>
        <p:spPr bwMode="auto">
          <a:xfrm>
            <a:off x="2691111" y="3284116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6" name="Freeform 72"/>
          <p:cNvSpPr>
            <a:spLocks/>
          </p:cNvSpPr>
          <p:nvPr/>
        </p:nvSpPr>
        <p:spPr bwMode="auto">
          <a:xfrm>
            <a:off x="2487911" y="4884316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7" name="Freeform 73"/>
          <p:cNvSpPr>
            <a:spLocks/>
          </p:cNvSpPr>
          <p:nvPr/>
        </p:nvSpPr>
        <p:spPr bwMode="auto">
          <a:xfrm>
            <a:off x="2487911" y="4884316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8" name="Line 74"/>
          <p:cNvSpPr>
            <a:spLocks noChangeShapeType="1"/>
          </p:cNvSpPr>
          <p:nvPr/>
        </p:nvSpPr>
        <p:spPr bwMode="auto">
          <a:xfrm>
            <a:off x="3046711" y="3290466"/>
            <a:ext cx="11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9" name="AutoShape 79"/>
          <p:cNvSpPr>
            <a:spLocks noChangeArrowheads="1"/>
          </p:cNvSpPr>
          <p:nvPr/>
        </p:nvSpPr>
        <p:spPr bwMode="auto">
          <a:xfrm>
            <a:off x="2754611" y="2357016"/>
            <a:ext cx="419100" cy="3810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0" name="AutoShape 80"/>
          <p:cNvSpPr>
            <a:spLocks noChangeArrowheads="1"/>
          </p:cNvSpPr>
          <p:nvPr/>
        </p:nvSpPr>
        <p:spPr bwMode="auto">
          <a:xfrm>
            <a:off x="1865611" y="2712616"/>
            <a:ext cx="419100" cy="3810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1" name="AutoShape 81"/>
          <p:cNvSpPr>
            <a:spLocks noChangeArrowheads="1"/>
          </p:cNvSpPr>
          <p:nvPr/>
        </p:nvSpPr>
        <p:spPr bwMode="auto">
          <a:xfrm>
            <a:off x="1090911" y="3080916"/>
            <a:ext cx="419100" cy="3810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" name="AutoShape 82"/>
          <p:cNvSpPr>
            <a:spLocks noChangeArrowheads="1"/>
          </p:cNvSpPr>
          <p:nvPr/>
        </p:nvSpPr>
        <p:spPr bwMode="auto">
          <a:xfrm>
            <a:off x="2640311" y="3080916"/>
            <a:ext cx="419100" cy="3810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3" name="AutoShape 83"/>
          <p:cNvSpPr>
            <a:spLocks noChangeArrowheads="1"/>
          </p:cNvSpPr>
          <p:nvPr/>
        </p:nvSpPr>
        <p:spPr bwMode="auto">
          <a:xfrm>
            <a:off x="2424411" y="4681116"/>
            <a:ext cx="419100" cy="3810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8" name="Line 3"/>
          <p:cNvSpPr>
            <a:spLocks noChangeShapeType="1"/>
          </p:cNvSpPr>
          <p:nvPr/>
        </p:nvSpPr>
        <p:spPr bwMode="auto">
          <a:xfrm>
            <a:off x="7244556" y="4241800"/>
            <a:ext cx="0" cy="1524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9" name="Line 4"/>
          <p:cNvSpPr>
            <a:spLocks noChangeShapeType="1"/>
          </p:cNvSpPr>
          <p:nvPr/>
        </p:nvSpPr>
        <p:spPr bwMode="auto">
          <a:xfrm>
            <a:off x="8968581" y="1851025"/>
            <a:ext cx="0" cy="233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8686006" y="2146300"/>
            <a:ext cx="546100" cy="2286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01" name="Group 6"/>
          <p:cNvGrpSpPr>
            <a:grpSpLocks/>
          </p:cNvGrpSpPr>
          <p:nvPr/>
        </p:nvGrpSpPr>
        <p:grpSpPr bwMode="auto">
          <a:xfrm>
            <a:off x="9244806" y="2209800"/>
            <a:ext cx="1524000" cy="65088"/>
            <a:chOff x="2976" y="1152"/>
            <a:chExt cx="960" cy="41"/>
          </a:xfrm>
        </p:grpSpPr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2976" y="1152"/>
              <a:ext cx="89" cy="41"/>
            </a:xfrm>
            <a:custGeom>
              <a:avLst/>
              <a:gdLst>
                <a:gd name="T0" fmla="*/ 0 w 89"/>
                <a:gd name="T1" fmla="*/ 20 h 41"/>
                <a:gd name="T2" fmla="*/ 88 w 89"/>
                <a:gd name="T3" fmla="*/ 0 h 41"/>
                <a:gd name="T4" fmla="*/ 88 w 89"/>
                <a:gd name="T5" fmla="*/ 20 h 41"/>
                <a:gd name="T6" fmla="*/ 88 w 89"/>
                <a:gd name="T7" fmla="*/ 40 h 41"/>
                <a:gd name="T8" fmla="*/ 0 w 8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1">
                  <a:moveTo>
                    <a:pt x="0" y="20"/>
                  </a:moveTo>
                  <a:lnTo>
                    <a:pt x="88" y="0"/>
                  </a:lnTo>
                  <a:lnTo>
                    <a:pt x="88" y="20"/>
                  </a:lnTo>
                  <a:lnTo>
                    <a:pt x="88" y="4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3" name="Line 8"/>
            <p:cNvSpPr>
              <a:spLocks noChangeShapeType="1"/>
            </p:cNvSpPr>
            <p:nvPr/>
          </p:nvSpPr>
          <p:spPr bwMode="auto">
            <a:xfrm>
              <a:off x="3080" y="1180"/>
              <a:ext cx="8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8959056" y="2413000"/>
            <a:ext cx="0" cy="1270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05" name="Freeform 10"/>
          <p:cNvSpPr>
            <a:spLocks/>
          </p:cNvSpPr>
          <p:nvPr/>
        </p:nvSpPr>
        <p:spPr bwMode="auto">
          <a:xfrm>
            <a:off x="8787606" y="2565400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6" name="Freeform 11"/>
          <p:cNvSpPr>
            <a:spLocks/>
          </p:cNvSpPr>
          <p:nvPr/>
        </p:nvSpPr>
        <p:spPr bwMode="auto">
          <a:xfrm>
            <a:off x="8787606" y="2565400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7" name="Line 12"/>
          <p:cNvSpPr>
            <a:spLocks noChangeShapeType="1"/>
          </p:cNvSpPr>
          <p:nvPr/>
        </p:nvSpPr>
        <p:spPr bwMode="auto">
          <a:xfrm flipH="1">
            <a:off x="8076406" y="2736850"/>
            <a:ext cx="6731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08" name="Freeform 13"/>
          <p:cNvSpPr>
            <a:spLocks/>
          </p:cNvSpPr>
          <p:nvPr/>
        </p:nvSpPr>
        <p:spPr bwMode="auto">
          <a:xfrm>
            <a:off x="7898606" y="2908300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9" name="Freeform 14"/>
          <p:cNvSpPr>
            <a:spLocks/>
          </p:cNvSpPr>
          <p:nvPr/>
        </p:nvSpPr>
        <p:spPr bwMode="auto">
          <a:xfrm>
            <a:off x="7898606" y="2908300"/>
            <a:ext cx="344488" cy="166688"/>
          </a:xfrm>
          <a:custGeom>
            <a:avLst/>
            <a:gdLst>
              <a:gd name="T0" fmla="*/ 0 w 217"/>
              <a:gd name="T1" fmla="*/ 104 h 105"/>
              <a:gd name="T2" fmla="*/ 104 w 217"/>
              <a:gd name="T3" fmla="*/ 0 h 105"/>
              <a:gd name="T4" fmla="*/ 216 w 217"/>
              <a:gd name="T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104"/>
                </a:moveTo>
                <a:lnTo>
                  <a:pt x="104" y="0"/>
                </a:lnTo>
                <a:lnTo>
                  <a:pt x="216" y="10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0" name="Line 15"/>
          <p:cNvSpPr>
            <a:spLocks noChangeShapeType="1"/>
          </p:cNvSpPr>
          <p:nvPr/>
        </p:nvSpPr>
        <p:spPr bwMode="auto">
          <a:xfrm flipH="1">
            <a:off x="7301706" y="3079750"/>
            <a:ext cx="5969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1" name="Line 16"/>
          <p:cNvSpPr>
            <a:spLocks noChangeShapeType="1"/>
          </p:cNvSpPr>
          <p:nvPr/>
        </p:nvSpPr>
        <p:spPr bwMode="auto">
          <a:xfrm>
            <a:off x="9143206" y="2736850"/>
            <a:ext cx="1003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8070056" y="2730500"/>
            <a:ext cx="0" cy="1778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" name="Rectangle 18"/>
          <p:cNvSpPr>
            <a:spLocks noChangeArrowheads="1"/>
          </p:cNvSpPr>
          <p:nvPr/>
        </p:nvSpPr>
        <p:spPr bwMode="auto">
          <a:xfrm>
            <a:off x="9879806" y="3009900"/>
            <a:ext cx="546100" cy="2286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4" name="Line 19"/>
          <p:cNvSpPr>
            <a:spLocks noChangeShapeType="1"/>
          </p:cNvSpPr>
          <p:nvPr/>
        </p:nvSpPr>
        <p:spPr bwMode="auto">
          <a:xfrm flipV="1">
            <a:off x="10165556" y="273050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7308056" y="3098800"/>
            <a:ext cx="0" cy="1524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6" name="Freeform 21"/>
          <p:cNvSpPr>
            <a:spLocks/>
          </p:cNvSpPr>
          <p:nvPr/>
        </p:nvSpPr>
        <p:spPr bwMode="auto">
          <a:xfrm>
            <a:off x="7123906" y="3276600"/>
            <a:ext cx="344488" cy="179388"/>
          </a:xfrm>
          <a:custGeom>
            <a:avLst/>
            <a:gdLst>
              <a:gd name="T0" fmla="*/ 0 w 217"/>
              <a:gd name="T1" fmla="*/ 112 h 113"/>
              <a:gd name="T2" fmla="*/ 112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12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7" name="Freeform 22"/>
          <p:cNvSpPr>
            <a:spLocks/>
          </p:cNvSpPr>
          <p:nvPr/>
        </p:nvSpPr>
        <p:spPr bwMode="auto">
          <a:xfrm>
            <a:off x="7123906" y="3276600"/>
            <a:ext cx="522288" cy="179388"/>
          </a:xfrm>
          <a:custGeom>
            <a:avLst/>
            <a:gdLst>
              <a:gd name="T0" fmla="*/ 0 w 329"/>
              <a:gd name="T1" fmla="*/ 112 h 113"/>
              <a:gd name="T2" fmla="*/ 112 w 329"/>
              <a:gd name="T3" fmla="*/ 0 h 113"/>
              <a:gd name="T4" fmla="*/ 216 w 329"/>
              <a:gd name="T5" fmla="*/ 112 h 113"/>
              <a:gd name="T6" fmla="*/ 328 w 329"/>
              <a:gd name="T7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9" h="113">
                <a:moveTo>
                  <a:pt x="0" y="112"/>
                </a:moveTo>
                <a:lnTo>
                  <a:pt x="112" y="0"/>
                </a:lnTo>
                <a:lnTo>
                  <a:pt x="216" y="112"/>
                </a:lnTo>
                <a:lnTo>
                  <a:pt x="328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8" name="Freeform 23"/>
          <p:cNvSpPr>
            <a:spLocks/>
          </p:cNvSpPr>
          <p:nvPr/>
        </p:nvSpPr>
        <p:spPr bwMode="auto">
          <a:xfrm>
            <a:off x="6869906" y="3454400"/>
            <a:ext cx="230188" cy="280988"/>
          </a:xfrm>
          <a:custGeom>
            <a:avLst/>
            <a:gdLst>
              <a:gd name="T0" fmla="*/ 144 w 145"/>
              <a:gd name="T1" fmla="*/ 0 h 177"/>
              <a:gd name="T2" fmla="*/ 0 w 145"/>
              <a:gd name="T3" fmla="*/ 0 h 177"/>
              <a:gd name="T4" fmla="*/ 0 w 145"/>
              <a:gd name="T5" fmla="*/ 17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" h="177">
                <a:moveTo>
                  <a:pt x="144" y="0"/>
                </a:moveTo>
                <a:lnTo>
                  <a:pt x="0" y="0"/>
                </a:lnTo>
                <a:lnTo>
                  <a:pt x="0" y="176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9" name="Line 24"/>
          <p:cNvSpPr>
            <a:spLocks noChangeShapeType="1"/>
          </p:cNvSpPr>
          <p:nvPr/>
        </p:nvSpPr>
        <p:spPr bwMode="auto">
          <a:xfrm>
            <a:off x="7650956" y="3467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0" name="Rectangle 25"/>
          <p:cNvSpPr>
            <a:spLocks noChangeArrowheads="1"/>
          </p:cNvSpPr>
          <p:nvPr/>
        </p:nvSpPr>
        <p:spPr bwMode="auto">
          <a:xfrm>
            <a:off x="7365206" y="3771900"/>
            <a:ext cx="5461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6603206" y="3771900"/>
            <a:ext cx="5334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2" name="Line 27"/>
          <p:cNvSpPr>
            <a:spLocks noChangeShapeType="1"/>
          </p:cNvSpPr>
          <p:nvPr/>
        </p:nvSpPr>
        <p:spPr bwMode="auto">
          <a:xfrm>
            <a:off x="6876256" y="4038600"/>
            <a:ext cx="0" cy="165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>
            <a:off x="7650956" y="40386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4" name="Line 29"/>
          <p:cNvSpPr>
            <a:spLocks noChangeShapeType="1"/>
          </p:cNvSpPr>
          <p:nvPr/>
        </p:nvSpPr>
        <p:spPr bwMode="auto">
          <a:xfrm>
            <a:off x="8254206" y="3079750"/>
            <a:ext cx="57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5" name="Freeform 30"/>
          <p:cNvSpPr>
            <a:spLocks/>
          </p:cNvSpPr>
          <p:nvPr/>
        </p:nvSpPr>
        <p:spPr bwMode="auto">
          <a:xfrm>
            <a:off x="8673306" y="3276600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6" name="Freeform 31"/>
          <p:cNvSpPr>
            <a:spLocks/>
          </p:cNvSpPr>
          <p:nvPr/>
        </p:nvSpPr>
        <p:spPr bwMode="auto">
          <a:xfrm>
            <a:off x="8673306" y="3276600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7" name="Freeform 32"/>
          <p:cNvSpPr>
            <a:spLocks/>
          </p:cNvSpPr>
          <p:nvPr/>
        </p:nvSpPr>
        <p:spPr bwMode="auto">
          <a:xfrm>
            <a:off x="8406606" y="3454400"/>
            <a:ext cx="230188" cy="280988"/>
          </a:xfrm>
          <a:custGeom>
            <a:avLst/>
            <a:gdLst>
              <a:gd name="T0" fmla="*/ 144 w 145"/>
              <a:gd name="T1" fmla="*/ 0 h 177"/>
              <a:gd name="T2" fmla="*/ 0 w 145"/>
              <a:gd name="T3" fmla="*/ 0 h 177"/>
              <a:gd name="T4" fmla="*/ 0 w 145"/>
              <a:gd name="T5" fmla="*/ 17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" h="177">
                <a:moveTo>
                  <a:pt x="144" y="0"/>
                </a:moveTo>
                <a:lnTo>
                  <a:pt x="0" y="0"/>
                </a:lnTo>
                <a:lnTo>
                  <a:pt x="0" y="17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8" name="Line 33"/>
          <p:cNvSpPr>
            <a:spLocks noChangeShapeType="1"/>
          </p:cNvSpPr>
          <p:nvPr/>
        </p:nvSpPr>
        <p:spPr bwMode="auto">
          <a:xfrm>
            <a:off x="9187656" y="3467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9" name="Rectangle 34"/>
          <p:cNvSpPr>
            <a:spLocks noChangeArrowheads="1"/>
          </p:cNvSpPr>
          <p:nvPr/>
        </p:nvSpPr>
        <p:spPr bwMode="auto">
          <a:xfrm>
            <a:off x="8914606" y="3771900"/>
            <a:ext cx="5461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0" name="Rectangle 35"/>
          <p:cNvSpPr>
            <a:spLocks noChangeArrowheads="1"/>
          </p:cNvSpPr>
          <p:nvPr/>
        </p:nvSpPr>
        <p:spPr bwMode="auto">
          <a:xfrm>
            <a:off x="8139906" y="3771900"/>
            <a:ext cx="546100" cy="2413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1" name="Line 36"/>
          <p:cNvSpPr>
            <a:spLocks noChangeShapeType="1"/>
          </p:cNvSpPr>
          <p:nvPr/>
        </p:nvSpPr>
        <p:spPr bwMode="auto">
          <a:xfrm>
            <a:off x="8412956" y="40386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2" name="Line 37"/>
          <p:cNvSpPr>
            <a:spLocks noChangeShapeType="1"/>
          </p:cNvSpPr>
          <p:nvPr/>
        </p:nvSpPr>
        <p:spPr bwMode="auto">
          <a:xfrm>
            <a:off x="9187656" y="40386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" name="Line 38"/>
          <p:cNvSpPr>
            <a:spLocks noChangeShapeType="1"/>
          </p:cNvSpPr>
          <p:nvPr/>
        </p:nvSpPr>
        <p:spPr bwMode="auto">
          <a:xfrm>
            <a:off x="8825706" y="4222750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4" name="Line 39"/>
          <p:cNvSpPr>
            <a:spLocks noChangeShapeType="1"/>
          </p:cNvSpPr>
          <p:nvPr/>
        </p:nvSpPr>
        <p:spPr bwMode="auto">
          <a:xfrm>
            <a:off x="8844756" y="30861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>
            <a:off x="8419306" y="422275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6" name="Oval 41"/>
          <p:cNvSpPr>
            <a:spLocks noChangeArrowheads="1"/>
          </p:cNvSpPr>
          <p:nvPr/>
        </p:nvSpPr>
        <p:spPr bwMode="auto">
          <a:xfrm>
            <a:off x="8762206" y="4203700"/>
            <a:ext cx="38100" cy="381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7" name="Oval 42"/>
          <p:cNvSpPr>
            <a:spLocks noChangeArrowheads="1"/>
          </p:cNvSpPr>
          <p:nvPr/>
        </p:nvSpPr>
        <p:spPr bwMode="auto">
          <a:xfrm>
            <a:off x="7225506" y="4203700"/>
            <a:ext cx="25400" cy="381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8" name="Line 43"/>
          <p:cNvSpPr>
            <a:spLocks noChangeShapeType="1"/>
          </p:cNvSpPr>
          <p:nvPr/>
        </p:nvSpPr>
        <p:spPr bwMode="auto">
          <a:xfrm>
            <a:off x="8793956" y="42291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9" name="Line 44"/>
          <p:cNvSpPr>
            <a:spLocks noChangeShapeType="1"/>
          </p:cNvSpPr>
          <p:nvPr/>
        </p:nvSpPr>
        <p:spPr bwMode="auto">
          <a:xfrm flipH="1">
            <a:off x="8127206" y="4425950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0" name="Line 45"/>
          <p:cNvSpPr>
            <a:spLocks noChangeShapeType="1"/>
          </p:cNvSpPr>
          <p:nvPr/>
        </p:nvSpPr>
        <p:spPr bwMode="auto">
          <a:xfrm>
            <a:off x="7263606" y="4425950"/>
            <a:ext cx="812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1" name="Oval 46"/>
          <p:cNvSpPr>
            <a:spLocks noChangeArrowheads="1"/>
          </p:cNvSpPr>
          <p:nvPr/>
        </p:nvSpPr>
        <p:spPr bwMode="auto">
          <a:xfrm>
            <a:off x="8076406" y="4406900"/>
            <a:ext cx="38100" cy="254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2" name="Freeform 47"/>
          <p:cNvSpPr>
            <a:spLocks/>
          </p:cNvSpPr>
          <p:nvPr/>
        </p:nvSpPr>
        <p:spPr bwMode="auto">
          <a:xfrm>
            <a:off x="8101806" y="4445000"/>
            <a:ext cx="534988" cy="204788"/>
          </a:xfrm>
          <a:custGeom>
            <a:avLst/>
            <a:gdLst>
              <a:gd name="T0" fmla="*/ 0 w 337"/>
              <a:gd name="T1" fmla="*/ 0 h 129"/>
              <a:gd name="T2" fmla="*/ 0 w 337"/>
              <a:gd name="T3" fmla="*/ 128 h 129"/>
              <a:gd name="T4" fmla="*/ 336 w 337"/>
              <a:gd name="T5" fmla="*/ 12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7" h="129">
                <a:moveTo>
                  <a:pt x="0" y="0"/>
                </a:moveTo>
                <a:lnTo>
                  <a:pt x="0" y="128"/>
                </a:lnTo>
                <a:lnTo>
                  <a:pt x="336" y="128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3" name="Oval 48"/>
          <p:cNvSpPr>
            <a:spLocks noChangeArrowheads="1"/>
          </p:cNvSpPr>
          <p:nvPr/>
        </p:nvSpPr>
        <p:spPr bwMode="auto">
          <a:xfrm>
            <a:off x="8622506" y="4635500"/>
            <a:ext cx="38100" cy="254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4" name="Line 49"/>
          <p:cNvSpPr>
            <a:spLocks noChangeShapeType="1"/>
          </p:cNvSpPr>
          <p:nvPr/>
        </p:nvSpPr>
        <p:spPr bwMode="auto">
          <a:xfrm>
            <a:off x="10165556" y="32639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5" name="Line 50"/>
          <p:cNvSpPr>
            <a:spLocks noChangeShapeType="1"/>
          </p:cNvSpPr>
          <p:nvPr/>
        </p:nvSpPr>
        <p:spPr bwMode="auto">
          <a:xfrm>
            <a:off x="8686006" y="4654550"/>
            <a:ext cx="146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6" name="Freeform 51"/>
          <p:cNvSpPr>
            <a:spLocks/>
          </p:cNvSpPr>
          <p:nvPr/>
        </p:nvSpPr>
        <p:spPr bwMode="auto">
          <a:xfrm>
            <a:off x="8470106" y="4876800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7" name="Freeform 52"/>
          <p:cNvSpPr>
            <a:spLocks/>
          </p:cNvSpPr>
          <p:nvPr/>
        </p:nvSpPr>
        <p:spPr bwMode="auto">
          <a:xfrm>
            <a:off x="8470106" y="4876800"/>
            <a:ext cx="344488" cy="179388"/>
          </a:xfrm>
          <a:custGeom>
            <a:avLst/>
            <a:gdLst>
              <a:gd name="T0" fmla="*/ 0 w 217"/>
              <a:gd name="T1" fmla="*/ 112 h 113"/>
              <a:gd name="T2" fmla="*/ 104 w 217"/>
              <a:gd name="T3" fmla="*/ 0 h 113"/>
              <a:gd name="T4" fmla="*/ 216 w 217"/>
              <a:gd name="T5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112"/>
                </a:moveTo>
                <a:lnTo>
                  <a:pt x="104" y="0"/>
                </a:lnTo>
                <a:lnTo>
                  <a:pt x="216" y="1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8" name="Line 53"/>
          <p:cNvSpPr>
            <a:spLocks noChangeShapeType="1"/>
          </p:cNvSpPr>
          <p:nvPr/>
        </p:nvSpPr>
        <p:spPr bwMode="auto">
          <a:xfrm flipV="1">
            <a:off x="8641556" y="4648200"/>
            <a:ext cx="0" cy="228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9" name="Freeform 54"/>
          <p:cNvSpPr>
            <a:spLocks/>
          </p:cNvSpPr>
          <p:nvPr/>
        </p:nvSpPr>
        <p:spPr bwMode="auto">
          <a:xfrm>
            <a:off x="8813006" y="2247900"/>
            <a:ext cx="1970088" cy="2808288"/>
          </a:xfrm>
          <a:custGeom>
            <a:avLst/>
            <a:gdLst>
              <a:gd name="T0" fmla="*/ 0 w 1241"/>
              <a:gd name="T1" fmla="*/ 1768 h 1769"/>
              <a:gd name="T2" fmla="*/ 1240 w 1241"/>
              <a:gd name="T3" fmla="*/ 1768 h 1769"/>
              <a:gd name="T4" fmla="*/ 1240 w 1241"/>
              <a:gd name="T5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1" h="1769">
                <a:moveTo>
                  <a:pt x="0" y="1768"/>
                </a:moveTo>
                <a:lnTo>
                  <a:pt x="1240" y="1768"/>
                </a:lnTo>
                <a:lnTo>
                  <a:pt x="12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150" name="Group 55"/>
          <p:cNvGrpSpPr>
            <a:grpSpLocks/>
          </p:cNvGrpSpPr>
          <p:nvPr/>
        </p:nvGrpSpPr>
        <p:grpSpPr bwMode="auto">
          <a:xfrm>
            <a:off x="8620819" y="5301208"/>
            <a:ext cx="65088" cy="204788"/>
            <a:chOff x="2568" y="3056"/>
            <a:chExt cx="41" cy="129"/>
          </a:xfrm>
        </p:grpSpPr>
        <p:sp>
          <p:nvSpPr>
            <p:cNvPr id="151" name="Freeform 56"/>
            <p:cNvSpPr>
              <a:spLocks/>
            </p:cNvSpPr>
            <p:nvPr/>
          </p:nvSpPr>
          <p:spPr bwMode="auto">
            <a:xfrm>
              <a:off x="2568" y="3096"/>
              <a:ext cx="41" cy="89"/>
            </a:xfrm>
            <a:custGeom>
              <a:avLst/>
              <a:gdLst>
                <a:gd name="T0" fmla="*/ 20 w 41"/>
                <a:gd name="T1" fmla="*/ 88 h 89"/>
                <a:gd name="T2" fmla="*/ 0 w 41"/>
                <a:gd name="T3" fmla="*/ 0 h 89"/>
                <a:gd name="T4" fmla="*/ 20 w 41"/>
                <a:gd name="T5" fmla="*/ 0 h 89"/>
                <a:gd name="T6" fmla="*/ 40 w 41"/>
                <a:gd name="T7" fmla="*/ 0 h 89"/>
                <a:gd name="T8" fmla="*/ 20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2" name="Line 57"/>
            <p:cNvSpPr>
              <a:spLocks noChangeShapeType="1"/>
            </p:cNvSpPr>
            <p:nvPr/>
          </p:nvSpPr>
          <p:spPr bwMode="auto">
            <a:xfrm>
              <a:off x="2596" y="3056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53" name="Line 58"/>
          <p:cNvSpPr>
            <a:spLocks noChangeShapeType="1"/>
          </p:cNvSpPr>
          <p:nvPr/>
        </p:nvSpPr>
        <p:spPr bwMode="auto">
          <a:xfrm flipV="1">
            <a:off x="8641556" y="5219700"/>
            <a:ext cx="0" cy="1143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54" name="Rectangle 59"/>
          <p:cNvSpPr>
            <a:spLocks noChangeArrowheads="1"/>
          </p:cNvSpPr>
          <p:nvPr/>
        </p:nvSpPr>
        <p:spPr bwMode="auto">
          <a:xfrm>
            <a:off x="10824369" y="3813175"/>
            <a:ext cx="12588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loop &lt; 20 X</a:t>
            </a:r>
          </a:p>
        </p:txBody>
      </p:sp>
      <p:sp>
        <p:nvSpPr>
          <p:cNvPr id="155" name="Freeform 60"/>
          <p:cNvSpPr>
            <a:spLocks/>
          </p:cNvSpPr>
          <p:nvPr/>
        </p:nvSpPr>
        <p:spPr bwMode="auto">
          <a:xfrm>
            <a:off x="8787606" y="2730500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6" name="Freeform 61"/>
          <p:cNvSpPr>
            <a:spLocks/>
          </p:cNvSpPr>
          <p:nvPr/>
        </p:nvSpPr>
        <p:spPr bwMode="auto">
          <a:xfrm>
            <a:off x="8787606" y="2730500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7" name="Freeform 62"/>
          <p:cNvSpPr>
            <a:spLocks/>
          </p:cNvSpPr>
          <p:nvPr/>
        </p:nvSpPr>
        <p:spPr bwMode="auto">
          <a:xfrm>
            <a:off x="7898606" y="3073400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8" name="Freeform 63"/>
          <p:cNvSpPr>
            <a:spLocks/>
          </p:cNvSpPr>
          <p:nvPr/>
        </p:nvSpPr>
        <p:spPr bwMode="auto">
          <a:xfrm>
            <a:off x="7898606" y="3073400"/>
            <a:ext cx="344488" cy="179388"/>
          </a:xfrm>
          <a:custGeom>
            <a:avLst/>
            <a:gdLst>
              <a:gd name="T0" fmla="*/ 0 w 217"/>
              <a:gd name="T1" fmla="*/ 0 h 113"/>
              <a:gd name="T2" fmla="*/ 104 w 217"/>
              <a:gd name="T3" fmla="*/ 112 h 113"/>
              <a:gd name="T4" fmla="*/ 216 w 217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13">
                <a:moveTo>
                  <a:pt x="0" y="0"/>
                </a:moveTo>
                <a:lnTo>
                  <a:pt x="104" y="112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9" name="Freeform 64"/>
          <p:cNvSpPr>
            <a:spLocks/>
          </p:cNvSpPr>
          <p:nvPr/>
        </p:nvSpPr>
        <p:spPr bwMode="auto">
          <a:xfrm>
            <a:off x="7123906" y="3454400"/>
            <a:ext cx="344488" cy="166688"/>
          </a:xfrm>
          <a:custGeom>
            <a:avLst/>
            <a:gdLst>
              <a:gd name="T0" fmla="*/ 0 w 217"/>
              <a:gd name="T1" fmla="*/ 0 h 105"/>
              <a:gd name="T2" fmla="*/ 112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12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0" name="Freeform 65"/>
          <p:cNvSpPr>
            <a:spLocks/>
          </p:cNvSpPr>
          <p:nvPr/>
        </p:nvSpPr>
        <p:spPr bwMode="auto">
          <a:xfrm>
            <a:off x="7123906" y="3454400"/>
            <a:ext cx="344488" cy="166688"/>
          </a:xfrm>
          <a:custGeom>
            <a:avLst/>
            <a:gdLst>
              <a:gd name="T0" fmla="*/ 0 w 217"/>
              <a:gd name="T1" fmla="*/ 0 h 105"/>
              <a:gd name="T2" fmla="*/ 112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12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1" name="Freeform 66"/>
          <p:cNvSpPr>
            <a:spLocks/>
          </p:cNvSpPr>
          <p:nvPr/>
        </p:nvSpPr>
        <p:spPr bwMode="auto">
          <a:xfrm>
            <a:off x="8673306" y="3454400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2" name="Freeform 67"/>
          <p:cNvSpPr>
            <a:spLocks/>
          </p:cNvSpPr>
          <p:nvPr/>
        </p:nvSpPr>
        <p:spPr bwMode="auto">
          <a:xfrm>
            <a:off x="8673306" y="3454400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3" name="Freeform 68"/>
          <p:cNvSpPr>
            <a:spLocks/>
          </p:cNvSpPr>
          <p:nvPr/>
        </p:nvSpPr>
        <p:spPr bwMode="auto">
          <a:xfrm>
            <a:off x="8470106" y="5054600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4" name="Freeform 69"/>
          <p:cNvSpPr>
            <a:spLocks/>
          </p:cNvSpPr>
          <p:nvPr/>
        </p:nvSpPr>
        <p:spPr bwMode="auto">
          <a:xfrm>
            <a:off x="8470106" y="5054600"/>
            <a:ext cx="344488" cy="166688"/>
          </a:xfrm>
          <a:custGeom>
            <a:avLst/>
            <a:gdLst>
              <a:gd name="T0" fmla="*/ 0 w 217"/>
              <a:gd name="T1" fmla="*/ 0 h 105"/>
              <a:gd name="T2" fmla="*/ 104 w 217"/>
              <a:gd name="T3" fmla="*/ 104 h 105"/>
              <a:gd name="T4" fmla="*/ 216 w 217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" h="105">
                <a:moveTo>
                  <a:pt x="0" y="0"/>
                </a:moveTo>
                <a:lnTo>
                  <a:pt x="104" y="104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5" name="Line 70"/>
          <p:cNvSpPr>
            <a:spLocks noChangeShapeType="1"/>
          </p:cNvSpPr>
          <p:nvPr/>
        </p:nvSpPr>
        <p:spPr bwMode="auto">
          <a:xfrm>
            <a:off x="9028906" y="3460750"/>
            <a:ext cx="11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6" name="AutoShape 71"/>
          <p:cNvSpPr>
            <a:spLocks noChangeArrowheads="1"/>
          </p:cNvSpPr>
          <p:nvPr/>
        </p:nvSpPr>
        <p:spPr bwMode="auto">
          <a:xfrm>
            <a:off x="8736806" y="2527300"/>
            <a:ext cx="419100" cy="3810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7" name="AutoShape 72"/>
          <p:cNvSpPr>
            <a:spLocks noChangeArrowheads="1"/>
          </p:cNvSpPr>
          <p:nvPr/>
        </p:nvSpPr>
        <p:spPr bwMode="auto">
          <a:xfrm>
            <a:off x="7847806" y="2882900"/>
            <a:ext cx="419100" cy="3810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8" name="AutoShape 73"/>
          <p:cNvSpPr>
            <a:spLocks noChangeArrowheads="1"/>
          </p:cNvSpPr>
          <p:nvPr/>
        </p:nvSpPr>
        <p:spPr bwMode="auto">
          <a:xfrm>
            <a:off x="7073106" y="3251200"/>
            <a:ext cx="419100" cy="3810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9" name="AutoShape 74"/>
          <p:cNvSpPr>
            <a:spLocks noChangeArrowheads="1"/>
          </p:cNvSpPr>
          <p:nvPr/>
        </p:nvSpPr>
        <p:spPr bwMode="auto">
          <a:xfrm>
            <a:off x="8622506" y="3251200"/>
            <a:ext cx="419100" cy="3810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0" name="AutoShape 75"/>
          <p:cNvSpPr>
            <a:spLocks noChangeArrowheads="1"/>
          </p:cNvSpPr>
          <p:nvPr/>
        </p:nvSpPr>
        <p:spPr bwMode="auto">
          <a:xfrm>
            <a:off x="8406606" y="4851400"/>
            <a:ext cx="419100" cy="3810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1" name="Line 76"/>
          <p:cNvSpPr>
            <a:spLocks noChangeShapeType="1"/>
          </p:cNvSpPr>
          <p:nvPr/>
        </p:nvSpPr>
        <p:spPr bwMode="auto">
          <a:xfrm>
            <a:off x="6895306" y="4229100"/>
            <a:ext cx="304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2" name="Line 77"/>
          <p:cNvSpPr>
            <a:spLocks noChangeShapeType="1"/>
          </p:cNvSpPr>
          <p:nvPr/>
        </p:nvSpPr>
        <p:spPr bwMode="auto">
          <a:xfrm>
            <a:off x="7289006" y="4229100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3" name="Rectangle 78"/>
          <p:cNvSpPr>
            <a:spLocks noChangeArrowheads="1"/>
          </p:cNvSpPr>
          <p:nvPr/>
        </p:nvSpPr>
        <p:spPr bwMode="auto">
          <a:xfrm>
            <a:off x="6093619" y="2017713"/>
            <a:ext cx="160749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Selected path</a:t>
            </a:r>
          </a:p>
        </p:txBody>
      </p:sp>
      <p:sp>
        <p:nvSpPr>
          <p:cNvPr id="174" name="Line 79"/>
          <p:cNvSpPr>
            <a:spLocks noChangeShapeType="1"/>
          </p:cNvSpPr>
          <p:nvPr/>
        </p:nvSpPr>
        <p:spPr bwMode="auto">
          <a:xfrm>
            <a:off x="6973094" y="2468563"/>
            <a:ext cx="568325" cy="519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381651" y="5877272"/>
            <a:ext cx="4274644" cy="5955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176" name="TextBox 175"/>
          <p:cNvSpPr txBox="1"/>
          <p:nvPr/>
        </p:nvSpPr>
        <p:spPr>
          <a:xfrm>
            <a:off x="6381651" y="5877272"/>
            <a:ext cx="427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err="1" smtClean="0">
                <a:solidFill>
                  <a:schemeClr val="bg1"/>
                </a:solidFill>
              </a:rPr>
              <a:t>SelectiveTesting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5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2979" y="274701"/>
            <a:ext cx="7284457" cy="1143265"/>
          </a:xfrm>
        </p:spPr>
        <p:txBody>
          <a:bodyPr>
            <a:normAutofit/>
          </a:bodyPr>
          <a:lstStyle/>
          <a:p>
            <a:pPr algn="l"/>
            <a:r>
              <a:rPr lang="id-ID" sz="44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AGENDA</a:t>
            </a:r>
            <a:r>
              <a:rPr lang="id-ID" sz="4400" b="1" dirty="0" smtClean="0">
                <a:solidFill>
                  <a:schemeClr val="bg1"/>
                </a:solidFill>
                <a:latin typeface="Andy" pitchFamily="66" charset="0"/>
                <a:cs typeface="Aharoni" pitchFamily="2" charset="-79"/>
              </a:rPr>
              <a:t> </a:t>
            </a:r>
            <a:r>
              <a:rPr lang="id-ID" sz="4400" b="1" dirty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PERKULIAHAN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4987" y="2420888"/>
            <a:ext cx="6984776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id-ID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cs typeface="Arial" charset="0"/>
              </a:rPr>
              <a:t>Penjelasan </a:t>
            </a:r>
            <a:r>
              <a:rPr lang="id-ID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cs typeface="Arial" charset="0"/>
              </a:rPr>
              <a:t>Umum Pengujian Perangkat Lunak</a:t>
            </a:r>
            <a:endParaRPr lang="id-ID" spc="-300" dirty="0" smtClean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+mj-lt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cs typeface="Arial" charset="0"/>
              </a:rPr>
              <a:t>Pengujian White Box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cs typeface="Arial" charset="0"/>
              </a:rPr>
              <a:t>Pengujian Black Box</a:t>
            </a:r>
            <a:endParaRPr lang="id-ID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2050" name="Picture 2" descr="C:\Gambar\buat slide\Agend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79" y="0"/>
            <a:ext cx="4653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5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STRATEGI PENGUJIAN SYSTEM TESTING (2)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225" y="1844824"/>
            <a:ext cx="4104456" cy="3672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TextBox 175"/>
          <p:cNvSpPr txBox="1"/>
          <p:nvPr/>
        </p:nvSpPr>
        <p:spPr>
          <a:xfrm>
            <a:off x="908225" y="1988840"/>
            <a:ext cx="410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ALPHA TESTING</a:t>
            </a:r>
            <a:endParaRPr lang="id-ID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029723" y="1844824"/>
            <a:ext cx="4104456" cy="36724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TextBox 177"/>
          <p:cNvSpPr txBox="1"/>
          <p:nvPr/>
        </p:nvSpPr>
        <p:spPr>
          <a:xfrm>
            <a:off x="7029723" y="1988840"/>
            <a:ext cx="4103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BETA TESTING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Release</a:t>
            </a:r>
            <a:r>
              <a:rPr lang="id-ID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Preview</a:t>
            </a:r>
            <a:r>
              <a:rPr lang="id-ID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id-ID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909043" y="2982431"/>
            <a:ext cx="4103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"/>
            </a:pP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Lingkungan Developer</a:t>
            </a:r>
          </a:p>
          <a:p>
            <a:endParaRPr lang="id-ID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"/>
            </a:pP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d-ID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User</a:t>
            </a: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didampingi developer</a:t>
            </a:r>
          </a:p>
          <a:p>
            <a:pPr marL="342900" indent="-342900">
              <a:buFont typeface="Wingdings" panose="05000000000000000000" pitchFamily="2" charset="2"/>
              <a:buChar char=""/>
            </a:pPr>
            <a:endParaRPr lang="id-ID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"/>
            </a:pP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Hasil pengujian diisi developer</a:t>
            </a:r>
          </a:p>
          <a:p>
            <a:pPr marL="342900" indent="-342900">
              <a:buFont typeface="Wingdings" panose="05000000000000000000" pitchFamily="2" charset="2"/>
              <a:buChar char=""/>
            </a:pPr>
            <a:endParaRPr lang="id-ID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   </a:t>
            </a:r>
            <a:r>
              <a:rPr lang="id-ID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End</a:t>
            </a: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d-ID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User</a:t>
            </a: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dipilih developer</a:t>
            </a:r>
            <a:endParaRPr lang="id-ID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30541" y="3034695"/>
            <a:ext cx="4103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"/>
            </a:pP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Lingkungan </a:t>
            </a:r>
            <a:r>
              <a:rPr lang="id-ID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user</a:t>
            </a:r>
            <a:endParaRPr lang="id-ID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endParaRPr lang="id-ID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"/>
            </a:pP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d-ID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User</a:t>
            </a: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menguji sendiri</a:t>
            </a:r>
          </a:p>
          <a:p>
            <a:pPr marL="342900" indent="-342900">
              <a:buFont typeface="Wingdings" panose="05000000000000000000" pitchFamily="2" charset="2"/>
              <a:buChar char=""/>
            </a:pPr>
            <a:endParaRPr lang="id-ID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"/>
            </a:pP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d-ID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Feedback</a:t>
            </a:r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Online</a:t>
            </a:r>
          </a:p>
          <a:p>
            <a:pPr marL="342900" indent="-342900">
              <a:buFont typeface="Wingdings" panose="05000000000000000000" pitchFamily="2" charset="2"/>
              <a:buChar char=""/>
            </a:pPr>
            <a:endParaRPr lang="id-ID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id-ID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   Perangkat lunak uji disebar</a:t>
            </a:r>
          </a:p>
          <a:p>
            <a:endParaRPr lang="id-ID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Rectangle 180"/>
          <p:cNvSpPr/>
          <p:nvPr>
            <p:custDataLst>
              <p:tags r:id="rId4"/>
            </p:custDataLst>
          </p:nvPr>
        </p:nvSpPr>
        <p:spPr>
          <a:xfrm>
            <a:off x="476995" y="5877272"/>
            <a:ext cx="11244898" cy="565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Digunakan untuk perangkat lunak yang “High Order”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3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ALASAN ALPHA DAN BETA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7" y="1556792"/>
            <a:ext cx="10810651" cy="5040560"/>
          </a:xfrm>
        </p:spPr>
        <p:txBody>
          <a:bodyPr>
            <a:noAutofit/>
          </a:bodyPr>
          <a:lstStyle/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Secara virtual,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mustahil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untuk seorang software developer untuk memperkirakan bagaimana customer akan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melihat dan menggunakan softwarenya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Instruksi yang disediakan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mungkin saja disalahartikan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Kombinasi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yang aneh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mungkin bisa digunakan oleh customer.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Keluaran dari sistem mungkin sudah jelas bagi tester akan tetapi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belum tentu untuk user di dunia nyata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Alpha dan beta testing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memungkinkan untuk membuka kesalahan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yang mungkin terjadi pada end user.</a:t>
            </a:r>
          </a:p>
          <a:p>
            <a:pPr marL="411480" indent="-342900">
              <a:lnSpc>
                <a:spcPct val="150000"/>
              </a:lnSpc>
              <a:buFont typeface="+mj-lt"/>
              <a:buAutoNum type="arabicPeriod"/>
            </a:pP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ALPHA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995" y="2276872"/>
            <a:ext cx="11242699" cy="3456384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Pengujian alpha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diadakan di lingkungan developer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oleh sekumpulan end user yang akan menggunakan perangkat lunaknya. 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Pihak developer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mendampingi serta mencatat kesalahan-kesalahan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maupun permasalahan dalam hal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usability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yang dirasakan oleh end user.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6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BETA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011" y="1628800"/>
            <a:ext cx="11017224" cy="5040560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Pengujian beta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dilakukan di lingkungan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tanpa kehadiran pihak developer. 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Pengujian ini merupakan pengujian yang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bersifat ‘live’ di lingkungan yang sebenarnya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End user mencatat kesalahan yang terjadi kemudian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menyampaikannya kepada pihak developer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untuk diperbaiki.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8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METODE PENGUJIAN SYSTEM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055218" y="4205213"/>
            <a:ext cx="56388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614018" y="4103613"/>
            <a:ext cx="4559300" cy="5715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864718" y="2198613"/>
            <a:ext cx="2224088" cy="2236788"/>
            <a:chOff x="952" y="1072"/>
            <a:chExt cx="1401" cy="1409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960" y="1072"/>
              <a:ext cx="1297" cy="537"/>
            </a:xfrm>
            <a:custGeom>
              <a:avLst/>
              <a:gdLst>
                <a:gd name="T0" fmla="*/ 1296 w 1297"/>
                <a:gd name="T1" fmla="*/ 0 h 537"/>
                <a:gd name="T2" fmla="*/ 384 w 1297"/>
                <a:gd name="T3" fmla="*/ 0 h 537"/>
                <a:gd name="T4" fmla="*/ 0 w 1297"/>
                <a:gd name="T5" fmla="*/ 536 h 537"/>
                <a:gd name="T6" fmla="*/ 936 w 1297"/>
                <a:gd name="T7" fmla="*/ 536 h 537"/>
                <a:gd name="T8" fmla="*/ 1296 w 1297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37">
                  <a:moveTo>
                    <a:pt x="1296" y="0"/>
                  </a:moveTo>
                  <a:lnTo>
                    <a:pt x="384" y="0"/>
                  </a:lnTo>
                  <a:lnTo>
                    <a:pt x="0" y="536"/>
                  </a:lnTo>
                  <a:lnTo>
                    <a:pt x="936" y="536"/>
                  </a:lnTo>
                  <a:lnTo>
                    <a:pt x="1296" y="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952" y="1592"/>
              <a:ext cx="1401" cy="889"/>
            </a:xfrm>
            <a:custGeom>
              <a:avLst/>
              <a:gdLst>
                <a:gd name="T0" fmla="*/ 0 w 1401"/>
                <a:gd name="T1" fmla="*/ 8 h 889"/>
                <a:gd name="T2" fmla="*/ 1400 w 1401"/>
                <a:gd name="T3" fmla="*/ 888 h 889"/>
                <a:gd name="T4" fmla="*/ 928 w 1401"/>
                <a:gd name="T5" fmla="*/ 0 h 889"/>
                <a:gd name="T6" fmla="*/ 0 w 1401"/>
                <a:gd name="T7" fmla="*/ 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889">
                  <a:moveTo>
                    <a:pt x="0" y="8"/>
                  </a:moveTo>
                  <a:lnTo>
                    <a:pt x="1400" y="888"/>
                  </a:lnTo>
                  <a:lnTo>
                    <a:pt x="928" y="0"/>
                  </a:lnTo>
                  <a:lnTo>
                    <a:pt x="0" y="8"/>
                  </a:lnTo>
                </a:path>
              </a:pathLst>
            </a:custGeom>
            <a:solidFill>
              <a:schemeClr val="tx2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880" y="1072"/>
              <a:ext cx="465" cy="1409"/>
            </a:xfrm>
            <a:custGeom>
              <a:avLst/>
              <a:gdLst>
                <a:gd name="T0" fmla="*/ 464 w 465"/>
                <a:gd name="T1" fmla="*/ 1408 h 1409"/>
                <a:gd name="T2" fmla="*/ 0 w 465"/>
                <a:gd name="T3" fmla="*/ 528 h 1409"/>
                <a:gd name="T4" fmla="*/ 360 w 465"/>
                <a:gd name="T5" fmla="*/ 0 h 1409"/>
                <a:gd name="T6" fmla="*/ 464 w 465"/>
                <a:gd name="T7" fmla="*/ 1408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5" h="1409">
                  <a:moveTo>
                    <a:pt x="464" y="1408"/>
                  </a:moveTo>
                  <a:lnTo>
                    <a:pt x="0" y="528"/>
                  </a:lnTo>
                  <a:lnTo>
                    <a:pt x="360" y="0"/>
                  </a:lnTo>
                  <a:lnTo>
                    <a:pt x="464" y="1408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573118" y="2173213"/>
            <a:ext cx="2224088" cy="2236788"/>
            <a:chOff x="3288" y="1056"/>
            <a:chExt cx="1401" cy="1409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384" y="1056"/>
              <a:ext cx="1297" cy="537"/>
            </a:xfrm>
            <a:custGeom>
              <a:avLst/>
              <a:gdLst>
                <a:gd name="T0" fmla="*/ 0 w 1297"/>
                <a:gd name="T1" fmla="*/ 0 h 537"/>
                <a:gd name="T2" fmla="*/ 912 w 1297"/>
                <a:gd name="T3" fmla="*/ 0 h 537"/>
                <a:gd name="T4" fmla="*/ 1296 w 1297"/>
                <a:gd name="T5" fmla="*/ 536 h 537"/>
                <a:gd name="T6" fmla="*/ 360 w 1297"/>
                <a:gd name="T7" fmla="*/ 536 h 537"/>
                <a:gd name="T8" fmla="*/ 0 w 1297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37">
                  <a:moveTo>
                    <a:pt x="0" y="0"/>
                  </a:moveTo>
                  <a:lnTo>
                    <a:pt x="912" y="0"/>
                  </a:lnTo>
                  <a:lnTo>
                    <a:pt x="1296" y="536"/>
                  </a:lnTo>
                  <a:lnTo>
                    <a:pt x="360" y="53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288" y="1576"/>
              <a:ext cx="1401" cy="889"/>
            </a:xfrm>
            <a:custGeom>
              <a:avLst/>
              <a:gdLst>
                <a:gd name="T0" fmla="*/ 1400 w 1401"/>
                <a:gd name="T1" fmla="*/ 8 h 889"/>
                <a:gd name="T2" fmla="*/ 0 w 1401"/>
                <a:gd name="T3" fmla="*/ 888 h 889"/>
                <a:gd name="T4" fmla="*/ 472 w 1401"/>
                <a:gd name="T5" fmla="*/ 0 h 889"/>
                <a:gd name="T6" fmla="*/ 1400 w 1401"/>
                <a:gd name="T7" fmla="*/ 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889">
                  <a:moveTo>
                    <a:pt x="1400" y="8"/>
                  </a:moveTo>
                  <a:lnTo>
                    <a:pt x="0" y="888"/>
                  </a:lnTo>
                  <a:lnTo>
                    <a:pt x="472" y="0"/>
                  </a:lnTo>
                  <a:lnTo>
                    <a:pt x="1400" y="8"/>
                  </a:lnTo>
                </a:path>
              </a:pathLst>
            </a:custGeom>
            <a:solidFill>
              <a:schemeClr val="tx2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296" y="1056"/>
              <a:ext cx="465" cy="1409"/>
            </a:xfrm>
            <a:custGeom>
              <a:avLst/>
              <a:gdLst>
                <a:gd name="T0" fmla="*/ 0 w 465"/>
                <a:gd name="T1" fmla="*/ 1408 h 1409"/>
                <a:gd name="T2" fmla="*/ 464 w 465"/>
                <a:gd name="T3" fmla="*/ 528 h 1409"/>
                <a:gd name="T4" fmla="*/ 104 w 465"/>
                <a:gd name="T5" fmla="*/ 0 h 1409"/>
                <a:gd name="T6" fmla="*/ 0 w 465"/>
                <a:gd name="T7" fmla="*/ 1408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5" h="1409">
                  <a:moveTo>
                    <a:pt x="0" y="1408"/>
                  </a:moveTo>
                  <a:lnTo>
                    <a:pt x="464" y="528"/>
                  </a:lnTo>
                  <a:lnTo>
                    <a:pt x="104" y="0"/>
                  </a:lnTo>
                  <a:lnTo>
                    <a:pt x="0" y="1408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301531" y="4221088"/>
            <a:ext cx="1057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b="0">
                <a:solidFill>
                  <a:schemeClr val="bg1"/>
                </a:solidFill>
                <a:ea typeface="宋体" pitchFamily="2" charset="-122"/>
              </a:rPr>
              <a:t>Methods</a:t>
            </a:r>
            <a:endParaRPr lang="en-US" altLang="zh-CN" b="0">
              <a:solidFill>
                <a:srgbClr val="6E0043"/>
              </a:solidFill>
              <a:ea typeface="宋体" pitchFamily="2" charset="-122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50731" y="4754488"/>
            <a:ext cx="1209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b="0">
                <a:solidFill>
                  <a:schemeClr val="bg1"/>
                </a:solidFill>
                <a:ea typeface="宋体" pitchFamily="2" charset="-122"/>
              </a:rPr>
              <a:t>Strategies</a:t>
            </a:r>
            <a:endParaRPr lang="en-US" altLang="zh-CN" b="0">
              <a:ea typeface="宋体" pitchFamily="2" charset="-122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294931" y="2290688"/>
            <a:ext cx="1374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CN" b="0" dirty="0">
                <a:solidFill>
                  <a:schemeClr val="bg1"/>
                </a:solidFill>
                <a:ea typeface="宋体" pitchFamily="2" charset="-122"/>
              </a:rPr>
              <a:t>white-box</a:t>
            </a:r>
          </a:p>
          <a:p>
            <a:pPr>
              <a:lnSpc>
                <a:spcPct val="100000"/>
              </a:lnSpc>
            </a:pPr>
            <a:r>
              <a:rPr lang="en-US" altLang="zh-CN" b="0" dirty="0">
                <a:solidFill>
                  <a:schemeClr val="bg1"/>
                </a:solidFill>
                <a:ea typeface="宋体" pitchFamily="2" charset="-122"/>
              </a:rPr>
              <a:t>methods</a:t>
            </a:r>
            <a:r>
              <a:rPr lang="en-US" altLang="zh-CN" b="0" dirty="0">
                <a:ea typeface="宋体" pitchFamily="2" charset="-122"/>
              </a:rPr>
              <a:t>      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028731" y="2265288"/>
            <a:ext cx="1374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0" dirty="0" smtClean="0">
                <a:solidFill>
                  <a:schemeClr val="bg1"/>
                </a:solidFill>
                <a:ea typeface="宋体" pitchFamily="2" charset="-122"/>
              </a:rPr>
              <a:t>black-box    </a:t>
            </a:r>
            <a:r>
              <a:rPr lang="en-US" altLang="zh-CN" b="0" dirty="0">
                <a:solidFill>
                  <a:schemeClr val="bg1"/>
                </a:solidFill>
                <a:ea typeface="宋体" pitchFamily="2" charset="-122"/>
              </a:rPr>
              <a:t>methods</a:t>
            </a:r>
            <a:endParaRPr lang="en-US" altLang="zh-CN" b="0" dirty="0">
              <a:ea typeface="宋体" pitchFamily="2" charset="-122"/>
            </a:endParaRPr>
          </a:p>
        </p:txBody>
      </p:sp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476995" y="5877272"/>
            <a:ext cx="11244898" cy="565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Strategi Pengujian + Metode Pengujian = Pengujian yang Optimal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6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noProof="0" dirty="0" smtClean="0">
                <a:solidFill>
                  <a:srgbClr val="FFFFFF">
                    <a:alpha val="99000"/>
                  </a:srgbClr>
                </a:solidFill>
                <a:latin typeface="Segoe UI"/>
              </a:rPr>
              <a:t>Pengujian White Box</a:t>
            </a:r>
            <a:endParaRPr kumimoji="0" lang="id-ID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362" y="274701"/>
            <a:ext cx="7284457" cy="1143265"/>
          </a:xfrm>
        </p:spPr>
        <p:txBody>
          <a:bodyPr>
            <a:normAutofit/>
          </a:bodyPr>
          <a:lstStyle/>
          <a:p>
            <a:pPr algn="l"/>
            <a:r>
              <a:rPr lang="id-ID" sz="44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KONTEN MATERI</a:t>
            </a:r>
            <a:endParaRPr lang="id-ID" sz="44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49003" y="1556792"/>
            <a:ext cx="7272808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Penjelasan Umum Pengujian White Box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Basic Path Testing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Cyclomatic</a:t>
            </a: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Complexity</a:t>
            </a:r>
            <a:endParaRPr lang="id-ID" sz="2400" spc="-300" dirty="0" smtClean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Region Testing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Independent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Path</a:t>
            </a:r>
            <a:endParaRPr lang="id-ID" sz="2400" spc="-300" dirty="0" smtClean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Graph</a:t>
            </a: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Matrics</a:t>
            </a: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Testing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Predicate</a:t>
            </a: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err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Node</a:t>
            </a: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d-ID" sz="2400" spc="-300" dirty="0" smtClean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2400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Kesimpulan Pengujian White Box</a:t>
            </a:r>
            <a:endParaRPr lang="id-ID" sz="24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C:\Gambar\buat slide\book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71" y="0"/>
            <a:ext cx="327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9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ALASAN PENGUJIAN WHITE BOX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10966316" cy="4896544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800" dirty="0" smtClean="0">
                <a:latin typeface="Calibri" pitchFamily="34" charset="0"/>
                <a:cs typeface="Calibri" pitchFamily="34" charset="0"/>
              </a:rPr>
              <a:t>Adanya </a:t>
            </a:r>
            <a:r>
              <a:rPr lang="id-ID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kesalahan logik dan asumsi </a:t>
            </a:r>
            <a:r>
              <a:rPr lang="id-ID" altLang="zh-CN" sz="2800" dirty="0" smtClean="0">
                <a:latin typeface="Calibri" pitchFamily="34" charset="0"/>
                <a:cs typeface="Calibri" pitchFamily="34" charset="0"/>
              </a:rPr>
              <a:t>yang tidak tepat pada setiap kemungkinan eksekusi.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800" dirty="0" smtClean="0">
                <a:latin typeface="Calibri" pitchFamily="34" charset="0"/>
                <a:cs typeface="Calibri" pitchFamily="34" charset="0"/>
              </a:rPr>
              <a:t>Ada kemungkinan </a:t>
            </a:r>
            <a:r>
              <a:rPr lang="id-ID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alur program yang tidak tereksekusi</a:t>
            </a:r>
            <a:r>
              <a:rPr lang="id-ID" altLang="zh-C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800" dirty="0" smtClean="0">
                <a:latin typeface="Calibri" pitchFamily="34" charset="0"/>
                <a:cs typeface="Calibri" pitchFamily="34" charset="0"/>
              </a:rPr>
              <a:t>Ada kemungkinan </a:t>
            </a:r>
            <a:r>
              <a:rPr lang="id-ID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kesalahan typography </a:t>
            </a:r>
            <a:r>
              <a:rPr lang="id-ID" altLang="zh-CN" sz="2800" dirty="0" smtClean="0">
                <a:latin typeface="Calibri" pitchFamily="34" charset="0"/>
                <a:cs typeface="Calibri" pitchFamily="34" charset="0"/>
              </a:rPr>
              <a:t>yang sulit ditemukan kalau tidak dijalankan.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endParaRPr lang="id-ID" altLang="zh-CN" sz="2800" dirty="0" smtClean="0">
              <a:latin typeface="Calibri" pitchFamily="34" charset="0"/>
              <a:cs typeface="Calibri" pitchFamily="34" charset="0"/>
            </a:endParaRP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endParaRPr lang="en-US" altLang="zh-CN" sz="2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BASIC PATH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76995" y="2708920"/>
            <a:ext cx="2819962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Kode Program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4725467" y="2702570"/>
            <a:ext cx="2819962" cy="1728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Flowchart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 +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Flowgraph</a:t>
            </a:r>
            <a:endParaRPr lang="id-ID" sz="2400" b="1" dirty="0" smtClean="0">
              <a:latin typeface="Segoe UI Semibold" pitchFamily="34" charset="0"/>
              <a:cs typeface="Segoe UI Semibold" pitchFamily="34" charset="0"/>
            </a:endParaRPr>
          </a:p>
          <a:p>
            <a:pPr algn="ctr"/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(</a:t>
            </a:r>
            <a:r>
              <a:rPr lang="id-ID" sz="2000" b="1" dirty="0" err="1" smtClean="0">
                <a:latin typeface="Segoe UI Semibold" pitchFamily="34" charset="0"/>
                <a:cs typeface="Segoe UI Semibold" pitchFamily="34" charset="0"/>
              </a:rPr>
              <a:t>Flowchart</a:t>
            </a:r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id-ID" sz="2000" b="1" dirty="0" err="1" smtClean="0">
                <a:latin typeface="Segoe UI Semibold" pitchFamily="34" charset="0"/>
                <a:cs typeface="Segoe UI Semibold" pitchFamily="34" charset="0"/>
              </a:rPr>
              <a:t>Optional</a:t>
            </a:r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)</a:t>
            </a:r>
            <a:endParaRPr lang="id-ID" sz="2000" b="1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8901931" y="2692266"/>
            <a:ext cx="2819962" cy="1728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Cyclomatic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Complexity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1" name="Elbow Connector 4"/>
          <p:cNvCxnSpPr/>
          <p:nvPr>
            <p:custDataLst>
              <p:tags r:id="rId7"/>
            </p:custDataLst>
          </p:nvPr>
        </p:nvCxnSpPr>
        <p:spPr>
          <a:xfrm>
            <a:off x="3655190" y="3521012"/>
            <a:ext cx="756084" cy="6350"/>
          </a:xfrm>
          <a:prstGeom prst="curvedConnector3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4"/>
          <p:cNvCxnSpPr/>
          <p:nvPr>
            <p:custDataLst>
              <p:tags r:id="rId8"/>
            </p:custDataLst>
          </p:nvPr>
        </p:nvCxnSpPr>
        <p:spPr>
          <a:xfrm>
            <a:off x="7821811" y="3566666"/>
            <a:ext cx="756084" cy="6350"/>
          </a:xfrm>
          <a:prstGeom prst="curvedConnector3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9"/>
            </p:custDataLst>
          </p:nvPr>
        </p:nvSpPr>
        <p:spPr>
          <a:xfrm>
            <a:off x="476995" y="5877272"/>
            <a:ext cx="11244898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Mengukur kompleksitas logis dan mendefinisikan alur eksekusi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0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FLOWGRAPH NOTATION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3" y="1816735"/>
            <a:ext cx="8146356" cy="4752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7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09043" y="2723239"/>
            <a:ext cx="10518034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Penjelasan</a:t>
            </a:r>
            <a:r>
              <a:rPr kumimoji="0" lang="id-ID" sz="44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Umum Pengujian Perangkat Lunak</a:t>
            </a:r>
            <a:endParaRPr kumimoji="0" lang="id-ID" sz="44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2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KODE PROGRAM KE FLOWCHART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41612"/>
            <a:ext cx="7858323" cy="4855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4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FLOWCHART KE FLOWGRAPH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70" y="2204864"/>
            <a:ext cx="7169297" cy="4248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1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CYCLOMATIC COMPLEXITY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41491" y="1760279"/>
            <a:ext cx="6984776" cy="4680520"/>
          </a:xfrm>
        </p:spPr>
        <p:txBody>
          <a:bodyPr>
            <a:noAutofit/>
          </a:bodyPr>
          <a:lstStyle/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latin typeface="Calibri" pitchFamily="34" charset="0"/>
                <a:cs typeface="Calibri" pitchFamily="34" charset="0"/>
              </a:rPr>
              <a:t>Software metric yang mengembangkan ukuran secara kuantitatif dari sebuah kompleksitas logik program.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V(G) = E – N + 2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V(G) = 11 – 9 + 2 = 4 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= Jumlah busur pada flow graph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 = Jumlah simpul pada flow graph</a:t>
            </a:r>
          </a:p>
          <a:p>
            <a:pPr marL="68580" indent="0">
              <a:lnSpc>
                <a:spcPct val="200000"/>
              </a:lnSpc>
              <a:buNone/>
            </a:pPr>
            <a:endParaRPr lang="id-ID" altLang="zh-C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04" y="2043459"/>
            <a:ext cx="3708177" cy="437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6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04" y="2043459"/>
            <a:ext cx="3708177" cy="437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REGION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97475" y="2595347"/>
            <a:ext cx="6984776" cy="3180889"/>
          </a:xfrm>
        </p:spPr>
        <p:txBody>
          <a:bodyPr>
            <a:noAutofit/>
          </a:bodyPr>
          <a:lstStyle/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Jumlah Region = Jumlah kurva tertutup + 1 (region terluar dalam </a:t>
            </a:r>
            <a:r>
              <a:rPr lang="id-ID" altLang="zh-CN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flowgraph</a:t>
            </a:r>
            <a:endParaRPr lang="id-ID" altLang="zh-CN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68580" indent="0">
              <a:lnSpc>
                <a:spcPct val="200000"/>
              </a:lnSpc>
              <a:buNone/>
            </a:pPr>
            <a:endParaRPr lang="id-ID" altLang="zh-CN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b="1" dirty="0" smtClean="0">
                <a:latin typeface="Calibri" pitchFamily="34" charset="0"/>
                <a:cs typeface="Calibri" pitchFamily="34" charset="0"/>
              </a:rPr>
              <a:t>Jumlah region = 3 + 1 = 4 </a:t>
            </a:r>
            <a:endParaRPr lang="id-ID" altLang="zh-CN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68580" indent="0">
              <a:lnSpc>
                <a:spcPct val="200000"/>
              </a:lnSpc>
              <a:buNone/>
            </a:pPr>
            <a:endParaRPr lang="id-ID" altLang="zh-C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163" y="4241588"/>
            <a:ext cx="360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024640" y="3785307"/>
            <a:ext cx="360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3265569" y="5736203"/>
            <a:ext cx="360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837035" y="2492896"/>
            <a:ext cx="360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4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INDEPENDENT PATH (1) 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363" y="2381151"/>
            <a:ext cx="10968514" cy="3208089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Sebuah independent path adalah jalur di dalam program yang memperkenalkan s</a:t>
            </a:r>
            <a:r>
              <a:rPr lang="id-ID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etidaknya satu set pernyataan atau kondisi baru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Sebuah independent path harus bergerak </a:t>
            </a:r>
            <a:r>
              <a:rPr lang="id-ID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setidaknya sepanjang satu sisi yang belum ditelusuri</a:t>
            </a:r>
            <a:r>
              <a:rPr lang="id-ID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sebelum jalur tersebut didefinisikan.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INDEPENDENT PATH (2) 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07" y="1988840"/>
            <a:ext cx="9010451" cy="4286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GRAPH MATRICS TESTING (1)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76995" y="2996952"/>
            <a:ext cx="2819962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Flowgraph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4725467" y="2990602"/>
            <a:ext cx="2819962" cy="1728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Penomoran Ulang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Flowgraph</a:t>
            </a:r>
            <a:endParaRPr lang="id-ID" sz="2000" b="1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8901931" y="2980298"/>
            <a:ext cx="2819962" cy="1728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Pembentukan Matriks dan Perhitungan V(G)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0" name="Elbow Connector 4"/>
          <p:cNvCxnSpPr/>
          <p:nvPr>
            <p:custDataLst>
              <p:tags r:id="rId7"/>
            </p:custDataLst>
          </p:nvPr>
        </p:nvCxnSpPr>
        <p:spPr>
          <a:xfrm>
            <a:off x="3655190" y="3809044"/>
            <a:ext cx="756084" cy="6350"/>
          </a:xfrm>
          <a:prstGeom prst="curvedConnector3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4"/>
          <p:cNvCxnSpPr/>
          <p:nvPr>
            <p:custDataLst>
              <p:tags r:id="rId8"/>
            </p:custDataLst>
          </p:nvPr>
        </p:nvCxnSpPr>
        <p:spPr>
          <a:xfrm>
            <a:off x="7821811" y="3854698"/>
            <a:ext cx="756084" cy="6350"/>
          </a:xfrm>
          <a:prstGeom prst="curvedConnector3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17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PENOMORAN ULANG FLOWGRAPH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075" y="1988840"/>
            <a:ext cx="3708177" cy="437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699" y="1988840"/>
            <a:ext cx="3691150" cy="437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Elbow Connector 4"/>
          <p:cNvCxnSpPr/>
          <p:nvPr>
            <p:custDataLst>
              <p:tags r:id="rId4"/>
            </p:custDataLst>
          </p:nvPr>
        </p:nvCxnSpPr>
        <p:spPr>
          <a:xfrm>
            <a:off x="5372708" y="4169801"/>
            <a:ext cx="756084" cy="6350"/>
          </a:xfrm>
          <a:prstGeom prst="curvedConnector3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4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PEMBENTUKAN MATRIKS DAN PERHITUNGAN V(G) (1)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85261"/>
              </p:ext>
            </p:extLst>
          </p:nvPr>
        </p:nvGraphicFramePr>
        <p:xfrm>
          <a:off x="765027" y="2636912"/>
          <a:ext cx="85689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159"/>
                <a:gridCol w="1428159"/>
                <a:gridCol w="1428159"/>
                <a:gridCol w="1428159"/>
                <a:gridCol w="1272140"/>
                <a:gridCol w="1584179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PERHITUNGAN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JUMLAH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6021611" y="1628800"/>
            <a:ext cx="3816424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Nomor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Node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Flowgraph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79315" y="2636912"/>
            <a:ext cx="1368152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77595" y="2348880"/>
            <a:ext cx="504056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2133179" y="5157192"/>
            <a:ext cx="3456384" cy="8015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Link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 antar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flowgraph</a:t>
            </a:r>
            <a:endParaRPr lang="id-ID" sz="2400" b="1" dirty="0" smtClean="0">
              <a:latin typeface="Segoe UI Semibold" pitchFamily="34" charset="0"/>
              <a:cs typeface="Segoe UI Semibold" pitchFamily="34" charset="0"/>
            </a:endParaRPr>
          </a:p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(jika ada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link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 isi 1)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25267" y="3934187"/>
            <a:ext cx="360040" cy="1150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7749803" y="5301208"/>
            <a:ext cx="4260121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=</a:t>
            </a:r>
            <a:r>
              <a:rPr lang="id-ID" sz="2000" b="1" dirty="0" err="1" smtClean="0">
                <a:latin typeface="Segoe UI Semibold" pitchFamily="34" charset="0"/>
                <a:cs typeface="Segoe UI Semibold" pitchFamily="34" charset="0"/>
              </a:rPr>
              <a:t>if</a:t>
            </a:r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(</a:t>
            </a:r>
            <a:r>
              <a:rPr lang="id-ID" sz="2000" b="1" dirty="0" err="1" smtClean="0">
                <a:latin typeface="Segoe UI Semibold" pitchFamily="34" charset="0"/>
                <a:cs typeface="Segoe UI Semibold" pitchFamily="34" charset="0"/>
              </a:rPr>
              <a:t>sum</a:t>
            </a:r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(baris)&gt;=1;</a:t>
            </a:r>
            <a:r>
              <a:rPr lang="id-ID" sz="2000" b="1" dirty="0" err="1" smtClean="0">
                <a:latin typeface="Segoe UI Semibold" pitchFamily="34" charset="0"/>
                <a:cs typeface="Segoe UI Semibold" pitchFamily="34" charset="0"/>
              </a:rPr>
              <a:t>sum</a:t>
            </a:r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(baris)-1;0)</a:t>
            </a:r>
            <a:endParaRPr lang="id-ID" sz="20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541891" y="3934186"/>
            <a:ext cx="360040" cy="1150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5301531" y="6102806"/>
            <a:ext cx="2579001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x=</a:t>
            </a:r>
            <a:r>
              <a:rPr lang="id-ID" sz="2000" b="1" dirty="0" err="1" smtClean="0">
                <a:latin typeface="Segoe UI Semibold" pitchFamily="34" charset="0"/>
                <a:cs typeface="Segoe UI Semibold" pitchFamily="34" charset="0"/>
              </a:rPr>
              <a:t>sum</a:t>
            </a:r>
            <a:r>
              <a:rPr lang="id-ID" sz="2000" b="1" dirty="0" smtClean="0">
                <a:latin typeface="Segoe UI Semibold" pitchFamily="34" charset="0"/>
                <a:cs typeface="Segoe UI Semibold" pitchFamily="34" charset="0"/>
              </a:rPr>
              <a:t>(hijau)</a:t>
            </a:r>
            <a:endParaRPr lang="id-ID" sz="20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813699" y="4628888"/>
            <a:ext cx="1224136" cy="1367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9478219" y="3196148"/>
            <a:ext cx="2579001" cy="11612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atin typeface="Segoe UI Semibold" pitchFamily="34" charset="0"/>
                <a:cs typeface="Segoe UI Semibold" pitchFamily="34" charset="0"/>
              </a:rPr>
              <a:t>V(g)=x+1</a:t>
            </a:r>
            <a:endParaRPr lang="id-ID" sz="36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82019" y="2088835"/>
            <a:ext cx="4251560" cy="1549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44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PEMBENTUKAN MATRIKS DAN PERHITUNGAN V(G) (2)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65" y="1503859"/>
            <a:ext cx="7423746" cy="5248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0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362" y="274701"/>
            <a:ext cx="7284457" cy="1143265"/>
          </a:xfrm>
        </p:spPr>
        <p:txBody>
          <a:bodyPr>
            <a:normAutofit/>
          </a:bodyPr>
          <a:lstStyle/>
          <a:p>
            <a:pPr algn="l"/>
            <a:r>
              <a:rPr lang="id-ID" sz="44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KONTEN MATERI</a:t>
            </a:r>
            <a:endParaRPr lang="id-ID" sz="44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49003" y="1844824"/>
            <a:ext cx="7272808" cy="39604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4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Definisi Pengujian Perangkat Lunak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4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Tujuan Pengujian Perangkat Lunak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4400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4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Pelaku Pengujian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4400" spc="-300" dirty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4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Aktivitas Pengujian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4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Strategi Pengujian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44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Metode Pengujian</a:t>
            </a:r>
            <a:endParaRPr lang="id-ID" sz="44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C:\Gambar\buat slide\book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71" y="0"/>
            <a:ext cx="327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5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PREDICATE NODE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41491" y="2552367"/>
            <a:ext cx="6984776" cy="3396913"/>
          </a:xfrm>
        </p:spPr>
        <p:txBody>
          <a:bodyPr>
            <a:noAutofit/>
          </a:bodyPr>
          <a:lstStyle/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err="1" smtClean="0">
                <a:latin typeface="Calibri" pitchFamily="34" charset="0"/>
                <a:cs typeface="Calibri" pitchFamily="34" charset="0"/>
              </a:rPr>
              <a:t>Predicate</a:t>
            </a:r>
            <a:r>
              <a:rPr lang="id-ID" altLang="zh-C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altLang="zh-CN" sz="2400" dirty="0" err="1" smtClean="0">
                <a:latin typeface="Calibri" pitchFamily="34" charset="0"/>
                <a:cs typeface="Calibri" pitchFamily="34" charset="0"/>
              </a:rPr>
              <a:t>node</a:t>
            </a:r>
            <a:r>
              <a:rPr lang="id-ID" altLang="zh-CN" sz="2400" dirty="0" smtClean="0">
                <a:latin typeface="Calibri" pitchFamily="34" charset="0"/>
                <a:cs typeface="Calibri" pitchFamily="34" charset="0"/>
              </a:rPr>
              <a:t> adalah </a:t>
            </a:r>
            <a:r>
              <a:rPr lang="id-ID" altLang="zh-CN" sz="2400" dirty="0" err="1" smtClean="0">
                <a:latin typeface="Calibri" pitchFamily="34" charset="0"/>
                <a:cs typeface="Calibri" pitchFamily="34" charset="0"/>
              </a:rPr>
              <a:t>node</a:t>
            </a:r>
            <a:r>
              <a:rPr lang="id-ID" altLang="zh-CN" sz="2400" dirty="0" smtClean="0">
                <a:latin typeface="Calibri" pitchFamily="34" charset="0"/>
                <a:cs typeface="Calibri" pitchFamily="34" charset="0"/>
              </a:rPr>
              <a:t> yang mempunyai kondisi di dalamnya.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V(G) = Jumlah </a:t>
            </a:r>
            <a:r>
              <a:rPr lang="id-ID" altLang="zh-CN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predicate</a:t>
            </a: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altLang="zh-CN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node</a:t>
            </a: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+ 1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V(G) = </a:t>
            </a:r>
            <a:r>
              <a:rPr lang="id-ID" altLang="zh-CN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id-ID" altLang="zh-C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+ 1 = 4 </a:t>
            </a:r>
          </a:p>
          <a:p>
            <a:pPr marL="68580" indent="0">
              <a:lnSpc>
                <a:spcPct val="200000"/>
              </a:lnSpc>
              <a:buNone/>
            </a:pPr>
            <a:endParaRPr lang="id-ID" altLang="zh-C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04" y="2043459"/>
            <a:ext cx="3708177" cy="437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2565227" y="2060848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2531319" y="2806328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1773139" y="3356992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KESIMPULAN PENGUJIAN WHITEBOX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32885"/>
              </p:ext>
            </p:extLst>
          </p:nvPr>
        </p:nvGraphicFramePr>
        <p:xfrm>
          <a:off x="1341092" y="2420888"/>
          <a:ext cx="1000911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157"/>
                <a:gridCol w="2270171"/>
                <a:gridCol w="2304256"/>
                <a:gridCol w="2232248"/>
                <a:gridCol w="2520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Kasus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Uji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Diharapkan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 Sesuai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Uji Kasus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Keterangan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[ ] Alur Terlewati</a:t>
                      </a:r>
                    </a:p>
                    <a:p>
                      <a:r>
                        <a:rPr lang="id-ID" dirty="0" smtClean="0"/>
                        <a:t>[ ] Alur</a:t>
                      </a:r>
                      <a:r>
                        <a:rPr lang="id-ID" baseline="0" dirty="0" smtClean="0"/>
                        <a:t> Tidak Terlewati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981052" y="5228069"/>
            <a:ext cx="3456384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Sejumlah V(g)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73140" y="3861048"/>
            <a:ext cx="360040" cy="1299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869484" y="5228069"/>
            <a:ext cx="5904656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Diisi kondisi untuk alur yang diperiksa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7316" y="3861048"/>
            <a:ext cx="2664296" cy="1150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09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</a:rPr>
              <a:t>Pengujian </a:t>
            </a:r>
            <a:r>
              <a:rPr kumimoji="0" lang="id-ID" sz="4800" b="0" i="0" u="none" strike="noStrike" kern="1200" cap="none" spc="-300" normalizeH="0" baseline="0" noProof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</a:rPr>
              <a:t>Black Box</a:t>
            </a:r>
            <a:endParaRPr kumimoji="0" lang="id-ID" sz="48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8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362" y="274701"/>
            <a:ext cx="7284457" cy="1143265"/>
          </a:xfrm>
        </p:spPr>
        <p:txBody>
          <a:bodyPr>
            <a:normAutofit/>
          </a:bodyPr>
          <a:lstStyle/>
          <a:p>
            <a:pPr algn="l"/>
            <a:r>
              <a:rPr lang="id-ID" sz="44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KONTEN MATERI</a:t>
            </a:r>
            <a:endParaRPr lang="id-ID" sz="44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49003" y="2204864"/>
            <a:ext cx="7272808" cy="3096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3600" spc="-30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36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Penjelasan Umum Pengujian </a:t>
            </a: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id-ID" sz="3600" spc="-300" noProof="1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36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id-ID" sz="36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 Box</a:t>
            </a:r>
            <a:endParaRPr lang="id-ID" sz="3600" spc="-300" noProof="1" smtClean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"/>
            </a:pPr>
            <a:r>
              <a:rPr lang="id-ID" sz="36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3600" spc="-300" noProof="1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Teknik Pengujian Black Box</a:t>
            </a:r>
            <a:endParaRPr lang="id-ID" sz="3600" spc="-300" dirty="0">
              <a:ln w="3175">
                <a:noFill/>
              </a:ln>
              <a:solidFill>
                <a:schemeClr val="bg1">
                  <a:alpha val="99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C:\Gambar\buat slide\book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71" y="0"/>
            <a:ext cx="327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ALASAN PENGUJIAN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BLACK BOX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10894308" cy="3816424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Fungsi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 benar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atau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hilang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Kesalahan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antar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muka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Kesalahan pada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 data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(pengaksesan basis data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Kesalahan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inisialisasi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akhir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Kesalahan </a:t>
            </a:r>
            <a:r>
              <a:rPr lang="id-ID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performasi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id-ID" altLang="zh-C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7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ILUSTRASI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PENGUJIAN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BLACK BOX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009433" y="2667918"/>
            <a:ext cx="1206500" cy="1158875"/>
            <a:chOff x="3808" y="1163"/>
            <a:chExt cx="760" cy="73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340" y="1598"/>
              <a:ext cx="94" cy="228"/>
            </a:xfrm>
            <a:custGeom>
              <a:avLst/>
              <a:gdLst>
                <a:gd name="T0" fmla="*/ 93 w 94"/>
                <a:gd name="T1" fmla="*/ 227 h 228"/>
                <a:gd name="T2" fmla="*/ 93 w 94"/>
                <a:gd name="T3" fmla="*/ 65 h 228"/>
                <a:gd name="T4" fmla="*/ 0 w 94"/>
                <a:gd name="T5" fmla="*/ 0 h 228"/>
                <a:gd name="T6" fmla="*/ 0 w 94"/>
                <a:gd name="T7" fmla="*/ 162 h 228"/>
                <a:gd name="T8" fmla="*/ 93 w 94"/>
                <a:gd name="T9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28">
                  <a:moveTo>
                    <a:pt x="93" y="227"/>
                  </a:moveTo>
                  <a:lnTo>
                    <a:pt x="93" y="65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93" y="227"/>
                  </a:lnTo>
                </a:path>
              </a:pathLst>
            </a:custGeom>
            <a:solidFill>
              <a:srgbClr val="009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907" y="1230"/>
              <a:ext cx="661" cy="663"/>
            </a:xfrm>
            <a:custGeom>
              <a:avLst/>
              <a:gdLst>
                <a:gd name="T0" fmla="*/ 528 w 661"/>
                <a:gd name="T1" fmla="*/ 165 h 663"/>
                <a:gd name="T2" fmla="*/ 0 w 661"/>
                <a:gd name="T3" fmla="*/ 364 h 663"/>
                <a:gd name="T4" fmla="*/ 0 w 661"/>
                <a:gd name="T5" fmla="*/ 662 h 663"/>
                <a:gd name="T6" fmla="*/ 528 w 661"/>
                <a:gd name="T7" fmla="*/ 430 h 663"/>
                <a:gd name="T8" fmla="*/ 528 w 661"/>
                <a:gd name="T9" fmla="*/ 596 h 663"/>
                <a:gd name="T10" fmla="*/ 660 w 661"/>
                <a:gd name="T11" fmla="*/ 265 h 663"/>
                <a:gd name="T12" fmla="*/ 528 w 661"/>
                <a:gd name="T13" fmla="*/ 0 h 663"/>
                <a:gd name="T14" fmla="*/ 528 w 661"/>
                <a:gd name="T15" fmla="*/ 16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1" h="663">
                  <a:moveTo>
                    <a:pt x="528" y="165"/>
                  </a:moveTo>
                  <a:lnTo>
                    <a:pt x="0" y="364"/>
                  </a:lnTo>
                  <a:lnTo>
                    <a:pt x="0" y="662"/>
                  </a:lnTo>
                  <a:lnTo>
                    <a:pt x="528" y="430"/>
                  </a:lnTo>
                  <a:lnTo>
                    <a:pt x="528" y="596"/>
                  </a:lnTo>
                  <a:lnTo>
                    <a:pt x="660" y="265"/>
                  </a:lnTo>
                  <a:lnTo>
                    <a:pt x="528" y="0"/>
                  </a:lnTo>
                  <a:lnTo>
                    <a:pt x="528" y="165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808" y="1531"/>
              <a:ext cx="92" cy="362"/>
            </a:xfrm>
            <a:custGeom>
              <a:avLst/>
              <a:gdLst>
                <a:gd name="T0" fmla="*/ 91 w 92"/>
                <a:gd name="T1" fmla="*/ 66 h 362"/>
                <a:gd name="T2" fmla="*/ 91 w 92"/>
                <a:gd name="T3" fmla="*/ 361 h 362"/>
                <a:gd name="T4" fmla="*/ 0 w 92"/>
                <a:gd name="T5" fmla="*/ 295 h 362"/>
                <a:gd name="T6" fmla="*/ 0 w 92"/>
                <a:gd name="T7" fmla="*/ 0 h 362"/>
                <a:gd name="T8" fmla="*/ 91 w 92"/>
                <a:gd name="T9" fmla="*/ 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62">
                  <a:moveTo>
                    <a:pt x="91" y="66"/>
                  </a:moveTo>
                  <a:lnTo>
                    <a:pt x="91" y="361"/>
                  </a:lnTo>
                  <a:lnTo>
                    <a:pt x="0" y="295"/>
                  </a:lnTo>
                  <a:lnTo>
                    <a:pt x="0" y="0"/>
                  </a:lnTo>
                  <a:lnTo>
                    <a:pt x="91" y="66"/>
                  </a:lnTo>
                </a:path>
              </a:pathLst>
            </a:custGeom>
            <a:solidFill>
              <a:srgbClr val="00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808" y="1330"/>
              <a:ext cx="626" cy="261"/>
            </a:xfrm>
            <a:custGeom>
              <a:avLst/>
              <a:gdLst>
                <a:gd name="T0" fmla="*/ 0 w 626"/>
                <a:gd name="T1" fmla="*/ 195 h 261"/>
                <a:gd name="T2" fmla="*/ 98 w 626"/>
                <a:gd name="T3" fmla="*/ 260 h 261"/>
                <a:gd name="T4" fmla="*/ 625 w 626"/>
                <a:gd name="T5" fmla="*/ 65 h 261"/>
                <a:gd name="T6" fmla="*/ 525 w 626"/>
                <a:gd name="T7" fmla="*/ 0 h 261"/>
                <a:gd name="T8" fmla="*/ 0 w 626"/>
                <a:gd name="T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261">
                  <a:moveTo>
                    <a:pt x="0" y="195"/>
                  </a:moveTo>
                  <a:lnTo>
                    <a:pt x="98" y="260"/>
                  </a:lnTo>
                  <a:lnTo>
                    <a:pt x="625" y="65"/>
                  </a:lnTo>
                  <a:lnTo>
                    <a:pt x="525" y="0"/>
                  </a:lnTo>
                  <a:lnTo>
                    <a:pt x="0" y="195"/>
                  </a:lnTo>
                </a:path>
              </a:pathLst>
            </a:custGeom>
            <a:solidFill>
              <a:srgbClr val="7FFF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340" y="1163"/>
              <a:ext cx="94" cy="227"/>
            </a:xfrm>
            <a:custGeom>
              <a:avLst/>
              <a:gdLst>
                <a:gd name="T0" fmla="*/ 93 w 94"/>
                <a:gd name="T1" fmla="*/ 65 h 227"/>
                <a:gd name="T2" fmla="*/ 0 w 94"/>
                <a:gd name="T3" fmla="*/ 0 h 227"/>
                <a:gd name="T4" fmla="*/ 0 w 94"/>
                <a:gd name="T5" fmla="*/ 161 h 227"/>
                <a:gd name="T6" fmla="*/ 93 w 94"/>
                <a:gd name="T7" fmla="*/ 226 h 227"/>
                <a:gd name="T8" fmla="*/ 93 w 94"/>
                <a:gd name="T9" fmla="*/ 6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27">
                  <a:moveTo>
                    <a:pt x="93" y="65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226"/>
                  </a:lnTo>
                  <a:lnTo>
                    <a:pt x="93" y="65"/>
                  </a:lnTo>
                </a:path>
              </a:pathLst>
            </a:custGeom>
            <a:solidFill>
              <a:srgbClr val="00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529883" y="4682455"/>
            <a:ext cx="889000" cy="1266825"/>
            <a:chOff x="2876" y="2432"/>
            <a:chExt cx="560" cy="798"/>
          </a:xfrm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010" y="2734"/>
              <a:ext cx="60" cy="496"/>
            </a:xfrm>
            <a:custGeom>
              <a:avLst/>
              <a:gdLst>
                <a:gd name="T0" fmla="*/ 59 w 60"/>
                <a:gd name="T1" fmla="*/ 495 h 496"/>
                <a:gd name="T2" fmla="*/ 59 w 60"/>
                <a:gd name="T3" fmla="*/ 33 h 496"/>
                <a:gd name="T4" fmla="*/ 0 w 60"/>
                <a:gd name="T5" fmla="*/ 0 h 496"/>
                <a:gd name="T6" fmla="*/ 0 w 60"/>
                <a:gd name="T7" fmla="*/ 429 h 496"/>
                <a:gd name="T8" fmla="*/ 59 w 60"/>
                <a:gd name="T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96">
                  <a:moveTo>
                    <a:pt x="59" y="495"/>
                  </a:moveTo>
                  <a:lnTo>
                    <a:pt x="59" y="33"/>
                  </a:lnTo>
                  <a:lnTo>
                    <a:pt x="0" y="0"/>
                  </a:lnTo>
                  <a:lnTo>
                    <a:pt x="0" y="429"/>
                  </a:lnTo>
                  <a:lnTo>
                    <a:pt x="59" y="495"/>
                  </a:ln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943" y="2466"/>
              <a:ext cx="493" cy="764"/>
            </a:xfrm>
            <a:custGeom>
              <a:avLst/>
              <a:gdLst>
                <a:gd name="T0" fmla="*/ 230 w 493"/>
                <a:gd name="T1" fmla="*/ 0 h 764"/>
                <a:gd name="T2" fmla="*/ 492 w 493"/>
                <a:gd name="T3" fmla="*/ 133 h 764"/>
                <a:gd name="T4" fmla="*/ 362 w 493"/>
                <a:gd name="T5" fmla="*/ 198 h 764"/>
                <a:gd name="T6" fmla="*/ 362 w 493"/>
                <a:gd name="T7" fmla="*/ 663 h 764"/>
                <a:gd name="T8" fmla="*/ 132 w 493"/>
                <a:gd name="T9" fmla="*/ 763 h 764"/>
                <a:gd name="T10" fmla="*/ 132 w 493"/>
                <a:gd name="T11" fmla="*/ 299 h 764"/>
                <a:gd name="T12" fmla="*/ 0 w 493"/>
                <a:gd name="T13" fmla="*/ 365 h 764"/>
                <a:gd name="T14" fmla="*/ 230 w 493"/>
                <a:gd name="T1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764">
                  <a:moveTo>
                    <a:pt x="230" y="0"/>
                  </a:moveTo>
                  <a:lnTo>
                    <a:pt x="492" y="133"/>
                  </a:lnTo>
                  <a:lnTo>
                    <a:pt x="362" y="198"/>
                  </a:lnTo>
                  <a:lnTo>
                    <a:pt x="362" y="663"/>
                  </a:lnTo>
                  <a:lnTo>
                    <a:pt x="132" y="763"/>
                  </a:lnTo>
                  <a:lnTo>
                    <a:pt x="132" y="299"/>
                  </a:lnTo>
                  <a:lnTo>
                    <a:pt x="0" y="365"/>
                  </a:lnTo>
                  <a:lnTo>
                    <a:pt x="23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876" y="2432"/>
              <a:ext cx="294" cy="396"/>
            </a:xfrm>
            <a:custGeom>
              <a:avLst/>
              <a:gdLst>
                <a:gd name="T0" fmla="*/ 65 w 294"/>
                <a:gd name="T1" fmla="*/ 395 h 396"/>
                <a:gd name="T2" fmla="*/ 0 w 294"/>
                <a:gd name="T3" fmla="*/ 362 h 396"/>
                <a:gd name="T4" fmla="*/ 228 w 294"/>
                <a:gd name="T5" fmla="*/ 0 h 396"/>
                <a:gd name="T6" fmla="*/ 293 w 294"/>
                <a:gd name="T7" fmla="*/ 33 h 396"/>
                <a:gd name="T8" fmla="*/ 65 w 294"/>
                <a:gd name="T9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96">
                  <a:moveTo>
                    <a:pt x="65" y="395"/>
                  </a:moveTo>
                  <a:lnTo>
                    <a:pt x="0" y="362"/>
                  </a:lnTo>
                  <a:lnTo>
                    <a:pt x="228" y="0"/>
                  </a:lnTo>
                  <a:lnTo>
                    <a:pt x="293" y="33"/>
                  </a:lnTo>
                  <a:lnTo>
                    <a:pt x="65" y="395"/>
                  </a:lnTo>
                </a:path>
              </a:pathLst>
            </a:custGeom>
            <a:solidFill>
              <a:srgbClr val="00B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4129708" y="2866355"/>
            <a:ext cx="3062288" cy="2330450"/>
            <a:chOff x="1994" y="1288"/>
            <a:chExt cx="1929" cy="1468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994" y="1858"/>
              <a:ext cx="394" cy="898"/>
            </a:xfrm>
            <a:custGeom>
              <a:avLst/>
              <a:gdLst>
                <a:gd name="T0" fmla="*/ 0 w 394"/>
                <a:gd name="T1" fmla="*/ 0 h 898"/>
                <a:gd name="T2" fmla="*/ 393 w 394"/>
                <a:gd name="T3" fmla="*/ 232 h 898"/>
                <a:gd name="T4" fmla="*/ 393 w 394"/>
                <a:gd name="T5" fmla="*/ 897 h 898"/>
                <a:gd name="T6" fmla="*/ 0 w 394"/>
                <a:gd name="T7" fmla="*/ 664 h 898"/>
                <a:gd name="T8" fmla="*/ 0 w 394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898">
                  <a:moveTo>
                    <a:pt x="0" y="0"/>
                  </a:moveTo>
                  <a:lnTo>
                    <a:pt x="393" y="232"/>
                  </a:lnTo>
                  <a:lnTo>
                    <a:pt x="393" y="897"/>
                  </a:lnTo>
                  <a:lnTo>
                    <a:pt x="0" y="664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994" y="1288"/>
              <a:ext cx="1929" cy="797"/>
            </a:xfrm>
            <a:custGeom>
              <a:avLst/>
              <a:gdLst>
                <a:gd name="T0" fmla="*/ 0 w 1929"/>
                <a:gd name="T1" fmla="*/ 564 h 797"/>
                <a:gd name="T2" fmla="*/ 399 w 1929"/>
                <a:gd name="T3" fmla="*/ 796 h 797"/>
                <a:gd name="T4" fmla="*/ 1928 w 1929"/>
                <a:gd name="T5" fmla="*/ 200 h 797"/>
                <a:gd name="T6" fmla="*/ 1594 w 1929"/>
                <a:gd name="T7" fmla="*/ 0 h 797"/>
                <a:gd name="T8" fmla="*/ 0 w 1929"/>
                <a:gd name="T9" fmla="*/ 56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9" h="797">
                  <a:moveTo>
                    <a:pt x="0" y="564"/>
                  </a:moveTo>
                  <a:lnTo>
                    <a:pt x="399" y="796"/>
                  </a:lnTo>
                  <a:lnTo>
                    <a:pt x="1928" y="200"/>
                  </a:lnTo>
                  <a:lnTo>
                    <a:pt x="1594" y="0"/>
                  </a:lnTo>
                  <a:lnTo>
                    <a:pt x="0" y="564"/>
                  </a:lnTo>
                </a:path>
              </a:pathLst>
            </a:custGeom>
            <a:solidFill>
              <a:srgbClr val="FF5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395" y="1490"/>
              <a:ext cx="1528" cy="1266"/>
            </a:xfrm>
            <a:custGeom>
              <a:avLst/>
              <a:gdLst>
                <a:gd name="T0" fmla="*/ 0 w 1528"/>
                <a:gd name="T1" fmla="*/ 598 h 1266"/>
                <a:gd name="T2" fmla="*/ 0 w 1528"/>
                <a:gd name="T3" fmla="*/ 1265 h 1266"/>
                <a:gd name="T4" fmla="*/ 1527 w 1528"/>
                <a:gd name="T5" fmla="*/ 565 h 1266"/>
                <a:gd name="T6" fmla="*/ 1527 w 1528"/>
                <a:gd name="T7" fmla="*/ 0 h 1266"/>
                <a:gd name="T8" fmla="*/ 0 w 1528"/>
                <a:gd name="T9" fmla="*/ 598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8" h="1266">
                  <a:moveTo>
                    <a:pt x="0" y="598"/>
                  </a:moveTo>
                  <a:lnTo>
                    <a:pt x="0" y="1265"/>
                  </a:lnTo>
                  <a:lnTo>
                    <a:pt x="1527" y="565"/>
                  </a:lnTo>
                  <a:lnTo>
                    <a:pt x="1527" y="0"/>
                  </a:lnTo>
                  <a:lnTo>
                    <a:pt x="0" y="59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163171" y="2282155"/>
            <a:ext cx="1030287" cy="1052513"/>
            <a:chOff x="2645" y="920"/>
            <a:chExt cx="649" cy="663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66" y="1246"/>
              <a:ext cx="228" cy="86"/>
            </a:xfrm>
            <a:custGeom>
              <a:avLst/>
              <a:gdLst>
                <a:gd name="T0" fmla="*/ 64 w 228"/>
                <a:gd name="T1" fmla="*/ 85 h 86"/>
                <a:gd name="T2" fmla="*/ 227 w 228"/>
                <a:gd name="T3" fmla="*/ 27 h 86"/>
                <a:gd name="T4" fmla="*/ 156 w 228"/>
                <a:gd name="T5" fmla="*/ 0 h 86"/>
                <a:gd name="T6" fmla="*/ 0 w 228"/>
                <a:gd name="T7" fmla="*/ 58 h 86"/>
                <a:gd name="T8" fmla="*/ 64 w 228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86">
                  <a:moveTo>
                    <a:pt x="64" y="85"/>
                  </a:moveTo>
                  <a:lnTo>
                    <a:pt x="227" y="27"/>
                  </a:lnTo>
                  <a:lnTo>
                    <a:pt x="156" y="0"/>
                  </a:lnTo>
                  <a:lnTo>
                    <a:pt x="0" y="58"/>
                  </a:lnTo>
                  <a:lnTo>
                    <a:pt x="64" y="85"/>
                  </a:lnTo>
                </a:path>
              </a:pathLst>
            </a:custGeom>
            <a:solidFill>
              <a:srgbClr val="00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17" y="920"/>
              <a:ext cx="577" cy="663"/>
            </a:xfrm>
            <a:custGeom>
              <a:avLst/>
              <a:gdLst>
                <a:gd name="T0" fmla="*/ 183 w 577"/>
                <a:gd name="T1" fmla="*/ 66 h 663"/>
                <a:gd name="T2" fmla="*/ 414 w 577"/>
                <a:gd name="T3" fmla="*/ 0 h 663"/>
                <a:gd name="T4" fmla="*/ 414 w 577"/>
                <a:gd name="T5" fmla="*/ 411 h 663"/>
                <a:gd name="T6" fmla="*/ 576 w 577"/>
                <a:gd name="T7" fmla="*/ 351 h 663"/>
                <a:gd name="T8" fmla="*/ 316 w 577"/>
                <a:gd name="T9" fmla="*/ 662 h 663"/>
                <a:gd name="T10" fmla="*/ 0 w 577"/>
                <a:gd name="T11" fmla="*/ 562 h 663"/>
                <a:gd name="T12" fmla="*/ 183 w 577"/>
                <a:gd name="T13" fmla="*/ 496 h 663"/>
                <a:gd name="T14" fmla="*/ 183 w 577"/>
                <a:gd name="T15" fmla="*/ 6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63">
                  <a:moveTo>
                    <a:pt x="183" y="66"/>
                  </a:moveTo>
                  <a:lnTo>
                    <a:pt x="414" y="0"/>
                  </a:lnTo>
                  <a:lnTo>
                    <a:pt x="414" y="411"/>
                  </a:lnTo>
                  <a:lnTo>
                    <a:pt x="576" y="351"/>
                  </a:lnTo>
                  <a:lnTo>
                    <a:pt x="316" y="662"/>
                  </a:lnTo>
                  <a:lnTo>
                    <a:pt x="0" y="562"/>
                  </a:lnTo>
                  <a:lnTo>
                    <a:pt x="183" y="496"/>
                  </a:lnTo>
                  <a:lnTo>
                    <a:pt x="183" y="6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645" y="1389"/>
              <a:ext cx="251" cy="93"/>
            </a:xfrm>
            <a:custGeom>
              <a:avLst/>
              <a:gdLst>
                <a:gd name="T0" fmla="*/ 70 w 251"/>
                <a:gd name="T1" fmla="*/ 92 h 93"/>
                <a:gd name="T2" fmla="*/ 0 w 251"/>
                <a:gd name="T3" fmla="*/ 59 h 93"/>
                <a:gd name="T4" fmla="*/ 185 w 251"/>
                <a:gd name="T5" fmla="*/ 0 h 93"/>
                <a:gd name="T6" fmla="*/ 250 w 251"/>
                <a:gd name="T7" fmla="*/ 30 h 93"/>
                <a:gd name="T8" fmla="*/ 70 w 251"/>
                <a:gd name="T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3">
                  <a:moveTo>
                    <a:pt x="70" y="92"/>
                  </a:moveTo>
                  <a:lnTo>
                    <a:pt x="0" y="59"/>
                  </a:lnTo>
                  <a:lnTo>
                    <a:pt x="185" y="0"/>
                  </a:lnTo>
                  <a:lnTo>
                    <a:pt x="250" y="30"/>
                  </a:lnTo>
                  <a:lnTo>
                    <a:pt x="70" y="92"/>
                  </a:lnTo>
                </a:path>
              </a:pathLst>
            </a:custGeom>
            <a:solidFill>
              <a:srgbClr val="00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836" y="953"/>
              <a:ext cx="60" cy="462"/>
            </a:xfrm>
            <a:custGeom>
              <a:avLst/>
              <a:gdLst>
                <a:gd name="T0" fmla="*/ 0 w 60"/>
                <a:gd name="T1" fmla="*/ 429 h 462"/>
                <a:gd name="T2" fmla="*/ 59 w 60"/>
                <a:gd name="T3" fmla="*/ 461 h 462"/>
                <a:gd name="T4" fmla="*/ 59 w 60"/>
                <a:gd name="T5" fmla="*/ 33 h 462"/>
                <a:gd name="T6" fmla="*/ 0 w 60"/>
                <a:gd name="T7" fmla="*/ 0 h 462"/>
                <a:gd name="T8" fmla="*/ 0 w 60"/>
                <a:gd name="T9" fmla="*/ 4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62">
                  <a:moveTo>
                    <a:pt x="0" y="429"/>
                  </a:moveTo>
                  <a:lnTo>
                    <a:pt x="59" y="461"/>
                  </a:lnTo>
                  <a:lnTo>
                    <a:pt x="59" y="33"/>
                  </a:lnTo>
                  <a:lnTo>
                    <a:pt x="0" y="0"/>
                  </a:lnTo>
                  <a:lnTo>
                    <a:pt x="0" y="429"/>
                  </a:lnTo>
                </a:path>
              </a:pathLst>
            </a:custGeom>
            <a:solidFill>
              <a:srgbClr val="00B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389933" y="4090318"/>
            <a:ext cx="1206500" cy="1158875"/>
            <a:chOff x="1528" y="2059"/>
            <a:chExt cx="760" cy="730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060" y="2494"/>
              <a:ext cx="94" cy="228"/>
            </a:xfrm>
            <a:custGeom>
              <a:avLst/>
              <a:gdLst>
                <a:gd name="T0" fmla="*/ 93 w 94"/>
                <a:gd name="T1" fmla="*/ 227 h 228"/>
                <a:gd name="T2" fmla="*/ 93 w 94"/>
                <a:gd name="T3" fmla="*/ 65 h 228"/>
                <a:gd name="T4" fmla="*/ 0 w 94"/>
                <a:gd name="T5" fmla="*/ 0 h 228"/>
                <a:gd name="T6" fmla="*/ 0 w 94"/>
                <a:gd name="T7" fmla="*/ 162 h 228"/>
                <a:gd name="T8" fmla="*/ 93 w 94"/>
                <a:gd name="T9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28">
                  <a:moveTo>
                    <a:pt x="93" y="227"/>
                  </a:moveTo>
                  <a:lnTo>
                    <a:pt x="93" y="65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93" y="227"/>
                  </a:lnTo>
                </a:path>
              </a:pathLst>
            </a:custGeom>
            <a:solidFill>
              <a:srgbClr val="009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627" y="2126"/>
              <a:ext cx="661" cy="663"/>
            </a:xfrm>
            <a:custGeom>
              <a:avLst/>
              <a:gdLst>
                <a:gd name="T0" fmla="*/ 528 w 661"/>
                <a:gd name="T1" fmla="*/ 165 h 663"/>
                <a:gd name="T2" fmla="*/ 0 w 661"/>
                <a:gd name="T3" fmla="*/ 364 h 663"/>
                <a:gd name="T4" fmla="*/ 0 w 661"/>
                <a:gd name="T5" fmla="*/ 662 h 663"/>
                <a:gd name="T6" fmla="*/ 528 w 661"/>
                <a:gd name="T7" fmla="*/ 430 h 663"/>
                <a:gd name="T8" fmla="*/ 528 w 661"/>
                <a:gd name="T9" fmla="*/ 596 h 663"/>
                <a:gd name="T10" fmla="*/ 660 w 661"/>
                <a:gd name="T11" fmla="*/ 265 h 663"/>
                <a:gd name="T12" fmla="*/ 528 w 661"/>
                <a:gd name="T13" fmla="*/ 0 h 663"/>
                <a:gd name="T14" fmla="*/ 528 w 661"/>
                <a:gd name="T15" fmla="*/ 16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1" h="663">
                  <a:moveTo>
                    <a:pt x="528" y="165"/>
                  </a:moveTo>
                  <a:lnTo>
                    <a:pt x="0" y="364"/>
                  </a:lnTo>
                  <a:lnTo>
                    <a:pt x="0" y="662"/>
                  </a:lnTo>
                  <a:lnTo>
                    <a:pt x="528" y="430"/>
                  </a:lnTo>
                  <a:lnTo>
                    <a:pt x="528" y="596"/>
                  </a:lnTo>
                  <a:lnTo>
                    <a:pt x="660" y="265"/>
                  </a:lnTo>
                  <a:lnTo>
                    <a:pt x="528" y="0"/>
                  </a:lnTo>
                  <a:lnTo>
                    <a:pt x="528" y="165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528" y="2427"/>
              <a:ext cx="92" cy="362"/>
            </a:xfrm>
            <a:custGeom>
              <a:avLst/>
              <a:gdLst>
                <a:gd name="T0" fmla="*/ 91 w 92"/>
                <a:gd name="T1" fmla="*/ 66 h 362"/>
                <a:gd name="T2" fmla="*/ 91 w 92"/>
                <a:gd name="T3" fmla="*/ 361 h 362"/>
                <a:gd name="T4" fmla="*/ 0 w 92"/>
                <a:gd name="T5" fmla="*/ 295 h 362"/>
                <a:gd name="T6" fmla="*/ 0 w 92"/>
                <a:gd name="T7" fmla="*/ 0 h 362"/>
                <a:gd name="T8" fmla="*/ 91 w 92"/>
                <a:gd name="T9" fmla="*/ 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62">
                  <a:moveTo>
                    <a:pt x="91" y="66"/>
                  </a:moveTo>
                  <a:lnTo>
                    <a:pt x="91" y="361"/>
                  </a:lnTo>
                  <a:lnTo>
                    <a:pt x="0" y="295"/>
                  </a:lnTo>
                  <a:lnTo>
                    <a:pt x="0" y="0"/>
                  </a:lnTo>
                  <a:lnTo>
                    <a:pt x="91" y="66"/>
                  </a:lnTo>
                </a:path>
              </a:pathLst>
            </a:custGeom>
            <a:solidFill>
              <a:srgbClr val="00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528" y="2226"/>
              <a:ext cx="626" cy="261"/>
            </a:xfrm>
            <a:custGeom>
              <a:avLst/>
              <a:gdLst>
                <a:gd name="T0" fmla="*/ 0 w 626"/>
                <a:gd name="T1" fmla="*/ 195 h 261"/>
                <a:gd name="T2" fmla="*/ 98 w 626"/>
                <a:gd name="T3" fmla="*/ 260 h 261"/>
                <a:gd name="T4" fmla="*/ 625 w 626"/>
                <a:gd name="T5" fmla="*/ 65 h 261"/>
                <a:gd name="T6" fmla="*/ 525 w 626"/>
                <a:gd name="T7" fmla="*/ 0 h 261"/>
                <a:gd name="T8" fmla="*/ 0 w 626"/>
                <a:gd name="T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261">
                  <a:moveTo>
                    <a:pt x="0" y="195"/>
                  </a:moveTo>
                  <a:lnTo>
                    <a:pt x="98" y="260"/>
                  </a:lnTo>
                  <a:lnTo>
                    <a:pt x="625" y="65"/>
                  </a:lnTo>
                  <a:lnTo>
                    <a:pt x="525" y="0"/>
                  </a:lnTo>
                  <a:lnTo>
                    <a:pt x="0" y="195"/>
                  </a:lnTo>
                </a:path>
              </a:pathLst>
            </a:custGeom>
            <a:solidFill>
              <a:srgbClr val="7FFF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60" y="2059"/>
              <a:ext cx="94" cy="227"/>
            </a:xfrm>
            <a:custGeom>
              <a:avLst/>
              <a:gdLst>
                <a:gd name="T0" fmla="*/ 93 w 94"/>
                <a:gd name="T1" fmla="*/ 65 h 227"/>
                <a:gd name="T2" fmla="*/ 0 w 94"/>
                <a:gd name="T3" fmla="*/ 0 h 227"/>
                <a:gd name="T4" fmla="*/ 0 w 94"/>
                <a:gd name="T5" fmla="*/ 161 h 227"/>
                <a:gd name="T6" fmla="*/ 93 w 94"/>
                <a:gd name="T7" fmla="*/ 226 h 227"/>
                <a:gd name="T8" fmla="*/ 93 w 94"/>
                <a:gd name="T9" fmla="*/ 6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27">
                  <a:moveTo>
                    <a:pt x="93" y="65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226"/>
                  </a:lnTo>
                  <a:lnTo>
                    <a:pt x="93" y="65"/>
                  </a:lnTo>
                </a:path>
              </a:pathLst>
            </a:custGeom>
            <a:solidFill>
              <a:srgbClr val="00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12146" y="2394868"/>
            <a:ext cx="198131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  <a:ea typeface="宋体" pitchFamily="2" charset="-122"/>
                <a:cs typeface="Arial" pitchFamily="34" charset="0"/>
              </a:rPr>
              <a:t>requirements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207746" y="5290468"/>
            <a:ext cx="109004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  <a:ea typeface="宋体" pitchFamily="2" charset="-122"/>
                <a:cs typeface="Arial" pitchFamily="34" charset="0"/>
              </a:rPr>
              <a:t>events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502646" y="5226968"/>
            <a:ext cx="85119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  <a:ea typeface="宋体" pitchFamily="2" charset="-122"/>
                <a:cs typeface="Arial" pitchFamily="34" charset="0"/>
              </a:rPr>
              <a:t>input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503146" y="3804568"/>
            <a:ext cx="10387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  <a:ea typeface="宋体" pitchFamily="2" charset="-122"/>
                <a:cs typeface="Arial" pitchFamily="34" charset="0"/>
              </a:rPr>
              <a:t>output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TUJUAN PENGUJIAN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BLACK BOX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3018" y="1584176"/>
            <a:ext cx="10884857" cy="5157192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Digunakan untuk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menguji fungsi-fungsi khusus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dari perangkat lunak yang dirancang. 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Kebenaran perangkat lunak yang diuji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hanya dilihat berdasarkan keluaran yang dihasilkan dari data atau kondisi masukan yang diberikan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untuk fungsi yang ada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tanpa melihat bagaimana proses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untuk mendapatkan keluaran tersebut. 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Dari keluaran yang dihasilkan, kemampuan program dalam memenuhi kebutuhan pemakai dapat diukur sekaligus dapat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diketahui kesalahan-kesalahannya.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endParaRPr lang="id-ID" altLang="zh-C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TEKNIK PENGUJIAN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BLACK BOX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6723" y="2348880"/>
            <a:ext cx="11242699" cy="3384376"/>
          </a:xfrm>
        </p:spPr>
        <p:txBody>
          <a:bodyPr numCol="2">
            <a:noAutofit/>
          </a:bodyPr>
          <a:lstStyle/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Equivalence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Partitioning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Boundary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Value Analysis/Limit 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Sample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Robustness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Behavior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Requirement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Performance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Endurance Testing</a:t>
            </a:r>
          </a:p>
          <a:p>
            <a:pPr marL="411480" indent="-3429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Cause-Effect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Relationship Testing</a:t>
            </a:r>
            <a:endParaRPr lang="id-ID" altLang="zh-C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8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DEFINISI EQUIVALENCE PARTITIONING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10894308" cy="4032448"/>
          </a:xfrm>
        </p:spPr>
        <p:txBody>
          <a:bodyPr>
            <a:noAutofit/>
          </a:bodyPr>
          <a:lstStyle/>
          <a:p>
            <a:pPr indent="-342900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data dan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hasil terdapat di kelas yang berbeda yang sesuai dengan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kelas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inputnya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indent="-342900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Masing-masing kelas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equivalensi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partition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diproses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program akan memproses anggota kelas-kelas tersebut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secara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equivalen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342900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cases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dipilih dari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masing-masing partisi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7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ILUSTRASI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EQUIVALENCE PARTITIONING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48" y="1816819"/>
            <a:ext cx="405606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DEFINISI PENGUJIAN PERANGKAT LUNAK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09362" y="2132856"/>
            <a:ext cx="1117288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4400" dirty="0" smtClean="0"/>
              <a:t>“</a:t>
            </a:r>
            <a:r>
              <a:rPr lang="id-ID" sz="3200" dirty="0" smtClean="0">
                <a:latin typeface="Calibri" pitchFamily="34" charset="0"/>
              </a:rPr>
              <a:t>P</a:t>
            </a:r>
            <a:r>
              <a:rPr lang="id-ID" sz="3200" dirty="0" smtClean="0">
                <a:latin typeface="Calibri" pitchFamily="34" charset="0"/>
                <a:cs typeface="Calibri" pitchFamily="34" charset="0"/>
              </a:rPr>
              <a:t>roses </a:t>
            </a:r>
            <a:r>
              <a:rPr lang="id-ID" sz="3200" dirty="0">
                <a:latin typeface="Calibri" pitchFamily="34" charset="0"/>
                <a:cs typeface="Calibri" pitchFamily="34" charset="0"/>
              </a:rPr>
              <a:t>menelusuri dan mempelajari sebuah program dalam rangka </a:t>
            </a:r>
            <a:r>
              <a:rPr lang="id-ID" sz="4400" dirty="0">
                <a:solidFill>
                  <a:srgbClr val="0070C0"/>
                </a:solidFill>
              </a:rPr>
              <a:t>menemukan kesalahan </a:t>
            </a:r>
            <a:r>
              <a:rPr lang="id-ID" sz="3200" dirty="0">
                <a:latin typeface="Calibri" pitchFamily="34" charset="0"/>
                <a:cs typeface="Calibri" pitchFamily="34" charset="0"/>
              </a:rPr>
              <a:t>pada perangkat lunak sebelum diserahkan kepada </a:t>
            </a:r>
            <a:r>
              <a:rPr lang="id-ID" sz="3200" dirty="0" smtClean="0">
                <a:latin typeface="Calibri" pitchFamily="34" charset="0"/>
                <a:cs typeface="Calibri" pitchFamily="34" charset="0"/>
              </a:rPr>
              <a:t>pengguna.</a:t>
            </a:r>
            <a:r>
              <a:rPr lang="id-ID" sz="4400" dirty="0" smtClean="0"/>
              <a:t>”</a:t>
            </a:r>
          </a:p>
          <a:p>
            <a:pPr algn="r">
              <a:lnSpc>
                <a:spcPct val="150000"/>
              </a:lnSpc>
            </a:pPr>
            <a:r>
              <a:rPr lang="id-ID" sz="2800" b="1" dirty="0" smtClean="0"/>
              <a:t>[Roger S. Pressman, 7</a:t>
            </a:r>
            <a:r>
              <a:rPr lang="id-ID" sz="2800" b="1" baseline="30000" dirty="0" smtClean="0"/>
              <a:t>th</a:t>
            </a:r>
            <a:r>
              <a:rPr lang="id-ID" sz="2800" b="1" dirty="0" smtClean="0"/>
              <a:t> edition]</a:t>
            </a:r>
            <a:endParaRPr lang="id-ID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3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ILUSTRASI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PARTISI KELAS DATA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87" y="1793577"/>
            <a:ext cx="744855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9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KESIMPULAN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EQUIVALENCE PARTITIONING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23540"/>
              </p:ext>
            </p:extLst>
          </p:nvPr>
        </p:nvGraphicFramePr>
        <p:xfrm>
          <a:off x="1341092" y="2420888"/>
          <a:ext cx="1000911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157"/>
                <a:gridCol w="2270171"/>
                <a:gridCol w="2304256"/>
                <a:gridCol w="2232248"/>
                <a:gridCol w="2520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Kasus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Uji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Diharapkan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 Sesuai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Uji Kasus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Keterangan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[ ] </a:t>
                      </a:r>
                      <a:r>
                        <a:rPr lang="id-ID" dirty="0" smtClean="0"/>
                        <a:t>Diterima</a:t>
                      </a:r>
                      <a:endParaRPr lang="id-ID" dirty="0" smtClean="0"/>
                    </a:p>
                    <a:p>
                      <a:r>
                        <a:rPr lang="id-ID" dirty="0" smtClean="0"/>
                        <a:t>[ ] </a:t>
                      </a:r>
                      <a:r>
                        <a:rPr lang="id-ID" dirty="0" smtClean="0"/>
                        <a:t>Ditolak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981052" y="5228069"/>
            <a:ext cx="3456384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Sejumlah 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Kelas Data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73140" y="3861048"/>
            <a:ext cx="360040" cy="1299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869484" y="5228069"/>
            <a:ext cx="5904656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Diisi 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Sampel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Input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 Setiap Kelas Data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7316" y="3861048"/>
            <a:ext cx="2664296" cy="1150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77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BOUNDARY VALUE ANALYSIS / LIMIT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5629" y="2420888"/>
            <a:ext cx="1064457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Menguji untuk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 sekitar batas atas maupun bawah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sebuah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nilai yang valid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Menguji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nilai maksimal dan minimal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Menguji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batas struktur data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yang dipakai. Misal ukuran </a:t>
            </a:r>
            <a:r>
              <a:rPr lang="id-ID" sz="2400" dirty="0" err="1" smtClean="0">
                <a:latin typeface="Arial" pitchFamily="34" charset="0"/>
                <a:cs typeface="Arial" pitchFamily="34" charset="0"/>
              </a:rPr>
              <a:t>array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ILUSTRASI LIMIT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139" y="2359340"/>
            <a:ext cx="8751217" cy="2456764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291980" y="5392391"/>
            <a:ext cx="3456384" cy="5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Valid Data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7315" y="2359340"/>
            <a:ext cx="158417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885707" y="2359340"/>
            <a:ext cx="158417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121511" y="2348880"/>
            <a:ext cx="158417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13599" y="4352217"/>
            <a:ext cx="0" cy="887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03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COMPARISON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7" y="2348880"/>
            <a:ext cx="10894309" cy="3384376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Spesifikasi kebutuhan yang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sama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memungkinkan menghasilkan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aplikasi/ perangkat lunak yang berbeda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Skenario pengujian pada aplikasi yang demikian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bisa digunakan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untuk skenario pengujian aplikasi serupa yang lain.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6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SAMPLE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9043" y="1780296"/>
            <a:ext cx="10522619" cy="4817056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engujian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Sampel melibatkan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pemilihan sejumlah nilai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dari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kelas kesetaraan </a:t>
            </a:r>
            <a:r>
              <a:rPr lang="id-ID" sz="2400" dirty="0" err="1">
                <a:latin typeface="Arial" pitchFamily="34" charset="0"/>
                <a:cs typeface="Arial" pitchFamily="34" charset="0"/>
              </a:rPr>
              <a:t>input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data.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Mengintegrasikan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nilai-nilai </a:t>
            </a:r>
            <a:r>
              <a:rPr lang="id-ID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 uji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Nilai-nilai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ini dapat dipilih pada </a:t>
            </a:r>
            <a:r>
              <a:rPr lang="id-ID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konstan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atau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variabel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interval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Biasa digunakan untuk mengukur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perfomansi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metode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atau untuk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kebutuhan </a:t>
            </a:r>
            <a:r>
              <a:rPr lang="id-ID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9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KESIMPULAN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SAMPLE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07289"/>
              </p:ext>
            </p:extLst>
          </p:nvPr>
        </p:nvGraphicFramePr>
        <p:xfrm>
          <a:off x="1341092" y="2420888"/>
          <a:ext cx="1000911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157"/>
                <a:gridCol w="2270171"/>
                <a:gridCol w="2304256"/>
                <a:gridCol w="2232248"/>
                <a:gridCol w="2520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Kasus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Uji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Perhitungan Manual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 </a:t>
                      </a:r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Uji Coba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Keterangan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[ ] </a:t>
                      </a:r>
                      <a:r>
                        <a:rPr lang="id-ID" dirty="0" smtClean="0"/>
                        <a:t>Diterima</a:t>
                      </a:r>
                      <a:endParaRPr lang="id-ID" dirty="0" smtClean="0"/>
                    </a:p>
                    <a:p>
                      <a:r>
                        <a:rPr lang="id-ID" dirty="0" smtClean="0"/>
                        <a:t>[ ] </a:t>
                      </a:r>
                      <a:r>
                        <a:rPr lang="id-ID" dirty="0" smtClean="0"/>
                        <a:t>Ditolak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981052" y="5228068"/>
            <a:ext cx="3456384" cy="8652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Sejumlah Percobaan yang Dilakukan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73140" y="3861048"/>
            <a:ext cx="360040" cy="1299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869484" y="5228069"/>
            <a:ext cx="5904656" cy="8652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Diisi 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Sampel Data Sesuai Kebutuhan Eksperimen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7316" y="3861048"/>
            <a:ext cx="2664296" cy="1150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2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BEHAVIOUR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3596" y="2636912"/>
            <a:ext cx="11242699" cy="2520280"/>
          </a:xfrm>
        </p:spPr>
        <p:txBody>
          <a:bodyPr>
            <a:noAutofit/>
          </a:bodyPr>
          <a:lstStyle/>
          <a:p>
            <a:pPr marL="68580" indent="0">
              <a:lnSpc>
                <a:spcPct val="200000"/>
              </a:lnSpc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Pengujian yang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hasilnya baru terlihat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setelah sekumpulan data diinputkan dalam rangka memanggil sub program yang ada. Sebagai contoh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pengujian pada struktur data stack (tumpukan)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8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REQUIREMENT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10894308" cy="5112568"/>
          </a:xfrm>
        </p:spPr>
        <p:txBody>
          <a:bodyPr>
            <a:no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Kebutuhan yang diasosiasikan dengan perangkat lunak (input/output/function/perfomance) diidentifikasi selama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aktifitas spesifikasi perangkat lunak dan perancangan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Untuk memfasilitasi pengujiannya, setiap kebutuhan 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ditelusuri dengan menggunakan matriks keterhubungan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2" y="4581128"/>
            <a:ext cx="10274313" cy="144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2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PERFOMANCE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7" y="2204864"/>
            <a:ext cx="10810651" cy="3456384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Pengujian ini digunakan untuk </a:t>
            </a:r>
            <a:r>
              <a:rPr lang="id-ID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mengukur dan mengeksplorasi batas perfomansi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dari sebuah </a:t>
            </a:r>
            <a:r>
              <a:rPr lang="id-ID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kinerja perangkat lunak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Paremeter yang dinilai antara lain: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Aliran data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Ukuran memori yang digunakan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Waktu eksekusi yang digunakan.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0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6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HAL-HAL DALAM PENGUJIAN</a:t>
            </a:r>
            <a:endParaRPr lang="id-ID" sz="36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039938"/>
            <a:ext cx="9370491" cy="448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69283" y="1853909"/>
            <a:ext cx="177688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errors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90836" y="2469492"/>
            <a:ext cx="687647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requirements conformance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97675" y="3253402"/>
            <a:ext cx="339175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performance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037835" y="4128081"/>
            <a:ext cx="344753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an indication</a:t>
            </a:r>
          </a:p>
          <a:p>
            <a:pPr algn="ctr">
              <a:lnSpc>
                <a:spcPct val="75000"/>
              </a:lnSpc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of quality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4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KESIMPULAN </a:t>
            </a:r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PERFOMANCE TESTING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2814"/>
              </p:ext>
            </p:extLst>
          </p:nvPr>
        </p:nvGraphicFramePr>
        <p:xfrm>
          <a:off x="3213299" y="2132856"/>
          <a:ext cx="4574427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71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Percobaan Ke-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Hasil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Perfomansi</a:t>
                      </a:r>
                      <a:endParaRPr lang="id-ID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(Tergantung Faktor </a:t>
                      </a:r>
                      <a:r>
                        <a:rPr lang="id-ID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Perfomansi</a:t>
                      </a:r>
                      <a:r>
                        <a:rPr lang="id-ID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id-ID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981052" y="5228068"/>
            <a:ext cx="3456384" cy="8652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Sejumlah Percobaan yang Dilakukan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33180" y="3861048"/>
            <a:ext cx="1656183" cy="1299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869484" y="5228069"/>
            <a:ext cx="5904656" cy="8652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Diisi </a:t>
            </a:r>
            <a:r>
              <a:rPr lang="id-ID" sz="2400" b="1" dirty="0" smtClean="0">
                <a:latin typeface="Segoe UI Semibold" pitchFamily="34" charset="0"/>
                <a:cs typeface="Segoe UI Semibold" pitchFamily="34" charset="0"/>
              </a:rPr>
              <a:t>Sampel Data Sesuai Faktor </a:t>
            </a:r>
            <a:r>
              <a:rPr lang="id-ID" sz="2400" b="1" dirty="0" err="1" smtClean="0">
                <a:latin typeface="Segoe UI Semibold" pitchFamily="34" charset="0"/>
                <a:cs typeface="Segoe UI Semibold" pitchFamily="34" charset="0"/>
              </a:rPr>
              <a:t>Perfomansi</a:t>
            </a:r>
            <a:endParaRPr lang="id-ID" sz="2400" b="1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04981" y="3792305"/>
            <a:ext cx="640766" cy="1148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24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32980" y="2723239"/>
            <a:ext cx="11449272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noProof="0" dirty="0" smtClean="0">
                <a:solidFill>
                  <a:srgbClr val="FFFFFF">
                    <a:alpha val="99000"/>
                  </a:srgbClr>
                </a:solidFill>
                <a:latin typeface="Segoe UI"/>
              </a:rPr>
              <a:t>Terima Kasih</a:t>
            </a:r>
            <a:endParaRPr kumimoji="0" lang="id-ID" sz="54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4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TUJUAN PENGUJIAN PERANGKAT LUNAK (1)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59" y="1916832"/>
            <a:ext cx="11026675" cy="4392488"/>
          </a:xfrm>
        </p:spPr>
        <p:txBody>
          <a:bodyPr>
            <a:normAutofit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>
                <a:cs typeface="Arial" pitchFamily="34" charset="0"/>
              </a:rPr>
              <a:t>Pengujian adalah proses menjalankan program dengan </a:t>
            </a:r>
            <a:r>
              <a:rPr lang="id-ID" sz="2800" dirty="0" smtClean="0">
                <a:cs typeface="Arial" pitchFamily="34" charset="0"/>
              </a:rPr>
              <a:t>maksud untuk </a:t>
            </a:r>
            <a:r>
              <a:rPr lang="id-ID" sz="2800" dirty="0">
                <a:solidFill>
                  <a:srgbClr val="FF0000"/>
                </a:solidFill>
                <a:cs typeface="Arial" pitchFamily="34" charset="0"/>
              </a:rPr>
              <a:t>mencari kesalahan (</a:t>
            </a:r>
            <a:r>
              <a:rPr lang="id-ID" sz="2800" i="1" dirty="0" err="1" smtClean="0">
                <a:solidFill>
                  <a:srgbClr val="FF0000"/>
                </a:solidFill>
                <a:cs typeface="Arial" pitchFamily="34" charset="0"/>
              </a:rPr>
              <a:t>error</a:t>
            </a:r>
            <a:r>
              <a:rPr lang="id-ID" sz="2800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r>
              <a:rPr lang="id-ID" sz="2800" dirty="0" smtClean="0">
                <a:cs typeface="Arial" pitchFamily="34" charset="0"/>
              </a:rPr>
              <a:t>.</a:t>
            </a:r>
            <a:endParaRPr lang="id-ID" sz="28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cs typeface="Arial" pitchFamily="34" charset="0"/>
              </a:rPr>
              <a:t>Kasus </a:t>
            </a:r>
            <a:r>
              <a:rPr lang="id-ID" sz="2800" dirty="0">
                <a:cs typeface="Arial" pitchFamily="34" charset="0"/>
              </a:rPr>
              <a:t>uji yang baik adalah kasus yang memiliki peluang </a:t>
            </a:r>
            <a:r>
              <a:rPr lang="id-ID" sz="2800" dirty="0" smtClean="0">
                <a:cs typeface="Arial" pitchFamily="34" charset="0"/>
              </a:rPr>
              <a:t>untuk mendapatkan </a:t>
            </a:r>
            <a:r>
              <a:rPr lang="id-ID" sz="2800" dirty="0">
                <a:solidFill>
                  <a:srgbClr val="FF0000"/>
                </a:solidFill>
                <a:cs typeface="Arial" pitchFamily="34" charset="0"/>
              </a:rPr>
              <a:t>kesalahan yang belum </a:t>
            </a:r>
            <a:r>
              <a:rPr lang="id-ID" sz="2800" dirty="0" smtClean="0">
                <a:solidFill>
                  <a:srgbClr val="FF0000"/>
                </a:solidFill>
                <a:cs typeface="Arial" pitchFamily="34" charset="0"/>
              </a:rPr>
              <a:t>diketahui sebelumnya</a:t>
            </a:r>
            <a:r>
              <a:rPr lang="id-ID" sz="2800" dirty="0" smtClean="0">
                <a:cs typeface="Arial" pitchFamily="34" charset="0"/>
              </a:rPr>
              <a:t>.</a:t>
            </a:r>
            <a:endParaRPr lang="id-ID" sz="2800" dirty="0">
              <a:cs typeface="Arial" pitchFamily="34" charset="0"/>
            </a:endParaRP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dirty="0" smtClean="0">
                <a:cs typeface="Arial" pitchFamily="34" charset="0"/>
              </a:rPr>
              <a:t>Pengujian </a:t>
            </a:r>
            <a:r>
              <a:rPr lang="id-ID" sz="2800" dirty="0">
                <a:cs typeface="Arial" pitchFamily="34" charset="0"/>
              </a:rPr>
              <a:t>dikatakan berhasil bila dapat </a:t>
            </a:r>
            <a:r>
              <a:rPr lang="id-ID" sz="2800" dirty="0" smtClean="0">
                <a:cs typeface="Arial" pitchFamily="34" charset="0"/>
              </a:rPr>
              <a:t>memunculkan kesalahan </a:t>
            </a:r>
            <a:r>
              <a:rPr lang="id-ID" sz="2800" dirty="0">
                <a:cs typeface="Arial" pitchFamily="34" charset="0"/>
              </a:rPr>
              <a:t>yang </a:t>
            </a:r>
            <a:r>
              <a:rPr lang="id-ID" sz="2800" dirty="0" smtClean="0">
                <a:solidFill>
                  <a:srgbClr val="FF0000"/>
                </a:solidFill>
                <a:cs typeface="Arial" pitchFamily="34" charset="0"/>
              </a:rPr>
              <a:t>susah untuk ditemukan</a:t>
            </a:r>
            <a:r>
              <a:rPr lang="id-ID" sz="2800" dirty="0" smtClean="0">
                <a:cs typeface="Arial" pitchFamily="34" charset="0"/>
              </a:rPr>
              <a:t>.</a:t>
            </a:r>
            <a:endParaRPr lang="id-ID" sz="2800" dirty="0"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TUJUAN PENGUJIAN PERANGKAT LUNAK (2)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9003" y="2204864"/>
            <a:ext cx="10882659" cy="3816424"/>
          </a:xfrm>
        </p:spPr>
        <p:txBody>
          <a:bodyPr>
            <a:normAutofit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id-ID" sz="2800" dirty="0">
                <a:latin typeface="+mj-lt"/>
                <a:cs typeface="Arial" pitchFamily="34" charset="0"/>
              </a:rPr>
              <a:t>Jadi, pengujian yang baik </a:t>
            </a:r>
            <a:r>
              <a:rPr lang="id-ID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bukan untuk memastikan tidak </a:t>
            </a:r>
            <a:r>
              <a:rPr lang="id-ID" sz="2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ada kesalahan</a:t>
            </a:r>
            <a:r>
              <a:rPr lang="id-ID" sz="2800" dirty="0" smtClean="0">
                <a:latin typeface="+mj-lt"/>
                <a:cs typeface="Arial" pitchFamily="34" charset="0"/>
              </a:rPr>
              <a:t> </a:t>
            </a:r>
            <a:r>
              <a:rPr lang="id-ID" sz="2800" dirty="0">
                <a:latin typeface="+mj-lt"/>
                <a:cs typeface="Arial" pitchFamily="34" charset="0"/>
              </a:rPr>
              <a:t>tetapi untuk </a:t>
            </a:r>
            <a:r>
              <a:rPr lang="id-ID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mencari sebanyak mungkin </a:t>
            </a:r>
            <a:r>
              <a:rPr lang="id-ID" sz="2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kesalahan yang </a:t>
            </a:r>
            <a:r>
              <a:rPr lang="id-ID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ada di </a:t>
            </a:r>
            <a:r>
              <a:rPr lang="id-ID" sz="2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program</a:t>
            </a:r>
            <a:r>
              <a:rPr lang="id-ID" sz="2800" dirty="0" smtClean="0">
                <a:latin typeface="+mj-lt"/>
                <a:cs typeface="Arial" pitchFamily="34" charset="0"/>
              </a:rPr>
              <a:t>.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id-ID" sz="2800" dirty="0" smtClean="0">
                <a:latin typeface="+mj-lt"/>
                <a:cs typeface="Arial" pitchFamily="34" charset="0"/>
              </a:rPr>
              <a:t>Pengujian </a:t>
            </a:r>
            <a:r>
              <a:rPr lang="id-ID" sz="2800" dirty="0">
                <a:latin typeface="+mj-lt"/>
                <a:cs typeface="Arial" pitchFamily="34" charset="0"/>
              </a:rPr>
              <a:t>tidak dapat menunjukkan </a:t>
            </a:r>
            <a:r>
              <a:rPr lang="id-ID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ke-tidak-hadir-an </a:t>
            </a:r>
            <a:r>
              <a:rPr lang="id-ID" sz="28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defect</a:t>
            </a:r>
            <a:r>
              <a:rPr lang="id-ID" sz="2800" dirty="0" smtClean="0">
                <a:latin typeface="+mj-lt"/>
                <a:cs typeface="Arial" pitchFamily="34" charset="0"/>
              </a:rPr>
              <a:t>, pengujian </a:t>
            </a:r>
            <a:r>
              <a:rPr lang="id-ID" sz="2800" dirty="0">
                <a:latin typeface="+mj-lt"/>
                <a:cs typeface="Arial" pitchFamily="34" charset="0"/>
              </a:rPr>
              <a:t>hanya menunjukkan bahwa kesalahan </a:t>
            </a:r>
            <a:r>
              <a:rPr lang="id-ID" sz="2800" dirty="0" smtClean="0">
                <a:latin typeface="+mj-lt"/>
                <a:cs typeface="Arial" pitchFamily="34" charset="0"/>
              </a:rPr>
              <a:t>perangkat lunak </a:t>
            </a:r>
            <a:r>
              <a:rPr lang="id-ID" sz="2800" b="1" i="1" dirty="0">
                <a:latin typeface="+mj-lt"/>
                <a:cs typeface="Arial" pitchFamily="34" charset="0"/>
              </a:rPr>
              <a:t>ada</a:t>
            </a:r>
            <a:r>
              <a:rPr lang="id-ID" sz="2800" dirty="0">
                <a:latin typeface="+mj-lt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2187238" cy="148557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id-ID" sz="22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2979" y="274701"/>
            <a:ext cx="11593288" cy="11432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id-ID" sz="3200" b="1" dirty="0" smtClean="0">
                <a:solidFill>
                  <a:schemeClr val="bg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PELAKU PENGUJIAN PERANGKAT LUNAK</a:t>
            </a:r>
            <a:endParaRPr lang="id-ID" sz="3200" b="1" dirty="0">
              <a:solidFill>
                <a:schemeClr val="bg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40" y="1692542"/>
            <a:ext cx="2597077" cy="25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67" y="1692542"/>
            <a:ext cx="3901189" cy="25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5147" y="4424575"/>
            <a:ext cx="3168352" cy="23167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845147" y="442457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DEVELOPER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5187" y="5114508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Paham Sistem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Terbatas waktu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Subjektif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9723" y="4424575"/>
            <a:ext cx="3168352" cy="23167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029723" y="4424575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TESTER INDEPENDENT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3739" y="5390003"/>
            <a:ext cx="29569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Tidak paham sistem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Kreatif mencari kesalahan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Objektif</a:t>
            </a:r>
            <a:endParaRPr lang="id-ID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5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aFqnQGd29TOMU3gPpEz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QrVqRl5ASp6JyEELVl7K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SMvOzIfsKH8Znt1zL7CU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qpLYntwZUoFuz8V3Mnl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zbH11Lx7UmdkfIGuCdhY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BzhaKlAZ85Jkm53AkLW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kSUSEHlfzbS1OcHcJaoV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YtwHASTDMz2tPNSjxhaJ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snPwPB5nu0mxGnObJLy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h3lfJzP7obOVlHro87g6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vi59M3bfXxOUcuqvITSZ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ETjQZCvLkS7gRxrFO2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LeMP0c2zuUBQfogRGSE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IMajLe3FfIdwDbQV3yKc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ETsaS982s9uWpQtKHWM5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coysYY6H5dsAJ5fwEzV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tzlqUmNowNdxCBJMqJm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6WixTxGxiceH7VZ7y3JT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mcsENR9bDzCnD2S0O7R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QvGKFSFDTMohWlrTSF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lgQS82LmRuK7F6OH8cZ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1wfUt5h3oIIse7CZBv7p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uyl4F3VLOt4nmWX2bhw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qYWiWRtwhn3cMqz9jUx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muhBLSavGwRuUiUAbahP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6WixTxGxiceH7VZ7y3JT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mcsENR9bDzCnD2S0O7R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QvGKFSFDTMohWlrTSF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HUSFfxPhsYpGBs1k6BlM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1wfUt5h3oIIse7CZBv7p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uyl4F3VLOt4nmWX2bhw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1wfUt5h3oIIse7CZBv7p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qvZNYToRfjzde9P5kS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khwgfJInrI9fNmI6CDF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5eHsyQ3FuOqaAA9Zi6z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f3vRnCRS5czEPFT7l3v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zsYctSdNptvoB1AduGFv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E1Szq7zYsAMtK1E0yH1Vb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vi59M3bfXxOUcuqvITSZ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ETjQZCvLkS7gRxrFO2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xmEEC0ZI6hrrchzNaSj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IMajLe3FfIdwDbQV3yKc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ODM8XCkzPZmnGlNUe3GM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I9oRqvVHLLtcx1Su3mnx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4OBeZgDf5rDFUCJ5cPD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UuNM1K0joaHg4zgbvF3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yR7fKX9yTjdtU6qceSe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uLYSTliwJGIbsml8kNEb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NWCS324QMJVObxGFQgIF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lUgPTYDuRCMYeHSa0Ao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CvY2NZWj79MPRwH0c9th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Ym6xyUfb4znJ18pBcCH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cyZvWPuRuArEzZX8u0w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QPuQ62yfxXVmelCGEOLv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xAFZf3QqPizHO7kF4In1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YDyaP0jX5IURVWFM039P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DpPgsaz5JlKe5oEhQlD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2BE9LirahVZ6SuHz78f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pjuB10WYHgqEfVn2IkEi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z2atxsSbBdaBAWvGf0w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SP3b4qV0Al9x1BZiLYi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VhTK4rTepk4Aalpmnrf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r3UTHXfxBlF6TMhkmu6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srrDSoBRPI86PQPaKWZ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V4sD535LuiTCBts34QW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XNWqubKal36IvmbfjxM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cdflIGS8WXdY7FGEzT0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vSY5SPwoYqI7BIa8t3h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9uxfvyFYS3TTlInnCO3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cHO60kkH8jlz5GjnSnU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fZ4XtqqX2JImnqQmgRp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df0NKQfeAz9HhfrBbys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DmZWMrMK8TprMPXGFAH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cF9AUFFRDgX2BEOO3Or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iQsCDvSSo31uajMbw74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tJdiRRwTljGVnj7h1aY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16uv1ShkLb09mIpkD1mv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OeVt3e6UiuhAI6OmPEC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UeXpSGwWpmbjifzxO2e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SL0iwhcISG9ijGvEmpn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MAUUHh9x2SdU7NMU0BD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poNyMhPzNHCombozafK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a0WS29FOtwrXmCvXuUS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FVkkgNe8BnqTeNCUfGUY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WoPM4dKQPaBHk1yITSAk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wsnHkAEcoUezYVuuI1n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hwsAmxM1oTbRSmomSab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sL2Cdp9yX9wgaRfKe6p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o7375m9dzVuA3GyJknRP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lBcx68W4doa7nUz5jNp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MzNybuM1vGpmMsVyf0g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iFPHJksgonTSUdc5D2x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WjDae44qcrJOCJyWrh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I086aKxos5SH9QfxkyX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V2DiPH4PcwcWeiu33kw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R7tSjp7Jdrdv56tRVQk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zqEYxbyp2cWFy7rb2mdX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j8ZVBQ2prUxSdSTG4s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QECK3d25InXLOF64VOY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UArscPHWZvwTtumayDZj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z7pcNB9E53OzK1iB0do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fUbBHKflfQxn0k2015N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maywAXmjDBcGif50yP5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5TKlRXCMVX86Ru0bUooK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0wRPRpJSRcZIRvUdsuUi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2n1Yy0ciY43MPiRmShJ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eUtyZQboVEE7RmjTpBA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24EIjyw71k1s87u01m7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YLKlBf4C5HsOp76Hj9Gak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8Hru2YS7TiBaRoThwDS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FQfWhPTI23S9y65vNuNf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6oecooAevoWDWWhPvxe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RXg66JPtIjMOB2gPAtx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1eSzIVYBswPQjE8cJuT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edsWZH7kAISnwgWiiQo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gz0CNmbm5DnzcRuI8xi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guS3NiurMlUIpN9XtTG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dRZ29ucOv1n64Qc2YJ0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ZGKnUYXlBRpah13L90fX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Cj0bp8wyxIDR6Od59noq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liJjKrVWLXnuSiiMAeR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HTybYczZoKT6lrDAdvp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FdVX0CtIvuXw9kD1frk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HkTNtwzQmYMEf0qoeFN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ALXR8Z1lKMqe6M2dJdA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EwPNPD3HhkTacnNBdp0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1596</Words>
  <Application>Microsoft Office PowerPoint</Application>
  <PresentationFormat>Custom</PresentationFormat>
  <Paragraphs>375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宋体</vt:lpstr>
      <vt:lpstr>Aharoni</vt:lpstr>
      <vt:lpstr>Andy</vt:lpstr>
      <vt:lpstr>Arial</vt:lpstr>
      <vt:lpstr>Calibri</vt:lpstr>
      <vt:lpstr>Segoe UI</vt:lpstr>
      <vt:lpstr>Segoe UI Light</vt:lpstr>
      <vt:lpstr>Segoe UI Semibold</vt:lpstr>
      <vt:lpstr>Tahoma</vt:lpstr>
      <vt:lpstr>Verdana</vt:lpstr>
      <vt:lpstr>Wingdings</vt:lpstr>
      <vt:lpstr>Office Theme</vt:lpstr>
      <vt:lpstr>REKAYASA PERANGKAT LUNAK I</vt:lpstr>
      <vt:lpstr>AGENDA PERKULIAHAN</vt:lpstr>
      <vt:lpstr>PowerPoint Presentation</vt:lpstr>
      <vt:lpstr>KONTEN MATERI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KONTEN MATERI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KONTEN MATERI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10 - Pengujian Perangkat Lunak</dc:title>
  <dc:creator>Adam MB</dc:creator>
  <cp:lastModifiedBy>Adam Mukharil Bachtiar</cp:lastModifiedBy>
  <cp:revision>233</cp:revision>
  <dcterms:created xsi:type="dcterms:W3CDTF">2012-09-20T00:49:58Z</dcterms:created>
  <dcterms:modified xsi:type="dcterms:W3CDTF">2013-01-04T06:16:30Z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1mwxZc7r4Leyryamo04D0RG8Z2HxWosE1483iSIllQ7o</vt:lpwstr>
  </property>
  <property fmtid="{D5CDD505-2E9C-101B-9397-08002B2CF9AE}" pid="4" name="Google.Documents.RevisionId">
    <vt:lpwstr>01429951134720647252</vt:lpwstr>
  </property>
  <property fmtid="{D5CDD505-2E9C-101B-9397-08002B2CF9AE}" pid="5" name="Google.Documents.PreviousRevisionId">
    <vt:lpwstr>00195947091051778748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