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5" r:id="rId3"/>
    <p:sldId id="266" r:id="rId4"/>
    <p:sldId id="259" r:id="rId5"/>
    <p:sldId id="257" r:id="rId6"/>
    <p:sldId id="267" r:id="rId7"/>
    <p:sldId id="281" r:id="rId8"/>
    <p:sldId id="283" r:id="rId9"/>
    <p:sldId id="289" r:id="rId10"/>
    <p:sldId id="284" r:id="rId11"/>
    <p:sldId id="258" r:id="rId12"/>
    <p:sldId id="268" r:id="rId13"/>
    <p:sldId id="269" r:id="rId14"/>
    <p:sldId id="260" r:id="rId15"/>
    <p:sldId id="261" r:id="rId16"/>
    <p:sldId id="262" r:id="rId17"/>
    <p:sldId id="263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5" r:id="rId30"/>
    <p:sldId id="286" r:id="rId31"/>
    <p:sldId id="287" r:id="rId32"/>
    <p:sldId id="288" r:id="rId33"/>
    <p:sldId id="290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4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D59CD-D483-4094-B731-59EFC6BF4E3F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D9A587-0B71-44CB-9FB4-0AE2B46F7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D59CD-D483-4094-B731-59EFC6BF4E3F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9A587-0B71-44CB-9FB4-0AE2B46F7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0D9A587-0B71-44CB-9FB4-0AE2B46F7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D59CD-D483-4094-B731-59EFC6BF4E3F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D59CD-D483-4094-B731-59EFC6BF4E3F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0D9A587-0B71-44CB-9FB4-0AE2B46F7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D59CD-D483-4094-B731-59EFC6BF4E3F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D9A587-0B71-44CB-9FB4-0AE2B46F7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8BD59CD-D483-4094-B731-59EFC6BF4E3F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9A587-0B71-44CB-9FB4-0AE2B46F7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D59CD-D483-4094-B731-59EFC6BF4E3F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0D9A587-0B71-44CB-9FB4-0AE2B46F7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D59CD-D483-4094-B731-59EFC6BF4E3F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0D9A587-0B71-44CB-9FB4-0AE2B46F7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D59CD-D483-4094-B731-59EFC6BF4E3F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D9A587-0B71-44CB-9FB4-0AE2B46F7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D9A587-0B71-44CB-9FB4-0AE2B46F7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D59CD-D483-4094-B731-59EFC6BF4E3F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0D9A587-0B71-44CB-9FB4-0AE2B46F7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8BD59CD-D483-4094-B731-59EFC6BF4E3F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8BD59CD-D483-4094-B731-59EFC6BF4E3F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D9A587-0B71-44CB-9FB4-0AE2B46F7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mazon.com/Auditors-Guide-Information-Systems-Auditing/dp/0470009896/ref=sr_1_fkmr2_1?ie=UTF8&amp;qid=1360564119&amp;sr=8-1-fkmr2&amp;keywords=Auditor's+Guide+to+Information+Systems+Auditing++Oleh+Richard+E.+Cascarin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Audit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Pendahuluan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Dealing with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id-ID" i="1" dirty="0" smtClean="0"/>
              <a:t>Subsystem </a:t>
            </a:r>
            <a:r>
              <a:rPr lang="id-ID" sz="2400" b="1" i="1" dirty="0" smtClean="0">
                <a:solidFill>
                  <a:srgbClr val="FF0000"/>
                </a:solidFill>
              </a:rPr>
              <a:t>factoring</a:t>
            </a:r>
          </a:p>
          <a:p>
            <a:pPr marL="452438" lvl="1" indent="0">
              <a:buNone/>
            </a:pP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membagi-bagi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m</a:t>
            </a:r>
            <a:r>
              <a:rPr lang="id-ID" dirty="0" smtClean="0"/>
              <a:t>en</a:t>
            </a:r>
            <a:r>
              <a:rPr lang="en-US" dirty="0" smtClean="0"/>
              <a:t>j</a:t>
            </a:r>
            <a:r>
              <a:rPr lang="id-ID" dirty="0" smtClean="0"/>
              <a:t>a</a:t>
            </a:r>
            <a:r>
              <a:rPr lang="en-US" dirty="0" smtClean="0"/>
              <a:t>d</a:t>
            </a:r>
            <a:r>
              <a:rPr lang="id-ID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subsistem</a:t>
            </a:r>
            <a:r>
              <a:rPr lang="en-US" dirty="0" smtClean="0"/>
              <a:t> ad</a:t>
            </a:r>
            <a:r>
              <a:rPr lang="id-ID" dirty="0" smtClean="0"/>
              <a:t>a</a:t>
            </a:r>
            <a:r>
              <a:rPr lang="en-US" dirty="0" smtClean="0"/>
              <a:t>l</a:t>
            </a:r>
            <a:r>
              <a:rPr lang="id-ID" dirty="0" smtClean="0"/>
              <a:t>a</a:t>
            </a:r>
            <a:r>
              <a:rPr lang="en-US" dirty="0" smtClean="0"/>
              <a:t>h u</a:t>
            </a:r>
            <a:r>
              <a:rPr lang="id-ID" dirty="0" smtClean="0"/>
              <a:t>n</a:t>
            </a:r>
            <a:r>
              <a:rPr lang="en-US" dirty="0" smtClean="0"/>
              <a:t>t</a:t>
            </a:r>
            <a:r>
              <a:rPr lang="id-ID" dirty="0" smtClean="0"/>
              <a:t>u</a:t>
            </a:r>
            <a:r>
              <a:rPr lang="en-US" dirty="0" smtClean="0"/>
              <a:t>k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d</a:t>
            </a:r>
            <a:r>
              <a:rPr lang="id-ID" dirty="0" smtClean="0"/>
              <a:t>e</a:t>
            </a:r>
            <a:r>
              <a:rPr lang="en-US" dirty="0" err="1" smtClean="0"/>
              <a:t>ng</a:t>
            </a:r>
            <a:r>
              <a:rPr lang="id-ID" dirty="0" smtClean="0"/>
              <a:t>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mudah</a:t>
            </a:r>
            <a:r>
              <a:rPr lang="en-US" dirty="0" smtClean="0"/>
              <a:t> s</a:t>
            </a:r>
            <a:r>
              <a:rPr lang="id-ID" dirty="0" smtClean="0"/>
              <a:t>e</a:t>
            </a:r>
            <a:r>
              <a:rPr lang="en-US" dirty="0" smtClean="0"/>
              <a:t>h</a:t>
            </a:r>
            <a:r>
              <a:rPr lang="id-ID" dirty="0" smtClean="0"/>
              <a:t>in</a:t>
            </a:r>
            <a:r>
              <a:rPr lang="en-US" dirty="0" smtClean="0"/>
              <a:t>g</a:t>
            </a:r>
            <a:r>
              <a:rPr lang="id-ID" dirty="0" smtClean="0"/>
              <a:t>ga</a:t>
            </a:r>
            <a:r>
              <a:rPr lang="en-US" dirty="0" smtClean="0"/>
              <a:t> </a:t>
            </a:r>
            <a:r>
              <a:rPr lang="en-US" dirty="0" err="1" smtClean="0"/>
              <a:t>mudah</a:t>
            </a:r>
            <a:r>
              <a:rPr lang="en-US" dirty="0" smtClean="0"/>
              <a:t> pula </a:t>
            </a:r>
            <a:r>
              <a:rPr lang="en-US" dirty="0" err="1" smtClean="0"/>
              <a:t>mengevaluasinya</a:t>
            </a:r>
            <a:r>
              <a:rPr lang="en-US" dirty="0" smtClean="0"/>
              <a:t>.</a:t>
            </a:r>
            <a:endParaRPr lang="id-ID" dirty="0" smtClean="0"/>
          </a:p>
          <a:p>
            <a:pPr marL="457200" indent="-457200">
              <a:buFont typeface="+mj-lt"/>
              <a:buAutoNum type="arabicPeriod"/>
            </a:pPr>
            <a:r>
              <a:rPr lang="id-ID" sz="2400" b="1" i="1" dirty="0" smtClean="0">
                <a:solidFill>
                  <a:srgbClr val="FF0000"/>
                </a:solidFill>
              </a:rPr>
              <a:t>Assessing </a:t>
            </a:r>
            <a:r>
              <a:rPr lang="id-ID" i="1" dirty="0" smtClean="0"/>
              <a:t>subsystem reliability</a:t>
            </a:r>
          </a:p>
          <a:p>
            <a:pPr marL="452438" lvl="1" indent="0">
              <a:buNone/>
            </a:pPr>
            <a:r>
              <a:rPr lang="id-ID" dirty="0" smtClean="0"/>
              <a:t>Penilaian dilakukan dari level terendah dan bergerak naik sampai level tertinggi.</a:t>
            </a:r>
          </a:p>
          <a:p>
            <a:pPr marL="452438" lvl="1" indent="0">
              <a:buNone/>
            </a:pPr>
            <a:r>
              <a:rPr lang="id-ID" dirty="0" smtClean="0"/>
              <a:t>Identifikasi fungsi-fungsi utama, kejadian-kejadian, dan transaksi-transaksi dalam subsistem untuk menentukan </a:t>
            </a:r>
            <a:r>
              <a:rPr lang="id-ID" i="1" dirty="0" smtClean="0"/>
              <a:t>controls</a:t>
            </a:r>
            <a:r>
              <a:rPr lang="id-ID" dirty="0" smtClean="0"/>
              <a:t> yang diperlukan.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Pengertian</a:t>
            </a:r>
            <a:r>
              <a:rPr lang="en-US" dirty="0" smtClean="0"/>
              <a:t> Audit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dirty="0" smtClean="0">
                <a:sym typeface="Wingdings" pitchFamily="2" charset="2"/>
              </a:rPr>
              <a:t>Audit </a:t>
            </a:r>
            <a:r>
              <a:rPr lang="en-US" dirty="0" err="1" smtClean="0">
                <a:sym typeface="Wingdings" pitchFamily="2" charset="2"/>
              </a:rPr>
              <a:t>Sistem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Informasi</a:t>
            </a:r>
            <a:r>
              <a:rPr lang="en-US" dirty="0" smtClean="0">
                <a:sym typeface="Wingdings" pitchFamily="2" charset="2"/>
              </a:rPr>
              <a:t> </a:t>
            </a:r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pengumpulan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bukti-bukti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melindungi</a:t>
            </a:r>
            <a:r>
              <a:rPr lang="en-US" dirty="0"/>
              <a:t> </a:t>
            </a:r>
            <a:r>
              <a:rPr lang="en-US" dirty="0" err="1"/>
              <a:t>aset</a:t>
            </a:r>
            <a:r>
              <a:rPr lang="en-US" dirty="0"/>
              <a:t> </a:t>
            </a:r>
            <a:r>
              <a:rPr lang="en-US" dirty="0" err="1"/>
              <a:t>milik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,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integritas</a:t>
            </a:r>
            <a:r>
              <a:rPr lang="en-US" dirty="0"/>
              <a:t> data,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pencapaian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efektif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yang </a:t>
            </a:r>
            <a:r>
              <a:rPr lang="en-US" dirty="0" err="1"/>
              <a:t>dimiliki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efisien</a:t>
            </a:r>
            <a:r>
              <a:rPr lang="en-US" dirty="0"/>
              <a:t> (Weber, 2000)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Fungsi</a:t>
            </a:r>
            <a:r>
              <a:rPr lang="en-US" dirty="0" smtClean="0"/>
              <a:t> Audit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Bermunculan</a:t>
            </a:r>
            <a:r>
              <a:rPr lang="en-US" dirty="0" smtClean="0"/>
              <a:t> Perusahaan Go Public</a:t>
            </a:r>
          </a:p>
          <a:p>
            <a:pPr lvl="1"/>
            <a:r>
              <a:rPr lang="en-US" dirty="0" smtClean="0"/>
              <a:t>Go public </a:t>
            </a:r>
            <a:r>
              <a:rPr lang="en-US" dirty="0" smtClean="0">
                <a:sym typeface="Wingdings" charset="2"/>
              </a:rPr>
              <a:t> Good corporate governance?</a:t>
            </a:r>
          </a:p>
          <a:p>
            <a:pPr lvl="1"/>
            <a:r>
              <a:rPr lang="en-US" dirty="0" smtClean="0">
                <a:sym typeface="Wingdings" charset="2"/>
              </a:rPr>
              <a:t>Audit </a:t>
            </a:r>
            <a:r>
              <a:rPr lang="en-US" dirty="0" err="1" smtClean="0">
                <a:sym typeface="Wingdings" charset="2"/>
              </a:rPr>
              <a:t>untuk</a:t>
            </a:r>
            <a:r>
              <a:rPr lang="en-US" dirty="0" smtClean="0">
                <a:sym typeface="Wingdings" charset="2"/>
              </a:rPr>
              <a:t> </a:t>
            </a:r>
            <a:r>
              <a:rPr lang="en-US" dirty="0" err="1" smtClean="0">
                <a:sym typeface="Wingdings" charset="2"/>
              </a:rPr>
              <a:t>fakultas</a:t>
            </a:r>
            <a:r>
              <a:rPr lang="en-US" dirty="0" smtClean="0">
                <a:sym typeface="Wingdings" charset="2"/>
              </a:rPr>
              <a:t> </a:t>
            </a:r>
            <a:r>
              <a:rPr lang="en-US" dirty="0" err="1" smtClean="0">
                <a:sym typeface="Wingdings" charset="2"/>
              </a:rPr>
              <a:t>teknik</a:t>
            </a:r>
            <a:r>
              <a:rPr lang="en-US" dirty="0" smtClean="0">
                <a:sym typeface="Wingdings" charset="2"/>
              </a:rPr>
              <a:t>?</a:t>
            </a:r>
          </a:p>
          <a:p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didukung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operasional</a:t>
            </a:r>
            <a:r>
              <a:rPr lang="en-US" dirty="0" smtClean="0"/>
              <a:t> &amp;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konsepsional</a:t>
            </a:r>
            <a:r>
              <a:rPr lang="en-US" dirty="0" smtClean="0"/>
              <a:t> (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Dibutuhkan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feed back</a:t>
            </a:r>
          </a:p>
          <a:p>
            <a:pPr lvl="1"/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yang </a:t>
            </a:r>
            <a:r>
              <a:rPr lang="en-US" dirty="0" err="1" smtClean="0"/>
              <a:t>memiliki</a:t>
            </a:r>
            <a:r>
              <a:rPr lang="en-US" dirty="0" smtClean="0"/>
              <a:t> value added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Fungsi</a:t>
            </a:r>
            <a:r>
              <a:rPr lang="en-US" dirty="0" smtClean="0"/>
              <a:t> Audit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memastikan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dirancang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diterapkan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prosedur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standar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ditetapkan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audit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Kategori</a:t>
            </a:r>
            <a:r>
              <a:rPr lang="en-US" dirty="0" smtClean="0"/>
              <a:t> Audit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 smtClean="0"/>
              <a:t>Pengendalian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/>
              <a:t> </a:t>
            </a:r>
            <a:endParaRPr lang="en-US" dirty="0">
              <a:sym typeface="Wingdings" pitchFamily="2" charset="2"/>
            </a:endParaRPr>
          </a:p>
          <a:p>
            <a:pPr algn="just">
              <a:buNone/>
            </a:pPr>
            <a:r>
              <a:rPr lang="en-US" dirty="0" smtClean="0">
                <a:sym typeface="Wingdings" pitchFamily="2" charset="2"/>
              </a:rPr>
              <a:t>	</a:t>
            </a:r>
            <a:r>
              <a:rPr lang="en-US" dirty="0" err="1" smtClean="0">
                <a:sym typeface="Wingdings" pitchFamily="2" charset="2"/>
              </a:rPr>
              <a:t>M</a:t>
            </a:r>
            <a:r>
              <a:rPr lang="en-US" dirty="0" err="1" smtClean="0"/>
              <a:t>emastikan</a:t>
            </a:r>
            <a:r>
              <a:rPr lang="en-US" dirty="0" smtClean="0"/>
              <a:t> </a:t>
            </a:r>
            <a:r>
              <a:rPr lang="en-US" dirty="0" err="1"/>
              <a:t>bahwa</a:t>
            </a:r>
            <a:r>
              <a:rPr lang="en-US" dirty="0"/>
              <a:t> data </a:t>
            </a:r>
            <a:r>
              <a:rPr lang="en-US" dirty="0" err="1"/>
              <a:t>di</a:t>
            </a:r>
            <a:r>
              <a:rPr lang="en-US" dirty="0"/>
              <a:t>-input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benar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, </a:t>
            </a:r>
            <a:r>
              <a:rPr lang="en-US" dirty="0" err="1"/>
              <a:t>diproses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benar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yang </a:t>
            </a:r>
            <a:r>
              <a:rPr lang="en-US" dirty="0" err="1"/>
              <a:t>memadai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output yang </a:t>
            </a:r>
            <a:r>
              <a:rPr lang="en-US" dirty="0" err="1"/>
              <a:t>dihasilkan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Pengendalian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endParaRPr lang="en-US" dirty="0" smtClean="0"/>
          </a:p>
          <a:p>
            <a:pPr algn="just">
              <a:buNone/>
            </a:pPr>
            <a:r>
              <a:rPr lang="en-US" dirty="0"/>
              <a:t>	</a:t>
            </a:r>
            <a:r>
              <a:rPr lang="en-US" dirty="0" err="1" smtClean="0"/>
              <a:t>Menjamin</a:t>
            </a:r>
            <a:r>
              <a:rPr lang="en-US" dirty="0" smtClean="0"/>
              <a:t> </a:t>
            </a:r>
            <a:r>
              <a:rPr lang="en-US" dirty="0" err="1"/>
              <a:t>integritas</a:t>
            </a:r>
            <a:r>
              <a:rPr lang="en-US" dirty="0"/>
              <a:t> data yang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sekaligus</a:t>
            </a:r>
            <a:r>
              <a:rPr lang="en-US" dirty="0"/>
              <a:t> </a:t>
            </a:r>
            <a:r>
              <a:rPr lang="en-US" dirty="0" err="1"/>
              <a:t>meyakinkan</a:t>
            </a:r>
            <a:r>
              <a:rPr lang="en-US" dirty="0"/>
              <a:t> </a:t>
            </a:r>
            <a:r>
              <a:rPr lang="en-US" dirty="0" err="1"/>
              <a:t>integritas</a:t>
            </a:r>
            <a:r>
              <a:rPr lang="en-US" dirty="0"/>
              <a:t> program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pemrosesan</a:t>
            </a:r>
            <a:r>
              <a:rPr lang="en-US" dirty="0"/>
              <a:t> data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Faktor</a:t>
            </a:r>
            <a:r>
              <a:rPr lang="en-US" dirty="0" smtClean="0"/>
              <a:t> – </a:t>
            </a:r>
            <a:r>
              <a:rPr lang="en-US" dirty="0" err="1" smtClean="0"/>
              <a:t>faktor</a:t>
            </a:r>
            <a:r>
              <a:rPr lang="en-US" dirty="0" smtClean="0"/>
              <a:t> yang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audit SI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2124869" y="2441575"/>
            <a:ext cx="485775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Faktor</a:t>
            </a:r>
            <a:r>
              <a:rPr lang="en-US" dirty="0" smtClean="0"/>
              <a:t> – </a:t>
            </a:r>
            <a:r>
              <a:rPr lang="en-US" dirty="0" err="1" smtClean="0"/>
              <a:t>faktor</a:t>
            </a:r>
            <a:r>
              <a:rPr lang="en-US" dirty="0" smtClean="0"/>
              <a:t> yang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audit 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Organization Cost of Data Loss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 smtClean="0"/>
              <a:t>Contoh</a:t>
            </a:r>
            <a:r>
              <a:rPr lang="en-US" dirty="0" smtClean="0"/>
              <a:t> : </a:t>
            </a:r>
          </a:p>
          <a:p>
            <a:r>
              <a:rPr lang="en-US" dirty="0" smtClean="0"/>
              <a:t>Incorrect Decision Making</a:t>
            </a:r>
          </a:p>
          <a:p>
            <a:pPr algn="just">
              <a:buNone/>
            </a:pPr>
            <a:r>
              <a:rPr lang="en-US" dirty="0"/>
              <a:t>	</a:t>
            </a:r>
            <a:r>
              <a:rPr lang="en-US" dirty="0" smtClean="0"/>
              <a:t>Data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benar</a:t>
            </a:r>
            <a:r>
              <a:rPr lang="en-US" dirty="0" smtClean="0"/>
              <a:t>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pengambilan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tepat</a:t>
            </a:r>
            <a:r>
              <a:rPr lang="en-US" dirty="0" smtClean="0"/>
              <a:t> </a:t>
            </a:r>
            <a:r>
              <a:rPr lang="en-US" dirty="0" err="1" smtClean="0"/>
              <a:t>bahkan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kerugian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 smtClean="0"/>
              <a:t>Contoh</a:t>
            </a:r>
            <a:r>
              <a:rPr lang="en-US" dirty="0" smtClean="0"/>
              <a:t> :</a:t>
            </a:r>
          </a:p>
          <a:p>
            <a:r>
              <a:rPr lang="en-US" dirty="0" smtClean="0"/>
              <a:t>Cost of Computer Abuse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 smtClean="0"/>
              <a:t>Contoh</a:t>
            </a:r>
            <a:r>
              <a:rPr lang="en-US" dirty="0" smtClean="0"/>
              <a:t> :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Faktor</a:t>
            </a:r>
            <a:r>
              <a:rPr lang="en-US" dirty="0" smtClean="0"/>
              <a:t> – </a:t>
            </a:r>
            <a:r>
              <a:rPr lang="en-US" dirty="0" err="1" smtClean="0"/>
              <a:t>faktor</a:t>
            </a:r>
            <a:r>
              <a:rPr lang="en-US" dirty="0" smtClean="0"/>
              <a:t> yang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audit 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Value of Hardware, Software and Personnel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Contoh</a:t>
            </a:r>
            <a:r>
              <a:rPr lang="en-US" dirty="0" smtClean="0"/>
              <a:t> :</a:t>
            </a:r>
          </a:p>
          <a:p>
            <a:r>
              <a:rPr lang="en-US" dirty="0" smtClean="0"/>
              <a:t>High Cost of Computer Error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 smtClean="0"/>
              <a:t>Contoh</a:t>
            </a:r>
            <a:r>
              <a:rPr lang="en-US" dirty="0" smtClean="0"/>
              <a:t> : </a:t>
            </a:r>
          </a:p>
          <a:p>
            <a:r>
              <a:rPr lang="en-US" dirty="0" smtClean="0"/>
              <a:t>Maintenance of Privacy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mengolah</a:t>
            </a:r>
            <a:r>
              <a:rPr lang="en-US" dirty="0" smtClean="0"/>
              <a:t> data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arah</a:t>
            </a:r>
            <a:r>
              <a:rPr lang="en-US" dirty="0" smtClean="0"/>
              <a:t> </a:t>
            </a:r>
            <a:r>
              <a:rPr lang="en-US" dirty="0" err="1" smtClean="0"/>
              <a:t>privasi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 smtClean="0"/>
              <a:t>Contoh</a:t>
            </a:r>
            <a:r>
              <a:rPr lang="en-US" dirty="0" smtClean="0"/>
              <a:t> : </a:t>
            </a:r>
          </a:p>
          <a:p>
            <a:r>
              <a:rPr lang="en-US" dirty="0" smtClean="0"/>
              <a:t>Controlled Evaluation of Computer use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Contoh</a:t>
            </a:r>
            <a:r>
              <a:rPr lang="en-US" dirty="0" smtClean="0"/>
              <a:t> :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r>
              <a:rPr lang="en-US" dirty="0" smtClean="0"/>
              <a:t> &amp; </a:t>
            </a:r>
            <a:r>
              <a:rPr lang="en-US" dirty="0" err="1" smtClean="0"/>
              <a:t>Prosedur</a:t>
            </a:r>
            <a:r>
              <a:rPr lang="en-US" dirty="0" smtClean="0"/>
              <a:t> </a:t>
            </a:r>
            <a:r>
              <a:rPr lang="en-US" dirty="0" err="1" smtClean="0"/>
              <a:t>Operasional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endParaRPr lang="en-US" dirty="0" smtClean="0"/>
          </a:p>
          <a:p>
            <a:pPr lvl="1"/>
            <a:r>
              <a:rPr lang="en-US" dirty="0" smtClean="0"/>
              <a:t>Knowledge, skill </a:t>
            </a:r>
            <a:r>
              <a:rPr lang="en-US" dirty="0" err="1" smtClean="0"/>
              <a:t>dan</a:t>
            </a:r>
            <a:r>
              <a:rPr lang="en-US" dirty="0" smtClean="0"/>
              <a:t> professional attitude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dimiliki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profesinya</a:t>
            </a:r>
            <a:endParaRPr lang="en-US" dirty="0" smtClean="0"/>
          </a:p>
          <a:p>
            <a:r>
              <a:rPr lang="en-US" dirty="0" err="1" smtClean="0"/>
              <a:t>Prosedur</a:t>
            </a:r>
            <a:r>
              <a:rPr lang="en-US" dirty="0" smtClean="0"/>
              <a:t> </a:t>
            </a:r>
            <a:r>
              <a:rPr lang="en-US" dirty="0" err="1" smtClean="0"/>
              <a:t>Operasional</a:t>
            </a:r>
            <a:endParaRPr lang="en-US" dirty="0" smtClean="0"/>
          </a:p>
          <a:p>
            <a:pPr lvl="1"/>
            <a:r>
              <a:rPr lang="en-US" dirty="0" err="1" smtClean="0"/>
              <a:t>Instruksi</a:t>
            </a:r>
            <a:r>
              <a:rPr lang="en-US" dirty="0" smtClean="0"/>
              <a:t> yang </a:t>
            </a:r>
            <a:r>
              <a:rPr lang="en-US" dirty="0" err="1" smtClean="0"/>
              <a:t>dibakukan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menyelesaikan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prosedur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rutin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smtClean="0"/>
              <a:t>Auditor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IIA – </a:t>
            </a:r>
            <a:r>
              <a:rPr lang="en-US" dirty="0" err="1" smtClean="0"/>
              <a:t>institue</a:t>
            </a:r>
            <a:r>
              <a:rPr lang="en-US" dirty="0" smtClean="0"/>
              <a:t> of Internal Auditors</a:t>
            </a:r>
          </a:p>
          <a:p>
            <a:r>
              <a:rPr lang="en-US" dirty="0" smtClean="0"/>
              <a:t>AAA – American Accounting Association</a:t>
            </a:r>
          </a:p>
          <a:p>
            <a:r>
              <a:rPr lang="en-US" dirty="0" smtClean="0"/>
              <a:t>ISACA – Information System Audit and Control Association</a:t>
            </a:r>
          </a:p>
          <a:p>
            <a:pPr lvl="1"/>
            <a:r>
              <a:rPr lang="en-US" dirty="0" err="1" smtClean="0"/>
              <a:t>Satu-satunya</a:t>
            </a:r>
            <a:r>
              <a:rPr lang="en-US" dirty="0" smtClean="0"/>
              <a:t> </a:t>
            </a:r>
            <a:r>
              <a:rPr lang="en-US" dirty="0" err="1" smtClean="0"/>
              <a:t>asosasi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r>
              <a:rPr lang="en-US" dirty="0" smtClean="0"/>
              <a:t> audit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Mengeluarkan</a:t>
            </a:r>
            <a:r>
              <a:rPr lang="en-US" dirty="0" smtClean="0"/>
              <a:t> </a:t>
            </a:r>
            <a:r>
              <a:rPr lang="en-US" dirty="0" err="1" smtClean="0"/>
              <a:t>sertifikasi</a:t>
            </a:r>
            <a:r>
              <a:rPr lang="en-US" dirty="0" smtClean="0"/>
              <a:t> CISA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Aturan</a:t>
            </a:r>
            <a:r>
              <a:rPr lang="en-US" dirty="0" smtClean="0"/>
              <a:t> </a:t>
            </a:r>
            <a:r>
              <a:rPr lang="en-US" dirty="0" err="1" smtClean="0"/>
              <a:t>Perkuliahan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Syarat</a:t>
            </a:r>
            <a:r>
              <a:rPr lang="en-US" dirty="0" smtClean="0"/>
              <a:t> :</a:t>
            </a:r>
          </a:p>
          <a:p>
            <a:r>
              <a:rPr lang="en-US" dirty="0" err="1" smtClean="0"/>
              <a:t>Kehadiran</a:t>
            </a:r>
            <a:r>
              <a:rPr lang="en-US" dirty="0" smtClean="0"/>
              <a:t> min 80 %</a:t>
            </a:r>
          </a:p>
          <a:p>
            <a:pPr>
              <a:buNone/>
            </a:pPr>
            <a:r>
              <a:rPr lang="en-US" dirty="0" err="1" smtClean="0"/>
              <a:t>Penilaian</a:t>
            </a:r>
            <a:r>
              <a:rPr lang="en-US" dirty="0" smtClean="0"/>
              <a:t> :</a:t>
            </a:r>
          </a:p>
          <a:p>
            <a:r>
              <a:rPr lang="en-US" dirty="0" err="1" smtClean="0"/>
              <a:t>Tugas</a:t>
            </a:r>
            <a:r>
              <a:rPr lang="en-US" dirty="0"/>
              <a:t> </a:t>
            </a:r>
            <a:r>
              <a:rPr lang="en-US" dirty="0" smtClean="0"/>
              <a:t>: 10 %</a:t>
            </a:r>
          </a:p>
          <a:p>
            <a:r>
              <a:rPr lang="en-US" dirty="0" err="1" smtClean="0"/>
              <a:t>Keaktifan</a:t>
            </a:r>
            <a:r>
              <a:rPr lang="en-US" dirty="0" smtClean="0"/>
              <a:t> </a:t>
            </a:r>
            <a:r>
              <a:rPr lang="en-US" dirty="0" err="1" smtClean="0"/>
              <a:t>dikelas</a:t>
            </a:r>
            <a:r>
              <a:rPr lang="en-US" dirty="0" smtClean="0"/>
              <a:t> : 10 %</a:t>
            </a:r>
          </a:p>
          <a:p>
            <a:r>
              <a:rPr lang="en-US" dirty="0" err="1" smtClean="0"/>
              <a:t>Individu</a:t>
            </a:r>
            <a:r>
              <a:rPr lang="en-US" dirty="0" smtClean="0"/>
              <a:t> : 10 %</a:t>
            </a:r>
          </a:p>
          <a:p>
            <a:r>
              <a:rPr lang="en-US" dirty="0" smtClean="0"/>
              <a:t>UTS : 30 %</a:t>
            </a:r>
          </a:p>
          <a:p>
            <a:r>
              <a:rPr lang="en-US" dirty="0" smtClean="0"/>
              <a:t>UAS : 40 %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Siapa</a:t>
            </a:r>
            <a:r>
              <a:rPr lang="en-US" dirty="0" smtClean="0"/>
              <a:t> yang </a:t>
            </a:r>
            <a:r>
              <a:rPr lang="en-US" dirty="0" err="1" smtClean="0"/>
              <a:t>melakukan</a:t>
            </a:r>
            <a:r>
              <a:rPr lang="en-US" dirty="0" smtClean="0"/>
              <a:t> Audit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Kegiatan</a:t>
            </a:r>
            <a:r>
              <a:rPr lang="en-US" dirty="0" smtClean="0"/>
              <a:t> general audit/financial statements </a:t>
            </a:r>
            <a:r>
              <a:rPr lang="en-US" dirty="0" err="1" smtClean="0"/>
              <a:t>dilaukan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akuntan</a:t>
            </a:r>
            <a:endParaRPr lang="en-US" dirty="0" smtClean="0"/>
          </a:p>
          <a:p>
            <a:r>
              <a:rPr lang="en-US" dirty="0" smtClean="0"/>
              <a:t>Audit yang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general audit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akuntan</a:t>
            </a:r>
            <a:endParaRPr lang="en-US" dirty="0" smtClean="0"/>
          </a:p>
          <a:p>
            <a:pPr lvl="1"/>
            <a:r>
              <a:rPr lang="en-US" dirty="0" err="1" smtClean="0"/>
              <a:t>Terutama</a:t>
            </a:r>
            <a:r>
              <a:rPr lang="en-US" dirty="0" smtClean="0"/>
              <a:t> yang </a:t>
            </a:r>
            <a:r>
              <a:rPr lang="en-US" dirty="0" err="1" smtClean="0"/>
              <a:t>melakukan</a:t>
            </a:r>
            <a:r>
              <a:rPr lang="en-US" dirty="0" smtClean="0"/>
              <a:t> audit </a:t>
            </a:r>
            <a:r>
              <a:rPr lang="en-US" dirty="0" err="1" smtClean="0"/>
              <a:t>terhadap</a:t>
            </a:r>
            <a:r>
              <a:rPr lang="en-US" dirty="0" smtClean="0"/>
              <a:t> operation </a:t>
            </a:r>
            <a:r>
              <a:rPr lang="en-US" dirty="0" err="1" smtClean="0"/>
              <a:t>dan</a:t>
            </a:r>
            <a:r>
              <a:rPr lang="en-US" dirty="0" smtClean="0"/>
              <a:t> management audit</a:t>
            </a:r>
          </a:p>
          <a:p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berkembangnya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auditor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endParaRPr lang="en-US" dirty="0" smtClean="0"/>
          </a:p>
          <a:p>
            <a:pPr lvl="1"/>
            <a:r>
              <a:rPr lang="en-US" dirty="0" smtClean="0"/>
              <a:t>Hal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diakomodasi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akuntansi</a:t>
            </a:r>
            <a:endParaRPr lang="en-US" dirty="0" smtClean="0"/>
          </a:p>
          <a:p>
            <a:pPr lvl="1"/>
            <a:r>
              <a:rPr lang="en-US" dirty="0" err="1" smtClean="0"/>
              <a:t>Diharapkan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jurusan</a:t>
            </a:r>
            <a:r>
              <a:rPr lang="en-US" dirty="0" smtClean="0"/>
              <a:t> </a:t>
            </a:r>
            <a:r>
              <a:rPr lang="en-US" dirty="0" err="1" smtClean="0"/>
              <a:t>tadi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kompetensi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akuntansi</a:t>
            </a:r>
            <a:endParaRPr lang="en-US" dirty="0" smtClean="0"/>
          </a:p>
          <a:p>
            <a:pPr lvl="2"/>
            <a:r>
              <a:rPr lang="en-US" dirty="0" smtClean="0"/>
              <a:t>Technical Skill/hard skill &amp; soft </a:t>
            </a:r>
            <a:r>
              <a:rPr lang="en-US" dirty="0" err="1" smtClean="0"/>
              <a:t>skil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Tinjauan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Perkembangannya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Audit –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latin</a:t>
            </a:r>
            <a:r>
              <a:rPr lang="en-US" dirty="0" smtClean="0"/>
              <a:t> – </a:t>
            </a:r>
            <a:r>
              <a:rPr lang="en-US" dirty="0" err="1" smtClean="0"/>
              <a:t>audiere</a:t>
            </a:r>
            <a:r>
              <a:rPr lang="en-US" dirty="0" smtClean="0"/>
              <a:t> (hear)</a:t>
            </a:r>
          </a:p>
          <a:p>
            <a:pPr lvl="1"/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hearing about the accounts’ balance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tiga</a:t>
            </a:r>
            <a:endParaRPr lang="en-US" dirty="0" smtClean="0"/>
          </a:p>
          <a:p>
            <a:r>
              <a:rPr lang="en-US" dirty="0" err="1" smtClean="0"/>
              <a:t>Disebutkan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the old profession in the world</a:t>
            </a:r>
          </a:p>
          <a:p>
            <a:r>
              <a:rPr lang="en-US" dirty="0" err="1" smtClean="0"/>
              <a:t>Berkembang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audit yang lain:</a:t>
            </a:r>
          </a:p>
          <a:p>
            <a:pPr lvl="1"/>
            <a:r>
              <a:rPr lang="en-US" dirty="0" smtClean="0"/>
              <a:t>Audit internal</a:t>
            </a:r>
          </a:p>
          <a:p>
            <a:pPr lvl="1"/>
            <a:r>
              <a:rPr lang="en-US" dirty="0" smtClean="0"/>
              <a:t>Audit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akuntan</a:t>
            </a:r>
            <a:r>
              <a:rPr lang="en-US" dirty="0" smtClean="0"/>
              <a:t>/auditor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Assurance Service</a:t>
            </a:r>
          </a:p>
          <a:p>
            <a:pPr lvl="1"/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atestasi</a:t>
            </a:r>
            <a:endParaRPr lang="en-US" dirty="0" smtClean="0"/>
          </a:p>
          <a:p>
            <a:pPr lvl="2"/>
            <a:r>
              <a:rPr lang="en-US" dirty="0" smtClean="0"/>
              <a:t>Audit</a:t>
            </a:r>
          </a:p>
          <a:p>
            <a:pPr lvl="2"/>
            <a:r>
              <a:rPr lang="en-US" dirty="0" err="1" smtClean="0"/>
              <a:t>Memperbaiki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, </a:t>
            </a:r>
            <a:r>
              <a:rPr lang="en-US" dirty="0" err="1" smtClean="0"/>
              <a:t>mengukur</a:t>
            </a:r>
            <a:r>
              <a:rPr lang="en-US" dirty="0" smtClean="0"/>
              <a:t> </a:t>
            </a:r>
            <a:r>
              <a:rPr lang="en-US" dirty="0" err="1" smtClean="0"/>
              <a:t>kinerja</a:t>
            </a:r>
            <a:r>
              <a:rPr lang="en-US" dirty="0" smtClean="0"/>
              <a:t>, </a:t>
            </a:r>
            <a:r>
              <a:rPr lang="en-US" dirty="0" err="1" smtClean="0"/>
              <a:t>tes</a:t>
            </a:r>
            <a:r>
              <a:rPr lang="en-US" dirty="0" smtClean="0"/>
              <a:t> </a:t>
            </a:r>
            <a:r>
              <a:rPr lang="en-US" dirty="0" err="1" smtClean="0"/>
              <a:t>mutu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pemeliharaan</a:t>
            </a:r>
            <a:r>
              <a:rPr lang="en-US" dirty="0" smtClean="0"/>
              <a:t>, </a:t>
            </a:r>
            <a:r>
              <a:rPr lang="en-US" dirty="0" err="1" smtClean="0"/>
              <a:t>uji</a:t>
            </a:r>
            <a:r>
              <a:rPr lang="en-US" dirty="0" smtClean="0"/>
              <a:t> </a:t>
            </a:r>
            <a:r>
              <a:rPr lang="en-US" dirty="0" err="1" smtClean="0"/>
              <a:t>keterandalan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.</a:t>
            </a:r>
          </a:p>
          <a:p>
            <a:r>
              <a:rPr lang="en-US" dirty="0" smtClean="0"/>
              <a:t>Non Assurance</a:t>
            </a:r>
          </a:p>
          <a:p>
            <a:pPr lvl="1"/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pengujian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menerbitkan</a:t>
            </a:r>
            <a:r>
              <a:rPr lang="en-US" dirty="0" smtClean="0"/>
              <a:t> </a:t>
            </a:r>
            <a:r>
              <a:rPr lang="en-US" dirty="0" err="1" smtClean="0"/>
              <a:t>pendapat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kehandalan</a:t>
            </a:r>
            <a:r>
              <a:rPr lang="en-US" dirty="0" smtClean="0"/>
              <a:t> </a:t>
            </a:r>
            <a:r>
              <a:rPr lang="en-US" dirty="0" err="1" smtClean="0"/>
              <a:t>asersi</a:t>
            </a:r>
            <a:r>
              <a:rPr lang="en-US" dirty="0" smtClean="0"/>
              <a:t>  </a:t>
            </a:r>
            <a:r>
              <a:rPr lang="en-US" dirty="0" err="1" smtClean="0"/>
              <a:t>tertulis</a:t>
            </a:r>
            <a:r>
              <a:rPr lang="en-US" dirty="0" smtClean="0"/>
              <a:t>.</a:t>
            </a:r>
          </a:p>
          <a:p>
            <a:pPr lvl="2"/>
            <a:r>
              <a:rPr lang="en-US" dirty="0" err="1" smtClean="0"/>
              <a:t>Konsultasi</a:t>
            </a:r>
            <a:r>
              <a:rPr lang="en-US" dirty="0" smtClean="0"/>
              <a:t> </a:t>
            </a:r>
            <a:r>
              <a:rPr lang="en-US" dirty="0" err="1" smtClean="0"/>
              <a:t>perpajakan</a:t>
            </a:r>
            <a:r>
              <a:rPr lang="en-US" dirty="0" smtClean="0"/>
              <a:t>, </a:t>
            </a:r>
            <a:r>
              <a:rPr lang="en-US" dirty="0" err="1" smtClean="0"/>
              <a:t>konsultasi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Jenis-Jenis</a:t>
            </a:r>
            <a:r>
              <a:rPr lang="en-US" dirty="0" smtClean="0"/>
              <a:t> Audit – </a:t>
            </a:r>
            <a:r>
              <a:rPr lang="en-US" dirty="0" err="1" smtClean="0"/>
              <a:t>berdasar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Audit </a:t>
            </a:r>
            <a:r>
              <a:rPr lang="en-US" dirty="0" err="1" smtClean="0"/>
              <a:t>keuangan</a:t>
            </a:r>
            <a:endParaRPr lang="en-US" dirty="0" smtClean="0"/>
          </a:p>
          <a:p>
            <a:r>
              <a:rPr lang="en-US" dirty="0" smtClean="0"/>
              <a:t>Audit </a:t>
            </a:r>
            <a:r>
              <a:rPr lang="en-US" dirty="0" err="1" smtClean="0"/>
              <a:t>operasional</a:t>
            </a:r>
            <a:r>
              <a:rPr lang="en-US" dirty="0" smtClean="0"/>
              <a:t> (management audit)</a:t>
            </a:r>
          </a:p>
          <a:p>
            <a:r>
              <a:rPr lang="en-US" dirty="0" smtClean="0"/>
              <a:t>Audit </a:t>
            </a:r>
            <a:r>
              <a:rPr lang="en-US" dirty="0" err="1" smtClean="0"/>
              <a:t>ketaatan</a:t>
            </a:r>
            <a:r>
              <a:rPr lang="en-US" dirty="0" smtClean="0"/>
              <a:t> (</a:t>
            </a:r>
            <a:r>
              <a:rPr lang="en-US" dirty="0" err="1" smtClean="0"/>
              <a:t>complience</a:t>
            </a:r>
            <a:r>
              <a:rPr lang="en-US" dirty="0" smtClean="0"/>
              <a:t> audit)</a:t>
            </a:r>
          </a:p>
          <a:p>
            <a:r>
              <a:rPr lang="en-US" sz="4000" dirty="0" smtClean="0"/>
              <a:t>Audit </a:t>
            </a:r>
            <a:r>
              <a:rPr lang="en-US" sz="4000" dirty="0" err="1" smtClean="0"/>
              <a:t>sistem</a:t>
            </a:r>
            <a:r>
              <a:rPr lang="en-US" sz="4000" dirty="0" smtClean="0"/>
              <a:t> </a:t>
            </a:r>
            <a:r>
              <a:rPr lang="en-US" sz="4000" dirty="0" err="1" smtClean="0"/>
              <a:t>informasi</a:t>
            </a:r>
            <a:r>
              <a:rPr lang="en-US" sz="4000" dirty="0" smtClean="0"/>
              <a:t> </a:t>
            </a:r>
          </a:p>
          <a:p>
            <a:r>
              <a:rPr lang="en-US" sz="4000" dirty="0" smtClean="0"/>
              <a:t>Audit E-Commerce</a:t>
            </a:r>
          </a:p>
          <a:p>
            <a:r>
              <a:rPr lang="en-US" dirty="0" smtClean="0"/>
              <a:t>Audit Forensic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Jenis-Jenis</a:t>
            </a:r>
            <a:r>
              <a:rPr lang="en-US" dirty="0" smtClean="0"/>
              <a:t> Audit – </a:t>
            </a:r>
            <a:r>
              <a:rPr lang="en-US" dirty="0" err="1" smtClean="0"/>
              <a:t>berdasar</a:t>
            </a:r>
            <a:r>
              <a:rPr lang="en-US" dirty="0" smtClean="0"/>
              <a:t> Auditor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Auditor </a:t>
            </a:r>
            <a:r>
              <a:rPr lang="en-US" dirty="0" err="1" smtClean="0"/>
              <a:t>Ekstern</a:t>
            </a:r>
            <a:r>
              <a:rPr lang="en-US" dirty="0" smtClean="0"/>
              <a:t> </a:t>
            </a:r>
            <a:r>
              <a:rPr lang="en-US" dirty="0" err="1" smtClean="0"/>
              <a:t>Independen</a:t>
            </a:r>
            <a:endParaRPr lang="en-US" dirty="0" smtClean="0"/>
          </a:p>
          <a:p>
            <a:r>
              <a:rPr lang="en-US" dirty="0" smtClean="0"/>
              <a:t>Auditor Internal</a:t>
            </a:r>
          </a:p>
          <a:p>
            <a:r>
              <a:rPr lang="en-US" dirty="0" smtClean="0"/>
              <a:t>Auditor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endParaRPr lang="en-US" dirty="0" smtClean="0"/>
          </a:p>
          <a:p>
            <a:r>
              <a:rPr lang="en-US" dirty="0" smtClean="0"/>
              <a:t>Auditor </a:t>
            </a:r>
            <a:r>
              <a:rPr lang="en-US" dirty="0" err="1" smtClean="0"/>
              <a:t>Perpajakan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Audit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Meliputi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Tata </a:t>
            </a:r>
            <a:r>
              <a:rPr lang="en-US" dirty="0" err="1" smtClean="0"/>
              <a:t>kelola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menyeluruh</a:t>
            </a:r>
            <a:endParaRPr lang="en-US" dirty="0" smtClean="0"/>
          </a:p>
          <a:p>
            <a:pPr lvl="1"/>
            <a:r>
              <a:rPr lang="en-US" dirty="0" smtClean="0"/>
              <a:t>Audit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(SDLC),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Audit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– </a:t>
            </a:r>
            <a:r>
              <a:rPr lang="en-US" dirty="0" err="1" smtClean="0"/>
              <a:t>Sejarah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600" dirty="0" smtClean="0"/>
              <a:t>Di America</a:t>
            </a:r>
          </a:p>
          <a:p>
            <a:pPr lvl="1"/>
            <a:r>
              <a:rPr lang="en-US" sz="2200" dirty="0" smtClean="0"/>
              <a:t>Univac – </a:t>
            </a:r>
            <a:r>
              <a:rPr lang="en-US" sz="2200" dirty="0" err="1" smtClean="0"/>
              <a:t>Komputer</a:t>
            </a:r>
            <a:r>
              <a:rPr lang="en-US" sz="2200" dirty="0" smtClean="0"/>
              <a:t> yang </a:t>
            </a:r>
            <a:r>
              <a:rPr lang="en-US" sz="2200" dirty="0" err="1" smtClean="0"/>
              <a:t>digunakan</a:t>
            </a:r>
            <a:r>
              <a:rPr lang="en-US" sz="2200" dirty="0" smtClean="0"/>
              <a:t> </a:t>
            </a:r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sensus</a:t>
            </a:r>
            <a:endParaRPr lang="en-US" sz="2200" dirty="0" smtClean="0"/>
          </a:p>
          <a:p>
            <a:pPr lvl="1"/>
            <a:r>
              <a:rPr lang="en-US" sz="2200" dirty="0" smtClean="0"/>
              <a:t>1959 – </a:t>
            </a:r>
            <a:r>
              <a:rPr lang="en-US" sz="2200" dirty="0" err="1" smtClean="0"/>
              <a:t>komputer</a:t>
            </a:r>
            <a:r>
              <a:rPr lang="en-US" sz="2200" dirty="0" smtClean="0"/>
              <a:t> </a:t>
            </a:r>
            <a:r>
              <a:rPr lang="en-US" sz="2200" dirty="0" err="1" smtClean="0"/>
              <a:t>digunakan</a:t>
            </a:r>
            <a:r>
              <a:rPr lang="en-US" sz="2200" dirty="0" smtClean="0"/>
              <a:t> </a:t>
            </a:r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pembukuan</a:t>
            </a:r>
            <a:endParaRPr lang="en-US" sz="2200" dirty="0" smtClean="0"/>
          </a:p>
          <a:p>
            <a:pPr lvl="1"/>
            <a:r>
              <a:rPr lang="en-US" sz="2200" dirty="0" smtClean="0"/>
              <a:t>IBM360 – mainframe </a:t>
            </a:r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kebutuhan</a:t>
            </a:r>
            <a:r>
              <a:rPr lang="en-US" sz="2200" dirty="0" smtClean="0"/>
              <a:t> </a:t>
            </a:r>
            <a:r>
              <a:rPr lang="en-US" sz="2200" dirty="0" err="1" smtClean="0"/>
              <a:t>akuntansi</a:t>
            </a:r>
            <a:endParaRPr lang="en-US" sz="2200" dirty="0" smtClean="0"/>
          </a:p>
          <a:p>
            <a:pPr lvl="2"/>
            <a:r>
              <a:rPr lang="en-US" sz="2000" dirty="0" err="1" smtClean="0"/>
              <a:t>Muncul</a:t>
            </a:r>
            <a:r>
              <a:rPr lang="en-US" sz="2000" dirty="0" smtClean="0"/>
              <a:t> </a:t>
            </a:r>
            <a:r>
              <a:rPr lang="en-US" sz="2000" dirty="0" err="1" smtClean="0"/>
              <a:t>istilah</a:t>
            </a:r>
            <a:r>
              <a:rPr lang="en-US" sz="2000" dirty="0" smtClean="0"/>
              <a:t> audit </a:t>
            </a:r>
            <a:r>
              <a:rPr lang="en-US" sz="2000" dirty="0" err="1" smtClean="0"/>
              <a:t>arround</a:t>
            </a:r>
            <a:r>
              <a:rPr lang="en-US" sz="2000" dirty="0" smtClean="0"/>
              <a:t> computer</a:t>
            </a:r>
          </a:p>
          <a:p>
            <a:pPr lvl="1"/>
            <a:r>
              <a:rPr lang="en-US" sz="2200" dirty="0" smtClean="0"/>
              <a:t>EEDPAA – electronic data processing auditors association </a:t>
            </a:r>
            <a:r>
              <a:rPr lang="en-US" sz="2200" dirty="0" err="1" smtClean="0"/>
              <a:t>lahir</a:t>
            </a:r>
            <a:r>
              <a:rPr lang="en-US" sz="2200" dirty="0" smtClean="0"/>
              <a:t> </a:t>
            </a:r>
            <a:r>
              <a:rPr lang="en-US" sz="2200" dirty="0" err="1" smtClean="0"/>
              <a:t>tahun</a:t>
            </a:r>
            <a:r>
              <a:rPr lang="en-US" sz="2200" dirty="0" smtClean="0"/>
              <a:t> 1969</a:t>
            </a:r>
          </a:p>
          <a:p>
            <a:pPr lvl="2"/>
            <a:r>
              <a:rPr lang="en-US" sz="2000" dirty="0" err="1" smtClean="0"/>
              <a:t>Mengeluarkan</a:t>
            </a:r>
            <a:r>
              <a:rPr lang="en-US" sz="2000" dirty="0" smtClean="0"/>
              <a:t> control objective (</a:t>
            </a:r>
            <a:r>
              <a:rPr lang="en-US" sz="2000" dirty="0" err="1" smtClean="0"/>
              <a:t>sejak</a:t>
            </a:r>
            <a:r>
              <a:rPr lang="en-US" sz="2000" dirty="0" smtClean="0"/>
              <a:t> </a:t>
            </a:r>
            <a:r>
              <a:rPr lang="en-US" sz="2000" dirty="0" err="1" smtClean="0"/>
              <a:t>tahun</a:t>
            </a:r>
            <a:r>
              <a:rPr lang="en-US" sz="2000" dirty="0" smtClean="0"/>
              <a:t> 1994 </a:t>
            </a:r>
            <a:r>
              <a:rPr lang="en-US" sz="2000" dirty="0" err="1" smtClean="0"/>
              <a:t>disebut</a:t>
            </a:r>
            <a:r>
              <a:rPr lang="en-US" sz="2000" dirty="0" smtClean="0"/>
              <a:t> </a:t>
            </a:r>
            <a:r>
              <a:rPr lang="en-US" sz="2000" dirty="0" err="1" smtClean="0"/>
              <a:t>CobIT</a:t>
            </a:r>
            <a:r>
              <a:rPr lang="en-US" sz="2000" dirty="0" smtClean="0"/>
              <a:t>)</a:t>
            </a:r>
          </a:p>
          <a:p>
            <a:pPr lvl="2"/>
            <a:r>
              <a:rPr lang="en-US" sz="2000" dirty="0" err="1" smtClean="0"/>
              <a:t>Dianggap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international set of generally accepted IT control objectives for day-to day use by business managers, users of it and IS auditors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Audit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Sebagai</a:t>
            </a:r>
            <a:r>
              <a:rPr lang="en-US" dirty="0" smtClean="0"/>
              <a:t> audit </a:t>
            </a:r>
            <a:r>
              <a:rPr lang="en-US" dirty="0" err="1" smtClean="0"/>
              <a:t>tersendiri</a:t>
            </a:r>
            <a:r>
              <a:rPr lang="en-US" dirty="0" smtClean="0"/>
              <a:t> –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memeriksa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kematangan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kesiapan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pengelolaan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</a:p>
          <a:p>
            <a:r>
              <a:rPr lang="en-US" dirty="0" smtClean="0"/>
              <a:t>Level of maturity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dilihat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awareness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stake holder</a:t>
            </a:r>
          </a:p>
          <a:p>
            <a:pPr lvl="1"/>
            <a:r>
              <a:rPr lang="en-US" dirty="0" err="1" smtClean="0"/>
              <a:t>Karenanya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penerapan</a:t>
            </a:r>
            <a:r>
              <a:rPr lang="en-US" dirty="0" smtClean="0"/>
              <a:t> it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tahapan</a:t>
            </a:r>
            <a:r>
              <a:rPr lang="en-US" dirty="0" smtClean="0"/>
              <a:t>  </a:t>
            </a:r>
            <a:r>
              <a:rPr lang="en-US" dirty="0" err="1" smtClean="0"/>
              <a:t>perencanaan</a:t>
            </a:r>
            <a:r>
              <a:rPr lang="en-US" dirty="0" smtClean="0"/>
              <a:t> yang </a:t>
            </a:r>
            <a:r>
              <a:rPr lang="en-US" dirty="0" err="1" smtClean="0"/>
              <a:t>baik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Kebutuhan</a:t>
            </a:r>
            <a:r>
              <a:rPr lang="en-US" dirty="0" smtClean="0"/>
              <a:t> Audit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600" dirty="0" smtClean="0"/>
              <a:t>General Financial Audit</a:t>
            </a:r>
          </a:p>
          <a:p>
            <a:pPr lvl="1"/>
            <a:r>
              <a:rPr lang="en-US" sz="2200" dirty="0" smtClean="0"/>
              <a:t>Audit objective </a:t>
            </a:r>
            <a:r>
              <a:rPr lang="en-US" sz="2200" dirty="0" err="1" smtClean="0"/>
              <a:t>sesuai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standar</a:t>
            </a:r>
            <a:r>
              <a:rPr lang="en-US" sz="2200" dirty="0" smtClean="0"/>
              <a:t> </a:t>
            </a:r>
            <a:r>
              <a:rPr lang="en-US" sz="2200" dirty="0" err="1" smtClean="0"/>
              <a:t>akuntansi</a:t>
            </a:r>
            <a:r>
              <a:rPr lang="en-US" sz="2200" dirty="0" smtClean="0"/>
              <a:t> </a:t>
            </a:r>
            <a:r>
              <a:rPr lang="en-US" sz="2200" dirty="0" err="1" smtClean="0"/>
              <a:t>keuangan</a:t>
            </a:r>
            <a:endParaRPr lang="en-US" sz="2200" dirty="0" smtClean="0"/>
          </a:p>
          <a:p>
            <a:pPr lvl="1"/>
            <a:r>
              <a:rPr lang="en-US" sz="2200" dirty="0" err="1" smtClean="0"/>
              <a:t>Referensi</a:t>
            </a:r>
            <a:r>
              <a:rPr lang="en-US" sz="2200" dirty="0" smtClean="0"/>
              <a:t> model </a:t>
            </a:r>
            <a:r>
              <a:rPr lang="en-US" sz="2200" dirty="0" err="1" smtClean="0"/>
              <a:t>adalah</a:t>
            </a:r>
            <a:r>
              <a:rPr lang="en-US" sz="2200" dirty="0" smtClean="0"/>
              <a:t> COSO (committee of sponsoring Organization)</a:t>
            </a:r>
          </a:p>
          <a:p>
            <a:r>
              <a:rPr lang="en-US" sz="2600" dirty="0" smtClean="0"/>
              <a:t>IT Governance</a:t>
            </a:r>
          </a:p>
          <a:p>
            <a:pPr lvl="1"/>
            <a:r>
              <a:rPr lang="en-US" sz="2200" dirty="0" smtClean="0"/>
              <a:t>Audit </a:t>
            </a:r>
            <a:r>
              <a:rPr lang="en-US" sz="2200" dirty="0" err="1" smtClean="0"/>
              <a:t>operasional</a:t>
            </a:r>
            <a:r>
              <a:rPr lang="en-US" sz="2200" dirty="0" smtClean="0"/>
              <a:t> </a:t>
            </a:r>
            <a:r>
              <a:rPr lang="en-US" sz="2200" dirty="0" err="1" smtClean="0"/>
              <a:t>terhadap</a:t>
            </a:r>
            <a:r>
              <a:rPr lang="en-US" sz="2200" dirty="0" smtClean="0"/>
              <a:t> </a:t>
            </a:r>
            <a:r>
              <a:rPr lang="en-US" sz="2200" dirty="0" err="1" smtClean="0"/>
              <a:t>manajemen</a:t>
            </a:r>
            <a:r>
              <a:rPr lang="en-US" sz="2200" dirty="0" smtClean="0"/>
              <a:t> </a:t>
            </a:r>
            <a:r>
              <a:rPr lang="en-US" sz="2200" dirty="0" err="1" smtClean="0"/>
              <a:t>pengelolaan</a:t>
            </a:r>
            <a:r>
              <a:rPr lang="en-US" sz="2200" dirty="0" smtClean="0"/>
              <a:t> </a:t>
            </a:r>
            <a:r>
              <a:rPr lang="en-US" sz="2200" dirty="0" err="1" smtClean="0"/>
              <a:t>sumberdaya</a:t>
            </a:r>
            <a:r>
              <a:rPr lang="en-US" sz="2200" dirty="0" smtClean="0"/>
              <a:t> </a:t>
            </a:r>
            <a:r>
              <a:rPr lang="en-US" sz="2200" dirty="0" err="1" smtClean="0"/>
              <a:t>informasi</a:t>
            </a:r>
            <a:endParaRPr lang="en-US" sz="2200" dirty="0" smtClean="0"/>
          </a:p>
          <a:p>
            <a:pPr lvl="1"/>
            <a:r>
              <a:rPr lang="en-US" sz="2200" dirty="0" err="1" smtClean="0"/>
              <a:t>Aspek-aspek:efektifitas</a:t>
            </a:r>
            <a:r>
              <a:rPr lang="en-US" sz="2200" dirty="0" smtClean="0"/>
              <a:t>, </a:t>
            </a:r>
            <a:r>
              <a:rPr lang="en-US" sz="2200" dirty="0" err="1" smtClean="0"/>
              <a:t>efesiensi</a:t>
            </a:r>
            <a:r>
              <a:rPr lang="en-US" sz="2200" dirty="0" smtClean="0"/>
              <a:t>, data integrity, save guarding asset, reliability, </a:t>
            </a:r>
            <a:r>
              <a:rPr lang="en-US" sz="2200" dirty="0" err="1" smtClean="0"/>
              <a:t>confidentiallity</a:t>
            </a:r>
            <a:r>
              <a:rPr lang="en-US" sz="2200" dirty="0" smtClean="0"/>
              <a:t>, availability, security.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Audit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– IT Governance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600" dirty="0" err="1" smtClean="0"/>
              <a:t>Selain</a:t>
            </a:r>
            <a:r>
              <a:rPr lang="en-US" sz="2600" dirty="0" smtClean="0"/>
              <a:t> </a:t>
            </a:r>
            <a:r>
              <a:rPr lang="en-US" sz="2600" dirty="0" err="1" smtClean="0"/>
              <a:t>dapat</a:t>
            </a:r>
            <a:r>
              <a:rPr lang="en-US" sz="2600" dirty="0" smtClean="0"/>
              <a:t> </a:t>
            </a:r>
            <a:r>
              <a:rPr lang="en-US" sz="2600" dirty="0" err="1" smtClean="0"/>
              <a:t>dilakukan</a:t>
            </a:r>
            <a:r>
              <a:rPr lang="en-US" sz="2600" dirty="0" smtClean="0"/>
              <a:t>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sistem</a:t>
            </a:r>
            <a:r>
              <a:rPr lang="en-US" sz="2600" dirty="0" smtClean="0"/>
              <a:t> </a:t>
            </a:r>
            <a:r>
              <a:rPr lang="en-US" sz="2600" dirty="0" err="1" smtClean="0"/>
              <a:t>secara</a:t>
            </a:r>
            <a:r>
              <a:rPr lang="en-US" sz="2600" dirty="0" smtClean="0"/>
              <a:t> </a:t>
            </a:r>
            <a:r>
              <a:rPr lang="en-US" sz="2600" dirty="0" err="1" smtClean="0"/>
              <a:t>menyeluruh</a:t>
            </a:r>
            <a:r>
              <a:rPr lang="en-US" sz="2600" dirty="0" smtClean="0"/>
              <a:t>, </a:t>
            </a:r>
            <a:r>
              <a:rPr lang="en-US" sz="2600" dirty="0" err="1" smtClean="0"/>
              <a:t>dapat</a:t>
            </a:r>
            <a:r>
              <a:rPr lang="en-US" sz="2600" dirty="0" smtClean="0"/>
              <a:t> </a:t>
            </a:r>
            <a:r>
              <a:rPr lang="en-US" sz="2600" dirty="0" err="1" smtClean="0"/>
              <a:t>juga</a:t>
            </a:r>
            <a:r>
              <a:rPr lang="en-US" sz="2600" dirty="0" smtClean="0"/>
              <a:t> </a:t>
            </a:r>
            <a:r>
              <a:rPr lang="en-US" sz="2600" dirty="0" err="1" smtClean="0"/>
              <a:t>dilakukan</a:t>
            </a:r>
            <a:r>
              <a:rPr lang="en-US" sz="2600" dirty="0" smtClean="0"/>
              <a:t> </a:t>
            </a:r>
            <a:r>
              <a:rPr lang="en-US" sz="2600" dirty="0" err="1" smtClean="0"/>
              <a:t>terhadap</a:t>
            </a:r>
            <a:r>
              <a:rPr lang="en-US" sz="2600" dirty="0" smtClean="0"/>
              <a:t>: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/>
              <a:t>General information review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Audit </a:t>
            </a:r>
            <a:r>
              <a:rPr lang="en-US" sz="2000" dirty="0" err="1" smtClean="0"/>
              <a:t>terhadap</a:t>
            </a:r>
            <a:r>
              <a:rPr lang="en-US" sz="2000" dirty="0" smtClean="0"/>
              <a:t> </a:t>
            </a: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 smtClean="0"/>
              <a:t>informasi</a:t>
            </a:r>
            <a:endParaRPr lang="en-US" sz="2000" dirty="0" smtClean="0"/>
          </a:p>
          <a:p>
            <a:pPr lvl="1">
              <a:lnSpc>
                <a:spcPct val="90000"/>
              </a:lnSpc>
            </a:pPr>
            <a:r>
              <a:rPr lang="en-US" sz="2200" dirty="0" smtClean="0"/>
              <a:t>Quality Assurance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Auditor (</a:t>
            </a:r>
            <a:r>
              <a:rPr lang="en-US" sz="1800" dirty="0" err="1" smtClean="0"/>
              <a:t>bukan</a:t>
            </a:r>
            <a:r>
              <a:rPr lang="en-US" sz="1800" dirty="0" smtClean="0"/>
              <a:t> </a:t>
            </a:r>
            <a:r>
              <a:rPr lang="en-US" sz="1800" dirty="0" err="1" smtClean="0"/>
              <a:t>anggota</a:t>
            </a:r>
            <a:r>
              <a:rPr lang="en-US" sz="1800" dirty="0" smtClean="0"/>
              <a:t> </a:t>
            </a:r>
            <a:r>
              <a:rPr lang="en-US" sz="1800" dirty="0" err="1" smtClean="0"/>
              <a:t>tim</a:t>
            </a:r>
            <a:r>
              <a:rPr lang="en-US" sz="1800" dirty="0" smtClean="0"/>
              <a:t> </a:t>
            </a:r>
            <a:r>
              <a:rPr lang="en-US" sz="1800" dirty="0" err="1" smtClean="0"/>
              <a:t>pengembang</a:t>
            </a:r>
            <a:r>
              <a:rPr lang="en-US" sz="1800" dirty="0" smtClean="0"/>
              <a:t>), </a:t>
            </a:r>
            <a:r>
              <a:rPr lang="en-US" sz="1800" dirty="0" err="1" smtClean="0"/>
              <a:t>membantu</a:t>
            </a:r>
            <a:r>
              <a:rPr lang="en-US" sz="1800" dirty="0" smtClean="0"/>
              <a:t> </a:t>
            </a:r>
            <a:r>
              <a:rPr lang="en-US" sz="1800" dirty="0" err="1" smtClean="0"/>
              <a:t>meningkatkan</a:t>
            </a:r>
            <a:r>
              <a:rPr lang="en-US" sz="1800" dirty="0" smtClean="0"/>
              <a:t> </a:t>
            </a:r>
            <a:r>
              <a:rPr lang="en-US" sz="1800" dirty="0" err="1" smtClean="0"/>
              <a:t>kualitas</a:t>
            </a:r>
            <a:r>
              <a:rPr lang="en-US" sz="1800" dirty="0" smtClean="0"/>
              <a:t> </a:t>
            </a:r>
            <a:r>
              <a:rPr lang="en-US" sz="1800" dirty="0" err="1" smtClean="0"/>
              <a:t>dari</a:t>
            </a:r>
            <a:r>
              <a:rPr lang="en-US" sz="1800" dirty="0" smtClean="0"/>
              <a:t> </a:t>
            </a:r>
            <a:r>
              <a:rPr lang="en-US" sz="1800" dirty="0" err="1" smtClean="0"/>
              <a:t>sistem</a:t>
            </a:r>
            <a:r>
              <a:rPr lang="en-US" sz="1800" dirty="0" smtClean="0"/>
              <a:t>. Auditor </a:t>
            </a:r>
            <a:r>
              <a:rPr lang="en-US" sz="1800" dirty="0" err="1" smtClean="0"/>
              <a:t>mewakili</a:t>
            </a:r>
            <a:r>
              <a:rPr lang="en-US" sz="1800" dirty="0" smtClean="0"/>
              <a:t> </a:t>
            </a:r>
            <a:r>
              <a:rPr lang="en-US" sz="1800" dirty="0" err="1" smtClean="0"/>
              <a:t>pimpinan</a:t>
            </a:r>
            <a:r>
              <a:rPr lang="en-US" sz="1800" dirty="0" smtClean="0"/>
              <a:t> </a:t>
            </a:r>
            <a:r>
              <a:rPr lang="en-US" sz="1800" dirty="0" err="1" smtClean="0"/>
              <a:t>proyek</a:t>
            </a:r>
            <a:r>
              <a:rPr lang="en-US" sz="1800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2200" dirty="0" err="1" smtClean="0"/>
              <a:t>Postimplementation</a:t>
            </a:r>
            <a:r>
              <a:rPr lang="en-US" sz="2200" dirty="0" smtClean="0"/>
              <a:t> Audit</a:t>
            </a:r>
          </a:p>
          <a:p>
            <a:pPr lvl="2">
              <a:lnSpc>
                <a:spcPct val="90000"/>
              </a:lnSpc>
            </a:pPr>
            <a:r>
              <a:rPr lang="en-US" sz="2000" dirty="0" err="1" smtClean="0"/>
              <a:t>Apakah</a:t>
            </a:r>
            <a:r>
              <a:rPr lang="en-US" sz="2000" dirty="0" smtClean="0"/>
              <a:t> </a:t>
            </a: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 smtClean="0"/>
              <a:t>perlu</a:t>
            </a:r>
            <a:r>
              <a:rPr lang="en-US" sz="2000" dirty="0" smtClean="0"/>
              <a:t> </a:t>
            </a:r>
            <a:r>
              <a:rPr lang="en-US" sz="2000" dirty="0" err="1" smtClean="0"/>
              <a:t>dimutakhirkan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diperbaiki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dihentikan</a:t>
            </a:r>
            <a:r>
              <a:rPr lang="en-US" sz="2000" dirty="0" smtClean="0"/>
              <a:t>.</a:t>
            </a:r>
          </a:p>
          <a:p>
            <a:pPr lvl="2">
              <a:lnSpc>
                <a:spcPct val="90000"/>
              </a:lnSpc>
            </a:pPr>
            <a:r>
              <a:rPr lang="en-US" sz="2000" dirty="0" err="1" smtClean="0"/>
              <a:t>Istilah</a:t>
            </a:r>
            <a:r>
              <a:rPr lang="en-US" sz="2000" dirty="0" smtClean="0"/>
              <a:t> audit </a:t>
            </a:r>
            <a:r>
              <a:rPr lang="en-US" sz="2000" dirty="0" err="1" smtClean="0"/>
              <a:t>arround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audit through the computer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berlaku</a:t>
            </a:r>
            <a:r>
              <a:rPr lang="en-US" sz="2000" dirty="0" smtClean="0"/>
              <a:t> </a:t>
            </a:r>
            <a:r>
              <a:rPr lang="en-US" sz="2000" dirty="0" err="1" smtClean="0"/>
              <a:t>lagi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audit </a:t>
            </a:r>
            <a:r>
              <a:rPr lang="en-US" sz="2000" dirty="0" err="1" smtClean="0"/>
              <a:t>jenis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endParaRPr lang="en-US" sz="2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Referensi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b="1" dirty="0" smtClean="0">
                <a:hlinkClick r:id="rId2"/>
              </a:rPr>
              <a:t>Auditor's Guide to Information Systems Auditing</a:t>
            </a:r>
            <a:r>
              <a:rPr lang="en-US" b="1" dirty="0" smtClean="0"/>
              <a:t> by Richard E. </a:t>
            </a:r>
            <a:r>
              <a:rPr lang="en-US" b="1" dirty="0" err="1" smtClean="0"/>
              <a:t>Cascarino</a:t>
            </a:r>
            <a:endParaRPr lang="en-US" b="1" dirty="0" smtClean="0"/>
          </a:p>
          <a:p>
            <a:r>
              <a:rPr lang="en-US" dirty="0" smtClean="0"/>
              <a:t>Information System Audit and Assurance, </a:t>
            </a:r>
            <a:r>
              <a:rPr lang="en-US" dirty="0" err="1" smtClean="0"/>
              <a:t>Dube</a:t>
            </a:r>
            <a:r>
              <a:rPr lang="en-US" dirty="0" smtClean="0"/>
              <a:t> – </a:t>
            </a:r>
            <a:r>
              <a:rPr lang="en-US" dirty="0" err="1" smtClean="0"/>
              <a:t>Gulati</a:t>
            </a:r>
            <a:r>
              <a:rPr lang="en-US" dirty="0" smtClean="0"/>
              <a:t>, 2005</a:t>
            </a:r>
          </a:p>
          <a:p>
            <a:r>
              <a:rPr lang="en-US" dirty="0" smtClean="0"/>
              <a:t>CISA</a:t>
            </a:r>
          </a:p>
          <a:p>
            <a:r>
              <a:rPr lang="en-US" dirty="0" smtClean="0"/>
              <a:t>COBIT</a:t>
            </a:r>
          </a:p>
          <a:p>
            <a:r>
              <a:rPr lang="en-US" dirty="0" smtClean="0"/>
              <a:t>Information system Control and Audit, Ron Weber, 1999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Audit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Karena</a:t>
            </a:r>
            <a:r>
              <a:rPr lang="en-US" dirty="0" smtClean="0"/>
              <a:t> yang </a:t>
            </a:r>
            <a:r>
              <a:rPr lang="en-US" dirty="0" err="1" smtClean="0"/>
              <a:t>diaudit</a:t>
            </a:r>
            <a:r>
              <a:rPr lang="en-US" dirty="0" smtClean="0"/>
              <a:t> </a:t>
            </a:r>
            <a:r>
              <a:rPr lang="en-US" dirty="0" err="1" smtClean="0"/>
              <a:t>ialah</a:t>
            </a:r>
            <a:r>
              <a:rPr lang="en-US" dirty="0" smtClean="0"/>
              <a:t> </a:t>
            </a:r>
            <a:r>
              <a:rPr lang="en-US" dirty="0" err="1" smtClean="0"/>
              <a:t>tata</a:t>
            </a:r>
            <a:r>
              <a:rPr lang="en-US" dirty="0" smtClean="0"/>
              <a:t> </a:t>
            </a:r>
            <a:r>
              <a:rPr lang="en-US" dirty="0" err="1" smtClean="0"/>
              <a:t>kelola</a:t>
            </a:r>
            <a:r>
              <a:rPr lang="en-US" dirty="0" smtClean="0"/>
              <a:t> TI, </a:t>
            </a:r>
            <a:r>
              <a:rPr lang="en-US" dirty="0" err="1" smtClean="0"/>
              <a:t>maka</a:t>
            </a:r>
            <a:r>
              <a:rPr lang="en-US" dirty="0" smtClean="0"/>
              <a:t> yang </a:t>
            </a:r>
            <a:r>
              <a:rPr lang="en-US" dirty="0" err="1" smtClean="0"/>
              <a:t>diperiksa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ti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endParaRPr lang="en-US" dirty="0" smtClean="0"/>
          </a:p>
          <a:p>
            <a:pPr lvl="1"/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istilah</a:t>
            </a:r>
            <a:r>
              <a:rPr lang="en-US" dirty="0" smtClean="0"/>
              <a:t> audit </a:t>
            </a:r>
            <a:r>
              <a:rPr lang="en-US" dirty="0" err="1" smtClean="0"/>
              <a:t>arround</a:t>
            </a:r>
            <a:r>
              <a:rPr lang="en-US" dirty="0" smtClean="0"/>
              <a:t> the computer </a:t>
            </a:r>
            <a:r>
              <a:rPr lang="en-US" dirty="0" err="1" smtClean="0"/>
              <a:t>dan</a:t>
            </a:r>
            <a:r>
              <a:rPr lang="en-US" dirty="0" smtClean="0"/>
              <a:t> audit through the computer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relevan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endParaRPr lang="en-US" dirty="0" smtClean="0"/>
          </a:p>
          <a:p>
            <a:r>
              <a:rPr lang="en-US" dirty="0" smtClean="0"/>
              <a:t>Audit TI/SI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wajib</a:t>
            </a:r>
            <a:endParaRPr lang="en-US" dirty="0" smtClean="0"/>
          </a:p>
          <a:p>
            <a:pPr lvl="1"/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aktifitas</a:t>
            </a:r>
            <a:r>
              <a:rPr lang="en-US" dirty="0" smtClean="0"/>
              <a:t> TI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kesadaran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Audit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- </a:t>
            </a:r>
            <a:r>
              <a:rPr lang="en-US" dirty="0" err="1" smtClean="0"/>
              <a:t>Faktor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err="1" smtClean="0"/>
              <a:t>Mendeteksi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dikelola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terarah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visi</a:t>
            </a:r>
            <a:r>
              <a:rPr lang="en-US" dirty="0" smtClean="0"/>
              <a:t>, </a:t>
            </a:r>
            <a:r>
              <a:rPr lang="en-US" dirty="0" err="1" smtClean="0"/>
              <a:t>misi</a:t>
            </a:r>
            <a:r>
              <a:rPr lang="en-US" dirty="0" smtClean="0"/>
              <a:t>, </a:t>
            </a:r>
            <a:r>
              <a:rPr lang="en-US" dirty="0" err="1" smtClean="0"/>
              <a:t>perencanaan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,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pelatihan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err="1" smtClean="0"/>
              <a:t>Mendeteksi</a:t>
            </a:r>
            <a:r>
              <a:rPr lang="en-US" dirty="0" smtClean="0"/>
              <a:t> </a:t>
            </a:r>
            <a:r>
              <a:rPr lang="en-US" dirty="0" err="1" smtClean="0"/>
              <a:t>resiko</a:t>
            </a:r>
            <a:r>
              <a:rPr lang="en-US" dirty="0" smtClean="0"/>
              <a:t> </a:t>
            </a:r>
            <a:r>
              <a:rPr lang="en-US" dirty="0" err="1" smtClean="0"/>
              <a:t>kehilangan</a:t>
            </a:r>
            <a:r>
              <a:rPr lang="en-US" dirty="0" smtClean="0"/>
              <a:t> data</a:t>
            </a:r>
          </a:p>
          <a:p>
            <a:pPr>
              <a:lnSpc>
                <a:spcPct val="90000"/>
              </a:lnSpc>
            </a:pPr>
            <a:r>
              <a:rPr lang="en-US" dirty="0" err="1" smtClean="0"/>
              <a:t>Mendeteksi</a:t>
            </a:r>
            <a:r>
              <a:rPr lang="en-US" dirty="0" smtClean="0"/>
              <a:t> </a:t>
            </a:r>
            <a:r>
              <a:rPr lang="en-US" dirty="0" err="1" smtClean="0"/>
              <a:t>resiko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akurat</a:t>
            </a:r>
            <a:r>
              <a:rPr lang="en-US" dirty="0" smtClean="0"/>
              <a:t>, </a:t>
            </a:r>
            <a:r>
              <a:rPr lang="en-US" dirty="0" err="1" smtClean="0"/>
              <a:t>berdasarkan</a:t>
            </a:r>
            <a:r>
              <a:rPr lang="en-US" dirty="0" smtClean="0"/>
              <a:t> data yang </a:t>
            </a:r>
            <a:r>
              <a:rPr lang="en-US" dirty="0" err="1" smtClean="0"/>
              <a:t>salah</a:t>
            </a:r>
            <a:r>
              <a:rPr lang="en-US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US" dirty="0" err="1" smtClean="0"/>
              <a:t>Menjaga</a:t>
            </a:r>
            <a:r>
              <a:rPr lang="en-US" dirty="0" smtClean="0"/>
              <a:t> </a:t>
            </a:r>
            <a:r>
              <a:rPr lang="en-US" dirty="0" err="1" smtClean="0"/>
              <a:t>aset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err="1" smtClean="0"/>
              <a:t>Mendeteksi</a:t>
            </a:r>
            <a:r>
              <a:rPr lang="en-US" dirty="0" smtClean="0"/>
              <a:t> error </a:t>
            </a:r>
            <a:r>
              <a:rPr lang="en-US" dirty="0" err="1" smtClean="0"/>
              <a:t>komputer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Audit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– </a:t>
            </a:r>
            <a:r>
              <a:rPr lang="en-US" dirty="0" err="1" smtClean="0"/>
              <a:t>Faktor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Mendeteksi</a:t>
            </a:r>
            <a:r>
              <a:rPr lang="en-US" dirty="0" smtClean="0"/>
              <a:t> </a:t>
            </a:r>
            <a:r>
              <a:rPr lang="en-US" dirty="0" err="1" smtClean="0"/>
              <a:t>resiko</a:t>
            </a:r>
            <a:r>
              <a:rPr lang="en-US" dirty="0" smtClean="0"/>
              <a:t> </a:t>
            </a:r>
            <a:r>
              <a:rPr lang="en-US" dirty="0" err="1" smtClean="0"/>
              <a:t>penyalahgunaan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endParaRPr lang="en-US" dirty="0" smtClean="0"/>
          </a:p>
          <a:p>
            <a:r>
              <a:rPr lang="en-US" dirty="0" err="1" smtClean="0"/>
              <a:t>Menjaga</a:t>
            </a:r>
            <a:r>
              <a:rPr lang="en-US" dirty="0" smtClean="0"/>
              <a:t> </a:t>
            </a:r>
            <a:r>
              <a:rPr lang="en-US" dirty="0" err="1" smtClean="0"/>
              <a:t>kerahasiaan</a:t>
            </a:r>
            <a:endParaRPr lang="en-US" dirty="0" smtClean="0"/>
          </a:p>
          <a:p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pengendalian</a:t>
            </a:r>
            <a:r>
              <a:rPr lang="en-US" dirty="0" smtClean="0"/>
              <a:t> </a:t>
            </a:r>
            <a:r>
              <a:rPr lang="en-US" dirty="0" err="1" smtClean="0"/>
              <a:t>evolusi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/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depan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Jelaskan</a:t>
            </a:r>
            <a:r>
              <a:rPr lang="en-US" dirty="0" smtClean="0"/>
              <a:t> </a:t>
            </a:r>
            <a:r>
              <a:rPr lang="en-US" dirty="0" err="1" smtClean="0"/>
              <a:t>perbedaan</a:t>
            </a:r>
            <a:r>
              <a:rPr lang="en-US" dirty="0" smtClean="0"/>
              <a:t> </a:t>
            </a:r>
            <a:r>
              <a:rPr lang="en-US" dirty="0" err="1" smtClean="0"/>
              <a:t>masing</a:t>
            </a:r>
            <a:r>
              <a:rPr lang="en-US" dirty="0" smtClean="0"/>
              <a:t> – </a:t>
            </a:r>
            <a:r>
              <a:rPr lang="en-US" dirty="0" err="1" smtClean="0"/>
              <a:t>masing</a:t>
            </a:r>
            <a:r>
              <a:rPr lang="en-US" dirty="0" smtClean="0"/>
              <a:t> auditor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– </a:t>
            </a:r>
            <a:r>
              <a:rPr lang="en-US" dirty="0" err="1" smtClean="0"/>
              <a:t>jenis</a:t>
            </a:r>
            <a:r>
              <a:rPr lang="en-US" dirty="0" smtClean="0"/>
              <a:t> auditor. </a:t>
            </a:r>
          </a:p>
          <a:p>
            <a:pPr algn="just"/>
            <a:r>
              <a:rPr lang="en-US" dirty="0" err="1" smtClean="0"/>
              <a:t>Cari</a:t>
            </a:r>
            <a:r>
              <a:rPr lang="en-US" dirty="0" smtClean="0"/>
              <a:t> tau </a:t>
            </a: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r>
              <a:rPr lang="en-US" dirty="0" smtClean="0"/>
              <a:t> auditor SI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jelaskan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yang </a:t>
            </a:r>
            <a:r>
              <a:rPr lang="en-US" dirty="0" err="1" smtClean="0"/>
              <a:t>mengeluarkan</a:t>
            </a:r>
            <a:r>
              <a:rPr lang="en-US" dirty="0" smtClean="0"/>
              <a:t> </a:t>
            </a: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endParaRPr lang="en-US" dirty="0" smtClean="0"/>
          </a:p>
          <a:p>
            <a:pPr algn="just"/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seberapa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audit TI </a:t>
            </a:r>
            <a:r>
              <a:rPr lang="en-US" dirty="0" err="1" smtClean="0"/>
              <a:t>dan</a:t>
            </a:r>
            <a:r>
              <a:rPr lang="en-US" dirty="0" smtClean="0"/>
              <a:t> SI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Pendahuluan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err="1" smtClean="0">
                <a:sym typeface="Wingdings" pitchFamily="2" charset="2"/>
                <a:hlinkClick r:id="rId2" action="ppaction://hlinksldjump"/>
              </a:rPr>
              <a:t>Informasi</a:t>
            </a:r>
            <a:r>
              <a:rPr lang="en-US" dirty="0" smtClean="0">
                <a:sym typeface="Wingdings" pitchFamily="2" charset="2"/>
              </a:rPr>
              <a:t> ???</a:t>
            </a:r>
          </a:p>
          <a:p>
            <a:pPr algn="just">
              <a:buNone/>
            </a:pPr>
            <a:r>
              <a:rPr lang="en-US" dirty="0" err="1" smtClean="0">
                <a:sym typeface="Wingdings" pitchFamily="2" charset="2"/>
                <a:hlinkClick r:id="rId2" action="ppaction://hlinksldjump"/>
              </a:rPr>
              <a:t>Sistem</a:t>
            </a:r>
            <a:r>
              <a:rPr lang="en-US" dirty="0" smtClean="0">
                <a:sym typeface="Wingdings" pitchFamily="2" charset="2"/>
                <a:hlinkClick r:id="rId2" action="ppaction://hlinksldjump"/>
              </a:rPr>
              <a:t> </a:t>
            </a:r>
            <a:r>
              <a:rPr lang="en-US" dirty="0" err="1" smtClean="0">
                <a:sym typeface="Wingdings" pitchFamily="2" charset="2"/>
                <a:hlinkClick r:id="rId2" action="ppaction://hlinksldjump"/>
              </a:rPr>
              <a:t>Informasi</a:t>
            </a:r>
            <a:r>
              <a:rPr lang="en-US" dirty="0" smtClean="0">
                <a:sym typeface="Wingdings" pitchFamily="2" charset="2"/>
                <a:hlinkClick r:id="rId2" action="ppaction://hlinksldjump"/>
              </a:rPr>
              <a:t> </a:t>
            </a:r>
            <a:r>
              <a:rPr lang="en-US" dirty="0" smtClean="0">
                <a:sym typeface="Wingdings" pitchFamily="2" charset="2"/>
              </a:rPr>
              <a:t>??</a:t>
            </a:r>
          </a:p>
          <a:p>
            <a:pPr algn="just">
              <a:buNone/>
            </a:pPr>
            <a:r>
              <a:rPr lang="en-US" dirty="0" err="1" smtClean="0">
                <a:sym typeface="Wingdings" pitchFamily="2" charset="2"/>
                <a:hlinkClick r:id="rId2" action="ppaction://hlinksldjump"/>
              </a:rPr>
              <a:t>Teknologi</a:t>
            </a:r>
            <a:r>
              <a:rPr lang="en-US" dirty="0" smtClean="0">
                <a:sym typeface="Wingdings" pitchFamily="2" charset="2"/>
                <a:hlinkClick r:id="rId2" action="ppaction://hlinksldjump"/>
              </a:rPr>
              <a:t> </a:t>
            </a:r>
            <a:r>
              <a:rPr lang="en-US" dirty="0" err="1" smtClean="0">
                <a:sym typeface="Wingdings" pitchFamily="2" charset="2"/>
                <a:hlinkClick r:id="rId2" action="ppaction://hlinksldjump"/>
              </a:rPr>
              <a:t>Informasi</a:t>
            </a:r>
            <a:r>
              <a:rPr lang="en-US" dirty="0" smtClean="0">
                <a:sym typeface="Wingdings" pitchFamily="2" charset="2"/>
              </a:rPr>
              <a:t> ???</a:t>
            </a:r>
          </a:p>
          <a:p>
            <a:pPr algn="just">
              <a:buNone/>
            </a:pPr>
            <a:r>
              <a:rPr lang="en-US" dirty="0" smtClean="0">
                <a:sym typeface="Wingdings" pitchFamily="2" charset="2"/>
                <a:hlinkClick r:id="rId2" action="ppaction://hlinksldjump"/>
              </a:rPr>
              <a:t>Audit </a:t>
            </a:r>
            <a:r>
              <a:rPr lang="en-US" dirty="0" err="1" smtClean="0">
                <a:sym typeface="Wingdings" pitchFamily="2" charset="2"/>
                <a:hlinkClick r:id="rId2" action="ppaction://hlinksldjump"/>
              </a:rPr>
              <a:t>Sistem</a:t>
            </a:r>
            <a:r>
              <a:rPr lang="en-US" dirty="0" smtClean="0">
                <a:sym typeface="Wingdings" pitchFamily="2" charset="2"/>
                <a:hlinkClick r:id="rId2" action="ppaction://hlinksldjump"/>
              </a:rPr>
              <a:t> </a:t>
            </a:r>
            <a:r>
              <a:rPr lang="en-US" dirty="0" err="1" smtClean="0">
                <a:sym typeface="Wingdings" pitchFamily="2" charset="2"/>
                <a:hlinkClick r:id="rId2" action="ppaction://hlinksldjump"/>
              </a:rPr>
              <a:t>Informasi</a:t>
            </a:r>
            <a:r>
              <a:rPr lang="en-US" dirty="0" smtClean="0">
                <a:sym typeface="Wingdings" pitchFamily="2" charset="2"/>
                <a:hlinkClick r:id="rId2" action="ppaction://hlinksldjump"/>
              </a:rPr>
              <a:t> </a:t>
            </a:r>
            <a:r>
              <a:rPr lang="en-US" dirty="0" smtClean="0">
                <a:sym typeface="Wingdings" pitchFamily="2" charset="2"/>
              </a:rPr>
              <a:t>???</a:t>
            </a:r>
          </a:p>
          <a:p>
            <a:pPr algn="just">
              <a:buNone/>
            </a:pPr>
            <a:r>
              <a:rPr lang="en-US" dirty="0" err="1" smtClean="0">
                <a:sym typeface="Wingdings" pitchFamily="2" charset="2"/>
              </a:rPr>
              <a:t>Mengapa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perlu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Kontrol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dan</a:t>
            </a:r>
            <a:r>
              <a:rPr lang="en-US" dirty="0" smtClean="0">
                <a:sym typeface="Wingdings" pitchFamily="2" charset="2"/>
              </a:rPr>
              <a:t> Audit SI </a:t>
            </a:r>
            <a:r>
              <a:rPr lang="en-US" dirty="0" smtClean="0">
                <a:sym typeface="Wingdings" pitchFamily="2" charset="2"/>
              </a:rPr>
              <a:t>??</a:t>
            </a:r>
            <a:endParaRPr lang="en-US" dirty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Pendahuluan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Sumber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daya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strategis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dalam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pencapaian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visi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misi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organisasi</a:t>
            </a:r>
            <a:endParaRPr lang="en-US" dirty="0" smtClean="0">
              <a:sym typeface="Wingdings" pitchFamily="2" charset="2"/>
            </a:endParaRPr>
          </a:p>
          <a:p>
            <a:pPr algn="just">
              <a:buNone/>
            </a:pPr>
            <a:endParaRPr lang="en-US" dirty="0" smtClean="0">
              <a:sym typeface="Wingdings" pitchFamily="2" charset="2"/>
            </a:endParaRPr>
          </a:p>
          <a:p>
            <a:pPr algn="just"/>
            <a:r>
              <a:rPr lang="en-US" dirty="0" err="1" smtClean="0">
                <a:sym typeface="Wingdings" pitchFamily="2" charset="2"/>
              </a:rPr>
              <a:t>Informasi</a:t>
            </a:r>
            <a:r>
              <a:rPr lang="en-US" dirty="0" smtClean="0">
                <a:sym typeface="Wingdings" pitchFamily="2" charset="2"/>
              </a:rPr>
              <a:t>  </a:t>
            </a:r>
            <a:r>
              <a:rPr lang="en-US" dirty="0" err="1" smtClean="0">
                <a:sym typeface="Wingdings" pitchFamily="2" charset="2"/>
              </a:rPr>
              <a:t>Aset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bagi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organisasi</a:t>
            </a:r>
            <a:endParaRPr lang="en-US" dirty="0" smtClean="0">
              <a:sym typeface="Wingdings" pitchFamily="2" charset="2"/>
            </a:endParaRPr>
          </a:p>
          <a:p>
            <a:pPr algn="just">
              <a:buNone/>
            </a:pPr>
            <a:endParaRPr lang="en-US" dirty="0" smtClean="0">
              <a:sym typeface="Wingdings" pitchFamily="2" charset="2"/>
            </a:endParaRPr>
          </a:p>
          <a:p>
            <a:pPr algn="just"/>
            <a:r>
              <a:rPr lang="en-US" dirty="0" err="1" smtClean="0">
                <a:sym typeface="Wingdings" pitchFamily="2" charset="2"/>
              </a:rPr>
              <a:t>Sistem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Informasi</a:t>
            </a:r>
            <a:r>
              <a:rPr lang="en-US" dirty="0" smtClean="0">
                <a:sym typeface="Wingdings" pitchFamily="2" charset="2"/>
              </a:rPr>
              <a:t>  Sub </a:t>
            </a:r>
            <a:r>
              <a:rPr lang="en-US" dirty="0" err="1" smtClean="0">
                <a:sym typeface="Wingdings" pitchFamily="2" charset="2"/>
              </a:rPr>
              <a:t>sistem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organisasi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untuk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mengelola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informasi</a:t>
            </a:r>
            <a:endParaRPr lang="en-US" dirty="0" smtClean="0">
              <a:sym typeface="Wingdings" pitchFamily="2" charset="2"/>
            </a:endParaRPr>
          </a:p>
          <a:p>
            <a:pPr algn="just">
              <a:buNone/>
            </a:pPr>
            <a:endParaRPr lang="en-US" dirty="0" smtClean="0">
              <a:sym typeface="Wingdings" pitchFamily="2" charset="2"/>
            </a:endParaRPr>
          </a:p>
          <a:p>
            <a:pPr algn="just"/>
            <a:r>
              <a:rPr lang="en-US" dirty="0" err="1" smtClean="0">
                <a:sym typeface="Wingdings" pitchFamily="2" charset="2"/>
              </a:rPr>
              <a:t>Teknologi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Sistem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Informasi</a:t>
            </a:r>
            <a:r>
              <a:rPr lang="en-US" dirty="0" smtClean="0">
                <a:sym typeface="Wingdings" pitchFamily="2" charset="2"/>
              </a:rPr>
              <a:t>  </a:t>
            </a:r>
            <a:r>
              <a:rPr lang="en-US" dirty="0" err="1" smtClean="0">
                <a:sym typeface="Wingdings" pitchFamily="2" charset="2"/>
              </a:rPr>
              <a:t>Komponen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sistem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Informasi</a:t>
            </a:r>
            <a:endParaRPr lang="en-US" dirty="0" smtClean="0">
              <a:sym typeface="Wingdings" pitchFamily="2" charset="2"/>
            </a:endParaRPr>
          </a:p>
          <a:p>
            <a:pPr algn="just">
              <a:buNone/>
            </a:pPr>
            <a:r>
              <a:rPr lang="en-US" dirty="0" smtClean="0">
                <a:sym typeface="Wingdings" pitchFamily="2" charset="2"/>
              </a:rPr>
              <a:t> 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Definisi Kendali (</a:t>
            </a:r>
            <a:r>
              <a:rPr lang="id-ID" i="1" dirty="0" smtClean="0"/>
              <a:t>Control</a:t>
            </a:r>
            <a:r>
              <a:rPr lang="id-ID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spcBef>
                <a:spcPts val="0"/>
              </a:spcBef>
              <a:defRPr/>
            </a:pPr>
            <a:r>
              <a:rPr lang="en-US" sz="2400" i="1" dirty="0" smtClean="0">
                <a:solidFill>
                  <a:srgbClr val="D1FA06"/>
                </a:solidFill>
              </a:rPr>
              <a:t>a system </a:t>
            </a:r>
            <a:r>
              <a:rPr lang="en-US" sz="2400" i="1" dirty="0" smtClean="0"/>
              <a:t>that </a:t>
            </a:r>
            <a:r>
              <a:rPr lang="en-US" sz="2400" i="1" dirty="0" smtClean="0">
                <a:solidFill>
                  <a:srgbClr val="FF0000"/>
                </a:solidFill>
              </a:rPr>
              <a:t>prevents, detects, or </a:t>
            </a:r>
            <a:r>
              <a:rPr lang="en-US" sz="2400" i="1" dirty="0" err="1" smtClean="0">
                <a:solidFill>
                  <a:srgbClr val="FF0000"/>
                </a:solidFill>
              </a:rPr>
              <a:t>corects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i="1" dirty="0" smtClean="0">
                <a:solidFill>
                  <a:srgbClr val="9DC858"/>
                </a:solidFill>
              </a:rPr>
              <a:t>unlawful events.</a:t>
            </a:r>
          </a:p>
          <a:p>
            <a:pPr marL="914400" lvl="1" indent="-457200"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200" i="1" dirty="0" smtClean="0"/>
              <a:t>A </a:t>
            </a:r>
            <a:r>
              <a:rPr lang="en-US" sz="2600" b="1" i="1" dirty="0" smtClean="0">
                <a:solidFill>
                  <a:srgbClr val="FFC000"/>
                </a:solidFill>
              </a:rPr>
              <a:t>system</a:t>
            </a:r>
            <a:r>
              <a:rPr lang="en-US" sz="2200" i="1" dirty="0" smtClean="0"/>
              <a:t> </a:t>
            </a:r>
            <a:r>
              <a:rPr lang="en-US" sz="2200" dirty="0" smtClean="0"/>
              <a:t>: </a:t>
            </a:r>
            <a:r>
              <a:rPr lang="id-ID" sz="2200" dirty="0" smtClean="0"/>
              <a:t>komponen-komponen yang saling berkaitan untuk mencapai tujuan bersama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id-ID" sz="1900" dirty="0" smtClean="0"/>
              <a:t>Evaluasi terhadap kontrol harus mempertimbangkan keterkaitannya dari perspektif sistem </a:t>
            </a:r>
            <a:r>
              <a:rPr lang="en-US" sz="1900" b="1" dirty="0" smtClean="0"/>
              <a:t>(= </a:t>
            </a:r>
            <a:r>
              <a:rPr lang="en-US" sz="1900" b="1" i="1" dirty="0" smtClean="0"/>
              <a:t>IS / organization perspective</a:t>
            </a:r>
            <a:r>
              <a:rPr lang="en-US" sz="1900" b="1" dirty="0" smtClean="0"/>
              <a:t>)</a:t>
            </a:r>
            <a:endParaRPr lang="en-US" sz="1900" dirty="0" smtClean="0"/>
          </a:p>
          <a:p>
            <a:pPr marL="914400" lvl="1" indent="-457200">
              <a:spcBef>
                <a:spcPts val="1200"/>
              </a:spcBef>
              <a:buFont typeface="+mj-lt"/>
              <a:buAutoNum type="arabicPeriod"/>
              <a:defRPr/>
            </a:pPr>
            <a:r>
              <a:rPr lang="id-ID" sz="2200" i="1" dirty="0" smtClean="0"/>
              <a:t>Focus on </a:t>
            </a:r>
            <a:r>
              <a:rPr lang="id-ID" sz="2600" b="1" i="1" dirty="0" smtClean="0">
                <a:solidFill>
                  <a:srgbClr val="92D050"/>
                </a:solidFill>
              </a:rPr>
              <a:t>unlawful events</a:t>
            </a:r>
            <a:r>
              <a:rPr lang="id-ID" sz="2600" b="1" dirty="0" smtClean="0">
                <a:solidFill>
                  <a:srgbClr val="92D050"/>
                </a:solidFill>
              </a:rPr>
              <a:t> </a:t>
            </a:r>
            <a:r>
              <a:rPr lang="id-ID" sz="2200" dirty="0" smtClean="0"/>
              <a:t>(=kejadian tdk sah/tdk benar).</a:t>
            </a:r>
          </a:p>
          <a:p>
            <a:pPr marL="855663" lvl="2" indent="0">
              <a:spcBef>
                <a:spcPts val="1200"/>
              </a:spcBef>
              <a:buNone/>
              <a:defRPr/>
            </a:pPr>
            <a:r>
              <a:rPr lang="en-US" sz="2200" i="1" dirty="0" smtClean="0"/>
              <a:t>Unlawful events : unauthorized, inaccurate, incomplete, redundant, ineffective, or inefficient input enters the system</a:t>
            </a:r>
            <a:endParaRPr lang="id-ID" sz="2200" i="1" dirty="0" smtClean="0"/>
          </a:p>
          <a:p>
            <a:pPr marL="914400" lvl="1" indent="-457200"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200" i="1" dirty="0" smtClean="0"/>
              <a:t>C</a:t>
            </a:r>
            <a:r>
              <a:rPr lang="id-ID" sz="2200" i="1" dirty="0" smtClean="0"/>
              <a:t>ontrols are used </a:t>
            </a:r>
            <a:r>
              <a:rPr lang="id-ID" sz="2600" b="1" i="1" dirty="0" smtClean="0">
                <a:solidFill>
                  <a:srgbClr val="FF0000"/>
                </a:solidFill>
              </a:rPr>
              <a:t>to prevent, detect, or correct</a:t>
            </a:r>
            <a:r>
              <a:rPr lang="id-ID" sz="2200" b="1" i="1" dirty="0" smtClean="0">
                <a:solidFill>
                  <a:srgbClr val="FF0000"/>
                </a:solidFill>
              </a:rPr>
              <a:t> </a:t>
            </a:r>
            <a:r>
              <a:rPr lang="id-ID" sz="2200" i="1" dirty="0" smtClean="0"/>
              <a:t>unlawful events.</a:t>
            </a:r>
            <a:endParaRPr lang="en-US" sz="2200" i="1" dirty="0" smtClean="0"/>
          </a:p>
          <a:p>
            <a:pPr marL="852488" lvl="2" indent="0">
              <a:spcBef>
                <a:spcPts val="1200"/>
              </a:spcBef>
              <a:buNone/>
              <a:defRPr/>
            </a:pPr>
            <a:r>
              <a:rPr lang="id-ID" sz="2200" dirty="0" smtClean="0"/>
              <a:t>Untuk mengurangi kerugian yang mungkin terjadi karena kemunculan </a:t>
            </a:r>
            <a:r>
              <a:rPr lang="id-ID" sz="2200" i="1" dirty="0" smtClean="0"/>
              <a:t>unlawful events </a:t>
            </a:r>
            <a:r>
              <a:rPr lang="id-ID" sz="2200" dirty="0" smtClean="0"/>
              <a:t>dalam sistem.</a:t>
            </a:r>
            <a:endParaRPr lang="en-US" sz="22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lvl="1" indent="-457200">
              <a:lnSpc>
                <a:spcPct val="90000"/>
              </a:lnSpc>
              <a:spcBef>
                <a:spcPts val="1200"/>
              </a:spcBef>
            </a:pPr>
            <a:r>
              <a:rPr lang="id-ID" sz="2400" dirty="0" smtClean="0"/>
              <a:t>Kendali</a:t>
            </a:r>
            <a:r>
              <a:rPr lang="en-US" sz="2400" dirty="0" smtClean="0"/>
              <a:t> </a:t>
            </a:r>
            <a:r>
              <a:rPr lang="en-US" sz="2400" dirty="0" err="1" smtClean="0"/>
              <a:t>Pencegahan</a:t>
            </a:r>
            <a:r>
              <a:rPr lang="en-US" sz="2400" dirty="0" smtClean="0"/>
              <a:t> (</a:t>
            </a:r>
            <a:r>
              <a:rPr lang="en-US" sz="2400" i="1" dirty="0" smtClean="0"/>
              <a:t>Preventive control</a:t>
            </a:r>
            <a:r>
              <a:rPr lang="en-US" sz="2400" dirty="0" smtClean="0"/>
              <a:t>)</a:t>
            </a:r>
          </a:p>
          <a:p>
            <a:pPr marL="692150" lvl="2" indent="-234950">
              <a:lnSpc>
                <a:spcPct val="90000"/>
              </a:lnSpc>
              <a:spcBef>
                <a:spcPts val="1200"/>
              </a:spcBef>
            </a:pPr>
            <a:r>
              <a:rPr lang="en-US" sz="2000" dirty="0" err="1" smtClean="0"/>
              <a:t>Instruksi</a:t>
            </a:r>
            <a:r>
              <a:rPr lang="en-US" sz="2000" dirty="0" smtClean="0"/>
              <a:t> </a:t>
            </a:r>
            <a:r>
              <a:rPr lang="en-US" sz="2000" dirty="0" err="1" smtClean="0"/>
              <a:t>ditempatkan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dokumen</a:t>
            </a:r>
            <a:r>
              <a:rPr lang="en-US" sz="2000" dirty="0" smtClean="0"/>
              <a:t> </a:t>
            </a:r>
            <a:r>
              <a:rPr lang="en-US" sz="2000" dirty="0" err="1" smtClean="0"/>
              <a:t>dasar</a:t>
            </a:r>
            <a:r>
              <a:rPr lang="en-US" sz="2000" dirty="0" smtClean="0"/>
              <a:t> (</a:t>
            </a:r>
            <a:r>
              <a:rPr lang="en-US" sz="2000" dirty="0" err="1" smtClean="0"/>
              <a:t>sumber</a:t>
            </a:r>
            <a:r>
              <a:rPr lang="en-US" sz="2000" dirty="0" smtClean="0"/>
              <a:t>)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mencegah</a:t>
            </a:r>
            <a:r>
              <a:rPr lang="en-US" sz="2000" dirty="0" smtClean="0"/>
              <a:t> </a:t>
            </a:r>
            <a:r>
              <a:rPr lang="en-US" sz="2000" dirty="0" err="1" smtClean="0"/>
              <a:t>kemungkinan</a:t>
            </a:r>
            <a:r>
              <a:rPr lang="en-US" sz="2000" dirty="0" smtClean="0"/>
              <a:t> </a:t>
            </a:r>
            <a:r>
              <a:rPr lang="en-US" sz="2000" dirty="0" err="1" smtClean="0"/>
              <a:t>petugas</a:t>
            </a:r>
            <a:r>
              <a:rPr lang="en-US" sz="2000" dirty="0" smtClean="0"/>
              <a:t> </a:t>
            </a:r>
            <a:r>
              <a:rPr lang="en-US" sz="2000" dirty="0" err="1" smtClean="0"/>
              <a:t>salah</a:t>
            </a:r>
            <a:r>
              <a:rPr lang="en-US" sz="2000" dirty="0" smtClean="0"/>
              <a:t> </a:t>
            </a:r>
            <a:r>
              <a:rPr lang="id-ID" sz="2000" dirty="0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mengisi</a:t>
            </a:r>
            <a:r>
              <a:rPr lang="en-US" sz="2000" dirty="0" smtClean="0"/>
              <a:t> </a:t>
            </a:r>
            <a:r>
              <a:rPr lang="en-US" sz="2000" dirty="0" err="1" smtClean="0"/>
              <a:t>dokumen</a:t>
            </a:r>
            <a:r>
              <a:rPr lang="en-US" sz="2000" dirty="0" smtClean="0"/>
              <a:t> (</a:t>
            </a:r>
            <a:r>
              <a:rPr lang="en-US" sz="2000" i="1" dirty="0" smtClean="0"/>
              <a:t>out incorrectly</a:t>
            </a:r>
            <a:r>
              <a:rPr lang="en-US" sz="2000" dirty="0" smtClean="0"/>
              <a:t>).</a:t>
            </a:r>
          </a:p>
          <a:p>
            <a:pPr marL="457200" lvl="1" indent="-457200">
              <a:lnSpc>
                <a:spcPct val="90000"/>
              </a:lnSpc>
              <a:spcBef>
                <a:spcPts val="1200"/>
              </a:spcBef>
            </a:pPr>
            <a:r>
              <a:rPr lang="id-ID" sz="2400" dirty="0" smtClean="0"/>
              <a:t>Kendali </a:t>
            </a:r>
            <a:r>
              <a:rPr lang="en-US" sz="2400" dirty="0" err="1" smtClean="0"/>
              <a:t>Detektif</a:t>
            </a:r>
            <a:r>
              <a:rPr lang="en-US" sz="2400" dirty="0" smtClean="0"/>
              <a:t> (</a:t>
            </a:r>
            <a:r>
              <a:rPr lang="en-US" sz="2400" i="1" dirty="0" smtClean="0"/>
              <a:t>Detective control</a:t>
            </a:r>
            <a:r>
              <a:rPr lang="en-US" sz="2400" dirty="0" smtClean="0"/>
              <a:t>)</a:t>
            </a:r>
          </a:p>
          <a:p>
            <a:pPr marL="692150" lvl="2" indent="-234950">
              <a:lnSpc>
                <a:spcPct val="90000"/>
              </a:lnSpc>
              <a:spcBef>
                <a:spcPts val="1200"/>
              </a:spcBef>
            </a:pPr>
            <a:r>
              <a:rPr lang="en-US" sz="2000" dirty="0" smtClean="0"/>
              <a:t>Program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mengidentifikasi</a:t>
            </a:r>
            <a:r>
              <a:rPr lang="en-US" sz="2000" dirty="0" smtClean="0"/>
              <a:t> </a:t>
            </a:r>
            <a:r>
              <a:rPr lang="en-US" sz="2000" dirty="0" err="1" smtClean="0"/>
              <a:t>kesalahan</a:t>
            </a:r>
            <a:r>
              <a:rPr lang="en-US" sz="2000" dirty="0" smtClean="0"/>
              <a:t> </a:t>
            </a:r>
            <a:r>
              <a:rPr lang="en-US" sz="2000" dirty="0" err="1" smtClean="0"/>
              <a:t>pemasukan</a:t>
            </a:r>
            <a:r>
              <a:rPr lang="en-US" sz="2000" dirty="0" smtClean="0"/>
              <a:t> data </a:t>
            </a:r>
            <a:r>
              <a:rPr lang="en-US" sz="2000" dirty="0" err="1" smtClean="0"/>
              <a:t>ke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 smtClean="0"/>
              <a:t>melalui</a:t>
            </a:r>
            <a:r>
              <a:rPr lang="en-US" sz="2000" dirty="0" smtClean="0"/>
              <a:t> terminal (</a:t>
            </a:r>
            <a:r>
              <a:rPr lang="en-US" sz="2000" dirty="0" err="1" smtClean="0"/>
              <a:t>alat</a:t>
            </a:r>
            <a:r>
              <a:rPr lang="en-US" sz="2000" dirty="0" smtClean="0"/>
              <a:t> </a:t>
            </a:r>
            <a:r>
              <a:rPr lang="en-US" sz="2000" dirty="0" err="1" smtClean="0"/>
              <a:t>masukan</a:t>
            </a:r>
            <a:r>
              <a:rPr lang="en-US" sz="2000" dirty="0" smtClean="0"/>
              <a:t>). </a:t>
            </a:r>
          </a:p>
          <a:p>
            <a:pPr marL="457200" lvl="1" indent="-457200">
              <a:lnSpc>
                <a:spcPct val="90000"/>
              </a:lnSpc>
              <a:spcBef>
                <a:spcPts val="1200"/>
              </a:spcBef>
            </a:pPr>
            <a:r>
              <a:rPr lang="id-ID" sz="2400" dirty="0" smtClean="0"/>
              <a:t>Kendali </a:t>
            </a:r>
            <a:r>
              <a:rPr lang="en-US" sz="2400" dirty="0" err="1" smtClean="0"/>
              <a:t>Koreksi</a:t>
            </a:r>
            <a:r>
              <a:rPr lang="en-US" sz="2400" dirty="0" smtClean="0"/>
              <a:t> (</a:t>
            </a:r>
            <a:r>
              <a:rPr lang="en-US" sz="2400" i="1" dirty="0" smtClean="0"/>
              <a:t>Corrective control</a:t>
            </a:r>
            <a:r>
              <a:rPr lang="en-US" sz="2400" dirty="0" smtClean="0"/>
              <a:t>)</a:t>
            </a:r>
          </a:p>
          <a:p>
            <a:pPr marL="692150" lvl="2" indent="-234950">
              <a:lnSpc>
                <a:spcPct val="90000"/>
              </a:lnSpc>
              <a:spcBef>
                <a:spcPts val="1200"/>
              </a:spcBef>
            </a:pPr>
            <a:r>
              <a:rPr lang="en-US" sz="2000" dirty="0" smtClean="0"/>
              <a:t>Program </a:t>
            </a:r>
            <a:r>
              <a:rPr lang="en-US" sz="2000" dirty="0" err="1" smtClean="0"/>
              <a:t>menggunakan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kode</a:t>
            </a:r>
            <a:r>
              <a:rPr lang="en-US" sz="2000" dirty="0" smtClean="0"/>
              <a:t> </a:t>
            </a:r>
            <a:r>
              <a:rPr lang="en-US" sz="2000" dirty="0" err="1" smtClean="0"/>
              <a:t>khusus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memungkinkan</a:t>
            </a:r>
            <a:r>
              <a:rPr lang="en-US" sz="2000" dirty="0" smtClean="0"/>
              <a:t> </a:t>
            </a: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mengkoreksi</a:t>
            </a:r>
            <a:r>
              <a:rPr lang="en-US" sz="2000" dirty="0" smtClean="0"/>
              <a:t> </a:t>
            </a:r>
            <a:r>
              <a:rPr lang="en-US" sz="2000" dirty="0" err="1" smtClean="0"/>
              <a:t>kesalahan</a:t>
            </a:r>
            <a:r>
              <a:rPr lang="en-US" sz="2000" dirty="0" smtClean="0"/>
              <a:t> data </a:t>
            </a:r>
            <a:r>
              <a:rPr lang="en-US" sz="2000" dirty="0" err="1" smtClean="0"/>
              <a:t>ak</a:t>
            </a:r>
            <a:r>
              <a:rPr lang="id-ID" sz="2000" dirty="0" smtClean="0"/>
              <a:t>i</a:t>
            </a:r>
            <a:r>
              <a:rPr lang="en-US" sz="2000" dirty="0" smtClean="0"/>
              <a:t>bat </a:t>
            </a:r>
            <a:r>
              <a:rPr lang="en-US" sz="2000" dirty="0" err="1" smtClean="0"/>
              <a:t>gangguan</a:t>
            </a:r>
            <a:r>
              <a:rPr lang="en-US" sz="2000" dirty="0" smtClean="0"/>
              <a:t> (</a:t>
            </a:r>
            <a:r>
              <a:rPr lang="en-US" sz="2000" i="1" dirty="0" smtClean="0"/>
              <a:t>noise</a:t>
            </a:r>
            <a:r>
              <a:rPr lang="en-US" sz="2000" dirty="0" smtClean="0"/>
              <a:t>) </a:t>
            </a:r>
            <a:r>
              <a:rPr lang="en-US" sz="2000" dirty="0" err="1" smtClean="0"/>
              <a:t>komunikasi</a:t>
            </a:r>
            <a:r>
              <a:rPr lang="en-US" sz="2000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48190" y="762000"/>
            <a:ext cx="5848010" cy="53446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Lapisan</a:t>
            </a:r>
            <a:r>
              <a:rPr lang="en-US" dirty="0" smtClean="0"/>
              <a:t> </a:t>
            </a:r>
            <a:r>
              <a:rPr lang="en-US" dirty="0" err="1" smtClean="0"/>
              <a:t>Kendali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896144" y="1527175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386</TotalTime>
  <Words>1158</Words>
  <Application>Microsoft Office PowerPoint</Application>
  <PresentationFormat>On-screen Show (4:3)</PresentationFormat>
  <Paragraphs>189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Civic</vt:lpstr>
      <vt:lpstr>Pendahuluan</vt:lpstr>
      <vt:lpstr>Aturan Perkuliahan</vt:lpstr>
      <vt:lpstr>Referensi</vt:lpstr>
      <vt:lpstr>Pendahuluan</vt:lpstr>
      <vt:lpstr>Pendahuluan (2)</vt:lpstr>
      <vt:lpstr>Definisi Kendali (Control)</vt:lpstr>
      <vt:lpstr>Contoh</vt:lpstr>
      <vt:lpstr>Slide 8</vt:lpstr>
      <vt:lpstr>Lapisan Kendali</vt:lpstr>
      <vt:lpstr>Dealing with Complexity</vt:lpstr>
      <vt:lpstr>Pengertian Audit</vt:lpstr>
      <vt:lpstr>Fungsi Audit</vt:lpstr>
      <vt:lpstr>Fungsi Audit</vt:lpstr>
      <vt:lpstr>Kategori Audit</vt:lpstr>
      <vt:lpstr>Faktor – faktor yang mempengaruhi kontrol dan audit SI</vt:lpstr>
      <vt:lpstr>Faktor – faktor yang mempengaruhi kontrol dan audit SI</vt:lpstr>
      <vt:lpstr>Faktor – faktor yang mempengaruhi kontrol dan audit SI</vt:lpstr>
      <vt:lpstr>Standar Profesi &amp; Prosedur Operasional</vt:lpstr>
      <vt:lpstr>Organisasi Auditor</vt:lpstr>
      <vt:lpstr>Siapa yang melakukan Audit</vt:lpstr>
      <vt:lpstr>Tinjauan Umum dan Perkembangannya</vt:lpstr>
      <vt:lpstr>Struktur jasa akuntan/auditor</vt:lpstr>
      <vt:lpstr>Jenis-Jenis Audit – berdasar bidang</vt:lpstr>
      <vt:lpstr>Jenis-Jenis Audit – berdasar Auditor</vt:lpstr>
      <vt:lpstr>Audit Sistem Informasi</vt:lpstr>
      <vt:lpstr>Audit Sistem Informasi – Sejarah Awal</vt:lpstr>
      <vt:lpstr>Audit Sistem Informasi</vt:lpstr>
      <vt:lpstr>Kebutuhan Audit Sistem Informasi</vt:lpstr>
      <vt:lpstr>Audit Sistem Informasi – IT Governance</vt:lpstr>
      <vt:lpstr>Audit Sistem Informasi</vt:lpstr>
      <vt:lpstr>Audit Sistem Informasi - Faktor</vt:lpstr>
      <vt:lpstr>Audit Sistem Informasi – Faktor (2)</vt:lpstr>
      <vt:lpstr>Questions </vt:lpstr>
    </vt:vector>
  </TitlesOfParts>
  <Company>UNIKOM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Pendahuluan</dc:title>
  <dc:creator>MELZZ</dc:creator>
  <cp:lastModifiedBy>MELZZ</cp:lastModifiedBy>
  <cp:revision>35</cp:revision>
  <dcterms:created xsi:type="dcterms:W3CDTF">2013-02-11T01:28:29Z</dcterms:created>
  <dcterms:modified xsi:type="dcterms:W3CDTF">2013-02-12T09:21:30Z</dcterms:modified>
</cp:coreProperties>
</file>