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59" r:id="rId5"/>
    <p:sldId id="257" r:id="rId6"/>
    <p:sldId id="267" r:id="rId7"/>
    <p:sldId id="281" r:id="rId8"/>
    <p:sldId id="283" r:id="rId9"/>
    <p:sldId id="289" r:id="rId10"/>
    <p:sldId id="284" r:id="rId11"/>
    <p:sldId id="258" r:id="rId12"/>
    <p:sldId id="268" r:id="rId13"/>
    <p:sldId id="269" r:id="rId14"/>
    <p:sldId id="260" r:id="rId15"/>
    <p:sldId id="261" r:id="rId16"/>
    <p:sldId id="262" r:id="rId17"/>
    <p:sldId id="26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5" r:id="rId30"/>
    <p:sldId id="286" r:id="rId31"/>
    <p:sldId id="287" r:id="rId32"/>
    <p:sldId id="288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BD59CD-D483-4094-B731-59EFC6BF4E3F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D9A587-0B71-44CB-9FB4-0AE2B46F7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Auditors-Guide-Information-Systems-Auditing/dp/0470009896/ref=sr_1_fkmr2_1?ie=UTF8&amp;qid=1360564119&amp;sr=8-1-fkmr2&amp;keywords=Auditor's+Guide+to+Information+Systems+Auditing++Oleh+Richard+E.+Cascarin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Dealing with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i="1" dirty="0" smtClean="0"/>
              <a:t>Subsystem </a:t>
            </a:r>
            <a:r>
              <a:rPr lang="id-ID" sz="2400" b="1" i="1" dirty="0" smtClean="0">
                <a:solidFill>
                  <a:srgbClr val="FF0000"/>
                </a:solidFill>
              </a:rPr>
              <a:t>factoring</a:t>
            </a:r>
          </a:p>
          <a:p>
            <a:pPr marL="452438" lvl="1" indent="0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membagi-bagi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</a:t>
            </a:r>
            <a:r>
              <a:rPr lang="id-ID" dirty="0" smtClean="0"/>
              <a:t>en</a:t>
            </a:r>
            <a:r>
              <a:rPr lang="en-US" dirty="0" smtClean="0"/>
              <a:t>j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ad</a:t>
            </a:r>
            <a:r>
              <a:rPr lang="id-ID" dirty="0" smtClean="0"/>
              <a:t>a</a:t>
            </a:r>
            <a:r>
              <a:rPr lang="en-US" dirty="0" smtClean="0"/>
              <a:t>l</a:t>
            </a:r>
            <a:r>
              <a:rPr lang="id-ID" dirty="0" smtClean="0"/>
              <a:t>a</a:t>
            </a:r>
            <a:r>
              <a:rPr lang="en-US" dirty="0" smtClean="0"/>
              <a:t>h u</a:t>
            </a:r>
            <a:r>
              <a:rPr lang="id-ID" dirty="0" smtClean="0"/>
              <a:t>n</a:t>
            </a:r>
            <a:r>
              <a:rPr lang="en-US" dirty="0" smtClean="0"/>
              <a:t>t</a:t>
            </a:r>
            <a:r>
              <a:rPr lang="id-ID" dirty="0" smtClean="0"/>
              <a:t>u</a:t>
            </a:r>
            <a:r>
              <a:rPr lang="en-US" dirty="0" smtClean="0"/>
              <a:t>k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</a:t>
            </a:r>
            <a:r>
              <a:rPr lang="id-ID" dirty="0" smtClean="0"/>
              <a:t>e</a:t>
            </a:r>
            <a:r>
              <a:rPr lang="en-US" dirty="0" err="1" smtClean="0"/>
              <a:t>ng</a:t>
            </a:r>
            <a:r>
              <a:rPr lang="id-ID" dirty="0" smtClean="0"/>
              <a:t>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s</a:t>
            </a:r>
            <a:r>
              <a:rPr lang="id-ID" dirty="0" smtClean="0"/>
              <a:t>e</a:t>
            </a:r>
            <a:r>
              <a:rPr lang="en-US" dirty="0" smtClean="0"/>
              <a:t>h</a:t>
            </a:r>
            <a:r>
              <a:rPr lang="id-ID" dirty="0" smtClean="0"/>
              <a:t>in</a:t>
            </a:r>
            <a:r>
              <a:rPr lang="en-US" dirty="0" smtClean="0"/>
              <a:t>g</a:t>
            </a:r>
            <a:r>
              <a:rPr lang="id-ID" dirty="0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pula </a:t>
            </a:r>
            <a:r>
              <a:rPr lang="en-US" dirty="0" err="1" smtClean="0"/>
              <a:t>mengevaluasinya</a:t>
            </a:r>
            <a:r>
              <a:rPr lang="en-US" dirty="0" smtClean="0"/>
              <a:t>.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400" b="1" i="1" dirty="0" smtClean="0">
                <a:solidFill>
                  <a:srgbClr val="FF0000"/>
                </a:solidFill>
              </a:rPr>
              <a:t>Assessing </a:t>
            </a:r>
            <a:r>
              <a:rPr lang="id-ID" i="1" dirty="0" smtClean="0"/>
              <a:t>subsystem reliability</a:t>
            </a:r>
          </a:p>
          <a:p>
            <a:pPr marL="452438" lvl="1" indent="0">
              <a:buNone/>
            </a:pPr>
            <a:r>
              <a:rPr lang="id-ID" dirty="0" smtClean="0"/>
              <a:t>Penilaian dilakukan dari level terendah dan bergerak naik sampai level tertinggi.</a:t>
            </a:r>
          </a:p>
          <a:p>
            <a:pPr marL="452438" lvl="1" indent="0">
              <a:buNone/>
            </a:pPr>
            <a:r>
              <a:rPr lang="id-ID" dirty="0" smtClean="0"/>
              <a:t>Identifikasi fungsi-fungsi utama, kejadian-kejadian, dan transaksi-transaksi dalam subsistem untuk menentukan </a:t>
            </a:r>
            <a:r>
              <a:rPr lang="id-ID" i="1" dirty="0" smtClean="0"/>
              <a:t>controls</a:t>
            </a:r>
            <a:r>
              <a:rPr lang="id-ID" dirty="0" smtClean="0"/>
              <a:t> yang diperlukan.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>
                <a:sym typeface="Wingdings" pitchFamily="2" charset="2"/>
              </a:rPr>
              <a:t>Audit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data,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(Weber, 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Bermunculan</a:t>
            </a:r>
            <a:r>
              <a:rPr lang="en-US" dirty="0" smtClean="0"/>
              <a:t> Perusahaan Go Public</a:t>
            </a:r>
          </a:p>
          <a:p>
            <a:pPr lvl="1"/>
            <a:r>
              <a:rPr lang="en-US" dirty="0" smtClean="0"/>
              <a:t>Go public </a:t>
            </a:r>
            <a:r>
              <a:rPr lang="en-US" dirty="0" smtClean="0">
                <a:sym typeface="Wingdings" charset="2"/>
              </a:rPr>
              <a:t> Good corporate governance?</a:t>
            </a:r>
          </a:p>
          <a:p>
            <a:pPr lvl="1"/>
            <a:r>
              <a:rPr lang="en-US" dirty="0" smtClean="0">
                <a:sym typeface="Wingdings" charset="2"/>
              </a:rPr>
              <a:t>Audit </a:t>
            </a:r>
            <a:r>
              <a:rPr lang="en-US" dirty="0" err="1" smtClean="0">
                <a:sym typeface="Wingdings" charset="2"/>
              </a:rPr>
              <a:t>untuk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fakultas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teknik</a:t>
            </a:r>
            <a:r>
              <a:rPr lang="en-US" dirty="0" smtClean="0">
                <a:sym typeface="Wingdings" charset="2"/>
              </a:rPr>
              <a:t>?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&amp;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konsepsional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feed back</a:t>
            </a:r>
          </a:p>
          <a:p>
            <a:pPr lvl="1"/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value added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audit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/>
              <a:t> </a:t>
            </a:r>
            <a:endParaRPr lang="en-US" dirty="0">
              <a:sym typeface="Wingdings" pitchFamily="2" charset="2"/>
            </a:endParaRP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M</a:t>
            </a:r>
            <a:r>
              <a:rPr lang="en-US" dirty="0" err="1" smtClean="0"/>
              <a:t>emastikan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data </a:t>
            </a:r>
            <a:r>
              <a:rPr lang="en-US" dirty="0" err="1"/>
              <a:t>di</a:t>
            </a:r>
            <a:r>
              <a:rPr lang="en-US" dirty="0"/>
              <a:t>-input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output yang </a:t>
            </a:r>
            <a:r>
              <a:rPr lang="en-US" dirty="0" err="1"/>
              <a:t>dihasilkan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/>
              <a:t>integritas</a:t>
            </a:r>
            <a:r>
              <a:rPr lang="en-US" dirty="0"/>
              <a:t> data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audit SI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124869" y="2441575"/>
            <a:ext cx="48577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audit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 Cost of Data Loss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Incorrect Decision Making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Cost of Computer Abuse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audit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Value of Hardware, Software and Personnel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High Cost of Computer Error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Maintenance of Privacy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data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Controlled Evaluation of Computer use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&amp;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lvl="1"/>
            <a:r>
              <a:rPr lang="en-US" dirty="0" smtClean="0"/>
              <a:t>Knowledge, skill </a:t>
            </a:r>
            <a:r>
              <a:rPr lang="en-US" dirty="0" err="1" smtClean="0"/>
              <a:t>dan</a:t>
            </a:r>
            <a:r>
              <a:rPr lang="en-US" dirty="0" smtClean="0"/>
              <a:t> professional attitude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endParaRPr lang="en-US" dirty="0" smtClean="0"/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lvl="1"/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dibakukan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smtClean="0"/>
              <a:t>Auditor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IIA – </a:t>
            </a:r>
            <a:r>
              <a:rPr lang="en-US" dirty="0" err="1" smtClean="0"/>
              <a:t>institue</a:t>
            </a:r>
            <a:r>
              <a:rPr lang="en-US" dirty="0" smtClean="0"/>
              <a:t> of Internal Auditors</a:t>
            </a:r>
          </a:p>
          <a:p>
            <a:r>
              <a:rPr lang="en-US" dirty="0" smtClean="0"/>
              <a:t>AAA – American Accounting Association</a:t>
            </a:r>
          </a:p>
          <a:p>
            <a:r>
              <a:rPr lang="en-US" dirty="0" smtClean="0"/>
              <a:t>ISACA – Information System Audit and Control Association</a:t>
            </a:r>
          </a:p>
          <a:p>
            <a:pPr lvl="1"/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asosasi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CISA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Kehadiran</a:t>
            </a:r>
            <a:r>
              <a:rPr lang="en-US" dirty="0" smtClean="0"/>
              <a:t> min 80 %</a:t>
            </a:r>
          </a:p>
          <a:p>
            <a:pPr>
              <a:buNone/>
            </a:pPr>
            <a:r>
              <a:rPr lang="en-US" dirty="0" err="1" smtClean="0"/>
              <a:t>Penilaian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Tugas</a:t>
            </a:r>
            <a:r>
              <a:rPr lang="en-US" dirty="0"/>
              <a:t> </a:t>
            </a:r>
            <a:r>
              <a:rPr lang="en-US" dirty="0" smtClean="0"/>
              <a:t>: 10 %</a:t>
            </a:r>
          </a:p>
          <a:p>
            <a:r>
              <a:rPr lang="en-US" dirty="0" err="1" smtClean="0"/>
              <a:t>Keaktifan</a:t>
            </a:r>
            <a:r>
              <a:rPr lang="en-US" dirty="0" smtClean="0"/>
              <a:t> </a:t>
            </a:r>
            <a:r>
              <a:rPr lang="en-US" dirty="0" err="1" smtClean="0"/>
              <a:t>dikelas</a:t>
            </a:r>
            <a:r>
              <a:rPr lang="en-US" dirty="0" smtClean="0"/>
              <a:t> : 10 %</a:t>
            </a:r>
          </a:p>
          <a:p>
            <a:r>
              <a:rPr lang="en-US" dirty="0" err="1" smtClean="0"/>
              <a:t>Individu</a:t>
            </a:r>
            <a:r>
              <a:rPr lang="en-US" dirty="0" smtClean="0"/>
              <a:t> : 10 %</a:t>
            </a:r>
          </a:p>
          <a:p>
            <a:r>
              <a:rPr lang="en-US" dirty="0" smtClean="0"/>
              <a:t>UTS : 30 %</a:t>
            </a:r>
          </a:p>
          <a:p>
            <a:r>
              <a:rPr lang="en-US" dirty="0" smtClean="0"/>
              <a:t>UAS : 40 %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general audit/financial statements </a:t>
            </a:r>
            <a:r>
              <a:rPr lang="en-US" dirty="0" err="1" smtClean="0"/>
              <a:t>dilaukan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endParaRPr lang="en-US" dirty="0" smtClean="0"/>
          </a:p>
          <a:p>
            <a:r>
              <a:rPr lang="en-US" dirty="0" smtClean="0"/>
              <a:t>Audit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general audit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endParaRPr lang="en-US" dirty="0" smtClean="0"/>
          </a:p>
          <a:p>
            <a:pPr lvl="1"/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audit </a:t>
            </a:r>
            <a:r>
              <a:rPr lang="en-US" dirty="0" err="1" smtClean="0"/>
              <a:t>terhadap</a:t>
            </a:r>
            <a:r>
              <a:rPr lang="en-US" dirty="0" smtClean="0"/>
              <a:t> operation </a:t>
            </a:r>
            <a:r>
              <a:rPr lang="en-US" dirty="0" err="1" smtClean="0"/>
              <a:t>dan</a:t>
            </a:r>
            <a:r>
              <a:rPr lang="en-US" dirty="0" smtClean="0"/>
              <a:t> management audit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auditor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diakomodasi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  <a:p>
            <a:pPr lvl="1"/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  <a:p>
            <a:pPr lvl="2"/>
            <a:r>
              <a:rPr lang="en-US" dirty="0" smtClean="0"/>
              <a:t>Technical Skill/hard skill &amp; soft </a:t>
            </a:r>
            <a:r>
              <a:rPr lang="en-US" dirty="0" err="1" smtClean="0"/>
              <a:t>skil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Audit –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– </a:t>
            </a:r>
            <a:r>
              <a:rPr lang="en-US" dirty="0" err="1" smtClean="0"/>
              <a:t>audiere</a:t>
            </a:r>
            <a:r>
              <a:rPr lang="en-US" dirty="0" smtClean="0"/>
              <a:t> (hear)</a:t>
            </a:r>
          </a:p>
          <a:p>
            <a:pPr lvl="1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hearing about the accounts’ balance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endParaRPr lang="en-US" dirty="0" smtClean="0"/>
          </a:p>
          <a:p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the old profession in the world</a:t>
            </a:r>
          </a:p>
          <a:p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audit yang lain:</a:t>
            </a:r>
          </a:p>
          <a:p>
            <a:pPr lvl="1"/>
            <a:r>
              <a:rPr lang="en-US" dirty="0" smtClean="0"/>
              <a:t>Audit internal</a:t>
            </a:r>
          </a:p>
          <a:p>
            <a:pPr lvl="1"/>
            <a:r>
              <a:rPr lang="en-US" dirty="0" smtClean="0"/>
              <a:t>Audit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/auditor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Assurance Service</a:t>
            </a:r>
          </a:p>
          <a:p>
            <a:pPr lvl="1"/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endParaRPr lang="en-US" dirty="0" smtClean="0"/>
          </a:p>
          <a:p>
            <a:pPr lvl="2"/>
            <a:r>
              <a:rPr lang="en-US" dirty="0" smtClean="0"/>
              <a:t>Audit</a:t>
            </a:r>
          </a:p>
          <a:p>
            <a:pPr lvl="2"/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,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keterandalan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 Assurance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kehandalan</a:t>
            </a:r>
            <a:r>
              <a:rPr lang="en-US" dirty="0" smtClean="0"/>
              <a:t> </a:t>
            </a:r>
            <a:r>
              <a:rPr lang="en-US" dirty="0" err="1" smtClean="0"/>
              <a:t>asersi</a:t>
            </a:r>
            <a:r>
              <a:rPr lang="en-US" dirty="0" smtClean="0"/>
              <a:t>  </a:t>
            </a:r>
            <a:r>
              <a:rPr lang="en-US" dirty="0" err="1" smtClean="0"/>
              <a:t>tertulis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,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Audit –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keuangan</a:t>
            </a:r>
            <a:endParaRPr lang="en-US" dirty="0" smtClean="0"/>
          </a:p>
          <a:p>
            <a:r>
              <a:rPr lang="en-US" dirty="0" smtClean="0"/>
              <a:t>Audit </a:t>
            </a:r>
            <a:r>
              <a:rPr lang="en-US" dirty="0" err="1" smtClean="0"/>
              <a:t>operasional</a:t>
            </a:r>
            <a:r>
              <a:rPr lang="en-US" dirty="0" smtClean="0"/>
              <a:t> (management audit)</a:t>
            </a:r>
          </a:p>
          <a:p>
            <a:r>
              <a:rPr lang="en-US" dirty="0" smtClean="0"/>
              <a:t>Audit </a:t>
            </a:r>
            <a:r>
              <a:rPr lang="en-US" dirty="0" err="1" smtClean="0"/>
              <a:t>ketaatan</a:t>
            </a:r>
            <a:r>
              <a:rPr lang="en-US" dirty="0" smtClean="0"/>
              <a:t> (</a:t>
            </a:r>
            <a:r>
              <a:rPr lang="en-US" dirty="0" err="1" smtClean="0"/>
              <a:t>complience</a:t>
            </a:r>
            <a:r>
              <a:rPr lang="en-US" dirty="0" smtClean="0"/>
              <a:t> audit)</a:t>
            </a:r>
          </a:p>
          <a:p>
            <a:r>
              <a:rPr lang="en-US" sz="4000" dirty="0" smtClean="0"/>
              <a:t>Audit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Audit E-Commerce</a:t>
            </a:r>
          </a:p>
          <a:p>
            <a:r>
              <a:rPr lang="en-US" dirty="0" smtClean="0"/>
              <a:t>Audit Forensic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Audit – </a:t>
            </a:r>
            <a:r>
              <a:rPr lang="en-US" dirty="0" err="1" smtClean="0"/>
              <a:t>berdasar</a:t>
            </a:r>
            <a:r>
              <a:rPr lang="en-US" dirty="0" smtClean="0"/>
              <a:t> Auditor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Auditor </a:t>
            </a:r>
            <a:r>
              <a:rPr lang="en-US" dirty="0" err="1" smtClean="0"/>
              <a:t>Ekstern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endParaRPr lang="en-US" dirty="0" smtClean="0"/>
          </a:p>
          <a:p>
            <a:r>
              <a:rPr lang="en-US" dirty="0" smtClean="0"/>
              <a:t>Auditor Internal</a:t>
            </a:r>
          </a:p>
          <a:p>
            <a:r>
              <a:rPr lang="en-US" dirty="0" smtClean="0"/>
              <a:t>Auditor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 smtClean="0"/>
          </a:p>
          <a:p>
            <a:r>
              <a:rPr lang="en-US" dirty="0" smtClean="0"/>
              <a:t>Auditor </a:t>
            </a:r>
            <a:r>
              <a:rPr lang="en-US" dirty="0" err="1" smtClean="0"/>
              <a:t>Perpajakan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Tata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endParaRPr lang="en-US" dirty="0" smtClean="0"/>
          </a:p>
          <a:p>
            <a:pPr lvl="1"/>
            <a:r>
              <a:rPr lang="en-US" dirty="0" smtClean="0"/>
              <a:t>Audit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(SDLC),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–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 smtClean="0"/>
              <a:t>Di America</a:t>
            </a:r>
          </a:p>
          <a:p>
            <a:pPr lvl="1"/>
            <a:r>
              <a:rPr lang="en-US" sz="2200" dirty="0" smtClean="0"/>
              <a:t>Univac –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sensus</a:t>
            </a:r>
            <a:endParaRPr lang="en-US" sz="2200" dirty="0" smtClean="0"/>
          </a:p>
          <a:p>
            <a:pPr lvl="1"/>
            <a:r>
              <a:rPr lang="en-US" sz="2200" dirty="0" smtClean="0"/>
              <a:t>1959 –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pembukuan</a:t>
            </a:r>
            <a:endParaRPr lang="en-US" sz="2200" dirty="0" smtClean="0"/>
          </a:p>
          <a:p>
            <a:pPr lvl="1"/>
            <a:r>
              <a:rPr lang="en-US" sz="2200" dirty="0" smtClean="0"/>
              <a:t>IBM360 – mainframe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akuntansi</a:t>
            </a:r>
            <a:endParaRPr lang="en-US" sz="2200" dirty="0" smtClean="0"/>
          </a:p>
          <a:p>
            <a:pPr lvl="2"/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audit </a:t>
            </a:r>
            <a:r>
              <a:rPr lang="en-US" sz="2000" dirty="0" err="1" smtClean="0"/>
              <a:t>arround</a:t>
            </a:r>
            <a:r>
              <a:rPr lang="en-US" sz="2000" dirty="0" smtClean="0"/>
              <a:t> computer</a:t>
            </a:r>
          </a:p>
          <a:p>
            <a:pPr lvl="1"/>
            <a:r>
              <a:rPr lang="en-US" sz="2200" dirty="0" smtClean="0"/>
              <a:t>EEDPAA – electronic data processing auditors association </a:t>
            </a:r>
            <a:r>
              <a:rPr lang="en-US" sz="2200" dirty="0" err="1" smtClean="0"/>
              <a:t>lahir</a:t>
            </a:r>
            <a:r>
              <a:rPr lang="en-US" sz="2200" dirty="0" smtClean="0"/>
              <a:t> </a:t>
            </a:r>
            <a:r>
              <a:rPr lang="en-US" sz="2200" dirty="0" err="1" smtClean="0"/>
              <a:t>tahun</a:t>
            </a:r>
            <a:r>
              <a:rPr lang="en-US" sz="2200" dirty="0" smtClean="0"/>
              <a:t> 1969</a:t>
            </a:r>
          </a:p>
          <a:p>
            <a:pPr lvl="2"/>
            <a:r>
              <a:rPr lang="en-US" sz="2000" dirty="0" err="1" smtClean="0"/>
              <a:t>Mengeluarkan</a:t>
            </a:r>
            <a:r>
              <a:rPr lang="en-US" sz="2000" dirty="0" smtClean="0"/>
              <a:t> control objective (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1994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CobIT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international set of generally accepted IT control objectives for day-to day use by business managers, users of it and IS auditors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audit </a:t>
            </a:r>
            <a:r>
              <a:rPr lang="en-US" dirty="0" err="1" smtClean="0"/>
              <a:t>tersendiri</a:t>
            </a:r>
            <a:r>
              <a:rPr lang="en-US" dirty="0" smtClean="0"/>
              <a:t> –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kematangan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Level of maturity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awareness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stake holder</a:t>
            </a:r>
          </a:p>
          <a:p>
            <a:pPr lvl="1"/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it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 smtClean="0"/>
              <a:t>General Financial Audit</a:t>
            </a:r>
          </a:p>
          <a:p>
            <a:pPr lvl="1"/>
            <a:r>
              <a:rPr lang="en-US" sz="2200" dirty="0" smtClean="0"/>
              <a:t>Audit objective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akuntansi</a:t>
            </a:r>
            <a:r>
              <a:rPr lang="en-US" sz="2200" dirty="0" smtClean="0"/>
              <a:t> </a:t>
            </a:r>
            <a:r>
              <a:rPr lang="en-US" sz="2200" dirty="0" err="1" smtClean="0"/>
              <a:t>keuangan</a:t>
            </a:r>
            <a:endParaRPr lang="en-US" sz="2200" dirty="0" smtClean="0"/>
          </a:p>
          <a:p>
            <a:pPr lvl="1"/>
            <a:r>
              <a:rPr lang="en-US" sz="2200" dirty="0" err="1" smtClean="0"/>
              <a:t>Referensi</a:t>
            </a:r>
            <a:r>
              <a:rPr lang="en-US" sz="2200" dirty="0" smtClean="0"/>
              <a:t> model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COSO (committee of sponsoring Organization)</a:t>
            </a:r>
          </a:p>
          <a:p>
            <a:r>
              <a:rPr lang="en-US" sz="2600" dirty="0" smtClean="0"/>
              <a:t>IT Governance</a:t>
            </a:r>
          </a:p>
          <a:p>
            <a:pPr lvl="1"/>
            <a:r>
              <a:rPr lang="en-US" sz="2200" dirty="0" smtClean="0"/>
              <a:t>Audit </a:t>
            </a:r>
            <a:r>
              <a:rPr lang="en-US" sz="2200" dirty="0" err="1" smtClean="0"/>
              <a:t>operasional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manajemen</a:t>
            </a:r>
            <a:r>
              <a:rPr lang="en-US" sz="2200" dirty="0" smtClean="0"/>
              <a:t> </a:t>
            </a:r>
            <a:r>
              <a:rPr lang="en-US" sz="2200" dirty="0" err="1" smtClean="0"/>
              <a:t>pengelolaan</a:t>
            </a:r>
            <a:r>
              <a:rPr lang="en-US" sz="2200" dirty="0" smtClean="0"/>
              <a:t> </a:t>
            </a:r>
            <a:r>
              <a:rPr lang="en-US" sz="2200" dirty="0" err="1" smtClean="0"/>
              <a:t>sumberdaya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endParaRPr lang="en-US" sz="2200" dirty="0" smtClean="0"/>
          </a:p>
          <a:p>
            <a:pPr lvl="1"/>
            <a:r>
              <a:rPr lang="en-US" sz="2200" dirty="0" err="1" smtClean="0"/>
              <a:t>Aspek-aspek:efektifitas</a:t>
            </a:r>
            <a:r>
              <a:rPr lang="en-US" sz="2200" dirty="0" smtClean="0"/>
              <a:t>, </a:t>
            </a:r>
            <a:r>
              <a:rPr lang="en-US" sz="2200" dirty="0" err="1" smtClean="0"/>
              <a:t>efesiensi</a:t>
            </a:r>
            <a:r>
              <a:rPr lang="en-US" sz="2200" dirty="0" smtClean="0"/>
              <a:t>, data integrity, save guarding asset, reliability, </a:t>
            </a:r>
            <a:r>
              <a:rPr lang="en-US" sz="2200" dirty="0" err="1" smtClean="0"/>
              <a:t>confidentiallity</a:t>
            </a:r>
            <a:r>
              <a:rPr lang="en-US" sz="2200" dirty="0" smtClean="0"/>
              <a:t>, availability, security.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– IT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err="1" smtClean="0"/>
              <a:t>Selain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menyeluruh</a:t>
            </a:r>
            <a:r>
              <a:rPr lang="en-US" sz="2600" dirty="0" smtClean="0"/>
              <a:t>,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General information review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Audit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Quality Assurance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Auditor (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tim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</a:t>
            </a:r>
            <a:r>
              <a:rPr lang="en-US" sz="1800" dirty="0" smtClean="0"/>
              <a:t>), </a:t>
            </a: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kualitas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. Auditor </a:t>
            </a:r>
            <a:r>
              <a:rPr lang="en-US" sz="1800" dirty="0" err="1" smtClean="0"/>
              <a:t>mewakili</a:t>
            </a:r>
            <a:r>
              <a:rPr lang="en-US" sz="1800" dirty="0" smtClean="0"/>
              <a:t> </a:t>
            </a:r>
            <a:r>
              <a:rPr lang="en-US" sz="1800" dirty="0" err="1" smtClean="0"/>
              <a:t>pimpinan</a:t>
            </a:r>
            <a:r>
              <a:rPr lang="en-US" sz="1800" dirty="0" smtClean="0"/>
              <a:t> </a:t>
            </a:r>
            <a:r>
              <a:rPr lang="en-US" sz="1800" dirty="0" err="1" smtClean="0"/>
              <a:t>proyek</a:t>
            </a:r>
            <a:r>
              <a:rPr lang="en-US" sz="1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Postimplementation</a:t>
            </a:r>
            <a:r>
              <a:rPr lang="en-US" sz="2200" dirty="0" smtClean="0"/>
              <a:t> Audit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dimutakhirkan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diperbaiki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dihentikan</a:t>
            </a:r>
            <a:r>
              <a:rPr lang="en-US" sz="20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Istilah</a:t>
            </a:r>
            <a:r>
              <a:rPr lang="en-US" sz="2000" dirty="0" smtClean="0"/>
              <a:t> audit </a:t>
            </a:r>
            <a:r>
              <a:rPr lang="en-US" sz="2000" dirty="0" err="1" smtClean="0"/>
              <a:t>arround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audit through the computer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audit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hlinkClick r:id="rId2"/>
              </a:rPr>
              <a:t>Auditor's Guide to Information Systems Auditing</a:t>
            </a:r>
            <a:r>
              <a:rPr lang="en-US" b="1" dirty="0" smtClean="0"/>
              <a:t> by Richard E. </a:t>
            </a:r>
            <a:r>
              <a:rPr lang="en-US" b="1" dirty="0" err="1" smtClean="0"/>
              <a:t>Cascarino</a:t>
            </a:r>
            <a:endParaRPr lang="en-US" b="1" dirty="0" smtClean="0"/>
          </a:p>
          <a:p>
            <a:r>
              <a:rPr lang="en-US" dirty="0" smtClean="0"/>
              <a:t>Information System Audit and Assurance, </a:t>
            </a:r>
            <a:r>
              <a:rPr lang="en-US" dirty="0" err="1" smtClean="0"/>
              <a:t>Dube</a:t>
            </a:r>
            <a:r>
              <a:rPr lang="en-US" dirty="0" smtClean="0"/>
              <a:t> – </a:t>
            </a:r>
            <a:r>
              <a:rPr lang="en-US" dirty="0" err="1" smtClean="0"/>
              <a:t>Gulati</a:t>
            </a:r>
            <a:r>
              <a:rPr lang="en-US" dirty="0" smtClean="0"/>
              <a:t>, 2005</a:t>
            </a:r>
          </a:p>
          <a:p>
            <a:r>
              <a:rPr lang="en-US" dirty="0" smtClean="0"/>
              <a:t>CISA</a:t>
            </a:r>
          </a:p>
          <a:p>
            <a:r>
              <a:rPr lang="en-US" dirty="0" smtClean="0"/>
              <a:t>COBIT</a:t>
            </a:r>
          </a:p>
          <a:p>
            <a:r>
              <a:rPr lang="en-US" dirty="0" smtClean="0"/>
              <a:t>Information system Control and Audit, Ron Weber, 1999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yang </a:t>
            </a:r>
            <a:r>
              <a:rPr lang="en-US" dirty="0" err="1" smtClean="0"/>
              <a:t>diaudit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TI,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lvl="1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audit </a:t>
            </a:r>
            <a:r>
              <a:rPr lang="en-US" dirty="0" err="1" smtClean="0"/>
              <a:t>arround</a:t>
            </a:r>
            <a:r>
              <a:rPr lang="en-US" dirty="0" smtClean="0"/>
              <a:t> the computer </a:t>
            </a:r>
            <a:r>
              <a:rPr lang="en-US" dirty="0" err="1" smtClean="0"/>
              <a:t>dan</a:t>
            </a:r>
            <a:r>
              <a:rPr lang="en-US" dirty="0" smtClean="0"/>
              <a:t> audit through the computer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r>
              <a:rPr lang="en-US" dirty="0" smtClean="0"/>
              <a:t>Audit TI/SI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endParaRPr lang="en-US" dirty="0" smtClean="0"/>
          </a:p>
          <a:p>
            <a:pPr lvl="1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TI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terarah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misi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data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data yang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Mendeteksi</a:t>
            </a:r>
            <a:r>
              <a:rPr lang="en-US" dirty="0" smtClean="0"/>
              <a:t> error </a:t>
            </a:r>
            <a:r>
              <a:rPr lang="en-US" dirty="0" err="1" smtClean="0"/>
              <a:t>komputer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/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auditor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auditor. </a:t>
            </a:r>
          </a:p>
          <a:p>
            <a:pPr algn="just"/>
            <a:r>
              <a:rPr lang="en-US" dirty="0" err="1" smtClean="0"/>
              <a:t>Cari</a:t>
            </a:r>
            <a:r>
              <a:rPr lang="en-US" dirty="0" smtClean="0"/>
              <a:t> tau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auditor 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audit TI </a:t>
            </a:r>
            <a:r>
              <a:rPr lang="en-US" dirty="0" err="1" smtClean="0"/>
              <a:t>dan</a:t>
            </a:r>
            <a:r>
              <a:rPr lang="en-US" dirty="0" smtClean="0"/>
              <a:t> SI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Informasi</a:t>
            </a:r>
            <a:r>
              <a:rPr lang="en-US" dirty="0" smtClean="0">
                <a:sym typeface="Wingdings" pitchFamily="2" charset="2"/>
              </a:rPr>
              <a:t> ???</a:t>
            </a:r>
          </a:p>
          <a:p>
            <a:pPr algn="just">
              <a:buNone/>
            </a:pP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Sistem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Informasi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dirty="0" smtClean="0">
                <a:sym typeface="Wingdings" pitchFamily="2" charset="2"/>
              </a:rPr>
              <a:t>??</a:t>
            </a:r>
          </a:p>
          <a:p>
            <a:pPr algn="just">
              <a:buNone/>
            </a:pP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Teknologi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Informasi</a:t>
            </a:r>
            <a:r>
              <a:rPr lang="en-US" dirty="0" smtClean="0">
                <a:sym typeface="Wingdings" pitchFamily="2" charset="2"/>
              </a:rPr>
              <a:t> ???</a:t>
            </a:r>
          </a:p>
          <a:p>
            <a:pPr algn="just">
              <a:buNone/>
            </a:pPr>
            <a:r>
              <a:rPr lang="en-US" dirty="0" smtClean="0">
                <a:sym typeface="Wingdings" pitchFamily="2" charset="2"/>
                <a:hlinkClick r:id="rId2" action="ppaction://hlinksldjump"/>
              </a:rPr>
              <a:t>Audit </a:t>
            </a: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Sistem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dirty="0" err="1" smtClean="0">
                <a:sym typeface="Wingdings" pitchFamily="2" charset="2"/>
                <a:hlinkClick r:id="rId2" action="ppaction://hlinksldjump"/>
              </a:rPr>
              <a:t>Informasi</a:t>
            </a:r>
            <a:r>
              <a:rPr lang="en-US" dirty="0" smtClean="0">
                <a:sym typeface="Wingdings" pitchFamily="2" charset="2"/>
                <a:hlinkClick r:id="rId2" action="ppaction://hlinksldjump"/>
              </a:rPr>
              <a:t> </a:t>
            </a:r>
            <a:r>
              <a:rPr lang="en-US" dirty="0" smtClean="0">
                <a:sym typeface="Wingdings" pitchFamily="2" charset="2"/>
              </a:rPr>
              <a:t>???</a:t>
            </a:r>
          </a:p>
          <a:p>
            <a:pPr algn="just">
              <a:buNone/>
            </a:pPr>
            <a:r>
              <a:rPr lang="en-US" dirty="0" err="1" smtClean="0">
                <a:sym typeface="Wingdings" pitchFamily="2" charset="2"/>
              </a:rPr>
              <a:t>Mengapa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Audit SI </a:t>
            </a:r>
            <a:r>
              <a:rPr lang="en-US" dirty="0" smtClean="0">
                <a:sym typeface="Wingdings" pitchFamily="2" charset="2"/>
              </a:rPr>
              <a:t>??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pencapaian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 smtClean="0">
              <a:sym typeface="Wingdings" pitchFamily="2" charset="2"/>
            </a:endParaRPr>
          </a:p>
          <a:p>
            <a:pPr algn="just">
              <a:buNone/>
            </a:pP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Aset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 smtClean="0">
              <a:sym typeface="Wingdings" pitchFamily="2" charset="2"/>
            </a:endParaRPr>
          </a:p>
          <a:p>
            <a:pPr algn="just">
              <a:buNone/>
            </a:pP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 Sub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mengelola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endParaRPr lang="en-US" dirty="0" smtClean="0">
              <a:sym typeface="Wingdings" pitchFamily="2" charset="2"/>
            </a:endParaRPr>
          </a:p>
          <a:p>
            <a:pPr algn="just">
              <a:buNone/>
            </a:pP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err="1" smtClean="0">
                <a:sym typeface="Wingdings" pitchFamily="2" charset="2"/>
              </a:rPr>
              <a:t>Teknologi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Komponen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endParaRPr lang="en-US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Kendali (</a:t>
            </a:r>
            <a:r>
              <a:rPr lang="id-ID" i="1" dirty="0" smtClean="0"/>
              <a:t>Control</a:t>
            </a:r>
            <a:r>
              <a:rPr lang="id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400" i="1" dirty="0" smtClean="0">
                <a:solidFill>
                  <a:srgbClr val="D1FA06"/>
                </a:solidFill>
              </a:rPr>
              <a:t>a system </a:t>
            </a:r>
            <a:r>
              <a:rPr lang="en-US" sz="2400" i="1" dirty="0" smtClean="0"/>
              <a:t>that </a:t>
            </a:r>
            <a:r>
              <a:rPr lang="en-US" sz="2400" i="1" dirty="0" smtClean="0">
                <a:solidFill>
                  <a:srgbClr val="FF0000"/>
                </a:solidFill>
              </a:rPr>
              <a:t>prevents, detects, or </a:t>
            </a:r>
            <a:r>
              <a:rPr lang="en-US" sz="2400" i="1" dirty="0" err="1" smtClean="0">
                <a:solidFill>
                  <a:srgbClr val="FF0000"/>
                </a:solidFill>
              </a:rPr>
              <a:t>corects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9DC858"/>
                </a:solidFill>
              </a:rPr>
              <a:t>unlawful events.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200" i="1" dirty="0" smtClean="0"/>
              <a:t>A </a:t>
            </a:r>
            <a:r>
              <a:rPr lang="en-US" sz="2600" b="1" i="1" dirty="0" smtClean="0">
                <a:solidFill>
                  <a:srgbClr val="FFC000"/>
                </a:solidFill>
              </a:rPr>
              <a:t>system</a:t>
            </a:r>
            <a:r>
              <a:rPr lang="en-US" sz="2200" i="1" dirty="0" smtClean="0"/>
              <a:t> </a:t>
            </a:r>
            <a:r>
              <a:rPr lang="en-US" sz="2200" dirty="0" smtClean="0"/>
              <a:t>: </a:t>
            </a:r>
            <a:r>
              <a:rPr lang="id-ID" sz="2200" dirty="0" smtClean="0"/>
              <a:t>komponen-komponen yang saling berkaitan untuk mencapai tujuan bersama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id-ID" sz="1900" dirty="0" smtClean="0"/>
              <a:t>Evaluasi terhadap kontrol harus mempertimbangkan keterkaitannya dari perspektif sistem </a:t>
            </a:r>
            <a:r>
              <a:rPr lang="en-US" sz="1900" b="1" dirty="0" smtClean="0"/>
              <a:t>(= </a:t>
            </a:r>
            <a:r>
              <a:rPr lang="en-US" sz="1900" b="1" i="1" dirty="0" smtClean="0"/>
              <a:t>IS / organization perspective</a:t>
            </a:r>
            <a:r>
              <a:rPr lang="en-US" sz="1900" b="1" dirty="0" smtClean="0"/>
              <a:t>)</a:t>
            </a:r>
            <a:endParaRPr lang="en-US" sz="1900" dirty="0" smtClean="0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id-ID" sz="2200" i="1" dirty="0" smtClean="0"/>
              <a:t>Focus on </a:t>
            </a:r>
            <a:r>
              <a:rPr lang="id-ID" sz="2600" b="1" i="1" dirty="0" smtClean="0">
                <a:solidFill>
                  <a:srgbClr val="92D050"/>
                </a:solidFill>
              </a:rPr>
              <a:t>unlawful events</a:t>
            </a:r>
            <a:r>
              <a:rPr lang="id-ID" sz="2600" b="1" dirty="0" smtClean="0">
                <a:solidFill>
                  <a:srgbClr val="92D050"/>
                </a:solidFill>
              </a:rPr>
              <a:t> </a:t>
            </a:r>
            <a:r>
              <a:rPr lang="id-ID" sz="2200" dirty="0" smtClean="0"/>
              <a:t>(=kejadian tdk sah/tdk benar).</a:t>
            </a:r>
          </a:p>
          <a:p>
            <a:pPr marL="855663" lvl="2" indent="0">
              <a:spcBef>
                <a:spcPts val="1200"/>
              </a:spcBef>
              <a:buNone/>
              <a:defRPr/>
            </a:pPr>
            <a:r>
              <a:rPr lang="en-US" sz="2200" i="1" dirty="0" smtClean="0"/>
              <a:t>Unlawful events : unauthorized, inaccurate, incomplete, redundant, ineffective, or inefficient input enters the system</a:t>
            </a:r>
            <a:endParaRPr lang="id-ID" sz="2200" i="1" dirty="0" smtClean="0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200" i="1" dirty="0" smtClean="0"/>
              <a:t>C</a:t>
            </a:r>
            <a:r>
              <a:rPr lang="id-ID" sz="2200" i="1" dirty="0" smtClean="0"/>
              <a:t>ontrols are used </a:t>
            </a:r>
            <a:r>
              <a:rPr lang="id-ID" sz="2600" b="1" i="1" dirty="0" smtClean="0">
                <a:solidFill>
                  <a:srgbClr val="FF0000"/>
                </a:solidFill>
              </a:rPr>
              <a:t>to prevent, detect, or correct</a:t>
            </a:r>
            <a:r>
              <a:rPr lang="id-ID" sz="2200" b="1" i="1" dirty="0" smtClean="0">
                <a:solidFill>
                  <a:srgbClr val="FF0000"/>
                </a:solidFill>
              </a:rPr>
              <a:t> </a:t>
            </a:r>
            <a:r>
              <a:rPr lang="id-ID" sz="2200" i="1" dirty="0" smtClean="0"/>
              <a:t>unlawful events.</a:t>
            </a:r>
            <a:endParaRPr lang="en-US" sz="2200" i="1" dirty="0" smtClean="0"/>
          </a:p>
          <a:p>
            <a:pPr marL="852488" lvl="2" indent="0">
              <a:spcBef>
                <a:spcPts val="1200"/>
              </a:spcBef>
              <a:buNone/>
              <a:defRPr/>
            </a:pPr>
            <a:r>
              <a:rPr lang="id-ID" sz="2200" dirty="0" smtClean="0"/>
              <a:t>Untuk mengurangi kerugian yang mungkin terjadi karena kemunculan </a:t>
            </a:r>
            <a:r>
              <a:rPr lang="id-ID" sz="2200" i="1" dirty="0" smtClean="0"/>
              <a:t>unlawful events </a:t>
            </a:r>
            <a:r>
              <a:rPr lang="id-ID" sz="2200" dirty="0" smtClean="0"/>
              <a:t>dalam sistem.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-457200">
              <a:lnSpc>
                <a:spcPct val="90000"/>
              </a:lnSpc>
              <a:spcBef>
                <a:spcPts val="1200"/>
              </a:spcBef>
            </a:pPr>
            <a:r>
              <a:rPr lang="id-ID" sz="2400" dirty="0" smtClean="0"/>
              <a:t>Kendali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(</a:t>
            </a:r>
            <a:r>
              <a:rPr lang="en-US" sz="2400" i="1" dirty="0" smtClean="0"/>
              <a:t>Preventive control</a:t>
            </a:r>
            <a:r>
              <a:rPr lang="en-US" sz="2400" dirty="0" smtClean="0"/>
              <a:t>)</a:t>
            </a:r>
          </a:p>
          <a:p>
            <a:pPr marL="692150" lvl="2" indent="-234950"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ditempatkan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(</a:t>
            </a:r>
            <a:r>
              <a:rPr lang="en-US" sz="2000" dirty="0" err="1" smtClean="0"/>
              <a:t>sumber</a:t>
            </a:r>
            <a:r>
              <a:rPr lang="en-US" sz="2000" dirty="0" smtClean="0"/>
              <a:t>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id-ID" sz="2000" dirty="0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(</a:t>
            </a:r>
            <a:r>
              <a:rPr lang="en-US" sz="2000" i="1" dirty="0" smtClean="0"/>
              <a:t>out incorrectly</a:t>
            </a:r>
            <a:r>
              <a:rPr lang="en-US" sz="2000" dirty="0" smtClean="0"/>
              <a:t>).</a:t>
            </a:r>
          </a:p>
          <a:p>
            <a:pPr marL="457200" lvl="1" indent="-457200">
              <a:lnSpc>
                <a:spcPct val="90000"/>
              </a:lnSpc>
              <a:spcBef>
                <a:spcPts val="1200"/>
              </a:spcBef>
            </a:pPr>
            <a:r>
              <a:rPr lang="id-ID" sz="2400" dirty="0" smtClean="0"/>
              <a:t>Kendali </a:t>
            </a:r>
            <a:r>
              <a:rPr lang="en-US" sz="2400" dirty="0" err="1" smtClean="0"/>
              <a:t>Detektif</a:t>
            </a:r>
            <a:r>
              <a:rPr lang="en-US" sz="2400" dirty="0" smtClean="0"/>
              <a:t> (</a:t>
            </a:r>
            <a:r>
              <a:rPr lang="en-US" sz="2400" i="1" dirty="0" smtClean="0"/>
              <a:t>Detective control</a:t>
            </a:r>
            <a:r>
              <a:rPr lang="en-US" sz="2400" dirty="0" smtClean="0"/>
              <a:t>)</a:t>
            </a:r>
          </a:p>
          <a:p>
            <a:pPr marL="692150" lvl="2" indent="-234950"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Program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pemasukan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terminal (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). </a:t>
            </a:r>
          </a:p>
          <a:p>
            <a:pPr marL="457200" lvl="1" indent="-457200">
              <a:lnSpc>
                <a:spcPct val="90000"/>
              </a:lnSpc>
              <a:spcBef>
                <a:spcPts val="1200"/>
              </a:spcBef>
            </a:pPr>
            <a:r>
              <a:rPr lang="id-ID" sz="2400" dirty="0" smtClean="0"/>
              <a:t>Kendali </a:t>
            </a:r>
            <a:r>
              <a:rPr lang="en-US" sz="2400" dirty="0" err="1" smtClean="0"/>
              <a:t>Koreksi</a:t>
            </a:r>
            <a:r>
              <a:rPr lang="en-US" sz="2400" dirty="0" smtClean="0"/>
              <a:t> (</a:t>
            </a:r>
            <a:r>
              <a:rPr lang="en-US" sz="2400" i="1" dirty="0" smtClean="0"/>
              <a:t>Corrective control</a:t>
            </a:r>
            <a:r>
              <a:rPr lang="en-US" sz="2400" dirty="0" smtClean="0"/>
              <a:t>)</a:t>
            </a:r>
          </a:p>
          <a:p>
            <a:pPr marL="692150" lvl="2" indent="-234950"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Program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mengkoreksi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ak</a:t>
            </a:r>
            <a:r>
              <a:rPr lang="id-ID" sz="2000" dirty="0" smtClean="0"/>
              <a:t>i</a:t>
            </a:r>
            <a:r>
              <a:rPr lang="en-US" sz="2000" dirty="0" smtClean="0"/>
              <a:t>bat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(</a:t>
            </a:r>
            <a:r>
              <a:rPr lang="en-US" sz="2000" i="1" dirty="0" smtClean="0"/>
              <a:t>noise</a:t>
            </a:r>
            <a:r>
              <a:rPr lang="en-US" sz="2000" dirty="0" smtClean="0"/>
              <a:t>)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8190" y="762000"/>
            <a:ext cx="5848010" cy="5344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6144" y="1527175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386</TotalTime>
  <Words>1158</Words>
  <Application>Microsoft Office PowerPoint</Application>
  <PresentationFormat>On-screen Show (4:3)</PresentationFormat>
  <Paragraphs>189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Civic</vt:lpstr>
      <vt:lpstr>Pendahuluan</vt:lpstr>
      <vt:lpstr>Aturan Perkuliahan</vt:lpstr>
      <vt:lpstr>Referensi</vt:lpstr>
      <vt:lpstr>Pendahuluan</vt:lpstr>
      <vt:lpstr>Pendahuluan (2)</vt:lpstr>
      <vt:lpstr>Definisi Kendali (Control)</vt:lpstr>
      <vt:lpstr>Contoh</vt:lpstr>
      <vt:lpstr>Slide 8</vt:lpstr>
      <vt:lpstr>Lapisan Kendali</vt:lpstr>
      <vt:lpstr>Dealing with Complexity</vt:lpstr>
      <vt:lpstr>Pengertian Audit</vt:lpstr>
      <vt:lpstr>Fungsi Audit</vt:lpstr>
      <vt:lpstr>Fungsi Audit</vt:lpstr>
      <vt:lpstr>Kategori Audit</vt:lpstr>
      <vt:lpstr>Faktor – faktor yang mempengaruhi kontrol dan audit SI</vt:lpstr>
      <vt:lpstr>Faktor – faktor yang mempengaruhi kontrol dan audit SI</vt:lpstr>
      <vt:lpstr>Faktor – faktor yang mempengaruhi kontrol dan audit SI</vt:lpstr>
      <vt:lpstr>Standar Profesi &amp; Prosedur Operasional</vt:lpstr>
      <vt:lpstr>Organisasi Auditor</vt:lpstr>
      <vt:lpstr>Siapa yang melakukan Audit</vt:lpstr>
      <vt:lpstr>Tinjauan Umum dan Perkembangannya</vt:lpstr>
      <vt:lpstr>Struktur jasa akuntan/auditor</vt:lpstr>
      <vt:lpstr>Jenis-Jenis Audit – berdasar bidang</vt:lpstr>
      <vt:lpstr>Jenis-Jenis Audit – berdasar Auditor</vt:lpstr>
      <vt:lpstr>Audit Sistem Informasi</vt:lpstr>
      <vt:lpstr>Audit Sistem Informasi – Sejarah Awal</vt:lpstr>
      <vt:lpstr>Audit Sistem Informasi</vt:lpstr>
      <vt:lpstr>Kebutuhan Audit Sistem Informasi</vt:lpstr>
      <vt:lpstr>Audit Sistem Informasi – IT Governance</vt:lpstr>
      <vt:lpstr>Audit Sistem Informasi</vt:lpstr>
      <vt:lpstr>Audit Sistem Informasi - Faktor</vt:lpstr>
      <vt:lpstr>Audit Sistem Informasi – Faktor (2)</vt:lpstr>
      <vt:lpstr>Questions 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MELZZ</dc:creator>
  <cp:lastModifiedBy>MELZZ</cp:lastModifiedBy>
  <cp:revision>35</cp:revision>
  <dcterms:created xsi:type="dcterms:W3CDTF">2013-02-11T01:28:29Z</dcterms:created>
  <dcterms:modified xsi:type="dcterms:W3CDTF">2013-02-12T09:21:30Z</dcterms:modified>
</cp:coreProperties>
</file>