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359" r:id="rId2"/>
    <p:sldId id="365" r:id="rId3"/>
    <p:sldId id="348" r:id="rId4"/>
    <p:sldId id="349" r:id="rId5"/>
    <p:sldId id="367" r:id="rId6"/>
    <p:sldId id="371" r:id="rId7"/>
    <p:sldId id="368" r:id="rId8"/>
    <p:sldId id="369" r:id="rId9"/>
    <p:sldId id="372" r:id="rId10"/>
    <p:sldId id="370" r:id="rId11"/>
    <p:sldId id="343" r:id="rId12"/>
    <p:sldId id="356" r:id="rId13"/>
    <p:sldId id="338" r:id="rId14"/>
  </p:sldIdLst>
  <p:sldSz cx="9144000" cy="6858000" type="screen4x3"/>
  <p:notesSz cx="6735763" cy="9866313"/>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69" autoAdjust="0"/>
    <p:restoredTop sz="94718" autoAdjust="0"/>
  </p:normalViewPr>
  <p:slideViewPr>
    <p:cSldViewPr>
      <p:cViewPr varScale="1">
        <p:scale>
          <a:sx n="48" d="100"/>
          <a:sy n="48" d="100"/>
        </p:scale>
        <p:origin x="-140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029BE00C-A4BE-48DF-ABB4-A100B62880C5}" type="datetimeFigureOut">
              <a:rPr lang="id-ID" smtClean="0"/>
              <a:pPr/>
              <a:t>03/03/2013</a:t>
            </a:fld>
            <a:endParaRPr lang="id-ID"/>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117F6DCD-AE5B-4C2A-B2C2-141CB4C537E2}" type="slidenum">
              <a:rPr lang="id-ID" smtClean="0"/>
              <a:pPr/>
              <a:t>‹#›</a:t>
            </a:fld>
            <a:endParaRPr lang="id-ID"/>
          </a:p>
        </p:txBody>
      </p:sp>
    </p:spTree>
    <p:extLst>
      <p:ext uri="{BB962C8B-B14F-4D97-AF65-F5344CB8AC3E}">
        <p14:creationId xmlns:p14="http://schemas.microsoft.com/office/powerpoint/2010/main" val="459896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378181DD-E1D3-4797-A219-CA0D1831D056}" type="datetimeFigureOut">
              <a:rPr lang="id-ID" smtClean="0"/>
              <a:pPr/>
              <a:t>03/03/2013</a:t>
            </a:fld>
            <a:endParaRPr lang="id-ID"/>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68F29514-1D7B-44F7-874E-57FEC996C74C}" type="slidenum">
              <a:rPr lang="id-ID" smtClean="0"/>
              <a:pPr/>
              <a:t>‹#›</a:t>
            </a:fld>
            <a:endParaRPr lang="id-ID"/>
          </a:p>
        </p:txBody>
      </p:sp>
    </p:spTree>
    <p:extLst>
      <p:ext uri="{BB962C8B-B14F-4D97-AF65-F5344CB8AC3E}">
        <p14:creationId xmlns:p14="http://schemas.microsoft.com/office/powerpoint/2010/main" val="4128234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4F71853-B169-4D8B-B4CA-D3C1DE12434D}" type="datetimeFigureOut">
              <a:rPr lang="id-ID" smtClean="0"/>
              <a:pPr/>
              <a:t>03/03/2013</a:t>
            </a:fld>
            <a:endParaRPr lang="id-ID"/>
          </a:p>
        </p:txBody>
      </p:sp>
      <p:sp>
        <p:nvSpPr>
          <p:cNvPr id="2" name="Footer Placeholder 1"/>
          <p:cNvSpPr>
            <a:spLocks noGrp="1"/>
          </p:cNvSpPr>
          <p:nvPr>
            <p:ph type="ftr" sz="quarter" idx="11"/>
          </p:nvPr>
        </p:nvSpPr>
        <p:spPr/>
        <p:txBody>
          <a:bodyPr/>
          <a:lstStyle/>
          <a:p>
            <a:endParaRPr lang="id-ID"/>
          </a:p>
        </p:txBody>
      </p:sp>
      <p:sp>
        <p:nvSpPr>
          <p:cNvPr id="15" name="Slide Number Placeholder 14"/>
          <p:cNvSpPr>
            <a:spLocks noGrp="1"/>
          </p:cNvSpPr>
          <p:nvPr>
            <p:ph type="sldNum" sz="quarter" idx="12"/>
          </p:nvPr>
        </p:nvSpPr>
        <p:spPr>
          <a:xfrm>
            <a:off x="8229600" y="6473952"/>
            <a:ext cx="758952" cy="246888"/>
          </a:xfrm>
        </p:spPr>
        <p:txBody>
          <a:bodyPr/>
          <a:lstStyle/>
          <a:p>
            <a:fld id="{38DEBBB1-B72D-422C-B39D-5AEE68A51531}"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F71853-B169-4D8B-B4CA-D3C1DE12434D}" type="datetimeFigureOut">
              <a:rPr lang="id-ID" smtClean="0"/>
              <a:pPr/>
              <a:t>03/03/2013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F71853-B169-4D8B-B4CA-D3C1DE12434D}" type="datetimeFigureOut">
              <a:rPr lang="id-ID" smtClean="0"/>
              <a:pPr/>
              <a:t>03/03/2013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4F71853-B169-4D8B-B4CA-D3C1DE12434D}" type="datetimeFigureOut">
              <a:rPr lang="id-ID" smtClean="0"/>
              <a:pPr/>
              <a:t>03/03/2013</a:t>
            </a:fld>
            <a:endParaRPr lang="id-ID"/>
          </a:p>
        </p:txBody>
      </p:sp>
      <p:sp>
        <p:nvSpPr>
          <p:cNvPr id="19" name="Footer Placeholder 18"/>
          <p:cNvSpPr>
            <a:spLocks noGrp="1"/>
          </p:cNvSpPr>
          <p:nvPr>
            <p:ph type="ftr" sz="quarter" idx="11"/>
          </p:nvPr>
        </p:nvSpPr>
        <p:spPr>
          <a:xfrm>
            <a:off x="3581400" y="76200"/>
            <a:ext cx="2895600" cy="288925"/>
          </a:xfrm>
        </p:spPr>
        <p:txBody>
          <a:bodyPr/>
          <a:lstStyle/>
          <a:p>
            <a:endParaRPr lang="id-ID"/>
          </a:p>
        </p:txBody>
      </p:sp>
      <p:sp>
        <p:nvSpPr>
          <p:cNvPr id="16" name="Slide Number Placeholder 15"/>
          <p:cNvSpPr>
            <a:spLocks noGrp="1"/>
          </p:cNvSpPr>
          <p:nvPr>
            <p:ph type="sldNum" sz="quarter" idx="12"/>
          </p:nvPr>
        </p:nvSpPr>
        <p:spPr>
          <a:xfrm>
            <a:off x="8229600" y="6473952"/>
            <a:ext cx="758952" cy="246888"/>
          </a:xfrm>
        </p:spPr>
        <p:txBody>
          <a:bodyPr/>
          <a:lstStyle/>
          <a:p>
            <a:fld id="{38DEBBB1-B72D-422C-B39D-5AEE68A5153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4F71853-B169-4D8B-B4CA-D3C1DE12434D}" type="datetimeFigureOut">
              <a:rPr lang="id-ID" smtClean="0"/>
              <a:pPr/>
              <a:t>03/03/2013</a:t>
            </a:fld>
            <a:endParaRPr lang="id-ID"/>
          </a:p>
        </p:txBody>
      </p:sp>
      <p:sp>
        <p:nvSpPr>
          <p:cNvPr id="11" name="Footer Placeholder 10"/>
          <p:cNvSpPr>
            <a:spLocks noGrp="1"/>
          </p:cNvSpPr>
          <p:nvPr>
            <p:ph type="ftr" sz="quarter" idx="11"/>
          </p:nvPr>
        </p:nvSpPr>
        <p:spPr/>
        <p:txBody>
          <a:bodyPr/>
          <a:lstStyle/>
          <a:p>
            <a:endParaRPr lang="id-ID"/>
          </a:p>
        </p:txBody>
      </p:sp>
      <p:sp>
        <p:nvSpPr>
          <p:cNvPr id="16" name="Slide Number Placeholder 15"/>
          <p:cNvSpPr>
            <a:spLocks noGrp="1"/>
          </p:cNvSpPr>
          <p:nvPr>
            <p:ph type="sldNum" sz="quarter" idx="12"/>
          </p:nvPr>
        </p:nvSpPr>
        <p:spPr/>
        <p:txBody>
          <a:bodyPr/>
          <a:lstStyle/>
          <a:p>
            <a:fld id="{38DEBBB1-B72D-422C-B39D-5AEE68A51531}" type="slidenum">
              <a:rPr lang="id-ID" smtClean="0"/>
              <a:pPr/>
              <a:t>‹#›</a:t>
            </a:fld>
            <a:endParaRPr lang="id-ID"/>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4F71853-B169-4D8B-B4CA-D3C1DE12434D}" type="datetimeFigureOut">
              <a:rPr lang="id-ID" smtClean="0"/>
              <a:pPr/>
              <a:t>03/03/2013</a:t>
            </a:fld>
            <a:endParaRPr lang="id-ID"/>
          </a:p>
        </p:txBody>
      </p:sp>
      <p:sp>
        <p:nvSpPr>
          <p:cNvPr id="10" name="Footer Placeholder 9"/>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4F71853-B169-4D8B-B4CA-D3C1DE12434D}" type="datetimeFigureOut">
              <a:rPr lang="id-ID" smtClean="0"/>
              <a:pPr/>
              <a:t>03/03/2013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229600" y="6477000"/>
            <a:ext cx="762000" cy="246888"/>
          </a:xfrm>
        </p:spPr>
        <p:txBody>
          <a:bodyPr/>
          <a:lstStyle/>
          <a:p>
            <a:fld id="{38DEBBB1-B72D-422C-B39D-5AEE68A51531}" type="slidenum">
              <a:rPr lang="id-ID" smtClean="0"/>
              <a:pPr/>
              <a:t>‹#›</a:t>
            </a:fld>
            <a:endParaRPr lang="id-ID"/>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4F71853-B169-4D8B-B4CA-D3C1DE12434D}" type="datetimeFigureOut">
              <a:rPr lang="id-ID" smtClean="0"/>
              <a:pPr/>
              <a:t>03/03/2013</a:t>
            </a:fld>
            <a:endParaRPr lang="id-ID"/>
          </a:p>
        </p:txBody>
      </p:sp>
      <p:sp>
        <p:nvSpPr>
          <p:cNvPr id="21" name="Footer Placeholder 20"/>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4F71853-B169-4D8B-B4CA-D3C1DE12434D}" type="datetimeFigureOut">
              <a:rPr lang="id-ID" smtClean="0"/>
              <a:pPr/>
              <a:t>03/03/2013</a:t>
            </a:fld>
            <a:endParaRPr lang="id-ID"/>
          </a:p>
        </p:txBody>
      </p:sp>
      <p:sp>
        <p:nvSpPr>
          <p:cNvPr id="24" name="Footer Placeholder 23"/>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4F71853-B169-4D8B-B4CA-D3C1DE12434D}" type="datetimeFigureOut">
              <a:rPr lang="id-ID" smtClean="0"/>
              <a:pPr/>
              <a:t>03/03/2013</a:t>
            </a:fld>
            <a:endParaRPr lang="id-ID"/>
          </a:p>
        </p:txBody>
      </p:sp>
      <p:sp>
        <p:nvSpPr>
          <p:cNvPr id="29" name="Footer Placeholder 28"/>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4F71853-B169-4D8B-B4CA-D3C1DE12434D}" type="datetimeFigureOut">
              <a:rPr lang="id-ID" smtClean="0"/>
              <a:pPr/>
              <a:t>03/03/2013</a:t>
            </a:fld>
            <a:endParaRPr lang="id-ID"/>
          </a:p>
        </p:txBody>
      </p:sp>
      <p:sp>
        <p:nvSpPr>
          <p:cNvPr id="5" name="Footer Placeholder 4"/>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38DEBBB1-B72D-422C-B39D-5AEE68A51531}" type="slidenum">
              <a:rPr lang="id-ID" smtClean="0"/>
              <a:pPr/>
              <a:t>‹#›</a:t>
            </a:fld>
            <a:endParaRPr lang="id-ID"/>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4F71853-B169-4D8B-B4CA-D3C1DE12434D}" type="datetimeFigureOut">
              <a:rPr lang="id-ID" smtClean="0"/>
              <a:pPr/>
              <a:t>03/03/2013</a:t>
            </a:fld>
            <a:endParaRPr lang="id-ID"/>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id-ID"/>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8DEBBB1-B72D-422C-B39D-5AEE68A51531}" type="slidenum">
              <a:rPr lang="id-ID" smtClean="0"/>
              <a:pPr/>
              <a:t>‹#›</a:t>
            </a:fld>
            <a:endParaRPr lang="id-ID"/>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fastprojectplans.com/images/scope_management_plan.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itle 1"/>
          <p:cNvSpPr txBox="1">
            <a:spLocks/>
          </p:cNvSpPr>
          <p:nvPr/>
        </p:nvSpPr>
        <p:spPr>
          <a:xfrm>
            <a:off x="304800" y="457200"/>
            <a:ext cx="8686800" cy="8382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all" spc="0" normalizeH="0" baseline="0" noProof="0" dirty="0" smtClean="0">
                <a:ln>
                  <a:noFill/>
                </a:ln>
                <a:solidFill>
                  <a:srgbClr val="002060"/>
                </a:solidFill>
                <a:effectLst>
                  <a:reflection blurRad="12700" stA="48000" endA="300" endPos="55000" dir="5400000" sy="-90000" algn="bl" rotWithShape="0"/>
                </a:effectLst>
                <a:uLnTx/>
                <a:uFillTx/>
                <a:latin typeface="+mj-lt"/>
                <a:ea typeface="+mj-ea"/>
                <a:cs typeface="+mj-cs"/>
              </a:rPr>
              <a:t>PROJECT </a:t>
            </a:r>
            <a:r>
              <a:rPr kumimoji="0" lang="id-ID" sz="4400" b="0" i="0" u="none" strike="noStrike" kern="1200" cap="all" spc="0" normalizeH="0" baseline="0" noProof="0" dirty="0" smtClean="0">
                <a:ln>
                  <a:noFill/>
                </a:ln>
                <a:solidFill>
                  <a:srgbClr val="002060"/>
                </a:solidFill>
                <a:effectLst>
                  <a:reflection blurRad="12700" stA="48000" endA="300" endPos="55000" dir="5400000" sy="-90000" algn="bl" rotWithShape="0"/>
                </a:effectLst>
                <a:uLnTx/>
                <a:uFillTx/>
                <a:latin typeface="+mj-lt"/>
                <a:ea typeface="+mj-ea"/>
                <a:cs typeface="+mj-cs"/>
              </a:rPr>
              <a:t>SCOPE </a:t>
            </a:r>
            <a:r>
              <a:rPr kumimoji="0" lang="id-ID" sz="4400" b="0" i="0" u="none" strike="noStrike" kern="1200" cap="all" spc="0" normalizeH="0" baseline="0" noProof="0" dirty="0" smtClean="0">
                <a:ln>
                  <a:noFill/>
                </a:ln>
                <a:solidFill>
                  <a:srgbClr val="002060"/>
                </a:solidFill>
                <a:effectLst>
                  <a:reflection blurRad="12700" stA="48000" endA="300" endPos="55000" dir="5400000" sy="-90000" algn="bl" rotWithShape="0"/>
                </a:effectLst>
                <a:uLnTx/>
                <a:uFillTx/>
                <a:latin typeface="+mj-lt"/>
                <a:ea typeface="+mj-ea"/>
                <a:cs typeface="+mj-cs"/>
              </a:rPr>
              <a:t>MANAGEMENT</a:t>
            </a:r>
            <a:endParaRPr kumimoji="0" lang="id-ID" sz="4400" b="0" i="0" u="none" strike="noStrike" kern="1200" cap="all" spc="0" normalizeH="0" baseline="0" noProof="0" dirty="0">
              <a:ln>
                <a:noFill/>
              </a:ln>
              <a:solidFill>
                <a:srgbClr val="002060"/>
              </a:solidFill>
              <a:effectLst>
                <a:reflection blurRad="12700" stA="48000" endA="300" endPos="55000" dir="5400000" sy="-90000" algn="bl" rotWithShape="0"/>
              </a:effectLst>
              <a:uLnTx/>
              <a:uFillTx/>
              <a:latin typeface="+mj-lt"/>
              <a:ea typeface="+mj-ea"/>
              <a:cs typeface="+mj-cs"/>
            </a:endParaRPr>
          </a:p>
        </p:txBody>
      </p:sp>
      <p:sp>
        <p:nvSpPr>
          <p:cNvPr id="5" name="Rectangle 4"/>
          <p:cNvSpPr/>
          <p:nvPr/>
        </p:nvSpPr>
        <p:spPr>
          <a:xfrm>
            <a:off x="3886200" y="0"/>
            <a:ext cx="1219200" cy="461665"/>
          </a:xfrm>
          <a:prstGeom prst="rect">
            <a:avLst/>
          </a:prstGeom>
        </p:spPr>
        <p:txBody>
          <a:bodyPr wrap="square">
            <a:spAutoFit/>
          </a:bodyPr>
          <a:lstStyle/>
          <a:p>
            <a:pPr algn="ctr"/>
            <a:r>
              <a:rPr lang="id-ID" sz="2400" b="1" dirty="0" smtClean="0">
                <a:solidFill>
                  <a:schemeClr val="tx2">
                    <a:lumMod val="50000"/>
                  </a:schemeClr>
                </a:solidFill>
              </a:rPr>
              <a:t>WEEK 5</a:t>
            </a:r>
            <a:endParaRPr lang="id-ID" sz="2400" b="1" dirty="0"/>
          </a:p>
        </p:txBody>
      </p:sp>
      <p:sp>
        <p:nvSpPr>
          <p:cNvPr id="6" name="Rectangle 3"/>
          <p:cNvSpPr txBox="1">
            <a:spLocks noChangeArrowheads="1"/>
          </p:cNvSpPr>
          <p:nvPr/>
        </p:nvSpPr>
        <p:spPr>
          <a:xfrm>
            <a:off x="685800" y="4800600"/>
            <a:ext cx="7827963" cy="1524000"/>
          </a:xfrm>
          <a:prstGeom prst="rect">
            <a:avLst/>
          </a:prstGeom>
        </p:spPr>
        <p:txBody>
          <a:bodyPr>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C00000"/>
                </a:solidFill>
                <a:effectLst/>
                <a:uLnTx/>
                <a:uFillTx/>
                <a:latin typeface="+mn-lt"/>
                <a:ea typeface="+mn-ea"/>
                <a:cs typeface="+mn-cs"/>
              </a:rPr>
              <a:t>Information</a:t>
            </a:r>
            <a:r>
              <a:rPr kumimoji="0" lang="id-ID" sz="4000" b="1" i="0" u="none" strike="noStrike" kern="1200" cap="none" spc="0" normalizeH="0" noProof="0" dirty="0" smtClean="0">
                <a:ln>
                  <a:noFill/>
                </a:ln>
                <a:solidFill>
                  <a:srgbClr val="C00000"/>
                </a:solidFill>
                <a:effectLst/>
                <a:uLnTx/>
                <a:uFillTx/>
                <a:latin typeface="+mn-lt"/>
                <a:ea typeface="+mn-ea"/>
                <a:cs typeface="+mn-cs"/>
              </a:rPr>
              <a:t> Technology Project Management</a:t>
            </a:r>
            <a:endParaRPr kumimoji="0" lang="id-ID" sz="4000" b="1" i="0" u="none" strike="noStrike" kern="1200" cap="none" spc="0" normalizeH="0" baseline="0" noProof="0" dirty="0" smtClean="0">
              <a:ln>
                <a:noFill/>
              </a:ln>
              <a:solidFill>
                <a:srgbClr val="C0000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7030A0"/>
                </a:solidFill>
                <a:effectLst/>
                <a:uLnTx/>
                <a:uFillTx/>
                <a:latin typeface="+mn-lt"/>
                <a:ea typeface="+mn-ea"/>
                <a:cs typeface="+mn-cs"/>
              </a:rPr>
              <a:t>Magister Sistem Informasi</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Universitas Komputer Indonesia</a:t>
            </a:r>
            <a:endParaRPr kumimoji="0" lang="en-US" sz="4000" b="1" i="0" u="none" strike="noStrike" kern="1200" cap="none" spc="0" normalizeH="0" baseline="0" noProof="0" dirty="0" smtClean="0">
              <a:ln>
                <a:noFill/>
              </a:ln>
              <a:solidFill>
                <a:srgbClr val="00206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Scope control</a:t>
            </a:r>
            <a:endParaRPr lang="en-US" dirty="0"/>
          </a:p>
        </p:txBody>
      </p:sp>
      <p:sp>
        <p:nvSpPr>
          <p:cNvPr id="3" name="Content Placeholder 2"/>
          <p:cNvSpPr>
            <a:spLocks noGrp="1"/>
          </p:cNvSpPr>
          <p:nvPr>
            <p:ph idx="1"/>
          </p:nvPr>
        </p:nvSpPr>
        <p:spPr/>
        <p:txBody>
          <a:bodyPr>
            <a:normAutofit/>
          </a:bodyPr>
          <a:lstStyle/>
          <a:p>
            <a:pPr marL="0" indent="0">
              <a:buNone/>
            </a:pPr>
            <a:r>
              <a:rPr lang="id-ID" sz="4000" b="1" dirty="0">
                <a:ln w="1905"/>
                <a:solidFill>
                  <a:srgbClr val="FF0000"/>
                </a:solidFill>
                <a:effectLst>
                  <a:innerShdw blurRad="69850" dist="43180" dir="5400000">
                    <a:srgbClr val="000000">
                      <a:alpha val="65000"/>
                    </a:srgbClr>
                  </a:innerShdw>
                </a:effectLst>
              </a:rPr>
              <a:t>We can control only what w</a:t>
            </a:r>
            <a:r>
              <a:rPr lang="en-US" sz="4000" b="1" dirty="0">
                <a:ln w="1905"/>
                <a:solidFill>
                  <a:srgbClr val="FF0000"/>
                </a:solidFill>
                <a:effectLst>
                  <a:innerShdw blurRad="69850" dist="43180" dir="5400000">
                    <a:srgbClr val="000000">
                      <a:alpha val="65000"/>
                    </a:srgbClr>
                  </a:innerShdw>
                </a:effectLst>
              </a:rPr>
              <a:t>e</a:t>
            </a:r>
            <a:r>
              <a:rPr lang="id-ID" sz="4000" b="1" dirty="0">
                <a:ln w="1905"/>
                <a:solidFill>
                  <a:srgbClr val="FF0000"/>
                </a:solidFill>
                <a:effectLst>
                  <a:innerShdw blurRad="69850" dist="43180" dir="5400000">
                    <a:srgbClr val="000000">
                      <a:alpha val="65000"/>
                    </a:srgbClr>
                  </a:innerShdw>
                </a:effectLst>
              </a:rPr>
              <a:t> have plan</a:t>
            </a:r>
            <a:endParaRPr lang="en-US" sz="4000" b="1" dirty="0">
              <a:ln w="1905"/>
              <a:solidFill>
                <a:srgbClr val="FF0000"/>
              </a:solidFill>
              <a:effectLst>
                <a:innerShdw blurRad="69850" dist="43180" dir="5400000">
                  <a:srgbClr val="000000">
                    <a:alpha val="65000"/>
                  </a:srgbClr>
                </a:innerShdw>
              </a:effectLst>
            </a:endParaRPr>
          </a:p>
          <a:p>
            <a:pPr marL="0" indent="0">
              <a:buNone/>
            </a:pPr>
            <a:endParaRPr lang="en-US" sz="4000" dirty="0"/>
          </a:p>
        </p:txBody>
      </p:sp>
    </p:spTree>
    <p:extLst>
      <p:ext uri="{BB962C8B-B14F-4D97-AF65-F5344CB8AC3E}">
        <p14:creationId xmlns:p14="http://schemas.microsoft.com/office/powerpoint/2010/main" val="2466653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CONTROL SYSTEM</a:t>
            </a:r>
            <a:endParaRPr lang="id-ID" dirty="0"/>
          </a:p>
        </p:txBody>
      </p:sp>
      <p:sp>
        <p:nvSpPr>
          <p:cNvPr id="3" name="Content Placeholder 2"/>
          <p:cNvSpPr>
            <a:spLocks noGrp="1"/>
          </p:cNvSpPr>
          <p:nvPr>
            <p:ph idx="1"/>
          </p:nvPr>
        </p:nvSpPr>
        <p:spPr/>
        <p:txBody>
          <a:bodyPr/>
          <a:lstStyle/>
          <a:p>
            <a:r>
              <a:rPr lang="en-US" dirty="0" smtClean="0"/>
              <a:t>A famous question once asked: “How does a project become one year later?” The answer was, “one day at a time.”</a:t>
            </a:r>
            <a:endParaRPr lang="id-ID" dirty="0" smtClean="0"/>
          </a:p>
          <a:p>
            <a:r>
              <a:rPr lang="en-US" dirty="0" smtClean="0"/>
              <a:t>Control System is vital to ensure that any changes to the project baseline are conducted in a systematic and through manner.</a:t>
            </a:r>
            <a:endParaRPr lang="id-ID" dirty="0" smtClean="0"/>
          </a:p>
          <a:p>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CONTROL SYSTEM</a:t>
            </a:r>
            <a:endParaRPr lang="id-ID" dirty="0"/>
          </a:p>
        </p:txBody>
      </p:sp>
      <p:sp>
        <p:nvSpPr>
          <p:cNvPr id="3" name="Content Placeholder 2"/>
          <p:cNvSpPr>
            <a:spLocks noGrp="1"/>
          </p:cNvSpPr>
          <p:nvPr>
            <p:ph idx="1"/>
          </p:nvPr>
        </p:nvSpPr>
        <p:spPr/>
        <p:txBody>
          <a:bodyPr>
            <a:normAutofit fontScale="70000" lnSpcReduction="20000"/>
          </a:bodyPr>
          <a:lstStyle/>
          <a:p>
            <a:pPr lvl="0"/>
            <a:r>
              <a:rPr lang="en-US" dirty="0" smtClean="0"/>
              <a:t>Configuring Control: Includes procedures that monitor emerging project scope against the original scope.</a:t>
            </a:r>
            <a:endParaRPr lang="id-ID" dirty="0" smtClean="0"/>
          </a:p>
          <a:p>
            <a:pPr lvl="0"/>
            <a:r>
              <a:rPr lang="en-US" dirty="0" smtClean="0"/>
              <a:t>Design Control: Relates to systems for monitoring the project’s scope, schedule, and costs during the design stage.</a:t>
            </a:r>
            <a:endParaRPr lang="id-ID" dirty="0" smtClean="0"/>
          </a:p>
          <a:p>
            <a:pPr lvl="0"/>
            <a:r>
              <a:rPr lang="en-US" dirty="0" smtClean="0"/>
              <a:t>Trend Monitoring: is the process of tracking the estimated costs, schedules, and resources needed against those planned.</a:t>
            </a:r>
            <a:endParaRPr lang="id-ID" dirty="0" smtClean="0"/>
          </a:p>
          <a:p>
            <a:pPr lvl="0"/>
            <a:r>
              <a:rPr lang="en-US" dirty="0" smtClean="0"/>
              <a:t>Document Control: Ensures that important documentation is compiled and disseminated in an orderly and timely fashion.</a:t>
            </a:r>
            <a:endParaRPr lang="id-ID" dirty="0" smtClean="0"/>
          </a:p>
          <a:p>
            <a:pPr lvl="0"/>
            <a:r>
              <a:rPr lang="en-US" dirty="0" smtClean="0"/>
              <a:t>Acquisition Control: Monitor systems used to acquire necessary project equipment, materials, or services needed for project development and implementation.</a:t>
            </a:r>
            <a:endParaRPr lang="id-ID" dirty="0" smtClean="0"/>
          </a:p>
          <a:p>
            <a:pPr lvl="0"/>
            <a:r>
              <a:rPr lang="en-US" dirty="0" smtClean="0"/>
              <a:t>Specification control ensures that project specifications are prepared clearly, communicated to all concerned parties, and changed only with proper authorization.</a:t>
            </a:r>
            <a:endParaRPr lang="id-ID" dirty="0" smtClean="0"/>
          </a:p>
          <a:p>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Autofit/>
          </a:bodyPr>
          <a:lstStyle/>
          <a:p>
            <a:pPr algn="ctr"/>
            <a:r>
              <a:rPr lang="id-ID" sz="6600" b="1" dirty="0" smtClean="0">
                <a:latin typeface="Algerian" pitchFamily="82" charset="0"/>
              </a:rPr>
              <a:t>S</a:t>
            </a:r>
            <a:r>
              <a:rPr lang="en-US" sz="6600" b="1" dirty="0" smtClean="0">
                <a:latin typeface="Algerian" pitchFamily="82" charset="0"/>
              </a:rPr>
              <a:t>COPE OF PROJECT</a:t>
            </a:r>
            <a:endParaRPr lang="id-ID" sz="6600" b="1" dirty="0">
              <a:latin typeface="Algerian" pitchFamily="82" charset="0"/>
            </a:endParaRPr>
          </a:p>
        </p:txBody>
      </p:sp>
      <p:sp>
        <p:nvSpPr>
          <p:cNvPr id="3" name="Content Placeholder 2"/>
          <p:cNvSpPr>
            <a:spLocks noGrp="1"/>
          </p:cNvSpPr>
          <p:nvPr>
            <p:ph idx="1"/>
          </p:nvPr>
        </p:nvSpPr>
        <p:spPr>
          <a:xfrm>
            <a:off x="914400" y="1554162"/>
            <a:ext cx="7620000" cy="4525963"/>
          </a:xfrm>
        </p:spPr>
        <p:txBody>
          <a:bodyPr>
            <a:normAutofit/>
          </a:bodyPr>
          <a:lstStyle/>
          <a:p>
            <a:pPr marL="0" indent="0">
              <a:buNone/>
            </a:pPr>
            <a:r>
              <a:rPr lang="en-US" sz="3600" b="1" dirty="0" smtClean="0"/>
              <a:t>Scope</a:t>
            </a:r>
            <a:r>
              <a:rPr lang="en-US" sz="3600" dirty="0" smtClean="0"/>
              <a:t> refers to all the work involved in creating  the products of the project and the processes used to create them</a:t>
            </a:r>
            <a:endParaRPr lang="id-ID"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Project Scope Management</a:t>
            </a:r>
            <a:endParaRPr lang="id-ID" dirty="0"/>
          </a:p>
        </p:txBody>
      </p:sp>
      <p:sp>
        <p:nvSpPr>
          <p:cNvPr id="3" name="Content Placeholder 2"/>
          <p:cNvSpPr>
            <a:spLocks noGrp="1"/>
          </p:cNvSpPr>
          <p:nvPr>
            <p:ph idx="1"/>
          </p:nvPr>
        </p:nvSpPr>
        <p:spPr>
          <a:xfrm>
            <a:off x="304800" y="1600200"/>
            <a:ext cx="8686800" cy="5029200"/>
          </a:xfrm>
        </p:spPr>
        <p:txBody>
          <a:bodyPr>
            <a:noAutofit/>
          </a:bodyPr>
          <a:lstStyle/>
          <a:p>
            <a:pPr marL="457200" indent="-457200">
              <a:buAutoNum type="arabicPeriod"/>
            </a:pPr>
            <a:r>
              <a:rPr lang="en-US" sz="4000" dirty="0" smtClean="0"/>
              <a:t>Scope Planning &amp; Definition</a:t>
            </a:r>
          </a:p>
          <a:p>
            <a:pPr marL="457200" indent="-457200">
              <a:buAutoNum type="arabicPeriod"/>
            </a:pPr>
            <a:r>
              <a:rPr lang="en-US" sz="4000" dirty="0" smtClean="0"/>
              <a:t>Creating the WBS</a:t>
            </a:r>
          </a:p>
          <a:p>
            <a:pPr marL="457200" indent="-457200">
              <a:buAutoNum type="arabicPeriod"/>
            </a:pPr>
            <a:r>
              <a:rPr lang="en-US" sz="4000" dirty="0" smtClean="0"/>
              <a:t>Scope verification</a:t>
            </a:r>
          </a:p>
          <a:p>
            <a:pPr marL="457200" indent="-457200">
              <a:buAutoNum type="arabicPeriod"/>
            </a:pPr>
            <a:r>
              <a:rPr lang="en-US" sz="4000" dirty="0" smtClean="0"/>
              <a:t>Scope control</a:t>
            </a:r>
            <a:endParaRPr lang="id-ID"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lstStyle/>
          <a:p>
            <a:pPr algn="ctr"/>
            <a:r>
              <a:rPr lang="en-US" dirty="0" smtClean="0"/>
              <a:t>Sample Scope Planning &amp; Definition</a:t>
            </a:r>
            <a:endParaRPr lang="id-ID" dirty="0"/>
          </a:p>
        </p:txBody>
      </p:sp>
      <p:sp>
        <p:nvSpPr>
          <p:cNvPr id="3" name="Content Placeholder 2"/>
          <p:cNvSpPr>
            <a:spLocks noGrp="1"/>
          </p:cNvSpPr>
          <p:nvPr>
            <p:ph idx="1"/>
          </p:nvPr>
        </p:nvSpPr>
        <p:spPr>
          <a:xfrm>
            <a:off x="304800" y="1219200"/>
            <a:ext cx="8686800" cy="5410200"/>
          </a:xfrm>
        </p:spPr>
        <p:txBody>
          <a:bodyPr>
            <a:normAutofit fontScale="92500" lnSpcReduction="10000"/>
          </a:bodyPr>
          <a:lstStyle/>
          <a:p>
            <a:pPr marL="0" indent="0">
              <a:buNone/>
            </a:pPr>
            <a:r>
              <a:rPr lang="en-US" sz="2000" b="1" dirty="0" smtClean="0"/>
              <a:t>Project Title</a:t>
            </a:r>
            <a:r>
              <a:rPr lang="en-US" sz="2000" dirty="0" smtClean="0"/>
              <a:t>: Information Technology (IT) Upgrade Project</a:t>
            </a:r>
          </a:p>
          <a:p>
            <a:pPr marL="0" indent="0">
              <a:buNone/>
            </a:pPr>
            <a:r>
              <a:rPr lang="en-US" sz="2000" b="1" dirty="0" smtClean="0"/>
              <a:t>Project Start Date</a:t>
            </a:r>
            <a:r>
              <a:rPr lang="en-US" sz="2000" dirty="0" smtClean="0"/>
              <a:t>: March 4, 2013 </a:t>
            </a:r>
            <a:r>
              <a:rPr lang="en-US" sz="2000" b="1" dirty="0" smtClean="0"/>
              <a:t>Project Finish Date</a:t>
            </a:r>
            <a:r>
              <a:rPr lang="en-US" sz="2000" dirty="0" smtClean="0"/>
              <a:t>: December 4, 2013</a:t>
            </a:r>
          </a:p>
          <a:p>
            <a:pPr marL="0" indent="0">
              <a:buNone/>
            </a:pPr>
            <a:r>
              <a:rPr lang="en-US" sz="2000" b="1" dirty="0" smtClean="0"/>
              <a:t>Project Manager</a:t>
            </a:r>
            <a:r>
              <a:rPr lang="en-US" sz="2000" dirty="0" smtClean="0"/>
              <a:t>: David </a:t>
            </a:r>
            <a:r>
              <a:rPr lang="en-US" sz="2000" dirty="0" err="1" smtClean="0"/>
              <a:t>Sundblad</a:t>
            </a:r>
            <a:endParaRPr lang="en-US" sz="2000" dirty="0" smtClean="0"/>
          </a:p>
          <a:p>
            <a:pPr marL="0" indent="0">
              <a:buNone/>
            </a:pPr>
            <a:r>
              <a:rPr lang="en-US" sz="2000" b="1" dirty="0" smtClean="0"/>
              <a:t>Project Objectives</a:t>
            </a:r>
            <a:r>
              <a:rPr lang="en-US" sz="2000" dirty="0" smtClean="0"/>
              <a:t>: Upgrade hardware and software for all employees (approximately 2,000) within nine months based on new corporate standards. See attached sheet describing the new standards. Upgrades may affect servers, as well as associated network hardware and software . Budgeted $1,000,000 for and software costs and $500,000 for labor costs.</a:t>
            </a:r>
          </a:p>
          <a:p>
            <a:pPr marL="0" indent="0">
              <a:buNone/>
            </a:pPr>
            <a:r>
              <a:rPr lang="en-US" sz="2000" b="1" dirty="0" smtClean="0"/>
              <a:t>Approach</a:t>
            </a:r>
            <a:r>
              <a:rPr lang="en-US" sz="2000" dirty="0" smtClean="0"/>
              <a:t>:</a:t>
            </a:r>
          </a:p>
          <a:p>
            <a:pPr>
              <a:buFontTx/>
              <a:buChar char="-"/>
            </a:pPr>
            <a:r>
              <a:rPr lang="en-US" sz="2000" dirty="0" smtClean="0"/>
              <a:t>Update the information technology database to determine upgrade needs</a:t>
            </a:r>
          </a:p>
          <a:p>
            <a:pPr>
              <a:buFontTx/>
              <a:buChar char="-"/>
            </a:pPr>
            <a:r>
              <a:rPr lang="en-US" sz="2000" dirty="0" smtClean="0"/>
              <a:t>Develop detailed cost estimate for project an report to CIO</a:t>
            </a:r>
          </a:p>
          <a:p>
            <a:pPr>
              <a:buFontTx/>
              <a:buChar char="-"/>
            </a:pPr>
            <a:r>
              <a:rPr lang="en-US" sz="2000" dirty="0" smtClean="0"/>
              <a:t>Issue a request for quote to obtain hardware and software</a:t>
            </a:r>
          </a:p>
          <a:p>
            <a:pPr marL="0" indent="0" algn="ctr">
              <a:buNone/>
            </a:pPr>
            <a:r>
              <a:rPr lang="en-US" sz="2000" b="1" dirty="0" smtClean="0"/>
              <a:t>ROLES AND RESPONSIBILITIES</a:t>
            </a:r>
            <a:r>
              <a:rPr lang="en-US" sz="2000" dirty="0" smtClean="0"/>
              <a:t>:</a:t>
            </a:r>
          </a:p>
          <a:p>
            <a:pPr marL="0" indent="0">
              <a:buNone/>
            </a:pPr>
            <a:r>
              <a:rPr lang="en-US" sz="2000" dirty="0" smtClean="0"/>
              <a:t>Name			Role		Responsibility</a:t>
            </a:r>
          </a:p>
          <a:p>
            <a:pPr marL="0" indent="0">
              <a:buNone/>
            </a:pPr>
            <a:r>
              <a:rPr lang="en-US" sz="2000" dirty="0" smtClean="0"/>
              <a:t>Walter Smith		CEO		Project sponsor, monitor project</a:t>
            </a:r>
          </a:p>
          <a:p>
            <a:pPr marL="0" indent="0">
              <a:buNone/>
            </a:pPr>
            <a:r>
              <a:rPr lang="en-US" sz="2000" dirty="0" smtClean="0"/>
              <a:t>Mike </a:t>
            </a:r>
            <a:r>
              <a:rPr lang="en-US" sz="2000" dirty="0" err="1" smtClean="0"/>
              <a:t>Zwack</a:t>
            </a:r>
            <a:r>
              <a:rPr lang="en-US" sz="2000" dirty="0" smtClean="0"/>
              <a:t>		CIO		Monitor project, provide staff</a:t>
            </a:r>
          </a:p>
          <a:p>
            <a:pPr marL="0" indent="0">
              <a:buNone/>
            </a:pPr>
            <a:r>
              <a:rPr lang="en-US" sz="2000" dirty="0" smtClean="0"/>
              <a:t>David </a:t>
            </a:r>
            <a:r>
              <a:rPr lang="en-US" sz="2000" dirty="0" err="1" smtClean="0"/>
              <a:t>Sundblad</a:t>
            </a:r>
            <a:r>
              <a:rPr lang="en-US" sz="2000" dirty="0" smtClean="0"/>
              <a:t>		Project Manager	Plan and execute project</a:t>
            </a:r>
            <a:endParaRPr lang="id-ID"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 breakdown structure</a:t>
            </a:r>
            <a:endParaRPr lang="en-US" dirty="0"/>
          </a:p>
        </p:txBody>
      </p:sp>
      <p:sp>
        <p:nvSpPr>
          <p:cNvPr id="3" name="Content Placeholder 2"/>
          <p:cNvSpPr>
            <a:spLocks noGrp="1"/>
          </p:cNvSpPr>
          <p:nvPr>
            <p:ph idx="1"/>
          </p:nvPr>
        </p:nvSpPr>
        <p:spPr/>
        <p:txBody>
          <a:bodyPr/>
          <a:lstStyle/>
          <a:p>
            <a:r>
              <a:rPr lang="en-US" dirty="0" smtClean="0"/>
              <a:t>Is a deliverable-oriented grouping of the work involved in a project that defines the total scope of the project</a:t>
            </a:r>
            <a:endParaRPr lang="en-US" dirty="0"/>
          </a:p>
        </p:txBody>
      </p:sp>
    </p:spTree>
    <p:extLst>
      <p:ext uri="{BB962C8B-B14F-4D97-AF65-F5344CB8AC3E}">
        <p14:creationId xmlns:p14="http://schemas.microsoft.com/office/powerpoint/2010/main" val="2513502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Goal setting with &amp; without wbs</a:t>
            </a:r>
            <a:endParaRPr lang="id-ID" dirty="0"/>
          </a:p>
        </p:txBody>
      </p:sp>
      <p:pic>
        <p:nvPicPr>
          <p:cNvPr id="3075" name="Picture 3"/>
          <p:cNvPicPr>
            <a:picLocks noGrp="1" noChangeAspect="1" noChangeArrowheads="1"/>
          </p:cNvPicPr>
          <p:nvPr>
            <p:ph idx="1"/>
          </p:nvPr>
        </p:nvPicPr>
        <p:blipFill>
          <a:blip r:embed="rId2" cstate="print"/>
          <a:srcRect/>
          <a:stretch>
            <a:fillRect/>
          </a:stretch>
        </p:blipFill>
        <p:spPr bwMode="auto">
          <a:xfrm>
            <a:off x="457200" y="2286000"/>
            <a:ext cx="8153400" cy="3048000"/>
          </a:xfrm>
          <a:prstGeom prst="rect">
            <a:avLst/>
          </a:prstGeom>
          <a:noFill/>
          <a:ln w="9525">
            <a:noFill/>
            <a:miter lim="800000"/>
            <a:headEnd/>
            <a:tailEnd/>
          </a:ln>
          <a:effectLst/>
        </p:spPr>
      </p:pic>
    </p:spTree>
    <p:extLst>
      <p:ext uri="{BB962C8B-B14F-4D97-AF65-F5344CB8AC3E}">
        <p14:creationId xmlns:p14="http://schemas.microsoft.com/office/powerpoint/2010/main" val="883403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6565"/>
            <a:ext cx="8686800" cy="838200"/>
          </a:xfrm>
        </p:spPr>
        <p:txBody>
          <a:bodyPr/>
          <a:lstStyle/>
          <a:p>
            <a:pPr algn="ctr"/>
            <a:r>
              <a:rPr lang="en-US" dirty="0" err="1" smtClean="0"/>
              <a:t>Wbs</a:t>
            </a:r>
            <a:r>
              <a:rPr lang="en-US" dirty="0" smtClean="0"/>
              <a:t> example</a:t>
            </a:r>
            <a:endParaRPr lang="en-US" dirty="0"/>
          </a:p>
        </p:txBody>
      </p:sp>
      <p:sp>
        <p:nvSpPr>
          <p:cNvPr id="3" name="Content Placeholder 2"/>
          <p:cNvSpPr>
            <a:spLocks noGrp="1"/>
          </p:cNvSpPr>
          <p:nvPr>
            <p:ph idx="1"/>
          </p:nvPr>
        </p:nvSpPr>
        <p:spPr>
          <a:xfrm>
            <a:off x="304800" y="838200"/>
            <a:ext cx="8686800" cy="5791200"/>
          </a:xfrm>
        </p:spPr>
        <p:txBody>
          <a:bodyPr>
            <a:normAutofit fontScale="92500" lnSpcReduction="10000"/>
          </a:bodyPr>
          <a:lstStyle/>
          <a:p>
            <a:pPr marL="0" indent="0">
              <a:buNone/>
            </a:pPr>
            <a:r>
              <a:rPr lang="en-US" sz="2400" dirty="0" smtClean="0"/>
              <a:t>1.0 Concept</a:t>
            </a:r>
          </a:p>
          <a:p>
            <a:pPr marL="0" indent="0">
              <a:buNone/>
            </a:pPr>
            <a:r>
              <a:rPr lang="en-US" sz="2400" dirty="0"/>
              <a:t>	</a:t>
            </a:r>
            <a:r>
              <a:rPr lang="en-US" sz="2400" dirty="0" smtClean="0"/>
              <a:t>1.1 Evaluate current systems</a:t>
            </a:r>
          </a:p>
          <a:p>
            <a:pPr marL="0" indent="0">
              <a:buNone/>
            </a:pPr>
            <a:r>
              <a:rPr lang="en-US" sz="2400" dirty="0"/>
              <a:t>	</a:t>
            </a:r>
            <a:r>
              <a:rPr lang="en-US" sz="2400" dirty="0" smtClean="0"/>
              <a:t>1.2 Define requirements</a:t>
            </a:r>
          </a:p>
          <a:p>
            <a:pPr marL="0" indent="0">
              <a:buNone/>
            </a:pPr>
            <a:r>
              <a:rPr lang="en-US" sz="2400" dirty="0"/>
              <a:t>	</a:t>
            </a:r>
            <a:r>
              <a:rPr lang="en-US" sz="2400" dirty="0" smtClean="0"/>
              <a:t>	1.2.1 Define user requirements</a:t>
            </a:r>
          </a:p>
          <a:p>
            <a:pPr marL="0" indent="0">
              <a:buNone/>
            </a:pPr>
            <a:r>
              <a:rPr lang="en-US" sz="2400" dirty="0"/>
              <a:t>	</a:t>
            </a:r>
            <a:r>
              <a:rPr lang="en-US" sz="2400" dirty="0" smtClean="0"/>
              <a:t>	1.2.2 Define content requirements</a:t>
            </a:r>
          </a:p>
          <a:p>
            <a:pPr marL="0" indent="0">
              <a:buNone/>
            </a:pPr>
            <a:r>
              <a:rPr lang="en-US" sz="2400" dirty="0"/>
              <a:t>	</a:t>
            </a:r>
            <a:r>
              <a:rPr lang="en-US" sz="2400" dirty="0" smtClean="0"/>
              <a:t>	1.2.3 Define system requirements</a:t>
            </a:r>
          </a:p>
          <a:p>
            <a:pPr marL="0" indent="0">
              <a:buNone/>
            </a:pPr>
            <a:r>
              <a:rPr lang="en-US" sz="2400" dirty="0"/>
              <a:t>	</a:t>
            </a:r>
            <a:r>
              <a:rPr lang="en-US" sz="2400" dirty="0" smtClean="0"/>
              <a:t>	1.2.4 Define server owner requirement</a:t>
            </a:r>
          </a:p>
          <a:p>
            <a:pPr marL="0" indent="0">
              <a:buNone/>
            </a:pPr>
            <a:r>
              <a:rPr lang="en-US" sz="2400" dirty="0"/>
              <a:t>	</a:t>
            </a:r>
            <a:r>
              <a:rPr lang="en-US" sz="2400" dirty="0" smtClean="0"/>
              <a:t>1.3 Define specific functionality</a:t>
            </a:r>
          </a:p>
          <a:p>
            <a:pPr marL="0" indent="0">
              <a:buNone/>
            </a:pPr>
            <a:r>
              <a:rPr lang="en-US" sz="2400" dirty="0"/>
              <a:t>	</a:t>
            </a:r>
            <a:r>
              <a:rPr lang="en-US" sz="2400" dirty="0" smtClean="0"/>
              <a:t>1.4 Define risks and risk management approach</a:t>
            </a:r>
          </a:p>
          <a:p>
            <a:pPr marL="0" indent="0">
              <a:buNone/>
            </a:pPr>
            <a:r>
              <a:rPr lang="en-US" sz="2400" dirty="0"/>
              <a:t>	</a:t>
            </a:r>
            <a:r>
              <a:rPr lang="en-US" sz="2400" dirty="0" smtClean="0"/>
              <a:t>1.5 Develop project plan</a:t>
            </a:r>
          </a:p>
          <a:p>
            <a:pPr marL="0" indent="0">
              <a:buNone/>
            </a:pPr>
            <a:r>
              <a:rPr lang="en-US" sz="2400" dirty="0"/>
              <a:t>	</a:t>
            </a:r>
            <a:r>
              <a:rPr lang="en-US" sz="2400" dirty="0" smtClean="0"/>
              <a:t>1.6 Brief web development team</a:t>
            </a:r>
          </a:p>
          <a:p>
            <a:pPr marL="0" indent="0">
              <a:buNone/>
            </a:pPr>
            <a:r>
              <a:rPr lang="en-US" sz="2400" dirty="0" smtClean="0"/>
              <a:t>2.0 Web Site Design</a:t>
            </a:r>
          </a:p>
          <a:p>
            <a:pPr marL="0" indent="0">
              <a:buNone/>
            </a:pPr>
            <a:r>
              <a:rPr lang="en-US" sz="2400" dirty="0" smtClean="0"/>
              <a:t>3.0 Web Site Development</a:t>
            </a:r>
          </a:p>
          <a:p>
            <a:pPr marL="0" indent="0">
              <a:buNone/>
            </a:pPr>
            <a:r>
              <a:rPr lang="en-US" sz="2400" dirty="0" smtClean="0"/>
              <a:t>4.0 Roll Out</a:t>
            </a:r>
          </a:p>
          <a:p>
            <a:pPr marL="0" indent="0">
              <a:buNone/>
            </a:pPr>
            <a:r>
              <a:rPr lang="en-US" sz="2400" dirty="0" smtClean="0"/>
              <a:t>5.0 Support</a:t>
            </a:r>
          </a:p>
          <a:p>
            <a:pPr marL="0" indent="0">
              <a:buNone/>
            </a:pPr>
            <a:endParaRPr lang="en-US" sz="2400" dirty="0"/>
          </a:p>
        </p:txBody>
      </p:sp>
    </p:spTree>
    <p:extLst>
      <p:ext uri="{BB962C8B-B14F-4D97-AF65-F5344CB8AC3E}">
        <p14:creationId xmlns:p14="http://schemas.microsoft.com/office/powerpoint/2010/main" val="3706311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developing </a:t>
            </a:r>
            <a:r>
              <a:rPr lang="en-US" dirty="0" err="1" smtClean="0"/>
              <a:t>wbs</a:t>
            </a:r>
            <a:endParaRPr lang="en-US" dirty="0"/>
          </a:p>
        </p:txBody>
      </p:sp>
      <p:sp>
        <p:nvSpPr>
          <p:cNvPr id="3" name="Content Placeholder 2"/>
          <p:cNvSpPr>
            <a:spLocks noGrp="1"/>
          </p:cNvSpPr>
          <p:nvPr>
            <p:ph idx="1"/>
          </p:nvPr>
        </p:nvSpPr>
        <p:spPr/>
        <p:txBody>
          <a:bodyPr/>
          <a:lstStyle/>
          <a:p>
            <a:r>
              <a:rPr lang="en-US" dirty="0" smtClean="0"/>
              <a:t>Using guidelines</a:t>
            </a:r>
          </a:p>
          <a:p>
            <a:r>
              <a:rPr lang="en-US" dirty="0" smtClean="0"/>
              <a:t>The analogy approach</a:t>
            </a:r>
          </a:p>
          <a:p>
            <a:r>
              <a:rPr lang="en-US" dirty="0" smtClean="0"/>
              <a:t>The top down approach</a:t>
            </a:r>
          </a:p>
          <a:p>
            <a:r>
              <a:rPr lang="en-US" dirty="0" smtClean="0"/>
              <a:t>The bottom up approach</a:t>
            </a:r>
          </a:p>
          <a:p>
            <a:r>
              <a:rPr lang="en-US" dirty="0" smtClean="0"/>
              <a:t>The mind-mapping approach</a:t>
            </a:r>
            <a:endParaRPr lang="en-US" dirty="0"/>
          </a:p>
        </p:txBody>
      </p:sp>
    </p:spTree>
    <p:extLst>
      <p:ext uri="{BB962C8B-B14F-4D97-AF65-F5344CB8AC3E}">
        <p14:creationId xmlns:p14="http://schemas.microsoft.com/office/powerpoint/2010/main" val="3044542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Scope verification</a:t>
            </a:r>
            <a:endParaRPr lang="en-US" dirty="0"/>
          </a:p>
        </p:txBody>
      </p:sp>
      <p:sp>
        <p:nvSpPr>
          <p:cNvPr id="3" name="Content Placeholder 2"/>
          <p:cNvSpPr>
            <a:spLocks noGrp="1"/>
          </p:cNvSpPr>
          <p:nvPr>
            <p:ph idx="1"/>
          </p:nvPr>
        </p:nvSpPr>
        <p:spPr/>
        <p:txBody>
          <a:bodyPr/>
          <a:lstStyle/>
          <a:p>
            <a:r>
              <a:rPr lang="en-US" dirty="0" smtClean="0"/>
              <a:t>Scope verification involves formal acceptance of the completed project scope by the stakeholders.</a:t>
            </a:r>
            <a:endParaRPr lang="en-US" dirty="0"/>
          </a:p>
        </p:txBody>
      </p:sp>
    </p:spTree>
    <p:extLst>
      <p:ext uri="{BB962C8B-B14F-4D97-AF65-F5344CB8AC3E}">
        <p14:creationId xmlns:p14="http://schemas.microsoft.com/office/powerpoint/2010/main" val="22980014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2693</TotalTime>
  <Words>440</Words>
  <Application>Microsoft Office PowerPoint</Application>
  <PresentationFormat>On-screen Show (4:3)</PresentationFormat>
  <Paragraphs>66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Trek</vt:lpstr>
      <vt:lpstr>PowerPoint Presentation</vt:lpstr>
      <vt:lpstr>SCOPE OF PROJECT</vt:lpstr>
      <vt:lpstr>Project Scope Management</vt:lpstr>
      <vt:lpstr>Sample Scope Planning &amp; Definition</vt:lpstr>
      <vt:lpstr>Work breakdown structure</vt:lpstr>
      <vt:lpstr>Goal setting with &amp; without wbs</vt:lpstr>
      <vt:lpstr>Wbs example</vt:lpstr>
      <vt:lpstr>Approaches to developing wbs</vt:lpstr>
      <vt:lpstr>Scope verification</vt:lpstr>
      <vt:lpstr>Scope control</vt:lpstr>
      <vt:lpstr>CONTROL SYSTEM</vt:lpstr>
      <vt:lpstr>CONTROL SYSTEM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Technology  Project Management  DR. HERMAN S. MBA</dc:title>
  <dc:creator>Herman</dc:creator>
  <cp:lastModifiedBy>Universitas Komputer Indonesia</cp:lastModifiedBy>
  <cp:revision>225</cp:revision>
  <dcterms:created xsi:type="dcterms:W3CDTF">2011-02-11T03:03:21Z</dcterms:created>
  <dcterms:modified xsi:type="dcterms:W3CDTF">2013-03-03T13:46:05Z</dcterms:modified>
</cp:coreProperties>
</file>