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xls" ContentType="application/vnd.ms-exce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87" r:id="rId2"/>
    <p:sldId id="289" r:id="rId3"/>
    <p:sldId id="272" r:id="rId4"/>
    <p:sldId id="288" r:id="rId5"/>
    <p:sldId id="291" r:id="rId6"/>
    <p:sldId id="292" r:id="rId7"/>
    <p:sldId id="293" r:id="rId8"/>
    <p:sldId id="294" r:id="rId9"/>
    <p:sldId id="295" r:id="rId10"/>
    <p:sldId id="296" r:id="rId11"/>
    <p:sldId id="297" r:id="rId12"/>
    <p:sldId id="299" r:id="rId13"/>
    <p:sldId id="300" r:id="rId14"/>
    <p:sldId id="301" r:id="rId15"/>
    <p:sldId id="308" r:id="rId16"/>
    <p:sldId id="309" r:id="rId17"/>
    <p:sldId id="303" r:id="rId18"/>
    <p:sldId id="305" r:id="rId19"/>
    <p:sldId id="307" r:id="rId20"/>
    <p:sldId id="310" r:id="rId21"/>
    <p:sldId id="311" r:id="rId22"/>
    <p:sldId id="312" r:id="rId23"/>
    <p:sldId id="313" r:id="rId24"/>
    <p:sldId id="270"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606" y="-102"/>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F60B0D1-6225-446A-9B3C-D33B85F0FCF0}" type="datetimeFigureOut">
              <a:rPr lang="en-US" smtClean="0"/>
              <a:pPr/>
              <a:t>3/7/2013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DEB3249-BF69-428C-B170-4A3D21F4BD78}" type="slidenum">
              <a:rPr lang="en-US" smtClean="0"/>
              <a:pPr/>
              <a:t>‹#›</a:t>
            </a:fld>
            <a:endParaRPr lang="en-US"/>
          </a:p>
        </p:txBody>
      </p:sp>
    </p:spTree>
    <p:extLst>
      <p:ext uri="{BB962C8B-B14F-4D97-AF65-F5344CB8AC3E}">
        <p14:creationId xmlns:p14="http://schemas.microsoft.com/office/powerpoint/2010/main" xmlns="" val="33384363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8E9F1A8E-ED8B-4285-ADE0-24AE1C4B1FDA}" type="slidenum">
              <a:rPr lang="en-US"/>
              <a:pPr eaLnBrk="1" hangingPunct="1"/>
              <a:t>6</a:t>
            </a:fld>
            <a:endParaRPr lang="en-US"/>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595E236-B8B7-4D30-BB3C-0D540023DB45}" type="slidenum">
              <a:rPr lang="en-US"/>
              <a:pPr eaLnBrk="1" hangingPunct="1"/>
              <a:t>7</a:t>
            </a:fld>
            <a:endParaRPr lang="en-US"/>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822F407-99EF-4D70-BE71-34BE9CBE45F6}" type="slidenum">
              <a:rPr lang="en-US"/>
              <a:pPr eaLnBrk="1" hangingPunct="1"/>
              <a:t>8</a:t>
            </a:fld>
            <a:endParaRPr lang="en-US"/>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04470461-04BD-4071-9C73-5BE957AD3A73}" type="slidenum">
              <a:rPr lang="en-US"/>
              <a:pPr eaLnBrk="1" hangingPunct="1"/>
              <a:t>9</a:t>
            </a:fld>
            <a:endParaRPr lang="en-US"/>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3645BE8-9265-4F8C-91E6-DCEB241BF54B}" type="slidenum">
              <a:rPr lang="en-US"/>
              <a:pPr eaLnBrk="1" hangingPunct="1"/>
              <a:t>10</a:t>
            </a:fld>
            <a:endParaRPr lang="en-US"/>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F7A35BC6-341A-4B0C-9643-9C27CFCCA004}" type="slidenum">
              <a:rPr lang="en-US"/>
              <a:pPr eaLnBrk="1" hangingPunct="1"/>
              <a:t>11</a:t>
            </a:fld>
            <a:endParaRPr lang="en-US"/>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r>
              <a:rPr lang="en-US" smtClean="0"/>
              <a:t>This matrix is mostly self explanatory, we just have to remember if we know that if we have factors that have low seriousness of impact and high probability of occurrence then should not focus to hard on them and therefore we put minimum resources if any on them. </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DA00F08-4897-4968-9945-DFEADD62C162}" type="slidenum">
              <a:rPr lang="en-US"/>
              <a:pPr eaLnBrk="1" hangingPunct="1"/>
              <a:t>12</a:t>
            </a:fld>
            <a:endParaRPr lang="en-US"/>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3622D63-102B-45AC-B38F-385B0F3C631B}" type="datetimeFigureOut">
              <a:rPr lang="en-US" smtClean="0"/>
              <a:pPr/>
              <a:t>3/7/2013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6AE127-3F51-4531-A527-BA39F064344E}" type="slidenum">
              <a:rPr lang="en-US" smtClean="0"/>
              <a:pPr/>
              <a:t>‹#›</a:t>
            </a:fld>
            <a:endParaRPr lang="en-US"/>
          </a:p>
        </p:txBody>
      </p:sp>
    </p:spTree>
    <p:extLst>
      <p:ext uri="{BB962C8B-B14F-4D97-AF65-F5344CB8AC3E}">
        <p14:creationId xmlns:p14="http://schemas.microsoft.com/office/powerpoint/2010/main" xmlns="" val="23358438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622D63-102B-45AC-B38F-385B0F3C631B}" type="datetimeFigureOut">
              <a:rPr lang="en-US" smtClean="0"/>
              <a:pPr/>
              <a:t>3/7/2013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6AE127-3F51-4531-A527-BA39F064344E}" type="slidenum">
              <a:rPr lang="en-US" smtClean="0"/>
              <a:pPr/>
              <a:t>‹#›</a:t>
            </a:fld>
            <a:endParaRPr lang="en-US"/>
          </a:p>
        </p:txBody>
      </p:sp>
    </p:spTree>
    <p:extLst>
      <p:ext uri="{BB962C8B-B14F-4D97-AF65-F5344CB8AC3E}">
        <p14:creationId xmlns:p14="http://schemas.microsoft.com/office/powerpoint/2010/main" xmlns="" val="13968556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622D63-102B-45AC-B38F-385B0F3C631B}" type="datetimeFigureOut">
              <a:rPr lang="en-US" smtClean="0"/>
              <a:pPr/>
              <a:t>3/7/2013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6AE127-3F51-4531-A527-BA39F064344E}" type="slidenum">
              <a:rPr lang="en-US" smtClean="0"/>
              <a:pPr/>
              <a:t>‹#›</a:t>
            </a:fld>
            <a:endParaRPr lang="en-US"/>
          </a:p>
        </p:txBody>
      </p:sp>
    </p:spTree>
    <p:extLst>
      <p:ext uri="{BB962C8B-B14F-4D97-AF65-F5344CB8AC3E}">
        <p14:creationId xmlns:p14="http://schemas.microsoft.com/office/powerpoint/2010/main" xmlns="" val="24296504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622D63-102B-45AC-B38F-385B0F3C631B}" type="datetimeFigureOut">
              <a:rPr lang="en-US" smtClean="0"/>
              <a:pPr/>
              <a:t>3/7/2013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6AE127-3F51-4531-A527-BA39F064344E}" type="slidenum">
              <a:rPr lang="en-US" smtClean="0"/>
              <a:pPr/>
              <a:t>‹#›</a:t>
            </a:fld>
            <a:endParaRPr lang="en-US"/>
          </a:p>
        </p:txBody>
      </p:sp>
    </p:spTree>
    <p:extLst>
      <p:ext uri="{BB962C8B-B14F-4D97-AF65-F5344CB8AC3E}">
        <p14:creationId xmlns:p14="http://schemas.microsoft.com/office/powerpoint/2010/main" xmlns="" val="1802070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3622D63-102B-45AC-B38F-385B0F3C631B}" type="datetimeFigureOut">
              <a:rPr lang="en-US" smtClean="0"/>
              <a:pPr/>
              <a:t>3/7/2013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6AE127-3F51-4531-A527-BA39F064344E}" type="slidenum">
              <a:rPr lang="en-US" smtClean="0"/>
              <a:pPr/>
              <a:t>‹#›</a:t>
            </a:fld>
            <a:endParaRPr lang="en-US"/>
          </a:p>
        </p:txBody>
      </p:sp>
    </p:spTree>
    <p:extLst>
      <p:ext uri="{BB962C8B-B14F-4D97-AF65-F5344CB8AC3E}">
        <p14:creationId xmlns:p14="http://schemas.microsoft.com/office/powerpoint/2010/main" xmlns="" val="18722887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3622D63-102B-45AC-B38F-385B0F3C631B}" type="datetimeFigureOut">
              <a:rPr lang="en-US" smtClean="0"/>
              <a:pPr/>
              <a:t>3/7/2013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6AE127-3F51-4531-A527-BA39F064344E}" type="slidenum">
              <a:rPr lang="en-US" smtClean="0"/>
              <a:pPr/>
              <a:t>‹#›</a:t>
            </a:fld>
            <a:endParaRPr lang="en-US"/>
          </a:p>
        </p:txBody>
      </p:sp>
    </p:spTree>
    <p:extLst>
      <p:ext uri="{BB962C8B-B14F-4D97-AF65-F5344CB8AC3E}">
        <p14:creationId xmlns:p14="http://schemas.microsoft.com/office/powerpoint/2010/main" xmlns="" val="21178170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3622D63-102B-45AC-B38F-385B0F3C631B}" type="datetimeFigureOut">
              <a:rPr lang="en-US" smtClean="0"/>
              <a:pPr/>
              <a:t>3/7/2013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F6AE127-3F51-4531-A527-BA39F064344E}" type="slidenum">
              <a:rPr lang="en-US" smtClean="0"/>
              <a:pPr/>
              <a:t>‹#›</a:t>
            </a:fld>
            <a:endParaRPr lang="en-US"/>
          </a:p>
        </p:txBody>
      </p:sp>
    </p:spTree>
    <p:extLst>
      <p:ext uri="{BB962C8B-B14F-4D97-AF65-F5344CB8AC3E}">
        <p14:creationId xmlns:p14="http://schemas.microsoft.com/office/powerpoint/2010/main" xmlns="" val="30763094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3622D63-102B-45AC-B38F-385B0F3C631B}" type="datetimeFigureOut">
              <a:rPr lang="en-US" smtClean="0"/>
              <a:pPr/>
              <a:t>3/7/2013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F6AE127-3F51-4531-A527-BA39F064344E}" type="slidenum">
              <a:rPr lang="en-US" smtClean="0"/>
              <a:pPr/>
              <a:t>‹#›</a:t>
            </a:fld>
            <a:endParaRPr lang="en-US"/>
          </a:p>
        </p:txBody>
      </p:sp>
    </p:spTree>
    <p:extLst>
      <p:ext uri="{BB962C8B-B14F-4D97-AF65-F5344CB8AC3E}">
        <p14:creationId xmlns:p14="http://schemas.microsoft.com/office/powerpoint/2010/main" xmlns="" val="23639798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622D63-102B-45AC-B38F-385B0F3C631B}" type="datetimeFigureOut">
              <a:rPr lang="en-US" smtClean="0"/>
              <a:pPr/>
              <a:t>3/7/2013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F6AE127-3F51-4531-A527-BA39F064344E}" type="slidenum">
              <a:rPr lang="en-US" smtClean="0"/>
              <a:pPr/>
              <a:t>‹#›</a:t>
            </a:fld>
            <a:endParaRPr lang="en-US"/>
          </a:p>
        </p:txBody>
      </p:sp>
    </p:spTree>
    <p:extLst>
      <p:ext uri="{BB962C8B-B14F-4D97-AF65-F5344CB8AC3E}">
        <p14:creationId xmlns:p14="http://schemas.microsoft.com/office/powerpoint/2010/main" xmlns="" val="40976012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622D63-102B-45AC-B38F-385B0F3C631B}" type="datetimeFigureOut">
              <a:rPr lang="en-US" smtClean="0"/>
              <a:pPr/>
              <a:t>3/7/2013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6AE127-3F51-4531-A527-BA39F064344E}" type="slidenum">
              <a:rPr lang="en-US" smtClean="0"/>
              <a:pPr/>
              <a:t>‹#›</a:t>
            </a:fld>
            <a:endParaRPr lang="en-US"/>
          </a:p>
        </p:txBody>
      </p:sp>
    </p:spTree>
    <p:extLst>
      <p:ext uri="{BB962C8B-B14F-4D97-AF65-F5344CB8AC3E}">
        <p14:creationId xmlns:p14="http://schemas.microsoft.com/office/powerpoint/2010/main" xmlns="" val="39229578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622D63-102B-45AC-B38F-385B0F3C631B}" type="datetimeFigureOut">
              <a:rPr lang="en-US" smtClean="0"/>
              <a:pPr/>
              <a:t>3/7/2013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6AE127-3F51-4531-A527-BA39F064344E}" type="slidenum">
              <a:rPr lang="en-US" smtClean="0"/>
              <a:pPr/>
              <a:t>‹#›</a:t>
            </a:fld>
            <a:endParaRPr lang="en-US"/>
          </a:p>
        </p:txBody>
      </p:sp>
    </p:spTree>
    <p:extLst>
      <p:ext uri="{BB962C8B-B14F-4D97-AF65-F5344CB8AC3E}">
        <p14:creationId xmlns:p14="http://schemas.microsoft.com/office/powerpoint/2010/main" xmlns="" val="34699765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622D63-102B-45AC-B38F-385B0F3C631B}" type="datetimeFigureOut">
              <a:rPr lang="en-US" smtClean="0"/>
              <a:pPr/>
              <a:t>3/7/2013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6AE127-3F51-4531-A527-BA39F064344E}" type="slidenum">
              <a:rPr lang="en-US" smtClean="0"/>
              <a:pPr/>
              <a:t>‹#›</a:t>
            </a:fld>
            <a:endParaRPr lang="en-US"/>
          </a:p>
        </p:txBody>
      </p:sp>
    </p:spTree>
    <p:extLst>
      <p:ext uri="{BB962C8B-B14F-4D97-AF65-F5344CB8AC3E}">
        <p14:creationId xmlns:p14="http://schemas.microsoft.com/office/powerpoint/2010/main" xmlns="" val="15000229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www.google.co.id/imgres?imgurl=http://elowpii189.files.wordpress.com/2011/06/thank_you_comment_21.jpg&amp;imgrefurl=http://elowpii189.wordpress.com/2011/06/08/thank-you-sorry-_/&amp;usg=__Dxgbbd5Cvalr0wUh0wa8_SdtmwE=&amp;h=335&amp;w=500&amp;sz=67&amp;hl=id&amp;start=3&amp;zoom=1&amp;tbnid=Am7leKEWCo1NjM:&amp;tbnh=87&amp;tbnw=130&amp;ei=voeWTqL-KYf4rQfOk7SBBA&amp;prev=/images?q=thank+you&amp;hl=id&amp;sa=X&amp;tbm=isch&amp;itbs=1"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oleObject" Target="../embeddings/Microsoft_Office_Excel_97-2003_Worksheet1.xls"/><Relationship Id="rId2" Type="http://schemas.openxmlformats.org/officeDocument/2006/relationships/slideLayout" Target="../slideLayouts/slideLayout6.xml"/><Relationship Id="rId1" Type="http://schemas.openxmlformats.org/officeDocument/2006/relationships/vmlDrawing" Target="../drawings/vmlDrawing1.v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18393"/>
            <a:ext cx="9143999" cy="678705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4" name="Rectangle 2"/>
          <p:cNvSpPr txBox="1">
            <a:spLocks noChangeArrowheads="1"/>
          </p:cNvSpPr>
          <p:nvPr/>
        </p:nvSpPr>
        <p:spPr>
          <a:xfrm>
            <a:off x="0" y="228600"/>
            <a:ext cx="9144000" cy="3276600"/>
          </a:xfrm>
          <a:prstGeom prst="rect">
            <a:avLst/>
          </a:prstGeom>
        </p:spPr>
        <p:txBody>
          <a:bodyPr anchor="ctr">
            <a:normAutofit/>
          </a:bodyPr>
          <a:lstStyle/>
          <a:p>
            <a:pPr algn="ctr" eaLnBrk="1" fontAlgn="auto" hangingPunct="1">
              <a:spcAft>
                <a:spcPts val="0"/>
              </a:spcAft>
              <a:defRPr/>
            </a:pPr>
            <a:r>
              <a:rPr lang="id-ID" sz="5400" dirty="0">
                <a:solidFill>
                  <a:schemeClr val="bg1"/>
                </a:solidFill>
                <a:latin typeface="Algerian" pitchFamily="82" charset="0"/>
                <a:ea typeface="+mj-ea"/>
                <a:cs typeface="+mj-cs"/>
              </a:rPr>
              <a:t>STRATEGIC MANAGEMENT</a:t>
            </a:r>
            <a:r>
              <a:rPr lang="id-ID" sz="6600" dirty="0">
                <a:solidFill>
                  <a:schemeClr val="bg1"/>
                </a:solidFill>
                <a:latin typeface="Algerian" pitchFamily="82" charset="0"/>
                <a:ea typeface="+mj-ea"/>
                <a:cs typeface="+mj-cs"/>
              </a:rPr>
              <a:t/>
            </a:r>
            <a:br>
              <a:rPr lang="id-ID" sz="6600" dirty="0">
                <a:solidFill>
                  <a:schemeClr val="bg1"/>
                </a:solidFill>
                <a:latin typeface="Algerian" pitchFamily="82" charset="0"/>
                <a:ea typeface="+mj-ea"/>
                <a:cs typeface="+mj-cs"/>
              </a:rPr>
            </a:br>
            <a:r>
              <a:rPr lang="id-ID" sz="2800" dirty="0">
                <a:solidFill>
                  <a:schemeClr val="bg1"/>
                </a:solidFill>
                <a:latin typeface="Algerian" pitchFamily="82" charset="0"/>
                <a:ea typeface="+mj-ea"/>
                <a:cs typeface="+mj-cs"/>
              </a:rPr>
              <a:t>DR. HERMAN S. MBA</a:t>
            </a:r>
            <a:endParaRPr lang="en-US" sz="4400" dirty="0">
              <a:solidFill>
                <a:schemeClr val="bg1"/>
              </a:solidFill>
              <a:latin typeface="Algerian" pitchFamily="82" charset="0"/>
              <a:ea typeface="+mj-ea"/>
              <a:cs typeface="+mj-cs"/>
            </a:endParaRPr>
          </a:p>
        </p:txBody>
      </p:sp>
      <p:sp>
        <p:nvSpPr>
          <p:cNvPr id="5" name="Rectangle 4"/>
          <p:cNvSpPr/>
          <p:nvPr/>
        </p:nvSpPr>
        <p:spPr>
          <a:xfrm>
            <a:off x="1478854" y="2967335"/>
            <a:ext cx="6186309" cy="830997"/>
          </a:xfrm>
          <a:prstGeom prst="rect">
            <a:avLst/>
          </a:prstGeom>
          <a:noFill/>
        </p:spPr>
        <p:txBody>
          <a:bodyPr wrap="none">
            <a:spAutoFit/>
          </a:bodyPr>
          <a:lstStyle/>
          <a:p>
            <a:pPr algn="ctr">
              <a:defRPr/>
            </a:pPr>
            <a:r>
              <a:rPr lang="en-US" sz="4800" b="1" cap="all" dirty="0" smtClean="0">
                <a:ln w="9000" cmpd="sng">
                  <a:solidFill>
                    <a:schemeClr val="accent4">
                      <a:shade val="50000"/>
                      <a:satMod val="120000"/>
                    </a:schemeClr>
                  </a:solidFill>
                  <a:prstDash val="solid"/>
                </a:ln>
                <a:solidFill>
                  <a:srgbClr val="FFC000"/>
                </a:solidFill>
                <a:effectLst>
                  <a:reflection blurRad="12700" stA="28000" endPos="45000" dist="1000" dir="5400000" sy="-100000" algn="bl" rotWithShape="0"/>
                </a:effectLst>
                <a:latin typeface="Algerian" pitchFamily="82" charset="0"/>
              </a:rPr>
              <a:t>Business strategy</a:t>
            </a:r>
            <a:endParaRPr lang="en-US" sz="4800" b="1" cap="all" dirty="0">
              <a:ln w="9000" cmpd="sng">
                <a:solidFill>
                  <a:schemeClr val="accent4">
                    <a:shade val="50000"/>
                    <a:satMod val="120000"/>
                  </a:schemeClr>
                </a:solidFill>
                <a:prstDash val="solid"/>
              </a:ln>
              <a:solidFill>
                <a:srgbClr val="FFC000"/>
              </a:solidFill>
              <a:effectLst>
                <a:reflection blurRad="12700" stA="28000" endPos="45000" dist="1000" dir="5400000" sy="-100000" algn="bl" rotWithShape="0"/>
              </a:effectLst>
            </a:endParaRPr>
          </a:p>
        </p:txBody>
      </p:sp>
      <p:sp>
        <p:nvSpPr>
          <p:cNvPr id="6" name="Rectangle 3"/>
          <p:cNvSpPr txBox="1">
            <a:spLocks noChangeArrowheads="1"/>
          </p:cNvSpPr>
          <p:nvPr/>
        </p:nvSpPr>
        <p:spPr>
          <a:xfrm>
            <a:off x="147555" y="4876800"/>
            <a:ext cx="8848897" cy="1752600"/>
          </a:xfrm>
          <a:prstGeom prst="rect">
            <a:avLst/>
          </a:prstGeom>
        </p:spPr>
        <p:txBody>
          <a:bodyPr>
            <a:noAutofit/>
          </a:bodyPr>
          <a:lstStyle/>
          <a:p>
            <a:pPr marL="342900" indent="-342900" algn="ctr" eaLnBrk="1" fontAlgn="auto" hangingPunct="1">
              <a:spcBef>
                <a:spcPct val="20000"/>
              </a:spcBef>
              <a:spcAft>
                <a:spcPts val="0"/>
              </a:spcAft>
              <a:defRPr/>
            </a:pPr>
            <a:r>
              <a:rPr lang="id-ID" sz="3600" b="1" dirty="0">
                <a:solidFill>
                  <a:srgbClr val="FFFF00"/>
                </a:solidFill>
                <a:latin typeface="Algerian" pitchFamily="82" charset="0"/>
              </a:rPr>
              <a:t>Magister Management </a:t>
            </a:r>
            <a:r>
              <a:rPr lang="id-ID" sz="3600" b="1" dirty="0" smtClean="0">
                <a:solidFill>
                  <a:srgbClr val="FFFF00"/>
                </a:solidFill>
                <a:latin typeface="Algerian" pitchFamily="82" charset="0"/>
              </a:rPr>
              <a:t>Program</a:t>
            </a:r>
            <a:endParaRPr lang="id-ID" sz="3600" b="1" dirty="0">
              <a:solidFill>
                <a:srgbClr val="FFFF00"/>
              </a:solidFill>
              <a:latin typeface="Algerian" pitchFamily="82" charset="0"/>
            </a:endParaRPr>
          </a:p>
          <a:p>
            <a:pPr marL="342900" indent="-342900" algn="ctr" eaLnBrk="1" fontAlgn="auto" hangingPunct="1">
              <a:spcBef>
                <a:spcPct val="20000"/>
              </a:spcBef>
              <a:spcAft>
                <a:spcPts val="0"/>
              </a:spcAft>
              <a:defRPr/>
            </a:pPr>
            <a:r>
              <a:rPr lang="id-ID" sz="3600" b="1" dirty="0">
                <a:solidFill>
                  <a:srgbClr val="FFFF00"/>
                </a:solidFill>
                <a:latin typeface="Algerian" pitchFamily="82" charset="0"/>
              </a:rPr>
              <a:t>Universitas Komputer Indonesia</a:t>
            </a:r>
            <a:endParaRPr lang="en-US" sz="3600" b="1" dirty="0">
              <a:solidFill>
                <a:srgbClr val="FFFF00"/>
              </a:solidFill>
              <a:latin typeface="Algerian" pitchFamily="82" charset="0"/>
            </a:endParaRPr>
          </a:p>
        </p:txBody>
      </p:sp>
    </p:spTree>
    <p:extLst>
      <p:ext uri="{BB962C8B-B14F-4D97-AF65-F5344CB8AC3E}">
        <p14:creationId xmlns:p14="http://schemas.microsoft.com/office/powerpoint/2010/main" xmlns="" val="15526250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274638"/>
            <a:ext cx="8229600" cy="993775"/>
          </a:xfrm>
        </p:spPr>
        <p:txBody>
          <a:bodyPr/>
          <a:lstStyle/>
          <a:p>
            <a:pPr eaLnBrk="1" hangingPunct="1"/>
            <a:r>
              <a:rPr lang="en-GB" sz="4000" smtClean="0"/>
              <a:t>SWOT: external factors</a:t>
            </a:r>
            <a:endParaRPr lang="en-GB" smtClean="0"/>
          </a:p>
        </p:txBody>
      </p:sp>
      <p:sp>
        <p:nvSpPr>
          <p:cNvPr id="20483" name="Rectangle 3"/>
          <p:cNvSpPr>
            <a:spLocks noGrp="1" noChangeArrowheads="1"/>
          </p:cNvSpPr>
          <p:nvPr>
            <p:ph type="body" idx="1"/>
          </p:nvPr>
        </p:nvSpPr>
        <p:spPr>
          <a:xfrm>
            <a:off x="457200" y="1412875"/>
            <a:ext cx="8229600" cy="5111750"/>
          </a:xfrm>
        </p:spPr>
        <p:txBody>
          <a:bodyPr/>
          <a:lstStyle/>
          <a:p>
            <a:pPr eaLnBrk="1" hangingPunct="1">
              <a:lnSpc>
                <a:spcPct val="80000"/>
              </a:lnSpc>
            </a:pPr>
            <a:r>
              <a:rPr lang="en-GB" sz="2800" b="1" i="1" smtClean="0"/>
              <a:t>Opportunities</a:t>
            </a:r>
            <a:endParaRPr lang="en-GB" smtClean="0"/>
          </a:p>
          <a:p>
            <a:pPr lvl="1" eaLnBrk="1" hangingPunct="1">
              <a:lnSpc>
                <a:spcPct val="80000"/>
              </a:lnSpc>
            </a:pPr>
            <a:r>
              <a:rPr lang="en-GB" sz="2400" smtClean="0"/>
              <a:t>External attractive factors that represent the reason for an organization to exist and develop. What opportunities exist in the environment which will propel the organization?</a:t>
            </a:r>
          </a:p>
          <a:p>
            <a:pPr lvl="1" eaLnBrk="1" hangingPunct="1">
              <a:lnSpc>
                <a:spcPct val="80000"/>
              </a:lnSpc>
            </a:pPr>
            <a:r>
              <a:rPr lang="en-GB" sz="2400" smtClean="0"/>
              <a:t>Identify them by their “time frames”</a:t>
            </a:r>
          </a:p>
          <a:p>
            <a:pPr lvl="1" eaLnBrk="1" hangingPunct="1">
              <a:lnSpc>
                <a:spcPct val="80000"/>
              </a:lnSpc>
              <a:buFontTx/>
              <a:buNone/>
            </a:pPr>
            <a:endParaRPr lang="en-GB" sz="2600" smtClean="0"/>
          </a:p>
          <a:p>
            <a:pPr eaLnBrk="1" hangingPunct="1">
              <a:lnSpc>
                <a:spcPct val="80000"/>
              </a:lnSpc>
            </a:pPr>
            <a:r>
              <a:rPr lang="en-GB" sz="2800" b="1" i="1" smtClean="0"/>
              <a:t>Threats</a:t>
            </a:r>
            <a:endParaRPr lang="en-GB" smtClean="0"/>
          </a:p>
          <a:p>
            <a:pPr lvl="1" eaLnBrk="1" hangingPunct="1">
              <a:lnSpc>
                <a:spcPct val="80000"/>
              </a:lnSpc>
            </a:pPr>
            <a:r>
              <a:rPr lang="en-GB" sz="2400" smtClean="0"/>
              <a:t>External factors, beyond an organization’s control, which could place the organization’s mission or operation at risk. The organization may benefit by having contingency plans to address them should they occur</a:t>
            </a:r>
          </a:p>
          <a:p>
            <a:pPr lvl="1" eaLnBrk="1" hangingPunct="1">
              <a:lnSpc>
                <a:spcPct val="80000"/>
              </a:lnSpc>
            </a:pPr>
            <a:r>
              <a:rPr lang="en-GB" sz="2400" smtClean="0"/>
              <a:t>Classify them by their “seriousness” and “probability of occurrence”</a:t>
            </a:r>
          </a:p>
        </p:txBody>
      </p:sp>
    </p:spTree>
    <p:extLst>
      <p:ext uri="{BB962C8B-B14F-4D97-AF65-F5344CB8AC3E}">
        <p14:creationId xmlns:p14="http://schemas.microsoft.com/office/powerpoint/2010/main" xmlns="" val="213874007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048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0483">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048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048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048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8"/>
          <p:cNvSpPr>
            <a:spLocks noGrp="1" noChangeArrowheads="1"/>
          </p:cNvSpPr>
          <p:nvPr>
            <p:ph type="title"/>
          </p:nvPr>
        </p:nvSpPr>
        <p:spPr/>
        <p:txBody>
          <a:bodyPr/>
          <a:lstStyle/>
          <a:p>
            <a:pPr eaLnBrk="1" hangingPunct="1"/>
            <a:r>
              <a:rPr lang="en-GB" sz="4000" smtClean="0"/>
              <a:t>For the external factors</a:t>
            </a:r>
            <a:endParaRPr lang="en-GB" smtClean="0"/>
          </a:p>
        </p:txBody>
      </p:sp>
      <p:sp>
        <p:nvSpPr>
          <p:cNvPr id="10243" name="Rectangle 5"/>
          <p:cNvSpPr>
            <a:spLocks noChangeArrowheads="1"/>
          </p:cNvSpPr>
          <p:nvPr/>
        </p:nvSpPr>
        <p:spPr bwMode="auto">
          <a:xfrm>
            <a:off x="2482850" y="2292350"/>
            <a:ext cx="4543425" cy="3778250"/>
          </a:xfrm>
          <a:prstGeom prst="rect">
            <a:avLst/>
          </a:prstGeom>
          <a:solidFill>
            <a:schemeClr val="accent1"/>
          </a:solidFill>
          <a:ln w="12700">
            <a:solidFill>
              <a:schemeClr val="tx1"/>
            </a:solidFill>
            <a:miter lim="800000"/>
            <a:headEnd/>
            <a:tailEnd/>
          </a:ln>
        </p:spPr>
        <p:txBody>
          <a:bodyPr wrap="none" anchor="ctr"/>
          <a:lstStyle/>
          <a:p>
            <a:endParaRPr lang="en-GB"/>
          </a:p>
        </p:txBody>
      </p:sp>
      <p:sp>
        <p:nvSpPr>
          <p:cNvPr id="10244" name="Line 6"/>
          <p:cNvSpPr>
            <a:spLocks noChangeShapeType="1"/>
          </p:cNvSpPr>
          <p:nvPr/>
        </p:nvSpPr>
        <p:spPr bwMode="auto">
          <a:xfrm>
            <a:off x="2514600" y="4114800"/>
            <a:ext cx="4543425" cy="1588"/>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0245" name="Line 7"/>
          <p:cNvSpPr>
            <a:spLocks noChangeShapeType="1"/>
          </p:cNvSpPr>
          <p:nvPr/>
        </p:nvSpPr>
        <p:spPr bwMode="auto">
          <a:xfrm>
            <a:off x="4476750" y="2292350"/>
            <a:ext cx="0" cy="375920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6632" name="Rectangle 8"/>
          <p:cNvSpPr>
            <a:spLocks noChangeArrowheads="1"/>
          </p:cNvSpPr>
          <p:nvPr/>
        </p:nvSpPr>
        <p:spPr bwMode="auto">
          <a:xfrm>
            <a:off x="5181600" y="2743200"/>
            <a:ext cx="1000125" cy="1003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90488" tIns="44450" rIns="90488" bIns="44450">
            <a:spAutoFit/>
          </a:bodyPr>
          <a:lstStyle/>
          <a:p>
            <a:pPr algn="ctr" eaLnBrk="0" hangingPunct="0">
              <a:spcBef>
                <a:spcPct val="50000"/>
              </a:spcBef>
            </a:pPr>
            <a:r>
              <a:rPr lang="en-US" sz="2000" b="1"/>
              <a:t>Must plan for</a:t>
            </a:r>
          </a:p>
        </p:txBody>
      </p:sp>
      <p:sp>
        <p:nvSpPr>
          <p:cNvPr id="26633" name="Rectangle 9"/>
          <p:cNvSpPr>
            <a:spLocks noChangeArrowheads="1"/>
          </p:cNvSpPr>
          <p:nvPr/>
        </p:nvSpPr>
        <p:spPr bwMode="auto">
          <a:xfrm>
            <a:off x="2590800" y="2667000"/>
            <a:ext cx="1784350" cy="1003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90488" tIns="44450" rIns="90488" bIns="44450">
            <a:spAutoFit/>
          </a:bodyPr>
          <a:lstStyle/>
          <a:p>
            <a:pPr algn="ctr" eaLnBrk="0" hangingPunct="0">
              <a:spcBef>
                <a:spcPct val="50000"/>
              </a:spcBef>
            </a:pPr>
            <a:r>
              <a:rPr lang="en-US" sz="2000" b="1"/>
              <a:t>Minimum resources if any</a:t>
            </a:r>
          </a:p>
        </p:txBody>
      </p:sp>
      <p:sp>
        <p:nvSpPr>
          <p:cNvPr id="26634" name="Rectangle 10"/>
          <p:cNvSpPr>
            <a:spLocks noChangeArrowheads="1"/>
          </p:cNvSpPr>
          <p:nvPr/>
        </p:nvSpPr>
        <p:spPr bwMode="auto">
          <a:xfrm>
            <a:off x="4953000" y="4572000"/>
            <a:ext cx="1609725" cy="1003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90488" tIns="44450" rIns="90488" bIns="44450">
            <a:spAutoFit/>
          </a:bodyPr>
          <a:lstStyle/>
          <a:p>
            <a:pPr algn="ctr" eaLnBrk="0" hangingPunct="0">
              <a:spcBef>
                <a:spcPct val="50000"/>
              </a:spcBef>
            </a:pPr>
            <a:r>
              <a:rPr lang="en-US" sz="2000" b="1"/>
              <a:t>Maintain flexibility in plan</a:t>
            </a:r>
          </a:p>
        </p:txBody>
      </p:sp>
      <p:sp>
        <p:nvSpPr>
          <p:cNvPr id="26635" name="Rectangle 11"/>
          <p:cNvSpPr>
            <a:spLocks noChangeArrowheads="1"/>
          </p:cNvSpPr>
          <p:nvPr/>
        </p:nvSpPr>
        <p:spPr bwMode="auto">
          <a:xfrm>
            <a:off x="2971800" y="4724400"/>
            <a:ext cx="1152525" cy="698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90488" tIns="44450" rIns="90488" bIns="44450">
            <a:spAutoFit/>
          </a:bodyPr>
          <a:lstStyle/>
          <a:p>
            <a:pPr algn="ctr" eaLnBrk="0" hangingPunct="0">
              <a:spcBef>
                <a:spcPct val="50000"/>
              </a:spcBef>
            </a:pPr>
            <a:r>
              <a:rPr lang="en-US" sz="2000" b="1"/>
              <a:t>Forget</a:t>
            </a:r>
            <a:r>
              <a:rPr lang="en-US" sz="1600"/>
              <a:t> </a:t>
            </a:r>
            <a:r>
              <a:rPr lang="en-US" sz="2000" b="1"/>
              <a:t>it</a:t>
            </a:r>
          </a:p>
        </p:txBody>
      </p:sp>
      <p:sp>
        <p:nvSpPr>
          <p:cNvPr id="10250" name="Rectangle 12"/>
          <p:cNvSpPr>
            <a:spLocks noChangeArrowheads="1"/>
          </p:cNvSpPr>
          <p:nvPr/>
        </p:nvSpPr>
        <p:spPr bwMode="auto">
          <a:xfrm>
            <a:off x="5334000" y="1905000"/>
            <a:ext cx="685800" cy="3333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90488" tIns="44450" rIns="90488" bIns="44450">
            <a:spAutoFit/>
          </a:bodyPr>
          <a:lstStyle/>
          <a:p>
            <a:pPr eaLnBrk="0" hangingPunct="0">
              <a:spcBef>
                <a:spcPct val="50000"/>
              </a:spcBef>
            </a:pPr>
            <a:r>
              <a:rPr lang="en-US" sz="1600"/>
              <a:t>High</a:t>
            </a:r>
          </a:p>
        </p:txBody>
      </p:sp>
      <p:sp>
        <p:nvSpPr>
          <p:cNvPr id="10251" name="Rectangle 13"/>
          <p:cNvSpPr>
            <a:spLocks noChangeArrowheads="1"/>
          </p:cNvSpPr>
          <p:nvPr/>
        </p:nvSpPr>
        <p:spPr bwMode="auto">
          <a:xfrm>
            <a:off x="3200400" y="1981200"/>
            <a:ext cx="685800" cy="3333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90488" tIns="44450" rIns="90488" bIns="44450">
            <a:spAutoFit/>
          </a:bodyPr>
          <a:lstStyle/>
          <a:p>
            <a:pPr eaLnBrk="0" hangingPunct="0">
              <a:spcBef>
                <a:spcPct val="50000"/>
              </a:spcBef>
            </a:pPr>
            <a:r>
              <a:rPr lang="en-US" sz="1600"/>
              <a:t>Low</a:t>
            </a:r>
          </a:p>
        </p:txBody>
      </p:sp>
      <p:sp>
        <p:nvSpPr>
          <p:cNvPr id="10252" name="Rectangle 14"/>
          <p:cNvSpPr>
            <a:spLocks noChangeArrowheads="1"/>
          </p:cNvSpPr>
          <p:nvPr/>
        </p:nvSpPr>
        <p:spPr bwMode="auto">
          <a:xfrm>
            <a:off x="1752600" y="3048000"/>
            <a:ext cx="823913" cy="3333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90488" tIns="44450" rIns="90488" bIns="44450">
            <a:spAutoFit/>
          </a:bodyPr>
          <a:lstStyle/>
          <a:p>
            <a:pPr marL="114300" lvl="1" eaLnBrk="0" hangingPunct="0">
              <a:spcBef>
                <a:spcPct val="50000"/>
              </a:spcBef>
            </a:pPr>
            <a:r>
              <a:rPr lang="en-US" sz="1600"/>
              <a:t>High</a:t>
            </a:r>
          </a:p>
        </p:txBody>
      </p:sp>
      <p:sp>
        <p:nvSpPr>
          <p:cNvPr id="10253" name="Rectangle 15"/>
          <p:cNvSpPr>
            <a:spLocks noChangeArrowheads="1"/>
          </p:cNvSpPr>
          <p:nvPr/>
        </p:nvSpPr>
        <p:spPr bwMode="auto">
          <a:xfrm>
            <a:off x="1887538" y="4821238"/>
            <a:ext cx="715962" cy="3333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90488" tIns="44450" rIns="90488" bIns="44450">
            <a:spAutoFit/>
          </a:bodyPr>
          <a:lstStyle/>
          <a:p>
            <a:pPr eaLnBrk="0" hangingPunct="0">
              <a:spcBef>
                <a:spcPct val="50000"/>
              </a:spcBef>
            </a:pPr>
            <a:r>
              <a:rPr lang="en-US" sz="1600"/>
              <a:t>Low</a:t>
            </a:r>
          </a:p>
        </p:txBody>
      </p:sp>
      <p:sp>
        <p:nvSpPr>
          <p:cNvPr id="26640" name="Rectangle 16"/>
          <p:cNvSpPr>
            <a:spLocks noChangeArrowheads="1"/>
          </p:cNvSpPr>
          <p:nvPr/>
        </p:nvSpPr>
        <p:spPr bwMode="auto">
          <a:xfrm>
            <a:off x="190500" y="3716338"/>
            <a:ext cx="1697038" cy="6381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90488" tIns="44450" rIns="90488" bIns="44450">
            <a:spAutoFit/>
          </a:bodyPr>
          <a:lstStyle/>
          <a:p>
            <a:pPr algn="ctr" eaLnBrk="0" hangingPunct="0">
              <a:spcBef>
                <a:spcPct val="50000"/>
              </a:spcBef>
            </a:pPr>
            <a:r>
              <a:rPr lang="en-US" b="1"/>
              <a:t>Probability of occurrence</a:t>
            </a:r>
          </a:p>
        </p:txBody>
      </p:sp>
      <p:sp>
        <p:nvSpPr>
          <p:cNvPr id="26641" name="Rectangle 17"/>
          <p:cNvSpPr>
            <a:spLocks noChangeArrowheads="1"/>
          </p:cNvSpPr>
          <p:nvPr/>
        </p:nvSpPr>
        <p:spPr bwMode="auto">
          <a:xfrm>
            <a:off x="3255963" y="1557338"/>
            <a:ext cx="3527425" cy="3635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90488" tIns="44450" rIns="90488" bIns="44450">
            <a:spAutoFit/>
          </a:bodyPr>
          <a:lstStyle/>
          <a:p>
            <a:pPr eaLnBrk="0" hangingPunct="0">
              <a:spcBef>
                <a:spcPct val="50000"/>
              </a:spcBef>
            </a:pPr>
            <a:r>
              <a:rPr lang="en-US" b="1"/>
              <a:t>Seriousness of Impact</a:t>
            </a:r>
          </a:p>
        </p:txBody>
      </p:sp>
    </p:spTree>
    <p:extLst>
      <p:ext uri="{BB962C8B-B14F-4D97-AF65-F5344CB8AC3E}">
        <p14:creationId xmlns:p14="http://schemas.microsoft.com/office/powerpoint/2010/main" xmlns="" val="25000567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640"/>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6641"/>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6632"/>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6633"/>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6634"/>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663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32" grpId="0"/>
      <p:bldP spid="26633" grpId="0"/>
      <p:bldP spid="26634" grpId="0"/>
      <p:bldP spid="26635" grpId="0"/>
      <p:bldP spid="26640" grpId="0"/>
      <p:bldP spid="26641"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GB" sz="4000" smtClean="0"/>
              <a:t>Major benefits of SWOT analyses</a:t>
            </a:r>
          </a:p>
        </p:txBody>
      </p:sp>
      <p:sp>
        <p:nvSpPr>
          <p:cNvPr id="4099" name="Rectangle 3"/>
          <p:cNvSpPr>
            <a:spLocks noGrp="1" noChangeArrowheads="1"/>
          </p:cNvSpPr>
          <p:nvPr>
            <p:ph type="body" idx="1"/>
          </p:nvPr>
        </p:nvSpPr>
        <p:spPr>
          <a:xfrm>
            <a:off x="1371600" y="1752600"/>
            <a:ext cx="6781800" cy="3429000"/>
          </a:xfrm>
        </p:spPr>
        <p:txBody>
          <a:bodyPr/>
          <a:lstStyle/>
          <a:p>
            <a:pPr eaLnBrk="1" hangingPunct="1"/>
            <a:r>
              <a:rPr lang="en-GB" sz="2800" smtClean="0"/>
              <a:t>Simplicity</a:t>
            </a:r>
          </a:p>
          <a:p>
            <a:pPr eaLnBrk="1" hangingPunct="1"/>
            <a:r>
              <a:rPr lang="en-GB" sz="2800" smtClean="0"/>
              <a:t>Flexibility</a:t>
            </a:r>
          </a:p>
          <a:p>
            <a:pPr eaLnBrk="1" hangingPunct="1"/>
            <a:r>
              <a:rPr lang="en-GB" sz="2800" smtClean="0"/>
              <a:t>Integration and synthesis</a:t>
            </a:r>
          </a:p>
          <a:p>
            <a:pPr eaLnBrk="1" hangingPunct="1"/>
            <a:r>
              <a:rPr lang="en-GB" sz="2800" smtClean="0"/>
              <a:t>Collaboration </a:t>
            </a:r>
          </a:p>
          <a:p>
            <a:pPr eaLnBrk="1" hangingPunct="1"/>
            <a:r>
              <a:rPr lang="en-GB" sz="2800" smtClean="0"/>
              <a:t>Lower costs</a:t>
            </a:r>
          </a:p>
        </p:txBody>
      </p:sp>
    </p:spTree>
    <p:extLst>
      <p:ext uri="{BB962C8B-B14F-4D97-AF65-F5344CB8AC3E}">
        <p14:creationId xmlns:p14="http://schemas.microsoft.com/office/powerpoint/2010/main" xmlns="" val="170711594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09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09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099">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09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TOWS Matrix</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xmlns="" val="2506033682"/>
              </p:ext>
            </p:extLst>
          </p:nvPr>
        </p:nvGraphicFramePr>
        <p:xfrm>
          <a:off x="533400" y="1447800"/>
          <a:ext cx="8305800" cy="5032856"/>
        </p:xfrm>
        <a:graphic>
          <a:graphicData uri="http://schemas.openxmlformats.org/drawingml/2006/table">
            <a:tbl>
              <a:tblPr firstRow="1" bandRow="1">
                <a:tableStyleId>{5C22544A-7EE6-4342-B048-85BDC9FD1C3A}</a:tableStyleId>
              </a:tblPr>
              <a:tblGrid>
                <a:gridCol w="2768600"/>
                <a:gridCol w="2768600"/>
                <a:gridCol w="2768600"/>
              </a:tblGrid>
              <a:tr h="1752600">
                <a:tc>
                  <a:txBody>
                    <a:bodyPr/>
                    <a:lstStyle/>
                    <a:p>
                      <a:pPr algn="r"/>
                      <a:r>
                        <a:rPr lang="en-US" sz="2000" dirty="0" smtClean="0">
                          <a:solidFill>
                            <a:srgbClr val="FFFF00"/>
                          </a:solidFill>
                        </a:rPr>
                        <a:t>INRTERNA</a:t>
                      </a:r>
                      <a:r>
                        <a:rPr lang="en-US" sz="2000" dirty="0" smtClean="0"/>
                        <a:t>L </a:t>
                      </a:r>
                    </a:p>
                    <a:p>
                      <a:pPr algn="r"/>
                      <a:r>
                        <a:rPr lang="en-US" sz="2000" dirty="0" smtClean="0">
                          <a:solidFill>
                            <a:srgbClr val="FFFF00"/>
                          </a:solidFill>
                        </a:rPr>
                        <a:t>FACTORS</a:t>
                      </a:r>
                    </a:p>
                    <a:p>
                      <a:pPr algn="r"/>
                      <a:r>
                        <a:rPr lang="en-US" sz="2000" dirty="0" smtClean="0">
                          <a:solidFill>
                            <a:srgbClr val="FFFF00"/>
                          </a:solidFill>
                        </a:rPr>
                        <a:t>(IFAS)</a:t>
                      </a:r>
                    </a:p>
                    <a:p>
                      <a:r>
                        <a:rPr lang="en-US" sz="2000" dirty="0" smtClean="0">
                          <a:solidFill>
                            <a:srgbClr val="FFFF00"/>
                          </a:solidFill>
                        </a:rPr>
                        <a:t>EXTERNAL</a:t>
                      </a:r>
                    </a:p>
                    <a:p>
                      <a:r>
                        <a:rPr lang="en-US" sz="2000" dirty="0" smtClean="0">
                          <a:solidFill>
                            <a:srgbClr val="FFFF00"/>
                          </a:solidFill>
                        </a:rPr>
                        <a:t>FACTORS</a:t>
                      </a:r>
                    </a:p>
                    <a:p>
                      <a:r>
                        <a:rPr lang="en-US" sz="2000" dirty="0" smtClean="0">
                          <a:solidFill>
                            <a:srgbClr val="FFFF00"/>
                          </a:solidFill>
                        </a:rPr>
                        <a:t>(EFAS)</a:t>
                      </a:r>
                      <a:endParaRPr lang="en-US" sz="2000" dirty="0">
                        <a:solidFill>
                          <a:srgbClr val="FFFF00"/>
                        </a:solidFill>
                      </a:endParaRPr>
                    </a:p>
                  </a:txBody>
                  <a:tcPr/>
                </a:tc>
                <a:tc>
                  <a:txBody>
                    <a:bodyPr/>
                    <a:lstStyle/>
                    <a:p>
                      <a:r>
                        <a:rPr lang="en-US" sz="2400" b="1" dirty="0" smtClean="0">
                          <a:solidFill>
                            <a:srgbClr val="FF0000"/>
                          </a:solidFill>
                        </a:rPr>
                        <a:t>Strength (S)</a:t>
                      </a:r>
                    </a:p>
                    <a:p>
                      <a:r>
                        <a:rPr lang="en-US" dirty="0" smtClean="0"/>
                        <a:t>List 5-10 Internal Strength</a:t>
                      </a:r>
                      <a:r>
                        <a:rPr lang="en-US" baseline="0" dirty="0" smtClean="0"/>
                        <a:t> here</a:t>
                      </a:r>
                      <a:endParaRPr lang="en-US" dirty="0"/>
                    </a:p>
                  </a:txBody>
                  <a:tcPr/>
                </a:tc>
                <a:tc>
                  <a:txBody>
                    <a:bodyPr/>
                    <a:lstStyle/>
                    <a:p>
                      <a:r>
                        <a:rPr lang="en-US" sz="2400" dirty="0" smtClean="0">
                          <a:solidFill>
                            <a:srgbClr val="FF0000"/>
                          </a:solidFill>
                        </a:rPr>
                        <a:t>Weaknesses</a:t>
                      </a:r>
                      <a:r>
                        <a:rPr lang="en-US" sz="2400" baseline="0" dirty="0" smtClean="0">
                          <a:solidFill>
                            <a:srgbClr val="FF0000"/>
                          </a:solidFill>
                        </a:rPr>
                        <a:t> (W)</a:t>
                      </a:r>
                    </a:p>
                    <a:p>
                      <a:r>
                        <a:rPr lang="en-US" baseline="0" dirty="0" smtClean="0"/>
                        <a:t>List 5-10 internal weaknesses here</a:t>
                      </a:r>
                      <a:endParaRPr lang="en-US" dirty="0"/>
                    </a:p>
                  </a:txBody>
                  <a:tcPr/>
                </a:tc>
              </a:tr>
              <a:tr h="1556308">
                <a:tc>
                  <a:txBody>
                    <a:bodyPr/>
                    <a:lstStyle/>
                    <a:p>
                      <a:r>
                        <a:rPr lang="en-US" sz="2400" b="1" dirty="0" smtClean="0">
                          <a:solidFill>
                            <a:srgbClr val="FF0000"/>
                          </a:solidFill>
                        </a:rPr>
                        <a:t>Opportunities (O)</a:t>
                      </a:r>
                    </a:p>
                    <a:p>
                      <a:r>
                        <a:rPr lang="en-US" dirty="0" smtClean="0"/>
                        <a:t>List 5-10 opportunities here</a:t>
                      </a:r>
                      <a:endParaRPr lang="en-US" dirty="0"/>
                    </a:p>
                  </a:txBody>
                  <a:tcPr/>
                </a:tc>
                <a:tc>
                  <a:txBody>
                    <a:bodyPr/>
                    <a:lstStyle/>
                    <a:p>
                      <a:r>
                        <a:rPr lang="en-US" dirty="0" smtClean="0"/>
                        <a:t>SO Strategies</a:t>
                      </a:r>
                    </a:p>
                    <a:p>
                      <a:r>
                        <a:rPr lang="en-US" dirty="0" smtClean="0"/>
                        <a:t>Generate strategies</a:t>
                      </a:r>
                      <a:r>
                        <a:rPr lang="en-US" baseline="0" dirty="0" smtClean="0"/>
                        <a:t> here that use </a:t>
                      </a:r>
                      <a:r>
                        <a:rPr lang="en-US" b="1" baseline="0" dirty="0" smtClean="0"/>
                        <a:t>strength</a:t>
                      </a:r>
                      <a:r>
                        <a:rPr lang="en-US" baseline="0" dirty="0" smtClean="0"/>
                        <a:t> to take  </a:t>
                      </a:r>
                      <a:r>
                        <a:rPr lang="en-US" b="1" baseline="0" dirty="0" smtClean="0"/>
                        <a:t>advance </a:t>
                      </a:r>
                      <a:r>
                        <a:rPr lang="en-US" baseline="0" dirty="0" smtClean="0"/>
                        <a:t>of </a:t>
                      </a:r>
                      <a:r>
                        <a:rPr lang="en-US" b="1" baseline="0" dirty="0" smtClean="0"/>
                        <a:t>opportunities</a:t>
                      </a:r>
                      <a:endParaRPr lang="en-US" b="1" dirty="0"/>
                    </a:p>
                  </a:txBody>
                  <a:tcPr/>
                </a:tc>
                <a:tc>
                  <a:txBody>
                    <a:bodyPr/>
                    <a:lstStyle/>
                    <a:p>
                      <a:r>
                        <a:rPr lang="en-US" dirty="0" smtClean="0"/>
                        <a:t>WO Strategies</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Generate strategies</a:t>
                      </a:r>
                      <a:r>
                        <a:rPr lang="en-US" baseline="0" dirty="0" smtClean="0"/>
                        <a:t> here that take  </a:t>
                      </a:r>
                      <a:r>
                        <a:rPr lang="en-US" b="1" baseline="0" dirty="0" smtClean="0"/>
                        <a:t>advance </a:t>
                      </a:r>
                      <a:r>
                        <a:rPr lang="en-US" baseline="0" dirty="0" smtClean="0"/>
                        <a:t>of </a:t>
                      </a:r>
                      <a:r>
                        <a:rPr lang="en-US" b="1" baseline="0" dirty="0" smtClean="0"/>
                        <a:t>opportunities</a:t>
                      </a:r>
                      <a:endParaRPr lang="en-US" b="1"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by </a:t>
                      </a:r>
                      <a:r>
                        <a:rPr lang="en-US" b="1" dirty="0" smtClean="0"/>
                        <a:t>overcoming weaknesses</a:t>
                      </a:r>
                      <a:endParaRPr lang="en-US" b="1" dirty="0"/>
                    </a:p>
                  </a:txBody>
                  <a:tcPr/>
                </a:tc>
              </a:tr>
              <a:tr h="1556308">
                <a:tc>
                  <a:txBody>
                    <a:bodyPr/>
                    <a:lstStyle/>
                    <a:p>
                      <a:r>
                        <a:rPr lang="en-US" sz="2400" b="1" dirty="0" smtClean="0">
                          <a:solidFill>
                            <a:srgbClr val="FF0000"/>
                          </a:solidFill>
                        </a:rPr>
                        <a:t>Threats</a:t>
                      </a:r>
                    </a:p>
                    <a:p>
                      <a:r>
                        <a:rPr lang="en-US" dirty="0" smtClean="0"/>
                        <a:t>List 5-10 external threats here</a:t>
                      </a:r>
                      <a:endParaRPr lang="en-US" dirty="0"/>
                    </a:p>
                  </a:txBody>
                  <a:tcPr/>
                </a:tc>
                <a:tc>
                  <a:txBody>
                    <a:bodyPr/>
                    <a:lstStyle/>
                    <a:p>
                      <a:r>
                        <a:rPr lang="en-US" dirty="0" smtClean="0"/>
                        <a:t>ST Strategies</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Generate strategies</a:t>
                      </a:r>
                      <a:r>
                        <a:rPr lang="en-US" baseline="0" dirty="0" smtClean="0"/>
                        <a:t> here that use </a:t>
                      </a:r>
                      <a:r>
                        <a:rPr lang="en-US" b="1" baseline="0" dirty="0" smtClean="0"/>
                        <a:t>strength</a:t>
                      </a:r>
                      <a:r>
                        <a:rPr lang="en-US" baseline="0" dirty="0" smtClean="0"/>
                        <a:t> to </a:t>
                      </a:r>
                      <a:r>
                        <a:rPr lang="en-US" b="1" baseline="0" dirty="0" smtClean="0"/>
                        <a:t>avoid threats</a:t>
                      </a:r>
                      <a:endParaRPr lang="en-US" b="1" dirty="0"/>
                    </a:p>
                  </a:txBody>
                  <a:tcPr/>
                </a:tc>
                <a:tc>
                  <a:txBody>
                    <a:bodyPr/>
                    <a:lstStyle/>
                    <a:p>
                      <a:r>
                        <a:rPr lang="en-US" dirty="0" smtClean="0"/>
                        <a:t>WT Strategies</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Generate strategies</a:t>
                      </a:r>
                      <a:r>
                        <a:rPr lang="en-US" baseline="0" dirty="0" smtClean="0"/>
                        <a:t> here that </a:t>
                      </a:r>
                      <a:r>
                        <a:rPr lang="en-US" b="1" baseline="0" dirty="0" smtClean="0"/>
                        <a:t>minimize weaknesses </a:t>
                      </a:r>
                      <a:r>
                        <a:rPr lang="en-US" baseline="0" dirty="0" smtClean="0"/>
                        <a:t>and </a:t>
                      </a:r>
                      <a:r>
                        <a:rPr lang="en-US" b="1" baseline="0" dirty="0" smtClean="0"/>
                        <a:t>avoid threats</a:t>
                      </a:r>
                      <a:endParaRPr lang="en-US" b="1" dirty="0" smtClean="0"/>
                    </a:p>
                    <a:p>
                      <a:endParaRPr lang="en-US" dirty="0"/>
                    </a:p>
                  </a:txBody>
                  <a:tcPr/>
                </a:tc>
              </a:tr>
            </a:tbl>
          </a:graphicData>
        </a:graphic>
      </p:graphicFrame>
      <p:cxnSp>
        <p:nvCxnSpPr>
          <p:cNvPr id="5" name="Straight Connector 4"/>
          <p:cNvCxnSpPr/>
          <p:nvPr/>
        </p:nvCxnSpPr>
        <p:spPr>
          <a:xfrm>
            <a:off x="609600" y="1447800"/>
            <a:ext cx="2667000" cy="19050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54817617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Criticism of SWOT Analysis</a:t>
            </a:r>
            <a:endParaRPr lang="en-US" dirty="0"/>
          </a:p>
        </p:txBody>
      </p:sp>
      <p:sp>
        <p:nvSpPr>
          <p:cNvPr id="3" name="Content Placeholder 2"/>
          <p:cNvSpPr>
            <a:spLocks noGrp="1"/>
          </p:cNvSpPr>
          <p:nvPr>
            <p:ph idx="1"/>
          </p:nvPr>
        </p:nvSpPr>
        <p:spPr/>
        <p:txBody>
          <a:bodyPr>
            <a:normAutofit fontScale="92500"/>
          </a:bodyPr>
          <a:lstStyle/>
          <a:p>
            <a:r>
              <a:rPr lang="en-US" dirty="0" smtClean="0"/>
              <a:t>It generates lengthy lists</a:t>
            </a:r>
          </a:p>
          <a:p>
            <a:r>
              <a:rPr lang="en-US" dirty="0" smtClean="0"/>
              <a:t>It uses  no weights to reflect priorities</a:t>
            </a:r>
          </a:p>
          <a:p>
            <a:r>
              <a:rPr lang="en-US" dirty="0" smtClean="0"/>
              <a:t>It uses ambiguous words and phrases</a:t>
            </a:r>
          </a:p>
          <a:p>
            <a:r>
              <a:rPr lang="en-US" dirty="0" smtClean="0"/>
              <a:t>The same factor can be placed in two categories</a:t>
            </a:r>
          </a:p>
          <a:p>
            <a:r>
              <a:rPr lang="en-US" dirty="0" smtClean="0"/>
              <a:t>There is no obligations to verify opinions with data or analysis</a:t>
            </a:r>
          </a:p>
          <a:p>
            <a:r>
              <a:rPr lang="en-US" dirty="0" smtClean="0"/>
              <a:t>There is no logical link to strategy implementation</a:t>
            </a:r>
            <a:endParaRPr lang="en-US" dirty="0"/>
          </a:p>
        </p:txBody>
      </p:sp>
    </p:spTree>
    <p:extLst>
      <p:ext uri="{BB962C8B-B14F-4D97-AF65-F5344CB8AC3E}">
        <p14:creationId xmlns:p14="http://schemas.microsoft.com/office/powerpoint/2010/main" xmlns="" val="156752384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STRATEGIC FACTORS ANALISYS SUMMARY (SFAS)</a:t>
            </a:r>
            <a:endParaRPr lang="en-US" dirty="0"/>
          </a:p>
        </p:txBody>
      </p:sp>
      <p:sp>
        <p:nvSpPr>
          <p:cNvPr id="3" name="Content Placeholder 2"/>
          <p:cNvSpPr>
            <a:spLocks noGrp="1"/>
          </p:cNvSpPr>
          <p:nvPr>
            <p:ph idx="1"/>
          </p:nvPr>
        </p:nvSpPr>
        <p:spPr/>
        <p:txBody>
          <a:bodyPr/>
          <a:lstStyle/>
          <a:p>
            <a:r>
              <a:rPr lang="en-US" dirty="0" smtClean="0"/>
              <a:t> SFAS matrix summarizes an organization’s strategic factors by combining the external factors from the EFAS Table with the internal factors from the IFAS Table.</a:t>
            </a:r>
            <a:endParaRPr lang="en-US" dirty="0"/>
          </a:p>
        </p:txBody>
      </p:sp>
    </p:spTree>
    <p:extLst>
      <p:ext uri="{BB962C8B-B14F-4D97-AF65-F5344CB8AC3E}">
        <p14:creationId xmlns:p14="http://schemas.microsoft.com/office/powerpoint/2010/main" xmlns="" val="234207397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SFAS Matrix Steps</a:t>
            </a:r>
            <a:endParaRPr lang="en-US" dirty="0"/>
          </a:p>
        </p:txBody>
      </p:sp>
      <p:sp>
        <p:nvSpPr>
          <p:cNvPr id="3" name="Content Placeholder 2"/>
          <p:cNvSpPr>
            <a:spLocks noGrp="1"/>
          </p:cNvSpPr>
          <p:nvPr>
            <p:ph idx="1"/>
          </p:nvPr>
        </p:nvSpPr>
        <p:spPr>
          <a:xfrm>
            <a:off x="457200" y="1600200"/>
            <a:ext cx="8229600" cy="4800600"/>
          </a:xfrm>
        </p:spPr>
        <p:txBody>
          <a:bodyPr>
            <a:normAutofit fontScale="85000" lnSpcReduction="20000"/>
          </a:bodyPr>
          <a:lstStyle/>
          <a:p>
            <a:r>
              <a:rPr lang="en-US" dirty="0" smtClean="0"/>
              <a:t>In column 1 (Strategic Factor), list the most important EFAS and IFAS.</a:t>
            </a:r>
          </a:p>
          <a:p>
            <a:r>
              <a:rPr lang="en-US" dirty="0" smtClean="0"/>
              <a:t>In column 2 (Weight), assign weights for all of the internal and external strategic factors.</a:t>
            </a:r>
          </a:p>
          <a:p>
            <a:r>
              <a:rPr lang="en-US" dirty="0" smtClean="0"/>
              <a:t>In column 3 (Rating), assign a rating of how the company’s management is responding to each of the strategic factors.</a:t>
            </a:r>
          </a:p>
          <a:p>
            <a:r>
              <a:rPr lang="en-US" dirty="0" smtClean="0"/>
              <a:t>In column 4 (Weighted Score), multiply weight &amp; rating.</a:t>
            </a:r>
          </a:p>
          <a:p>
            <a:r>
              <a:rPr lang="en-US" dirty="0" smtClean="0"/>
              <a:t>In column 5 (Duration), indicate short term, intermediate, and long term.</a:t>
            </a:r>
          </a:p>
          <a:p>
            <a:r>
              <a:rPr lang="en-US" dirty="0" smtClean="0"/>
              <a:t>In column 6 (Comments), repeat or revise your comments.</a:t>
            </a:r>
            <a:endParaRPr lang="en-US" dirty="0"/>
          </a:p>
        </p:txBody>
      </p:sp>
    </p:spTree>
    <p:extLst>
      <p:ext uri="{BB962C8B-B14F-4D97-AF65-F5344CB8AC3E}">
        <p14:creationId xmlns:p14="http://schemas.microsoft.com/office/powerpoint/2010/main" xmlns="" val="377670637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855"/>
            <a:ext cx="8229600" cy="1143000"/>
          </a:xfrm>
        </p:spPr>
        <p:txBody>
          <a:bodyPr/>
          <a:lstStyle/>
          <a:p>
            <a:r>
              <a:rPr lang="en-US" dirty="0" smtClean="0"/>
              <a:t>SFAS MATRIX EXAMPLE</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xmlns="" val="3454220135"/>
              </p:ext>
            </p:extLst>
          </p:nvPr>
        </p:nvGraphicFramePr>
        <p:xfrm>
          <a:off x="0" y="1066800"/>
          <a:ext cx="9144001" cy="5485447"/>
        </p:xfrm>
        <a:graphic>
          <a:graphicData uri="http://schemas.openxmlformats.org/drawingml/2006/table">
            <a:tbl>
              <a:tblPr firstRow="1" bandRow="1">
                <a:tableStyleId>{5C22544A-7EE6-4342-B048-85BDC9FD1C3A}</a:tableStyleId>
              </a:tblPr>
              <a:tblGrid>
                <a:gridCol w="3723409"/>
                <a:gridCol w="1212273"/>
                <a:gridCol w="1125682"/>
                <a:gridCol w="1101436"/>
                <a:gridCol w="1981201"/>
              </a:tblGrid>
              <a:tr h="685800">
                <a:tc>
                  <a:txBody>
                    <a:bodyPr/>
                    <a:lstStyle/>
                    <a:p>
                      <a:r>
                        <a:rPr lang="en-US" dirty="0" smtClean="0"/>
                        <a:t>Internal</a:t>
                      </a:r>
                      <a:r>
                        <a:rPr lang="en-US" baseline="0" dirty="0" smtClean="0"/>
                        <a:t> Strategic Factor</a:t>
                      </a:r>
                      <a:endParaRPr lang="en-US" dirty="0"/>
                    </a:p>
                  </a:txBody>
                  <a:tcPr/>
                </a:tc>
                <a:tc>
                  <a:txBody>
                    <a:bodyPr/>
                    <a:lstStyle/>
                    <a:p>
                      <a:r>
                        <a:rPr lang="en-US" dirty="0" smtClean="0"/>
                        <a:t>Weight</a:t>
                      </a:r>
                      <a:endParaRPr lang="en-US" dirty="0"/>
                    </a:p>
                  </a:txBody>
                  <a:tcPr/>
                </a:tc>
                <a:tc>
                  <a:txBody>
                    <a:bodyPr/>
                    <a:lstStyle/>
                    <a:p>
                      <a:r>
                        <a:rPr lang="en-US" dirty="0" smtClean="0"/>
                        <a:t>Rating</a:t>
                      </a:r>
                      <a:endParaRPr lang="en-US" dirty="0"/>
                    </a:p>
                  </a:txBody>
                  <a:tcPr/>
                </a:tc>
                <a:tc>
                  <a:txBody>
                    <a:bodyPr/>
                    <a:lstStyle/>
                    <a:p>
                      <a:r>
                        <a:rPr lang="en-US" dirty="0" smtClean="0"/>
                        <a:t>Weighted Score</a:t>
                      </a:r>
                      <a:endParaRPr lang="en-US" dirty="0"/>
                    </a:p>
                  </a:txBody>
                  <a:tcPr/>
                </a:tc>
                <a:tc>
                  <a:txBody>
                    <a:bodyPr/>
                    <a:lstStyle/>
                    <a:p>
                      <a:r>
                        <a:rPr lang="en-US" dirty="0" smtClean="0"/>
                        <a:t>Comment</a:t>
                      </a:r>
                      <a:endParaRPr lang="en-US" dirty="0"/>
                    </a:p>
                  </a:txBody>
                  <a:tcPr/>
                </a:tc>
              </a:tr>
              <a:tr h="360045">
                <a:tc>
                  <a:txBody>
                    <a:bodyPr/>
                    <a:lstStyle/>
                    <a:p>
                      <a:r>
                        <a:rPr lang="en-US" dirty="0" smtClean="0"/>
                        <a:t>Strength</a:t>
                      </a:r>
                      <a:endParaRPr lang="en-US" dirty="0"/>
                    </a:p>
                  </a:txBody>
                  <a:tcPr/>
                </a:tc>
                <a:tc>
                  <a:txBody>
                    <a:bodyPr/>
                    <a:lstStyle/>
                    <a:p>
                      <a:pPr algn="ctr"/>
                      <a:endParaRPr lang="en-US" dirty="0"/>
                    </a:p>
                  </a:txBody>
                  <a:tcPr/>
                </a:tc>
                <a:tc>
                  <a:txBody>
                    <a:bodyPr/>
                    <a:lstStyle/>
                    <a:p>
                      <a:pPr algn="ctr"/>
                      <a:endParaRPr lang="en-US"/>
                    </a:p>
                  </a:txBody>
                  <a:tcPr/>
                </a:tc>
                <a:tc>
                  <a:txBody>
                    <a:bodyPr/>
                    <a:lstStyle/>
                    <a:p>
                      <a:pPr algn="ctr"/>
                      <a:endParaRPr lang="en-US"/>
                    </a:p>
                  </a:txBody>
                  <a:tcPr/>
                </a:tc>
                <a:tc>
                  <a:txBody>
                    <a:bodyPr/>
                    <a:lstStyle/>
                    <a:p>
                      <a:endParaRPr lang="en-US"/>
                    </a:p>
                  </a:txBody>
                  <a:tcPr/>
                </a:tc>
              </a:tr>
              <a:tr h="410527">
                <a:tc>
                  <a:txBody>
                    <a:bodyPr/>
                    <a:lstStyle/>
                    <a:p>
                      <a:r>
                        <a:rPr lang="en-US" dirty="0" smtClean="0"/>
                        <a:t>S1 Quality Maytag</a:t>
                      </a:r>
                      <a:r>
                        <a:rPr lang="en-US" baseline="0" dirty="0" smtClean="0"/>
                        <a:t> Culture</a:t>
                      </a:r>
                      <a:endParaRPr lang="en-US" dirty="0"/>
                    </a:p>
                  </a:txBody>
                  <a:tcPr/>
                </a:tc>
                <a:tc>
                  <a:txBody>
                    <a:bodyPr/>
                    <a:lstStyle/>
                    <a:p>
                      <a:pPr algn="ctr"/>
                      <a:r>
                        <a:rPr lang="en-US" dirty="0" smtClean="0"/>
                        <a:t>.15</a:t>
                      </a:r>
                      <a:endParaRPr lang="en-US" dirty="0"/>
                    </a:p>
                  </a:txBody>
                  <a:tcPr/>
                </a:tc>
                <a:tc>
                  <a:txBody>
                    <a:bodyPr/>
                    <a:lstStyle/>
                    <a:p>
                      <a:pPr algn="ctr"/>
                      <a:r>
                        <a:rPr lang="en-US" dirty="0" smtClean="0"/>
                        <a:t>5.0</a:t>
                      </a:r>
                      <a:endParaRPr lang="en-US" dirty="0"/>
                    </a:p>
                  </a:txBody>
                  <a:tcPr/>
                </a:tc>
                <a:tc>
                  <a:txBody>
                    <a:bodyPr/>
                    <a:lstStyle/>
                    <a:p>
                      <a:pPr algn="ctr"/>
                      <a:r>
                        <a:rPr lang="en-US" dirty="0" smtClean="0"/>
                        <a:t>.75</a:t>
                      </a:r>
                      <a:endParaRPr lang="en-US" dirty="0"/>
                    </a:p>
                  </a:txBody>
                  <a:tcPr/>
                </a:tc>
                <a:tc>
                  <a:txBody>
                    <a:bodyPr/>
                    <a:lstStyle/>
                    <a:p>
                      <a:r>
                        <a:rPr lang="en-US" dirty="0" smtClean="0"/>
                        <a:t>Quality key success</a:t>
                      </a:r>
                      <a:endParaRPr lang="en-US" dirty="0"/>
                    </a:p>
                  </a:txBody>
                  <a:tcPr/>
                </a:tc>
              </a:tr>
              <a:tr h="360045">
                <a:tc>
                  <a:txBody>
                    <a:bodyPr/>
                    <a:lstStyle/>
                    <a:p>
                      <a:r>
                        <a:rPr lang="en-US" dirty="0" smtClean="0"/>
                        <a:t>S2 Experience Top Management</a:t>
                      </a:r>
                      <a:endParaRPr lang="en-US" dirty="0"/>
                    </a:p>
                  </a:txBody>
                  <a:tcPr/>
                </a:tc>
                <a:tc>
                  <a:txBody>
                    <a:bodyPr/>
                    <a:lstStyle/>
                    <a:p>
                      <a:pPr algn="ctr"/>
                      <a:r>
                        <a:rPr lang="en-US" dirty="0" smtClean="0"/>
                        <a:t>.05</a:t>
                      </a:r>
                      <a:endParaRPr lang="en-US" dirty="0"/>
                    </a:p>
                  </a:txBody>
                  <a:tcPr/>
                </a:tc>
                <a:tc>
                  <a:txBody>
                    <a:bodyPr/>
                    <a:lstStyle/>
                    <a:p>
                      <a:pPr algn="ctr"/>
                      <a:r>
                        <a:rPr lang="en-US" dirty="0" smtClean="0"/>
                        <a:t>4.2</a:t>
                      </a:r>
                      <a:endParaRPr lang="en-US" dirty="0"/>
                    </a:p>
                  </a:txBody>
                  <a:tcPr/>
                </a:tc>
                <a:tc>
                  <a:txBody>
                    <a:bodyPr/>
                    <a:lstStyle/>
                    <a:p>
                      <a:pPr algn="ctr"/>
                      <a:r>
                        <a:rPr lang="en-US" dirty="0" smtClean="0"/>
                        <a:t>.21</a:t>
                      </a:r>
                      <a:endParaRPr lang="en-US" dirty="0"/>
                    </a:p>
                  </a:txBody>
                  <a:tcPr/>
                </a:tc>
                <a:tc>
                  <a:txBody>
                    <a:bodyPr/>
                    <a:lstStyle/>
                    <a:p>
                      <a:r>
                        <a:rPr lang="en-US" dirty="0" smtClean="0"/>
                        <a:t>Know appliances</a:t>
                      </a:r>
                      <a:endParaRPr lang="en-US" dirty="0"/>
                    </a:p>
                  </a:txBody>
                  <a:tcPr/>
                </a:tc>
              </a:tr>
              <a:tr h="360045">
                <a:tc>
                  <a:txBody>
                    <a:bodyPr/>
                    <a:lstStyle/>
                    <a:p>
                      <a:r>
                        <a:rPr lang="en-US" dirty="0" smtClean="0"/>
                        <a:t>S3 Vertical Integration</a:t>
                      </a:r>
                      <a:endParaRPr lang="en-US" dirty="0"/>
                    </a:p>
                  </a:txBody>
                  <a:tcPr/>
                </a:tc>
                <a:tc>
                  <a:txBody>
                    <a:bodyPr/>
                    <a:lstStyle/>
                    <a:p>
                      <a:pPr algn="ctr"/>
                      <a:r>
                        <a:rPr lang="en-US" dirty="0" smtClean="0"/>
                        <a:t>.10</a:t>
                      </a:r>
                      <a:endParaRPr lang="en-US" dirty="0"/>
                    </a:p>
                  </a:txBody>
                  <a:tcPr/>
                </a:tc>
                <a:tc>
                  <a:txBody>
                    <a:bodyPr/>
                    <a:lstStyle/>
                    <a:p>
                      <a:pPr algn="ctr"/>
                      <a:r>
                        <a:rPr lang="en-US" dirty="0" smtClean="0"/>
                        <a:t>3.9</a:t>
                      </a:r>
                      <a:endParaRPr lang="en-US" dirty="0"/>
                    </a:p>
                  </a:txBody>
                  <a:tcPr/>
                </a:tc>
                <a:tc>
                  <a:txBody>
                    <a:bodyPr/>
                    <a:lstStyle/>
                    <a:p>
                      <a:pPr algn="ctr"/>
                      <a:r>
                        <a:rPr lang="en-US" dirty="0" smtClean="0"/>
                        <a:t>.39</a:t>
                      </a:r>
                      <a:endParaRPr lang="en-US" dirty="0"/>
                    </a:p>
                  </a:txBody>
                  <a:tcPr/>
                </a:tc>
                <a:tc>
                  <a:txBody>
                    <a:bodyPr/>
                    <a:lstStyle/>
                    <a:p>
                      <a:r>
                        <a:rPr lang="en-US" dirty="0" smtClean="0"/>
                        <a:t>Dedicated factories</a:t>
                      </a:r>
                      <a:endParaRPr lang="en-US" dirty="0"/>
                    </a:p>
                  </a:txBody>
                  <a:tcPr/>
                </a:tc>
              </a:tr>
              <a:tr h="360045">
                <a:tc>
                  <a:txBody>
                    <a:bodyPr/>
                    <a:lstStyle/>
                    <a:p>
                      <a:r>
                        <a:rPr lang="en-US" dirty="0" smtClean="0"/>
                        <a:t>S4 Employee Relations</a:t>
                      </a:r>
                      <a:endParaRPr lang="en-US" dirty="0"/>
                    </a:p>
                  </a:txBody>
                  <a:tcPr/>
                </a:tc>
                <a:tc>
                  <a:txBody>
                    <a:bodyPr/>
                    <a:lstStyle/>
                    <a:p>
                      <a:pPr algn="ctr"/>
                      <a:r>
                        <a:rPr lang="en-US" dirty="0" smtClean="0"/>
                        <a:t>.05</a:t>
                      </a:r>
                      <a:endParaRPr lang="en-US" dirty="0"/>
                    </a:p>
                  </a:txBody>
                  <a:tcPr/>
                </a:tc>
                <a:tc>
                  <a:txBody>
                    <a:bodyPr/>
                    <a:lstStyle/>
                    <a:p>
                      <a:pPr algn="ctr"/>
                      <a:r>
                        <a:rPr lang="en-US" dirty="0" smtClean="0"/>
                        <a:t>3.0</a:t>
                      </a:r>
                      <a:endParaRPr lang="en-US" dirty="0"/>
                    </a:p>
                  </a:txBody>
                  <a:tcPr/>
                </a:tc>
                <a:tc>
                  <a:txBody>
                    <a:bodyPr/>
                    <a:lstStyle/>
                    <a:p>
                      <a:pPr algn="ctr"/>
                      <a:r>
                        <a:rPr lang="en-US" dirty="0" smtClean="0"/>
                        <a:t>.15</a:t>
                      </a:r>
                      <a:endParaRPr lang="en-US" dirty="0"/>
                    </a:p>
                  </a:txBody>
                  <a:tcPr/>
                </a:tc>
                <a:tc>
                  <a:txBody>
                    <a:bodyPr/>
                    <a:lstStyle/>
                    <a:p>
                      <a:r>
                        <a:rPr lang="en-US" dirty="0" smtClean="0"/>
                        <a:t>Good, but </a:t>
                      </a:r>
                      <a:r>
                        <a:rPr lang="en-US" dirty="0" err="1" smtClean="0"/>
                        <a:t>detiorat</a:t>
                      </a:r>
                      <a:endParaRPr lang="en-US" dirty="0"/>
                    </a:p>
                  </a:txBody>
                  <a:tcPr/>
                </a:tc>
              </a:tr>
              <a:tr h="360045">
                <a:tc>
                  <a:txBody>
                    <a:bodyPr/>
                    <a:lstStyle/>
                    <a:p>
                      <a:r>
                        <a:rPr lang="en-US" dirty="0" smtClean="0"/>
                        <a:t>S5</a:t>
                      </a:r>
                      <a:r>
                        <a:rPr lang="en-US" baseline="0" dirty="0" smtClean="0"/>
                        <a:t> Hoover’s </a:t>
                      </a:r>
                      <a:r>
                        <a:rPr lang="en-US" baseline="0" dirty="0" err="1" smtClean="0"/>
                        <a:t>Internation</a:t>
                      </a:r>
                      <a:r>
                        <a:rPr lang="en-US" baseline="0" dirty="0" smtClean="0"/>
                        <a:t> Relation</a:t>
                      </a:r>
                      <a:endParaRPr lang="en-US" dirty="0"/>
                    </a:p>
                  </a:txBody>
                  <a:tcPr/>
                </a:tc>
                <a:tc>
                  <a:txBody>
                    <a:bodyPr/>
                    <a:lstStyle/>
                    <a:p>
                      <a:pPr algn="ctr"/>
                      <a:r>
                        <a:rPr lang="en-US" dirty="0" smtClean="0"/>
                        <a:t>.15</a:t>
                      </a:r>
                      <a:endParaRPr lang="en-US" dirty="0"/>
                    </a:p>
                  </a:txBody>
                  <a:tcPr/>
                </a:tc>
                <a:tc>
                  <a:txBody>
                    <a:bodyPr/>
                    <a:lstStyle/>
                    <a:p>
                      <a:pPr algn="ctr"/>
                      <a:r>
                        <a:rPr lang="en-US" dirty="0" smtClean="0"/>
                        <a:t>2.8</a:t>
                      </a:r>
                      <a:endParaRPr lang="en-US" dirty="0"/>
                    </a:p>
                  </a:txBody>
                  <a:tcPr/>
                </a:tc>
                <a:tc>
                  <a:txBody>
                    <a:bodyPr/>
                    <a:lstStyle/>
                    <a:p>
                      <a:pPr algn="ctr"/>
                      <a:r>
                        <a:rPr lang="en-US" dirty="0" smtClean="0"/>
                        <a:t>.42</a:t>
                      </a:r>
                      <a:endParaRPr lang="en-US" dirty="0"/>
                    </a:p>
                  </a:txBody>
                  <a:tcPr/>
                </a:tc>
                <a:tc>
                  <a:txBody>
                    <a:bodyPr/>
                    <a:lstStyle/>
                    <a:p>
                      <a:r>
                        <a:rPr lang="en-US" dirty="0" smtClean="0"/>
                        <a:t>Hoover name</a:t>
                      </a:r>
                      <a:endParaRPr lang="en-US" dirty="0"/>
                    </a:p>
                  </a:txBody>
                  <a:tcPr/>
                </a:tc>
              </a:tr>
              <a:tr h="360045">
                <a:tc>
                  <a:txBody>
                    <a:bodyPr/>
                    <a:lstStyle/>
                    <a:p>
                      <a:r>
                        <a:rPr lang="en-US" dirty="0" smtClean="0"/>
                        <a:t>Weaknesses</a:t>
                      </a:r>
                      <a:endParaRPr lang="en-US" dirty="0"/>
                    </a:p>
                  </a:txBody>
                  <a:tcPr/>
                </a:tc>
                <a:tc>
                  <a:txBody>
                    <a:bodyPr/>
                    <a:lstStyle/>
                    <a:p>
                      <a:pPr algn="ctr"/>
                      <a:endParaRPr lang="en-US"/>
                    </a:p>
                  </a:txBody>
                  <a:tcPr/>
                </a:tc>
                <a:tc>
                  <a:txBody>
                    <a:bodyPr/>
                    <a:lstStyle/>
                    <a:p>
                      <a:pPr algn="ctr"/>
                      <a:endParaRPr lang="en-US" dirty="0"/>
                    </a:p>
                  </a:txBody>
                  <a:tcPr/>
                </a:tc>
                <a:tc>
                  <a:txBody>
                    <a:bodyPr/>
                    <a:lstStyle/>
                    <a:p>
                      <a:pPr algn="ctr"/>
                      <a:endParaRPr lang="en-US"/>
                    </a:p>
                  </a:txBody>
                  <a:tcPr/>
                </a:tc>
                <a:tc>
                  <a:txBody>
                    <a:bodyPr/>
                    <a:lstStyle/>
                    <a:p>
                      <a:endParaRPr lang="en-US"/>
                    </a:p>
                  </a:txBody>
                  <a:tcPr/>
                </a:tc>
              </a:tr>
              <a:tr h="360045">
                <a:tc>
                  <a:txBody>
                    <a:bodyPr/>
                    <a:lstStyle/>
                    <a:p>
                      <a:r>
                        <a:rPr lang="en-US" dirty="0" smtClean="0"/>
                        <a:t>W1</a:t>
                      </a:r>
                      <a:r>
                        <a:rPr lang="en-US" baseline="0" dirty="0" smtClean="0"/>
                        <a:t> Process Oriented R&amp;D</a:t>
                      </a:r>
                    </a:p>
                  </a:txBody>
                  <a:tcPr/>
                </a:tc>
                <a:tc>
                  <a:txBody>
                    <a:bodyPr/>
                    <a:lstStyle/>
                    <a:p>
                      <a:pPr algn="ctr"/>
                      <a:r>
                        <a:rPr lang="en-US" dirty="0" smtClean="0"/>
                        <a:t>.05</a:t>
                      </a:r>
                      <a:endParaRPr lang="en-US" dirty="0"/>
                    </a:p>
                  </a:txBody>
                  <a:tcPr/>
                </a:tc>
                <a:tc>
                  <a:txBody>
                    <a:bodyPr/>
                    <a:lstStyle/>
                    <a:p>
                      <a:pPr algn="ctr"/>
                      <a:r>
                        <a:rPr lang="en-US" dirty="0" smtClean="0"/>
                        <a:t>2.2</a:t>
                      </a:r>
                      <a:endParaRPr lang="en-US" dirty="0"/>
                    </a:p>
                  </a:txBody>
                  <a:tcPr/>
                </a:tc>
                <a:tc>
                  <a:txBody>
                    <a:bodyPr/>
                    <a:lstStyle/>
                    <a:p>
                      <a:pPr algn="ctr"/>
                      <a:r>
                        <a:rPr lang="en-US" dirty="0" smtClean="0"/>
                        <a:t>.11</a:t>
                      </a:r>
                      <a:endParaRPr lang="en-US" dirty="0"/>
                    </a:p>
                  </a:txBody>
                  <a:tcPr/>
                </a:tc>
                <a:tc>
                  <a:txBody>
                    <a:bodyPr/>
                    <a:lstStyle/>
                    <a:p>
                      <a:r>
                        <a:rPr lang="en-US" dirty="0" smtClean="0"/>
                        <a:t>Slow on new prod</a:t>
                      </a:r>
                      <a:endParaRPr lang="en-US" dirty="0"/>
                    </a:p>
                  </a:txBody>
                  <a:tcPr/>
                </a:tc>
              </a:tr>
              <a:tr h="3600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W2 Distribution Channels</a:t>
                      </a:r>
                      <a:endParaRPr lang="en-US" dirty="0"/>
                    </a:p>
                  </a:txBody>
                  <a:tcPr/>
                </a:tc>
                <a:tc>
                  <a:txBody>
                    <a:bodyPr/>
                    <a:lstStyle/>
                    <a:p>
                      <a:pPr algn="ctr"/>
                      <a:r>
                        <a:rPr lang="en-US" dirty="0" smtClean="0"/>
                        <a:t>.05</a:t>
                      </a:r>
                      <a:endParaRPr lang="en-US" dirty="0"/>
                    </a:p>
                  </a:txBody>
                  <a:tcPr/>
                </a:tc>
                <a:tc>
                  <a:txBody>
                    <a:bodyPr/>
                    <a:lstStyle/>
                    <a:p>
                      <a:pPr algn="ctr"/>
                      <a:r>
                        <a:rPr lang="en-US" dirty="0" smtClean="0"/>
                        <a:t>2.0</a:t>
                      </a:r>
                      <a:endParaRPr lang="en-US" dirty="0"/>
                    </a:p>
                  </a:txBody>
                  <a:tcPr/>
                </a:tc>
                <a:tc>
                  <a:txBody>
                    <a:bodyPr/>
                    <a:lstStyle/>
                    <a:p>
                      <a:pPr algn="ctr"/>
                      <a:r>
                        <a:rPr lang="en-US" dirty="0" smtClean="0"/>
                        <a:t>.10</a:t>
                      </a:r>
                      <a:endParaRPr lang="en-US" dirty="0"/>
                    </a:p>
                  </a:txBody>
                  <a:tcPr/>
                </a:tc>
                <a:tc>
                  <a:txBody>
                    <a:bodyPr/>
                    <a:lstStyle/>
                    <a:p>
                      <a:r>
                        <a:rPr lang="en-US" dirty="0" smtClean="0"/>
                        <a:t>Superstore trend</a:t>
                      </a:r>
                      <a:endParaRPr lang="en-US" dirty="0"/>
                    </a:p>
                  </a:txBody>
                  <a:tcPr/>
                </a:tc>
              </a:tr>
              <a:tr h="360045">
                <a:tc>
                  <a:txBody>
                    <a:bodyPr/>
                    <a:lstStyle/>
                    <a:p>
                      <a:r>
                        <a:rPr lang="en-US" dirty="0" smtClean="0"/>
                        <a:t>W3 Financial Position</a:t>
                      </a:r>
                      <a:endParaRPr lang="en-US" dirty="0"/>
                    </a:p>
                  </a:txBody>
                  <a:tcPr/>
                </a:tc>
                <a:tc>
                  <a:txBody>
                    <a:bodyPr/>
                    <a:lstStyle/>
                    <a:p>
                      <a:pPr algn="ctr"/>
                      <a:r>
                        <a:rPr lang="en-US" dirty="0" smtClean="0"/>
                        <a:t>.15</a:t>
                      </a:r>
                      <a:endParaRPr lang="en-US" dirty="0"/>
                    </a:p>
                  </a:txBody>
                  <a:tcPr/>
                </a:tc>
                <a:tc>
                  <a:txBody>
                    <a:bodyPr/>
                    <a:lstStyle/>
                    <a:p>
                      <a:pPr algn="ctr"/>
                      <a:r>
                        <a:rPr lang="en-US" dirty="0" smtClean="0"/>
                        <a:t>2.0</a:t>
                      </a:r>
                      <a:endParaRPr lang="en-US" dirty="0"/>
                    </a:p>
                  </a:txBody>
                  <a:tcPr/>
                </a:tc>
                <a:tc>
                  <a:txBody>
                    <a:bodyPr/>
                    <a:lstStyle/>
                    <a:p>
                      <a:pPr algn="ctr"/>
                      <a:r>
                        <a:rPr lang="en-US" dirty="0" smtClean="0"/>
                        <a:t>.30</a:t>
                      </a:r>
                      <a:endParaRPr lang="en-US" dirty="0"/>
                    </a:p>
                  </a:txBody>
                  <a:tcPr/>
                </a:tc>
                <a:tc>
                  <a:txBody>
                    <a:bodyPr/>
                    <a:lstStyle/>
                    <a:p>
                      <a:r>
                        <a:rPr lang="en-US" dirty="0" smtClean="0"/>
                        <a:t>High debt load</a:t>
                      </a:r>
                      <a:endParaRPr lang="en-US" dirty="0"/>
                    </a:p>
                  </a:txBody>
                  <a:tcPr/>
                </a:tc>
              </a:tr>
              <a:tr h="360045">
                <a:tc>
                  <a:txBody>
                    <a:bodyPr/>
                    <a:lstStyle/>
                    <a:p>
                      <a:r>
                        <a:rPr lang="en-US" dirty="0" smtClean="0"/>
                        <a:t>W4 Global Positioning</a:t>
                      </a:r>
                      <a:endParaRPr lang="en-US" dirty="0"/>
                    </a:p>
                  </a:txBody>
                  <a:tcPr/>
                </a:tc>
                <a:tc>
                  <a:txBody>
                    <a:bodyPr/>
                    <a:lstStyle/>
                    <a:p>
                      <a:pPr algn="ctr"/>
                      <a:r>
                        <a:rPr lang="en-US" dirty="0" smtClean="0"/>
                        <a:t>.20</a:t>
                      </a:r>
                      <a:endParaRPr lang="en-US" dirty="0"/>
                    </a:p>
                  </a:txBody>
                  <a:tcPr/>
                </a:tc>
                <a:tc>
                  <a:txBody>
                    <a:bodyPr/>
                    <a:lstStyle/>
                    <a:p>
                      <a:pPr algn="ctr"/>
                      <a:r>
                        <a:rPr lang="en-US" dirty="0" smtClean="0"/>
                        <a:t>2.1</a:t>
                      </a:r>
                      <a:endParaRPr lang="en-US" dirty="0"/>
                    </a:p>
                  </a:txBody>
                  <a:tcPr/>
                </a:tc>
                <a:tc>
                  <a:txBody>
                    <a:bodyPr/>
                    <a:lstStyle/>
                    <a:p>
                      <a:pPr algn="ctr"/>
                      <a:r>
                        <a:rPr lang="en-US" dirty="0" smtClean="0"/>
                        <a:t>.42</a:t>
                      </a:r>
                      <a:endParaRPr lang="en-US" dirty="0"/>
                    </a:p>
                  </a:txBody>
                  <a:tcPr/>
                </a:tc>
                <a:tc>
                  <a:txBody>
                    <a:bodyPr/>
                    <a:lstStyle/>
                    <a:p>
                      <a:r>
                        <a:rPr lang="en-US" dirty="0" smtClean="0"/>
                        <a:t>Hoover weak </a:t>
                      </a:r>
                      <a:r>
                        <a:rPr lang="en-US" dirty="0" err="1" smtClean="0"/>
                        <a:t>outsi</a:t>
                      </a:r>
                      <a:endParaRPr lang="en-US" dirty="0"/>
                    </a:p>
                  </a:txBody>
                  <a:tcPr/>
                </a:tc>
              </a:tr>
              <a:tr h="360045">
                <a:tc>
                  <a:txBody>
                    <a:bodyPr/>
                    <a:lstStyle/>
                    <a:p>
                      <a:r>
                        <a:rPr lang="en-US" dirty="0" smtClean="0"/>
                        <a:t>W5 Manufacturing Facilities</a:t>
                      </a:r>
                      <a:endParaRPr lang="en-US" dirty="0"/>
                    </a:p>
                  </a:txBody>
                  <a:tcPr/>
                </a:tc>
                <a:tc>
                  <a:txBody>
                    <a:bodyPr/>
                    <a:lstStyle/>
                    <a:p>
                      <a:pPr algn="ctr"/>
                      <a:r>
                        <a:rPr lang="en-US" dirty="0" smtClean="0"/>
                        <a:t>.05</a:t>
                      </a:r>
                      <a:endParaRPr lang="en-US" dirty="0"/>
                    </a:p>
                  </a:txBody>
                  <a:tcPr/>
                </a:tc>
                <a:tc>
                  <a:txBody>
                    <a:bodyPr/>
                    <a:lstStyle/>
                    <a:p>
                      <a:pPr algn="ctr"/>
                      <a:r>
                        <a:rPr lang="en-US" dirty="0" smtClean="0"/>
                        <a:t>4.0</a:t>
                      </a:r>
                      <a:endParaRPr lang="en-US" dirty="0"/>
                    </a:p>
                  </a:txBody>
                  <a:tcPr/>
                </a:tc>
                <a:tc>
                  <a:txBody>
                    <a:bodyPr/>
                    <a:lstStyle/>
                    <a:p>
                      <a:pPr algn="ctr"/>
                      <a:r>
                        <a:rPr lang="en-US" dirty="0" smtClean="0"/>
                        <a:t>.20</a:t>
                      </a:r>
                      <a:endParaRPr lang="en-US" dirty="0"/>
                    </a:p>
                  </a:txBody>
                  <a:tcPr/>
                </a:tc>
                <a:tc>
                  <a:txBody>
                    <a:bodyPr/>
                    <a:lstStyle/>
                    <a:p>
                      <a:r>
                        <a:rPr lang="en-US" dirty="0" smtClean="0"/>
                        <a:t>Investing now</a:t>
                      </a:r>
                      <a:endParaRPr lang="en-US" dirty="0"/>
                    </a:p>
                  </a:txBody>
                  <a:tcPr/>
                </a:tc>
              </a:tr>
              <a:tr h="360045">
                <a:tc>
                  <a:txBody>
                    <a:bodyPr/>
                    <a:lstStyle/>
                    <a:p>
                      <a:r>
                        <a:rPr lang="en-US" b="1" dirty="0" smtClean="0"/>
                        <a:t>Total Scores</a:t>
                      </a:r>
                      <a:endParaRPr lang="en-US" b="1" dirty="0"/>
                    </a:p>
                  </a:txBody>
                  <a:tcPr/>
                </a:tc>
                <a:tc>
                  <a:txBody>
                    <a:bodyPr/>
                    <a:lstStyle/>
                    <a:p>
                      <a:pPr algn="ctr"/>
                      <a:r>
                        <a:rPr lang="en-US" b="1" dirty="0" smtClean="0"/>
                        <a:t>1</a:t>
                      </a:r>
                      <a:endParaRPr lang="en-US" b="1" dirty="0"/>
                    </a:p>
                  </a:txBody>
                  <a:tcPr/>
                </a:tc>
                <a:tc>
                  <a:txBody>
                    <a:bodyPr/>
                    <a:lstStyle/>
                    <a:p>
                      <a:pPr algn="ctr"/>
                      <a:endParaRPr lang="en-US"/>
                    </a:p>
                  </a:txBody>
                  <a:tcPr/>
                </a:tc>
                <a:tc>
                  <a:txBody>
                    <a:bodyPr/>
                    <a:lstStyle/>
                    <a:p>
                      <a:pPr algn="ctr"/>
                      <a:r>
                        <a:rPr lang="en-US" b="1" dirty="0" smtClean="0"/>
                        <a:t>3.05</a:t>
                      </a:r>
                      <a:endParaRPr lang="en-US" b="1" dirty="0"/>
                    </a:p>
                  </a:txBody>
                  <a:tcPr/>
                </a:tc>
                <a:tc>
                  <a:txBody>
                    <a:bodyPr/>
                    <a:lstStyle/>
                    <a:p>
                      <a:endParaRPr lang="en-US" dirty="0"/>
                    </a:p>
                  </a:txBody>
                  <a:tcPr/>
                </a:tc>
              </a:tr>
            </a:tbl>
          </a:graphicData>
        </a:graphic>
      </p:graphicFrame>
    </p:spTree>
    <p:extLst>
      <p:ext uri="{BB962C8B-B14F-4D97-AF65-F5344CB8AC3E}">
        <p14:creationId xmlns:p14="http://schemas.microsoft.com/office/powerpoint/2010/main" xmlns="" val="10986560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855"/>
            <a:ext cx="8229600" cy="1143000"/>
          </a:xfrm>
        </p:spPr>
        <p:txBody>
          <a:bodyPr/>
          <a:lstStyle/>
          <a:p>
            <a:r>
              <a:rPr lang="en-US" dirty="0" smtClean="0"/>
              <a:t>SFAS MATRIX EXAMPLE</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xmlns="" val="3555965481"/>
              </p:ext>
            </p:extLst>
          </p:nvPr>
        </p:nvGraphicFramePr>
        <p:xfrm>
          <a:off x="152401" y="1066800"/>
          <a:ext cx="8839199" cy="5715000"/>
        </p:xfrm>
        <a:graphic>
          <a:graphicData uri="http://schemas.openxmlformats.org/drawingml/2006/table">
            <a:tbl>
              <a:tblPr firstRow="1" bandRow="1">
                <a:tableStyleId>{5C22544A-7EE6-4342-B048-85BDC9FD1C3A}</a:tableStyleId>
              </a:tblPr>
              <a:tblGrid>
                <a:gridCol w="3809999"/>
                <a:gridCol w="990600"/>
                <a:gridCol w="914400"/>
                <a:gridCol w="990600"/>
                <a:gridCol w="2133600"/>
              </a:tblGrid>
              <a:tr h="685800">
                <a:tc>
                  <a:txBody>
                    <a:bodyPr/>
                    <a:lstStyle/>
                    <a:p>
                      <a:r>
                        <a:rPr lang="en-US" b="1" dirty="0" smtClean="0"/>
                        <a:t>External</a:t>
                      </a:r>
                      <a:r>
                        <a:rPr lang="en-US" b="1" baseline="0" dirty="0" smtClean="0"/>
                        <a:t> Strategic Factor</a:t>
                      </a:r>
                      <a:endParaRPr lang="en-US" b="1" dirty="0"/>
                    </a:p>
                  </a:txBody>
                  <a:tcPr/>
                </a:tc>
                <a:tc>
                  <a:txBody>
                    <a:bodyPr/>
                    <a:lstStyle/>
                    <a:p>
                      <a:r>
                        <a:rPr lang="en-US" dirty="0" smtClean="0"/>
                        <a:t>Weight</a:t>
                      </a:r>
                      <a:endParaRPr lang="en-US" dirty="0"/>
                    </a:p>
                  </a:txBody>
                  <a:tcPr/>
                </a:tc>
                <a:tc>
                  <a:txBody>
                    <a:bodyPr/>
                    <a:lstStyle/>
                    <a:p>
                      <a:r>
                        <a:rPr lang="en-US" dirty="0" smtClean="0"/>
                        <a:t>Rating</a:t>
                      </a:r>
                      <a:endParaRPr lang="en-US" dirty="0"/>
                    </a:p>
                  </a:txBody>
                  <a:tcPr/>
                </a:tc>
                <a:tc>
                  <a:txBody>
                    <a:bodyPr/>
                    <a:lstStyle/>
                    <a:p>
                      <a:r>
                        <a:rPr lang="en-US" dirty="0" smtClean="0"/>
                        <a:t>Weighted Score</a:t>
                      </a:r>
                      <a:endParaRPr lang="en-US" dirty="0"/>
                    </a:p>
                  </a:txBody>
                  <a:tcPr/>
                </a:tc>
                <a:tc>
                  <a:txBody>
                    <a:bodyPr/>
                    <a:lstStyle/>
                    <a:p>
                      <a:r>
                        <a:rPr lang="en-US" dirty="0" smtClean="0"/>
                        <a:t>Comment</a:t>
                      </a:r>
                      <a:endParaRPr lang="en-US" dirty="0"/>
                    </a:p>
                  </a:txBody>
                  <a:tcPr/>
                </a:tc>
              </a:tr>
              <a:tr h="360045">
                <a:tc>
                  <a:txBody>
                    <a:bodyPr/>
                    <a:lstStyle/>
                    <a:p>
                      <a:r>
                        <a:rPr lang="en-US" b="1" dirty="0" smtClean="0"/>
                        <a:t>Opportunities</a:t>
                      </a:r>
                      <a:endParaRPr lang="en-US" b="1" dirty="0"/>
                    </a:p>
                  </a:txBody>
                  <a:tcPr/>
                </a:tc>
                <a:tc>
                  <a:txBody>
                    <a:bodyPr/>
                    <a:lstStyle/>
                    <a:p>
                      <a:pPr algn="ctr"/>
                      <a:endParaRPr lang="en-US" dirty="0"/>
                    </a:p>
                  </a:txBody>
                  <a:tcPr/>
                </a:tc>
                <a:tc>
                  <a:txBody>
                    <a:bodyPr/>
                    <a:lstStyle/>
                    <a:p>
                      <a:pPr algn="ctr"/>
                      <a:endParaRPr lang="en-US"/>
                    </a:p>
                  </a:txBody>
                  <a:tcPr/>
                </a:tc>
                <a:tc>
                  <a:txBody>
                    <a:bodyPr/>
                    <a:lstStyle/>
                    <a:p>
                      <a:pPr algn="ctr"/>
                      <a:endParaRPr lang="en-US"/>
                    </a:p>
                  </a:txBody>
                  <a:tcPr/>
                </a:tc>
                <a:tc>
                  <a:txBody>
                    <a:bodyPr/>
                    <a:lstStyle/>
                    <a:p>
                      <a:endParaRPr lang="en-US"/>
                    </a:p>
                  </a:txBody>
                  <a:tcPr/>
                </a:tc>
              </a:tr>
              <a:tr h="320040">
                <a:tc>
                  <a:txBody>
                    <a:bodyPr/>
                    <a:lstStyle/>
                    <a:p>
                      <a:r>
                        <a:rPr lang="en-US" dirty="0" smtClean="0"/>
                        <a:t>O1 Economic</a:t>
                      </a:r>
                      <a:r>
                        <a:rPr lang="en-US" baseline="0" dirty="0" smtClean="0"/>
                        <a:t> Integration in Euro</a:t>
                      </a:r>
                      <a:endParaRPr lang="en-US" dirty="0"/>
                    </a:p>
                  </a:txBody>
                  <a:tcPr/>
                </a:tc>
                <a:tc>
                  <a:txBody>
                    <a:bodyPr/>
                    <a:lstStyle/>
                    <a:p>
                      <a:pPr algn="ctr"/>
                      <a:r>
                        <a:rPr lang="en-US" dirty="0" smtClean="0"/>
                        <a:t>.20</a:t>
                      </a:r>
                      <a:endParaRPr lang="en-US" dirty="0"/>
                    </a:p>
                  </a:txBody>
                  <a:tcPr/>
                </a:tc>
                <a:tc>
                  <a:txBody>
                    <a:bodyPr/>
                    <a:lstStyle/>
                    <a:p>
                      <a:pPr algn="ctr"/>
                      <a:r>
                        <a:rPr lang="en-US" dirty="0" smtClean="0"/>
                        <a:t>4.1</a:t>
                      </a:r>
                      <a:endParaRPr lang="en-US" dirty="0"/>
                    </a:p>
                  </a:txBody>
                  <a:tcPr/>
                </a:tc>
                <a:tc>
                  <a:txBody>
                    <a:bodyPr/>
                    <a:lstStyle/>
                    <a:p>
                      <a:pPr algn="ctr"/>
                      <a:r>
                        <a:rPr lang="en-US" dirty="0" smtClean="0"/>
                        <a:t>.82</a:t>
                      </a:r>
                      <a:endParaRPr lang="en-US" dirty="0"/>
                    </a:p>
                  </a:txBody>
                  <a:tcPr/>
                </a:tc>
                <a:tc>
                  <a:txBody>
                    <a:bodyPr/>
                    <a:lstStyle/>
                    <a:p>
                      <a:r>
                        <a:rPr lang="en-US" dirty="0" smtClean="0"/>
                        <a:t>Acquisition</a:t>
                      </a:r>
                      <a:endParaRPr lang="en-US" dirty="0"/>
                    </a:p>
                  </a:txBody>
                  <a:tcPr/>
                </a:tc>
              </a:tr>
              <a:tr h="360045">
                <a:tc>
                  <a:txBody>
                    <a:bodyPr/>
                    <a:lstStyle/>
                    <a:p>
                      <a:r>
                        <a:rPr lang="en-US" dirty="0" smtClean="0"/>
                        <a:t>O2</a:t>
                      </a:r>
                      <a:r>
                        <a:rPr lang="en-US" baseline="0" dirty="0" smtClean="0"/>
                        <a:t> Demographics favor quality</a:t>
                      </a:r>
                      <a:endParaRPr lang="en-US" dirty="0"/>
                    </a:p>
                  </a:txBody>
                  <a:tcPr/>
                </a:tc>
                <a:tc>
                  <a:txBody>
                    <a:bodyPr/>
                    <a:lstStyle/>
                    <a:p>
                      <a:pPr algn="ctr"/>
                      <a:r>
                        <a:rPr lang="en-US" dirty="0" smtClean="0"/>
                        <a:t>.20</a:t>
                      </a:r>
                      <a:endParaRPr lang="en-US" dirty="0"/>
                    </a:p>
                  </a:txBody>
                  <a:tcPr/>
                </a:tc>
                <a:tc>
                  <a:txBody>
                    <a:bodyPr/>
                    <a:lstStyle/>
                    <a:p>
                      <a:pPr algn="ctr"/>
                      <a:r>
                        <a:rPr lang="en-US" dirty="0" smtClean="0"/>
                        <a:t>5.0</a:t>
                      </a:r>
                      <a:endParaRPr lang="en-US" dirty="0"/>
                    </a:p>
                  </a:txBody>
                  <a:tcPr/>
                </a:tc>
                <a:tc>
                  <a:txBody>
                    <a:bodyPr/>
                    <a:lstStyle/>
                    <a:p>
                      <a:pPr algn="ctr"/>
                      <a:r>
                        <a:rPr lang="en-US" dirty="0" smtClean="0"/>
                        <a:t>.50</a:t>
                      </a:r>
                      <a:endParaRPr lang="en-US" dirty="0"/>
                    </a:p>
                  </a:txBody>
                  <a:tcPr/>
                </a:tc>
                <a:tc>
                  <a:txBody>
                    <a:bodyPr/>
                    <a:lstStyle/>
                    <a:p>
                      <a:r>
                        <a:rPr lang="en-US" dirty="0" err="1" smtClean="0"/>
                        <a:t>Maytaq</a:t>
                      </a:r>
                      <a:r>
                        <a:rPr lang="en-US" dirty="0" smtClean="0"/>
                        <a:t> quality</a:t>
                      </a:r>
                      <a:endParaRPr lang="en-US" dirty="0"/>
                    </a:p>
                  </a:txBody>
                  <a:tcPr/>
                </a:tc>
              </a:tr>
              <a:tr h="360045">
                <a:tc>
                  <a:txBody>
                    <a:bodyPr/>
                    <a:lstStyle/>
                    <a:p>
                      <a:r>
                        <a:rPr lang="en-US" dirty="0" smtClean="0"/>
                        <a:t>O3 Economic </a:t>
                      </a:r>
                      <a:r>
                        <a:rPr lang="en-US" dirty="0" err="1" smtClean="0"/>
                        <a:t>Developmet</a:t>
                      </a:r>
                      <a:r>
                        <a:rPr lang="en-US" smtClean="0"/>
                        <a:t> </a:t>
                      </a:r>
                      <a:r>
                        <a:rPr lang="en-US" dirty="0" smtClean="0"/>
                        <a:t>of Asia</a:t>
                      </a:r>
                      <a:endParaRPr lang="en-US" dirty="0"/>
                    </a:p>
                  </a:txBody>
                  <a:tcPr/>
                </a:tc>
                <a:tc>
                  <a:txBody>
                    <a:bodyPr/>
                    <a:lstStyle/>
                    <a:p>
                      <a:pPr algn="ctr"/>
                      <a:r>
                        <a:rPr lang="en-US" dirty="0" smtClean="0"/>
                        <a:t>.05</a:t>
                      </a:r>
                      <a:endParaRPr lang="en-US" dirty="0"/>
                    </a:p>
                  </a:txBody>
                  <a:tcPr/>
                </a:tc>
                <a:tc>
                  <a:txBody>
                    <a:bodyPr/>
                    <a:lstStyle/>
                    <a:p>
                      <a:pPr algn="ctr"/>
                      <a:r>
                        <a:rPr lang="en-US" dirty="0" smtClean="0"/>
                        <a:t>1.0</a:t>
                      </a:r>
                      <a:endParaRPr lang="en-US" dirty="0"/>
                    </a:p>
                  </a:txBody>
                  <a:tcPr/>
                </a:tc>
                <a:tc>
                  <a:txBody>
                    <a:bodyPr/>
                    <a:lstStyle/>
                    <a:p>
                      <a:pPr algn="ctr"/>
                      <a:r>
                        <a:rPr lang="en-US" dirty="0" smtClean="0"/>
                        <a:t>.05</a:t>
                      </a:r>
                      <a:endParaRPr lang="en-US" dirty="0"/>
                    </a:p>
                  </a:txBody>
                  <a:tcPr/>
                </a:tc>
                <a:tc>
                  <a:txBody>
                    <a:bodyPr/>
                    <a:lstStyle/>
                    <a:p>
                      <a:r>
                        <a:rPr lang="en-US" dirty="0" smtClean="0"/>
                        <a:t>Low</a:t>
                      </a:r>
                      <a:r>
                        <a:rPr lang="en-US" baseline="0" dirty="0" smtClean="0"/>
                        <a:t> Maytag presence</a:t>
                      </a:r>
                      <a:endParaRPr lang="en-US" dirty="0"/>
                    </a:p>
                  </a:txBody>
                  <a:tcPr/>
                </a:tc>
              </a:tr>
              <a:tr h="360045">
                <a:tc>
                  <a:txBody>
                    <a:bodyPr/>
                    <a:lstStyle/>
                    <a:p>
                      <a:r>
                        <a:rPr lang="en-US" dirty="0" smtClean="0"/>
                        <a:t>O4 Opening of Eastern Europe</a:t>
                      </a:r>
                      <a:endParaRPr lang="en-US" dirty="0"/>
                    </a:p>
                  </a:txBody>
                  <a:tcPr/>
                </a:tc>
                <a:tc>
                  <a:txBody>
                    <a:bodyPr/>
                    <a:lstStyle/>
                    <a:p>
                      <a:pPr algn="ctr"/>
                      <a:r>
                        <a:rPr lang="en-US" dirty="0" smtClean="0"/>
                        <a:t>.05</a:t>
                      </a:r>
                      <a:endParaRPr lang="en-US" dirty="0"/>
                    </a:p>
                  </a:txBody>
                  <a:tcPr/>
                </a:tc>
                <a:tc>
                  <a:txBody>
                    <a:bodyPr/>
                    <a:lstStyle/>
                    <a:p>
                      <a:pPr algn="ctr"/>
                      <a:r>
                        <a:rPr lang="en-US" dirty="0" smtClean="0"/>
                        <a:t>2.0</a:t>
                      </a:r>
                      <a:endParaRPr lang="en-US" dirty="0"/>
                    </a:p>
                  </a:txBody>
                  <a:tcPr/>
                </a:tc>
                <a:tc>
                  <a:txBody>
                    <a:bodyPr/>
                    <a:lstStyle/>
                    <a:p>
                      <a:pPr algn="ctr"/>
                      <a:r>
                        <a:rPr lang="en-US" dirty="0" smtClean="0"/>
                        <a:t>.10</a:t>
                      </a:r>
                      <a:endParaRPr lang="en-US" dirty="0"/>
                    </a:p>
                  </a:txBody>
                  <a:tcPr/>
                </a:tc>
                <a:tc>
                  <a:txBody>
                    <a:bodyPr/>
                    <a:lstStyle/>
                    <a:p>
                      <a:r>
                        <a:rPr lang="en-US" dirty="0" smtClean="0"/>
                        <a:t>Will take time</a:t>
                      </a:r>
                      <a:endParaRPr lang="en-US" dirty="0"/>
                    </a:p>
                  </a:txBody>
                  <a:tcPr/>
                </a:tc>
              </a:tr>
              <a:tr h="360045">
                <a:tc>
                  <a:txBody>
                    <a:bodyPr/>
                    <a:lstStyle/>
                    <a:p>
                      <a:r>
                        <a:rPr lang="en-US" dirty="0" smtClean="0"/>
                        <a:t>O5 Trend t “Superstore”</a:t>
                      </a:r>
                      <a:endParaRPr lang="en-US" dirty="0"/>
                    </a:p>
                  </a:txBody>
                  <a:tcPr/>
                </a:tc>
                <a:tc>
                  <a:txBody>
                    <a:bodyPr/>
                    <a:lstStyle/>
                    <a:p>
                      <a:pPr algn="ctr"/>
                      <a:r>
                        <a:rPr lang="en-US" dirty="0" smtClean="0"/>
                        <a:t>.10</a:t>
                      </a:r>
                      <a:endParaRPr lang="en-US" dirty="0"/>
                    </a:p>
                  </a:txBody>
                  <a:tcPr/>
                </a:tc>
                <a:tc>
                  <a:txBody>
                    <a:bodyPr/>
                    <a:lstStyle/>
                    <a:p>
                      <a:pPr algn="ctr"/>
                      <a:r>
                        <a:rPr lang="en-US" dirty="0" smtClean="0"/>
                        <a:t>1.8</a:t>
                      </a:r>
                      <a:endParaRPr lang="en-US" dirty="0"/>
                    </a:p>
                  </a:txBody>
                  <a:tcPr/>
                </a:tc>
                <a:tc>
                  <a:txBody>
                    <a:bodyPr/>
                    <a:lstStyle/>
                    <a:p>
                      <a:pPr algn="ctr"/>
                      <a:r>
                        <a:rPr lang="en-US" dirty="0" smtClean="0"/>
                        <a:t>.18</a:t>
                      </a:r>
                      <a:endParaRPr lang="en-US" dirty="0"/>
                    </a:p>
                  </a:txBody>
                  <a:tcPr/>
                </a:tc>
                <a:tc>
                  <a:txBody>
                    <a:bodyPr/>
                    <a:lstStyle/>
                    <a:p>
                      <a:r>
                        <a:rPr lang="en-US" dirty="0" smtClean="0"/>
                        <a:t>Maytag weak in this </a:t>
                      </a:r>
                      <a:endParaRPr lang="en-US" dirty="0"/>
                    </a:p>
                  </a:txBody>
                  <a:tcPr/>
                </a:tc>
              </a:tr>
              <a:tr h="360045">
                <a:tc>
                  <a:txBody>
                    <a:bodyPr/>
                    <a:lstStyle/>
                    <a:p>
                      <a:r>
                        <a:rPr lang="en-US" b="1" dirty="0" smtClean="0"/>
                        <a:t>Threats</a:t>
                      </a:r>
                      <a:endParaRPr lang="en-US" b="1" dirty="0"/>
                    </a:p>
                  </a:txBody>
                  <a:tcPr/>
                </a:tc>
                <a:tc>
                  <a:txBody>
                    <a:bodyPr/>
                    <a:lstStyle/>
                    <a:p>
                      <a:pPr algn="ctr"/>
                      <a:endParaRPr lang="en-US"/>
                    </a:p>
                  </a:txBody>
                  <a:tcPr/>
                </a:tc>
                <a:tc>
                  <a:txBody>
                    <a:bodyPr/>
                    <a:lstStyle/>
                    <a:p>
                      <a:pPr algn="ctr"/>
                      <a:endParaRPr lang="en-US" dirty="0"/>
                    </a:p>
                  </a:txBody>
                  <a:tcPr/>
                </a:tc>
                <a:tc>
                  <a:txBody>
                    <a:bodyPr/>
                    <a:lstStyle/>
                    <a:p>
                      <a:pPr algn="ctr"/>
                      <a:endParaRPr lang="en-US" dirty="0"/>
                    </a:p>
                  </a:txBody>
                  <a:tcPr/>
                </a:tc>
                <a:tc>
                  <a:txBody>
                    <a:bodyPr/>
                    <a:lstStyle/>
                    <a:p>
                      <a:endParaRPr lang="en-US"/>
                    </a:p>
                  </a:txBody>
                  <a:tcPr/>
                </a:tc>
              </a:tr>
              <a:tr h="360045">
                <a:tc>
                  <a:txBody>
                    <a:bodyPr/>
                    <a:lstStyle/>
                    <a:p>
                      <a:r>
                        <a:rPr lang="en-US" baseline="0" dirty="0" smtClean="0"/>
                        <a:t>Increasing government regulation</a:t>
                      </a:r>
                    </a:p>
                  </a:txBody>
                  <a:tcPr/>
                </a:tc>
                <a:tc>
                  <a:txBody>
                    <a:bodyPr/>
                    <a:lstStyle/>
                    <a:p>
                      <a:pPr algn="ctr"/>
                      <a:r>
                        <a:rPr lang="en-US" dirty="0" smtClean="0"/>
                        <a:t>.10</a:t>
                      </a:r>
                      <a:endParaRPr lang="en-US" dirty="0"/>
                    </a:p>
                  </a:txBody>
                  <a:tcPr/>
                </a:tc>
                <a:tc>
                  <a:txBody>
                    <a:bodyPr/>
                    <a:lstStyle/>
                    <a:p>
                      <a:pPr algn="ctr"/>
                      <a:r>
                        <a:rPr lang="en-US" dirty="0" smtClean="0"/>
                        <a:t>4.3</a:t>
                      </a:r>
                      <a:endParaRPr lang="en-US" dirty="0"/>
                    </a:p>
                  </a:txBody>
                  <a:tcPr/>
                </a:tc>
                <a:tc>
                  <a:txBody>
                    <a:bodyPr/>
                    <a:lstStyle/>
                    <a:p>
                      <a:pPr algn="ctr"/>
                      <a:r>
                        <a:rPr lang="en-US" dirty="0" smtClean="0"/>
                        <a:t>.43</a:t>
                      </a:r>
                      <a:endParaRPr lang="en-US" dirty="0"/>
                    </a:p>
                  </a:txBody>
                  <a:tcPr/>
                </a:tc>
                <a:tc>
                  <a:txBody>
                    <a:bodyPr/>
                    <a:lstStyle/>
                    <a:p>
                      <a:r>
                        <a:rPr lang="en-US" dirty="0" smtClean="0"/>
                        <a:t>Well positioned</a:t>
                      </a:r>
                      <a:endParaRPr lang="en-US" dirty="0"/>
                    </a:p>
                  </a:txBody>
                  <a:tcPr/>
                </a:tc>
              </a:tr>
              <a:tr h="3600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Strong US competition</a:t>
                      </a:r>
                      <a:endParaRPr lang="en-US" dirty="0"/>
                    </a:p>
                  </a:txBody>
                  <a:tcPr/>
                </a:tc>
                <a:tc>
                  <a:txBody>
                    <a:bodyPr/>
                    <a:lstStyle/>
                    <a:p>
                      <a:pPr algn="ctr"/>
                      <a:r>
                        <a:rPr lang="en-US" dirty="0" smtClean="0"/>
                        <a:t>.10</a:t>
                      </a:r>
                      <a:endParaRPr lang="en-US" dirty="0"/>
                    </a:p>
                  </a:txBody>
                  <a:tcPr/>
                </a:tc>
                <a:tc>
                  <a:txBody>
                    <a:bodyPr/>
                    <a:lstStyle/>
                    <a:p>
                      <a:pPr algn="ctr"/>
                      <a:r>
                        <a:rPr lang="en-US" dirty="0" smtClean="0"/>
                        <a:t>4.0</a:t>
                      </a:r>
                      <a:endParaRPr lang="en-US" dirty="0"/>
                    </a:p>
                  </a:txBody>
                  <a:tcPr/>
                </a:tc>
                <a:tc>
                  <a:txBody>
                    <a:bodyPr/>
                    <a:lstStyle/>
                    <a:p>
                      <a:pPr algn="ctr"/>
                      <a:r>
                        <a:rPr lang="en-US" dirty="0" smtClean="0"/>
                        <a:t>.40</a:t>
                      </a:r>
                      <a:endParaRPr lang="en-US" dirty="0"/>
                    </a:p>
                  </a:txBody>
                  <a:tcPr/>
                </a:tc>
                <a:tc>
                  <a:txBody>
                    <a:bodyPr/>
                    <a:lstStyle/>
                    <a:p>
                      <a:r>
                        <a:rPr lang="en-US" dirty="0" smtClean="0"/>
                        <a:t>Well positioned</a:t>
                      </a:r>
                      <a:endParaRPr lang="en-US" dirty="0"/>
                    </a:p>
                  </a:txBody>
                  <a:tcPr/>
                </a:tc>
              </a:tr>
              <a:tr h="360045">
                <a:tc>
                  <a:txBody>
                    <a:bodyPr/>
                    <a:lstStyle/>
                    <a:p>
                      <a:r>
                        <a:rPr lang="en-US" dirty="0" smtClean="0"/>
                        <a:t>T3 </a:t>
                      </a:r>
                      <a:r>
                        <a:rPr lang="en-US" dirty="0" err="1" smtClean="0"/>
                        <a:t>Whirpool</a:t>
                      </a:r>
                      <a:r>
                        <a:rPr lang="en-US" dirty="0" smtClean="0"/>
                        <a:t> &amp; </a:t>
                      </a:r>
                      <a:r>
                        <a:rPr lang="en-US" dirty="0" err="1" smtClean="0"/>
                        <a:t>Eletrolux</a:t>
                      </a:r>
                      <a:r>
                        <a:rPr lang="en-US" dirty="0" smtClean="0"/>
                        <a:t> strong </a:t>
                      </a:r>
                      <a:r>
                        <a:rPr lang="en-US" dirty="0" err="1" smtClean="0"/>
                        <a:t>globa</a:t>
                      </a:r>
                      <a:endParaRPr lang="en-US" dirty="0"/>
                    </a:p>
                  </a:txBody>
                  <a:tcPr/>
                </a:tc>
                <a:tc>
                  <a:txBody>
                    <a:bodyPr/>
                    <a:lstStyle/>
                    <a:p>
                      <a:pPr algn="ctr"/>
                      <a:r>
                        <a:rPr lang="en-US" dirty="0" smtClean="0"/>
                        <a:t>.15</a:t>
                      </a:r>
                      <a:endParaRPr lang="en-US" dirty="0"/>
                    </a:p>
                  </a:txBody>
                  <a:tcPr/>
                </a:tc>
                <a:tc>
                  <a:txBody>
                    <a:bodyPr/>
                    <a:lstStyle/>
                    <a:p>
                      <a:pPr algn="ctr"/>
                      <a:r>
                        <a:rPr lang="en-US" dirty="0" smtClean="0"/>
                        <a:t>3.0</a:t>
                      </a:r>
                      <a:endParaRPr lang="en-US" dirty="0"/>
                    </a:p>
                  </a:txBody>
                  <a:tcPr/>
                </a:tc>
                <a:tc>
                  <a:txBody>
                    <a:bodyPr/>
                    <a:lstStyle/>
                    <a:p>
                      <a:pPr algn="ctr"/>
                      <a:r>
                        <a:rPr lang="en-US" dirty="0" smtClean="0"/>
                        <a:t>.45</a:t>
                      </a:r>
                      <a:endParaRPr lang="en-US" dirty="0"/>
                    </a:p>
                  </a:txBody>
                  <a:tcPr/>
                </a:tc>
                <a:tc>
                  <a:txBody>
                    <a:bodyPr/>
                    <a:lstStyle/>
                    <a:p>
                      <a:r>
                        <a:rPr lang="en-US" dirty="0" smtClean="0"/>
                        <a:t>Hoover weak global</a:t>
                      </a:r>
                      <a:endParaRPr lang="en-US" dirty="0"/>
                    </a:p>
                  </a:txBody>
                  <a:tcPr/>
                </a:tc>
              </a:tr>
              <a:tr h="360045">
                <a:tc>
                  <a:txBody>
                    <a:bodyPr/>
                    <a:lstStyle/>
                    <a:p>
                      <a:r>
                        <a:rPr lang="en-US" dirty="0" smtClean="0"/>
                        <a:t>T4 New product advances</a:t>
                      </a:r>
                      <a:endParaRPr lang="en-US" dirty="0"/>
                    </a:p>
                  </a:txBody>
                  <a:tcPr/>
                </a:tc>
                <a:tc>
                  <a:txBody>
                    <a:bodyPr/>
                    <a:lstStyle/>
                    <a:p>
                      <a:pPr algn="ctr"/>
                      <a:r>
                        <a:rPr lang="en-US" dirty="0" smtClean="0"/>
                        <a:t>.05</a:t>
                      </a:r>
                      <a:endParaRPr lang="en-US" dirty="0"/>
                    </a:p>
                  </a:txBody>
                  <a:tcPr/>
                </a:tc>
                <a:tc>
                  <a:txBody>
                    <a:bodyPr/>
                    <a:lstStyle/>
                    <a:p>
                      <a:pPr algn="ctr"/>
                      <a:r>
                        <a:rPr lang="en-US" dirty="0" smtClean="0"/>
                        <a:t>1.2</a:t>
                      </a:r>
                      <a:endParaRPr lang="en-US" dirty="0"/>
                    </a:p>
                  </a:txBody>
                  <a:tcPr/>
                </a:tc>
                <a:tc>
                  <a:txBody>
                    <a:bodyPr/>
                    <a:lstStyle/>
                    <a:p>
                      <a:pPr algn="ctr"/>
                      <a:r>
                        <a:rPr lang="en-US" dirty="0" smtClean="0"/>
                        <a:t>.06</a:t>
                      </a:r>
                      <a:endParaRPr lang="en-US" dirty="0"/>
                    </a:p>
                  </a:txBody>
                  <a:tcPr/>
                </a:tc>
                <a:tc>
                  <a:txBody>
                    <a:bodyPr/>
                    <a:lstStyle/>
                    <a:p>
                      <a:r>
                        <a:rPr lang="en-US" dirty="0" err="1" smtClean="0"/>
                        <a:t>Qustionable</a:t>
                      </a:r>
                      <a:endParaRPr lang="en-US" dirty="0"/>
                    </a:p>
                  </a:txBody>
                  <a:tcPr/>
                </a:tc>
              </a:tr>
              <a:tr h="360045">
                <a:tc>
                  <a:txBody>
                    <a:bodyPr/>
                    <a:lstStyle/>
                    <a:p>
                      <a:r>
                        <a:rPr lang="en-US" dirty="0" smtClean="0"/>
                        <a:t>T5 Japanese appliance company</a:t>
                      </a:r>
                      <a:endParaRPr lang="en-US" dirty="0"/>
                    </a:p>
                  </a:txBody>
                  <a:tcPr/>
                </a:tc>
                <a:tc>
                  <a:txBody>
                    <a:bodyPr/>
                    <a:lstStyle/>
                    <a:p>
                      <a:pPr algn="ctr"/>
                      <a:r>
                        <a:rPr lang="en-US" dirty="0" smtClean="0"/>
                        <a:t>.10</a:t>
                      </a:r>
                      <a:endParaRPr lang="en-US" dirty="0"/>
                    </a:p>
                  </a:txBody>
                  <a:tcPr/>
                </a:tc>
                <a:tc>
                  <a:txBody>
                    <a:bodyPr/>
                    <a:lstStyle/>
                    <a:p>
                      <a:pPr algn="ctr"/>
                      <a:r>
                        <a:rPr lang="en-US" dirty="0" smtClean="0"/>
                        <a:t>1.6</a:t>
                      </a:r>
                      <a:endParaRPr lang="en-US" dirty="0"/>
                    </a:p>
                  </a:txBody>
                  <a:tcPr/>
                </a:tc>
                <a:tc>
                  <a:txBody>
                    <a:bodyPr/>
                    <a:lstStyle/>
                    <a:p>
                      <a:pPr algn="ctr"/>
                      <a:r>
                        <a:rPr lang="en-US" dirty="0" smtClean="0"/>
                        <a:t>.16</a:t>
                      </a:r>
                      <a:endParaRPr lang="en-US" dirty="0"/>
                    </a:p>
                  </a:txBody>
                  <a:tcPr/>
                </a:tc>
                <a:tc>
                  <a:txBody>
                    <a:bodyPr/>
                    <a:lstStyle/>
                    <a:p>
                      <a:r>
                        <a:rPr lang="en-US" dirty="0" smtClean="0"/>
                        <a:t>Only Asian </a:t>
                      </a:r>
                      <a:r>
                        <a:rPr lang="en-US" dirty="0" err="1" smtClean="0"/>
                        <a:t>precense</a:t>
                      </a:r>
                      <a:endParaRPr lang="en-US" dirty="0"/>
                    </a:p>
                  </a:txBody>
                  <a:tcPr/>
                </a:tc>
              </a:tr>
              <a:tr h="360045">
                <a:tc>
                  <a:txBody>
                    <a:bodyPr/>
                    <a:lstStyle/>
                    <a:p>
                      <a:r>
                        <a:rPr lang="en-US" b="1" dirty="0" smtClean="0"/>
                        <a:t>Total Scores</a:t>
                      </a:r>
                      <a:endParaRPr lang="en-US" b="1" dirty="0"/>
                    </a:p>
                  </a:txBody>
                  <a:tcPr/>
                </a:tc>
                <a:tc>
                  <a:txBody>
                    <a:bodyPr/>
                    <a:lstStyle/>
                    <a:p>
                      <a:pPr algn="ctr"/>
                      <a:r>
                        <a:rPr lang="en-US" b="1" dirty="0" smtClean="0"/>
                        <a:t>1</a:t>
                      </a:r>
                      <a:endParaRPr lang="en-US" b="1" dirty="0"/>
                    </a:p>
                  </a:txBody>
                  <a:tcPr/>
                </a:tc>
                <a:tc>
                  <a:txBody>
                    <a:bodyPr/>
                    <a:lstStyle/>
                    <a:p>
                      <a:pPr algn="ctr"/>
                      <a:endParaRPr lang="en-US" dirty="0"/>
                    </a:p>
                  </a:txBody>
                  <a:tcPr/>
                </a:tc>
                <a:tc>
                  <a:txBody>
                    <a:bodyPr/>
                    <a:lstStyle/>
                    <a:p>
                      <a:pPr algn="ctr"/>
                      <a:r>
                        <a:rPr lang="en-US" b="1" dirty="0" smtClean="0"/>
                        <a:t>3.15</a:t>
                      </a:r>
                      <a:endParaRPr lang="en-US" b="1" dirty="0"/>
                    </a:p>
                  </a:txBody>
                  <a:tcPr/>
                </a:tc>
                <a:tc>
                  <a:txBody>
                    <a:bodyPr/>
                    <a:lstStyle/>
                    <a:p>
                      <a:endParaRPr lang="en-US" dirty="0"/>
                    </a:p>
                  </a:txBody>
                  <a:tcPr/>
                </a:tc>
              </a:tr>
            </a:tbl>
          </a:graphicData>
        </a:graphic>
      </p:graphicFrame>
    </p:spTree>
    <p:extLst>
      <p:ext uri="{BB962C8B-B14F-4D97-AF65-F5344CB8AC3E}">
        <p14:creationId xmlns:p14="http://schemas.microsoft.com/office/powerpoint/2010/main" xmlns="" val="368349539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855"/>
            <a:ext cx="8229600" cy="1143000"/>
          </a:xfrm>
        </p:spPr>
        <p:txBody>
          <a:bodyPr/>
          <a:lstStyle/>
          <a:p>
            <a:r>
              <a:rPr lang="en-US" dirty="0" smtClean="0"/>
              <a:t>SFAS MATRIX EXAMPLE</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xmlns="" val="3902775150"/>
              </p:ext>
            </p:extLst>
          </p:nvPr>
        </p:nvGraphicFramePr>
        <p:xfrm>
          <a:off x="152400" y="1066800"/>
          <a:ext cx="8839200" cy="5165407"/>
        </p:xfrm>
        <a:graphic>
          <a:graphicData uri="http://schemas.openxmlformats.org/drawingml/2006/table">
            <a:tbl>
              <a:tblPr firstRow="1" bandRow="1">
                <a:tableStyleId>{5C22544A-7EE6-4342-B048-85BDC9FD1C3A}</a:tableStyleId>
              </a:tblPr>
              <a:tblGrid>
                <a:gridCol w="3352800"/>
                <a:gridCol w="914400"/>
                <a:gridCol w="838200"/>
                <a:gridCol w="1112003"/>
                <a:gridCol w="898902"/>
                <a:gridCol w="823993"/>
                <a:gridCol w="898902"/>
              </a:tblGrid>
              <a:tr h="685800">
                <a:tc>
                  <a:txBody>
                    <a:bodyPr/>
                    <a:lstStyle/>
                    <a:p>
                      <a:r>
                        <a:rPr lang="en-US" b="1" baseline="0" dirty="0" smtClean="0"/>
                        <a:t>Strategic Factor (Select the most important opportunities /threats  from EFAS and strength /weakness from IFAS</a:t>
                      </a:r>
                      <a:endParaRPr lang="en-US" b="1" dirty="0"/>
                    </a:p>
                  </a:txBody>
                  <a:tcPr/>
                </a:tc>
                <a:tc>
                  <a:txBody>
                    <a:bodyPr/>
                    <a:lstStyle/>
                    <a:p>
                      <a:r>
                        <a:rPr lang="en-US" dirty="0" smtClean="0"/>
                        <a:t>Weight</a:t>
                      </a:r>
                      <a:endParaRPr lang="en-US" dirty="0"/>
                    </a:p>
                  </a:txBody>
                  <a:tcPr/>
                </a:tc>
                <a:tc>
                  <a:txBody>
                    <a:bodyPr/>
                    <a:lstStyle/>
                    <a:p>
                      <a:r>
                        <a:rPr lang="en-US" dirty="0" smtClean="0"/>
                        <a:t>Rating</a:t>
                      </a:r>
                      <a:endParaRPr lang="en-US" dirty="0"/>
                    </a:p>
                  </a:txBody>
                  <a:tcPr/>
                </a:tc>
                <a:tc>
                  <a:txBody>
                    <a:bodyPr/>
                    <a:lstStyle/>
                    <a:p>
                      <a:r>
                        <a:rPr lang="en-US" dirty="0" smtClean="0"/>
                        <a:t>Weighted Score</a:t>
                      </a:r>
                      <a:endParaRPr lang="en-US" dirty="0"/>
                    </a:p>
                  </a:txBody>
                  <a:tcPr/>
                </a:tc>
                <a:tc>
                  <a:txBody>
                    <a:bodyPr/>
                    <a:lstStyle/>
                    <a:p>
                      <a:r>
                        <a:rPr lang="en-US" dirty="0" smtClean="0"/>
                        <a:t>Short Term</a:t>
                      </a:r>
                      <a:endParaRPr lang="en-US" dirty="0"/>
                    </a:p>
                  </a:txBody>
                  <a:tcPr/>
                </a:tc>
                <a:tc>
                  <a:txBody>
                    <a:bodyPr/>
                    <a:lstStyle/>
                    <a:p>
                      <a:r>
                        <a:rPr lang="en-US" dirty="0" smtClean="0"/>
                        <a:t>Intermediate</a:t>
                      </a:r>
                      <a:endParaRPr lang="en-US" dirty="0"/>
                    </a:p>
                  </a:txBody>
                  <a:tcPr/>
                </a:tc>
                <a:tc>
                  <a:txBody>
                    <a:bodyPr/>
                    <a:lstStyle/>
                    <a:p>
                      <a:r>
                        <a:rPr lang="en-US" dirty="0" smtClean="0"/>
                        <a:t>Long  Term</a:t>
                      </a:r>
                      <a:endParaRPr lang="en-US" dirty="0"/>
                    </a:p>
                  </a:txBody>
                  <a:tcPr/>
                </a:tc>
              </a:tr>
              <a:tr h="410527">
                <a:tc>
                  <a:txBody>
                    <a:bodyPr/>
                    <a:lstStyle/>
                    <a:p>
                      <a:r>
                        <a:rPr lang="en-US" dirty="0" smtClean="0"/>
                        <a:t>S1</a:t>
                      </a:r>
                      <a:r>
                        <a:rPr lang="en-US" baseline="0" dirty="0" smtClean="0"/>
                        <a:t> Quality Maytag culture</a:t>
                      </a:r>
                      <a:endParaRPr lang="en-US" dirty="0"/>
                    </a:p>
                  </a:txBody>
                  <a:tcPr/>
                </a:tc>
                <a:tc>
                  <a:txBody>
                    <a:bodyPr/>
                    <a:lstStyle/>
                    <a:p>
                      <a:pPr algn="ctr"/>
                      <a:r>
                        <a:rPr lang="en-US" dirty="0" smtClean="0"/>
                        <a:t>.10</a:t>
                      </a:r>
                      <a:endParaRPr lang="en-US" dirty="0"/>
                    </a:p>
                  </a:txBody>
                  <a:tcPr/>
                </a:tc>
                <a:tc>
                  <a:txBody>
                    <a:bodyPr/>
                    <a:lstStyle/>
                    <a:p>
                      <a:pPr algn="ctr"/>
                      <a:r>
                        <a:rPr lang="en-US" dirty="0" smtClean="0"/>
                        <a:t>5.0</a:t>
                      </a:r>
                      <a:endParaRPr lang="en-US" dirty="0"/>
                    </a:p>
                  </a:txBody>
                  <a:tcPr/>
                </a:tc>
                <a:tc>
                  <a:txBody>
                    <a:bodyPr/>
                    <a:lstStyle/>
                    <a:p>
                      <a:pPr algn="ctr"/>
                      <a:r>
                        <a:rPr lang="en-US" dirty="0" smtClean="0"/>
                        <a:t>.50</a:t>
                      </a:r>
                      <a:endParaRPr lang="en-US" dirty="0"/>
                    </a:p>
                  </a:txBody>
                  <a:tcPr/>
                </a:tc>
                <a:tc>
                  <a:txBody>
                    <a:bodyPr/>
                    <a:lstStyle/>
                    <a:p>
                      <a:pPr algn="ctr"/>
                      <a:endParaRPr lang="en-US" dirty="0"/>
                    </a:p>
                  </a:txBody>
                  <a:tcPr/>
                </a:tc>
                <a:tc>
                  <a:txBody>
                    <a:bodyPr/>
                    <a:lstStyle/>
                    <a:p>
                      <a:pPr algn="ctr"/>
                      <a:r>
                        <a:rPr lang="en-US" dirty="0" smtClean="0"/>
                        <a:t>X</a:t>
                      </a:r>
                      <a:endParaRPr lang="en-US" dirty="0"/>
                    </a:p>
                  </a:txBody>
                  <a:tcPr/>
                </a:tc>
                <a:tc>
                  <a:txBody>
                    <a:bodyPr/>
                    <a:lstStyle/>
                    <a:p>
                      <a:pPr algn="ctr"/>
                      <a:endParaRPr lang="en-US" dirty="0"/>
                    </a:p>
                  </a:txBody>
                  <a:tcPr/>
                </a:tc>
              </a:tr>
              <a:tr h="360045">
                <a:tc>
                  <a:txBody>
                    <a:bodyPr/>
                    <a:lstStyle/>
                    <a:p>
                      <a:r>
                        <a:rPr lang="en-US" dirty="0" smtClean="0"/>
                        <a:t>S5 Hoover international orientation</a:t>
                      </a:r>
                      <a:endParaRPr lang="en-US" dirty="0"/>
                    </a:p>
                  </a:txBody>
                  <a:tcPr/>
                </a:tc>
                <a:tc>
                  <a:txBody>
                    <a:bodyPr/>
                    <a:lstStyle/>
                    <a:p>
                      <a:pPr algn="ctr"/>
                      <a:r>
                        <a:rPr lang="en-US" dirty="0" smtClean="0"/>
                        <a:t>.10</a:t>
                      </a:r>
                      <a:endParaRPr lang="en-US" dirty="0"/>
                    </a:p>
                  </a:txBody>
                  <a:tcPr/>
                </a:tc>
                <a:tc>
                  <a:txBody>
                    <a:bodyPr/>
                    <a:lstStyle/>
                    <a:p>
                      <a:pPr algn="ctr"/>
                      <a:r>
                        <a:rPr lang="en-US" dirty="0" smtClean="0"/>
                        <a:t>2.8</a:t>
                      </a:r>
                      <a:endParaRPr lang="en-US" dirty="0"/>
                    </a:p>
                  </a:txBody>
                  <a:tcPr/>
                </a:tc>
                <a:tc>
                  <a:txBody>
                    <a:bodyPr/>
                    <a:lstStyle/>
                    <a:p>
                      <a:pPr algn="ctr"/>
                      <a:r>
                        <a:rPr lang="en-US" dirty="0" smtClean="0"/>
                        <a:t>.28</a:t>
                      </a:r>
                      <a:endParaRPr lang="en-US" dirty="0"/>
                    </a:p>
                  </a:txBody>
                  <a:tcPr/>
                </a:tc>
                <a:tc>
                  <a:txBody>
                    <a:bodyPr/>
                    <a:lstStyle/>
                    <a:p>
                      <a:pPr algn="ctr"/>
                      <a:r>
                        <a:rPr lang="en-US" dirty="0" smtClean="0"/>
                        <a:t>X</a:t>
                      </a:r>
                      <a:endParaRPr lang="en-US" dirty="0"/>
                    </a:p>
                  </a:txBody>
                  <a:tcPr/>
                </a:tc>
                <a:tc>
                  <a:txBody>
                    <a:bodyPr/>
                    <a:lstStyle/>
                    <a:p>
                      <a:pPr algn="ctr"/>
                      <a:r>
                        <a:rPr lang="en-US" dirty="0" smtClean="0"/>
                        <a:t>X</a:t>
                      </a:r>
                      <a:endParaRPr lang="en-US" dirty="0"/>
                    </a:p>
                  </a:txBody>
                  <a:tcPr/>
                </a:tc>
                <a:tc>
                  <a:txBody>
                    <a:bodyPr/>
                    <a:lstStyle/>
                    <a:p>
                      <a:pPr algn="ctr"/>
                      <a:endParaRPr lang="en-US" dirty="0"/>
                    </a:p>
                  </a:txBody>
                  <a:tcPr/>
                </a:tc>
              </a:tr>
              <a:tr h="360045">
                <a:tc>
                  <a:txBody>
                    <a:bodyPr/>
                    <a:lstStyle/>
                    <a:p>
                      <a:r>
                        <a:rPr lang="en-US" dirty="0" smtClean="0"/>
                        <a:t>W3 Financial position</a:t>
                      </a:r>
                      <a:endParaRPr lang="en-US" dirty="0"/>
                    </a:p>
                  </a:txBody>
                  <a:tcPr/>
                </a:tc>
                <a:tc>
                  <a:txBody>
                    <a:bodyPr/>
                    <a:lstStyle/>
                    <a:p>
                      <a:pPr algn="ctr"/>
                      <a:r>
                        <a:rPr lang="en-US" dirty="0" smtClean="0"/>
                        <a:t>.10</a:t>
                      </a:r>
                      <a:endParaRPr lang="en-US" dirty="0"/>
                    </a:p>
                  </a:txBody>
                  <a:tcPr/>
                </a:tc>
                <a:tc>
                  <a:txBody>
                    <a:bodyPr/>
                    <a:lstStyle/>
                    <a:p>
                      <a:pPr algn="ctr"/>
                      <a:r>
                        <a:rPr lang="en-US" dirty="0" smtClean="0"/>
                        <a:t>2.0</a:t>
                      </a:r>
                      <a:endParaRPr lang="en-US" dirty="0"/>
                    </a:p>
                  </a:txBody>
                  <a:tcPr/>
                </a:tc>
                <a:tc>
                  <a:txBody>
                    <a:bodyPr/>
                    <a:lstStyle/>
                    <a:p>
                      <a:pPr algn="ctr"/>
                      <a:r>
                        <a:rPr lang="en-US" dirty="0" smtClean="0"/>
                        <a:t>.20</a:t>
                      </a:r>
                      <a:endParaRPr lang="en-US" dirty="0"/>
                    </a:p>
                  </a:txBody>
                  <a:tcPr/>
                </a:tc>
                <a:tc>
                  <a:txBody>
                    <a:bodyPr/>
                    <a:lstStyle/>
                    <a:p>
                      <a:pPr algn="ctr"/>
                      <a:r>
                        <a:rPr lang="en-US" dirty="0" smtClean="0"/>
                        <a:t>X</a:t>
                      </a:r>
                      <a:endParaRPr lang="en-US" dirty="0"/>
                    </a:p>
                  </a:txBody>
                  <a:tcPr/>
                </a:tc>
                <a:tc>
                  <a:txBody>
                    <a:bodyPr/>
                    <a:lstStyle/>
                    <a:p>
                      <a:pPr algn="ctr"/>
                      <a:r>
                        <a:rPr lang="en-US" dirty="0" smtClean="0"/>
                        <a:t>X</a:t>
                      </a:r>
                      <a:endParaRPr lang="en-US" dirty="0"/>
                    </a:p>
                  </a:txBody>
                  <a:tcPr/>
                </a:tc>
                <a:tc>
                  <a:txBody>
                    <a:bodyPr/>
                    <a:lstStyle/>
                    <a:p>
                      <a:pPr algn="ctr"/>
                      <a:endParaRPr lang="en-US" dirty="0"/>
                    </a:p>
                  </a:txBody>
                  <a:tcPr/>
                </a:tc>
              </a:tr>
              <a:tr h="360045">
                <a:tc>
                  <a:txBody>
                    <a:bodyPr/>
                    <a:lstStyle/>
                    <a:p>
                      <a:r>
                        <a:rPr lang="en-US" dirty="0" smtClean="0"/>
                        <a:t>W4 Global positioning</a:t>
                      </a:r>
                      <a:endParaRPr lang="en-US" dirty="0"/>
                    </a:p>
                  </a:txBody>
                  <a:tcPr/>
                </a:tc>
                <a:tc>
                  <a:txBody>
                    <a:bodyPr/>
                    <a:lstStyle/>
                    <a:p>
                      <a:pPr algn="ctr"/>
                      <a:r>
                        <a:rPr lang="en-US" dirty="0" smtClean="0"/>
                        <a:t>.15</a:t>
                      </a:r>
                      <a:endParaRPr lang="en-US" dirty="0"/>
                    </a:p>
                  </a:txBody>
                  <a:tcPr/>
                </a:tc>
                <a:tc>
                  <a:txBody>
                    <a:bodyPr/>
                    <a:lstStyle/>
                    <a:p>
                      <a:pPr algn="ctr"/>
                      <a:r>
                        <a:rPr lang="en-US" dirty="0" smtClean="0"/>
                        <a:t>2.2</a:t>
                      </a:r>
                      <a:endParaRPr lang="en-US" dirty="0"/>
                    </a:p>
                  </a:txBody>
                  <a:tcPr/>
                </a:tc>
                <a:tc>
                  <a:txBody>
                    <a:bodyPr/>
                    <a:lstStyle/>
                    <a:p>
                      <a:pPr algn="ctr"/>
                      <a:r>
                        <a:rPr lang="en-US" dirty="0" smtClean="0"/>
                        <a:t>.33</a:t>
                      </a:r>
                      <a:endParaRPr lang="en-US" dirty="0"/>
                    </a:p>
                  </a:txBody>
                  <a:tcPr/>
                </a:tc>
                <a:tc>
                  <a:txBody>
                    <a:bodyPr/>
                    <a:lstStyle/>
                    <a:p>
                      <a:pPr algn="ctr"/>
                      <a:endParaRPr lang="en-US"/>
                    </a:p>
                  </a:txBody>
                  <a:tcPr/>
                </a:tc>
                <a:tc>
                  <a:txBody>
                    <a:bodyPr/>
                    <a:lstStyle/>
                    <a:p>
                      <a:pPr algn="ctr"/>
                      <a:r>
                        <a:rPr lang="en-US" dirty="0" smtClean="0"/>
                        <a:t>X</a:t>
                      </a:r>
                      <a:endParaRPr lang="en-US" dirty="0"/>
                    </a:p>
                  </a:txBody>
                  <a:tcPr/>
                </a:tc>
                <a:tc>
                  <a:txBody>
                    <a:bodyPr/>
                    <a:lstStyle/>
                    <a:p>
                      <a:pPr algn="ctr"/>
                      <a:r>
                        <a:rPr lang="en-US" dirty="0" smtClean="0"/>
                        <a:t>X</a:t>
                      </a:r>
                      <a:endParaRPr lang="en-US" dirty="0"/>
                    </a:p>
                  </a:txBody>
                  <a:tcPr/>
                </a:tc>
              </a:tr>
              <a:tr h="360045">
                <a:tc>
                  <a:txBody>
                    <a:bodyPr/>
                    <a:lstStyle/>
                    <a:p>
                      <a:r>
                        <a:rPr lang="en-US" dirty="0" smtClean="0"/>
                        <a:t>O1 Economic integration</a:t>
                      </a:r>
                      <a:endParaRPr lang="en-US" dirty="0"/>
                    </a:p>
                  </a:txBody>
                  <a:tcPr/>
                </a:tc>
                <a:tc>
                  <a:txBody>
                    <a:bodyPr/>
                    <a:lstStyle/>
                    <a:p>
                      <a:pPr algn="ctr"/>
                      <a:r>
                        <a:rPr lang="en-US" dirty="0" smtClean="0"/>
                        <a:t>.10</a:t>
                      </a:r>
                      <a:endParaRPr lang="en-US" dirty="0"/>
                    </a:p>
                  </a:txBody>
                  <a:tcPr/>
                </a:tc>
                <a:tc>
                  <a:txBody>
                    <a:bodyPr/>
                    <a:lstStyle/>
                    <a:p>
                      <a:pPr algn="ctr"/>
                      <a:r>
                        <a:rPr lang="en-US" dirty="0" smtClean="0"/>
                        <a:t>4.1</a:t>
                      </a:r>
                      <a:endParaRPr lang="en-US" dirty="0"/>
                    </a:p>
                  </a:txBody>
                  <a:tcPr/>
                </a:tc>
                <a:tc>
                  <a:txBody>
                    <a:bodyPr/>
                    <a:lstStyle/>
                    <a:p>
                      <a:pPr algn="ctr"/>
                      <a:r>
                        <a:rPr lang="en-US" dirty="0" smtClean="0"/>
                        <a:t>.41</a:t>
                      </a:r>
                      <a:endParaRPr lang="en-US" dirty="0"/>
                    </a:p>
                  </a:txBody>
                  <a:tcPr/>
                </a:tc>
                <a:tc>
                  <a:txBody>
                    <a:bodyPr/>
                    <a:lstStyle/>
                    <a:p>
                      <a:pPr algn="ctr"/>
                      <a:endParaRPr lang="en-US"/>
                    </a:p>
                  </a:txBody>
                  <a:tcPr/>
                </a:tc>
                <a:tc>
                  <a:txBody>
                    <a:bodyPr/>
                    <a:lstStyle/>
                    <a:p>
                      <a:pPr algn="ctr"/>
                      <a:endParaRPr lang="en-US"/>
                    </a:p>
                  </a:txBody>
                  <a:tcPr/>
                </a:tc>
                <a:tc>
                  <a:txBody>
                    <a:bodyPr/>
                    <a:lstStyle/>
                    <a:p>
                      <a:pPr algn="ctr"/>
                      <a:r>
                        <a:rPr lang="en-US" dirty="0" smtClean="0"/>
                        <a:t>X</a:t>
                      </a:r>
                      <a:endParaRPr lang="en-US" dirty="0"/>
                    </a:p>
                  </a:txBody>
                  <a:tcPr/>
                </a:tc>
              </a:tr>
              <a:tr h="360045">
                <a:tc>
                  <a:txBody>
                    <a:bodyPr/>
                    <a:lstStyle/>
                    <a:p>
                      <a:r>
                        <a:rPr lang="en-US" b="0" dirty="0" smtClean="0"/>
                        <a:t>O2 Demographics favor quality</a:t>
                      </a:r>
                      <a:endParaRPr lang="en-US" b="0" dirty="0"/>
                    </a:p>
                  </a:txBody>
                  <a:tcPr/>
                </a:tc>
                <a:tc>
                  <a:txBody>
                    <a:bodyPr/>
                    <a:lstStyle/>
                    <a:p>
                      <a:pPr algn="ctr"/>
                      <a:r>
                        <a:rPr lang="en-US" dirty="0" smtClean="0"/>
                        <a:t>.10</a:t>
                      </a:r>
                      <a:endParaRPr lang="en-US" dirty="0"/>
                    </a:p>
                  </a:txBody>
                  <a:tcPr/>
                </a:tc>
                <a:tc>
                  <a:txBody>
                    <a:bodyPr/>
                    <a:lstStyle/>
                    <a:p>
                      <a:pPr algn="ctr"/>
                      <a:r>
                        <a:rPr lang="en-US" dirty="0" smtClean="0"/>
                        <a:t>5.0</a:t>
                      </a:r>
                      <a:endParaRPr lang="en-US" dirty="0"/>
                    </a:p>
                  </a:txBody>
                  <a:tcPr/>
                </a:tc>
                <a:tc>
                  <a:txBody>
                    <a:bodyPr/>
                    <a:lstStyle/>
                    <a:p>
                      <a:pPr algn="ctr"/>
                      <a:r>
                        <a:rPr lang="en-US" dirty="0" smtClean="0"/>
                        <a:t>.50</a:t>
                      </a:r>
                      <a:endParaRPr lang="en-US" dirty="0"/>
                    </a:p>
                  </a:txBody>
                  <a:tcPr/>
                </a:tc>
                <a:tc>
                  <a:txBody>
                    <a:bodyPr/>
                    <a:lstStyle/>
                    <a:p>
                      <a:pPr algn="ctr"/>
                      <a:endParaRPr lang="en-US"/>
                    </a:p>
                  </a:txBody>
                  <a:tcPr/>
                </a:tc>
                <a:tc>
                  <a:txBody>
                    <a:bodyPr/>
                    <a:lstStyle/>
                    <a:p>
                      <a:pPr algn="ctr"/>
                      <a:r>
                        <a:rPr lang="en-US" dirty="0" smtClean="0"/>
                        <a:t>X</a:t>
                      </a:r>
                      <a:endParaRPr lang="en-US" dirty="0"/>
                    </a:p>
                  </a:txBody>
                  <a:tcPr/>
                </a:tc>
                <a:tc>
                  <a:txBody>
                    <a:bodyPr/>
                    <a:lstStyle/>
                    <a:p>
                      <a:pPr algn="ctr"/>
                      <a:endParaRPr lang="en-US" dirty="0"/>
                    </a:p>
                  </a:txBody>
                  <a:tcPr/>
                </a:tc>
              </a:tr>
              <a:tr h="360045">
                <a:tc>
                  <a:txBody>
                    <a:bodyPr/>
                    <a:lstStyle/>
                    <a:p>
                      <a:r>
                        <a:rPr lang="en-US" baseline="0" dirty="0" smtClean="0"/>
                        <a:t>O5 Trend to super stores</a:t>
                      </a:r>
                    </a:p>
                  </a:txBody>
                  <a:tcPr/>
                </a:tc>
                <a:tc>
                  <a:txBody>
                    <a:bodyPr/>
                    <a:lstStyle/>
                    <a:p>
                      <a:pPr algn="ctr"/>
                      <a:r>
                        <a:rPr lang="en-US" dirty="0" smtClean="0"/>
                        <a:t>.10</a:t>
                      </a:r>
                      <a:endParaRPr lang="en-US" dirty="0"/>
                    </a:p>
                  </a:txBody>
                  <a:tcPr/>
                </a:tc>
                <a:tc>
                  <a:txBody>
                    <a:bodyPr/>
                    <a:lstStyle/>
                    <a:p>
                      <a:pPr algn="ctr"/>
                      <a:r>
                        <a:rPr lang="en-US" dirty="0" smtClean="0"/>
                        <a:t>1.8</a:t>
                      </a:r>
                      <a:endParaRPr lang="en-US" dirty="0"/>
                    </a:p>
                  </a:txBody>
                  <a:tcPr/>
                </a:tc>
                <a:tc>
                  <a:txBody>
                    <a:bodyPr/>
                    <a:lstStyle/>
                    <a:p>
                      <a:pPr algn="ctr"/>
                      <a:r>
                        <a:rPr lang="en-US" dirty="0" smtClean="0"/>
                        <a:t>.18</a:t>
                      </a:r>
                      <a:endParaRPr lang="en-US" dirty="0"/>
                    </a:p>
                  </a:txBody>
                  <a:tcPr/>
                </a:tc>
                <a:tc>
                  <a:txBody>
                    <a:bodyPr/>
                    <a:lstStyle/>
                    <a:p>
                      <a:pPr algn="ctr"/>
                      <a:r>
                        <a:rPr lang="en-US" dirty="0" smtClean="0"/>
                        <a:t>X</a:t>
                      </a:r>
                      <a:endParaRPr lang="en-US" dirty="0"/>
                    </a:p>
                  </a:txBody>
                  <a:tcPr/>
                </a:tc>
                <a:tc>
                  <a:txBody>
                    <a:bodyPr/>
                    <a:lstStyle/>
                    <a:p>
                      <a:pPr algn="ctr"/>
                      <a:endParaRPr lang="en-US" dirty="0"/>
                    </a:p>
                  </a:txBody>
                  <a:tcPr/>
                </a:tc>
                <a:tc>
                  <a:txBody>
                    <a:bodyPr/>
                    <a:lstStyle/>
                    <a:p>
                      <a:pPr algn="ctr"/>
                      <a:endParaRPr lang="en-US"/>
                    </a:p>
                  </a:txBody>
                  <a:tcPr/>
                </a:tc>
              </a:tr>
              <a:tr h="3600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T3 Whirlpool and Electrolux</a:t>
                      </a:r>
                      <a:endParaRPr lang="en-US" dirty="0"/>
                    </a:p>
                  </a:txBody>
                  <a:tcPr/>
                </a:tc>
                <a:tc>
                  <a:txBody>
                    <a:bodyPr/>
                    <a:lstStyle/>
                    <a:p>
                      <a:pPr algn="ctr"/>
                      <a:r>
                        <a:rPr lang="en-US" dirty="0" smtClean="0"/>
                        <a:t>.15</a:t>
                      </a:r>
                      <a:endParaRPr lang="en-US" dirty="0"/>
                    </a:p>
                  </a:txBody>
                  <a:tcPr/>
                </a:tc>
                <a:tc>
                  <a:txBody>
                    <a:bodyPr/>
                    <a:lstStyle/>
                    <a:p>
                      <a:pPr algn="ctr"/>
                      <a:r>
                        <a:rPr lang="en-US" dirty="0" smtClean="0"/>
                        <a:t>3.0</a:t>
                      </a:r>
                      <a:endParaRPr lang="en-US" dirty="0"/>
                    </a:p>
                  </a:txBody>
                  <a:tcPr/>
                </a:tc>
                <a:tc>
                  <a:txBody>
                    <a:bodyPr/>
                    <a:lstStyle/>
                    <a:p>
                      <a:pPr algn="ctr"/>
                      <a:r>
                        <a:rPr lang="en-US" dirty="0" smtClean="0"/>
                        <a:t>.45</a:t>
                      </a:r>
                      <a:endParaRPr lang="en-US" dirty="0"/>
                    </a:p>
                  </a:txBody>
                  <a:tcPr/>
                </a:tc>
                <a:tc>
                  <a:txBody>
                    <a:bodyPr/>
                    <a:lstStyle/>
                    <a:p>
                      <a:pPr algn="ctr"/>
                      <a:r>
                        <a:rPr lang="en-US" dirty="0" smtClean="0"/>
                        <a:t>X</a:t>
                      </a:r>
                      <a:endParaRPr lang="en-US" dirty="0"/>
                    </a:p>
                  </a:txBody>
                  <a:tcPr/>
                </a:tc>
                <a:tc>
                  <a:txBody>
                    <a:bodyPr/>
                    <a:lstStyle/>
                    <a:p>
                      <a:pPr algn="ctr"/>
                      <a:endParaRPr lang="en-US" dirty="0"/>
                    </a:p>
                  </a:txBody>
                  <a:tcPr/>
                </a:tc>
                <a:tc>
                  <a:txBody>
                    <a:bodyPr/>
                    <a:lstStyle/>
                    <a:p>
                      <a:pPr algn="ctr"/>
                      <a:endParaRPr lang="en-US" dirty="0"/>
                    </a:p>
                  </a:txBody>
                  <a:tcPr/>
                </a:tc>
              </a:tr>
              <a:tr h="360045">
                <a:tc>
                  <a:txBody>
                    <a:bodyPr/>
                    <a:lstStyle/>
                    <a:p>
                      <a:r>
                        <a:rPr lang="en-US" dirty="0" smtClean="0"/>
                        <a:t>T5 Japanese appliance companies</a:t>
                      </a:r>
                      <a:endParaRPr lang="en-US" dirty="0"/>
                    </a:p>
                  </a:txBody>
                  <a:tcPr/>
                </a:tc>
                <a:tc>
                  <a:txBody>
                    <a:bodyPr/>
                    <a:lstStyle/>
                    <a:p>
                      <a:pPr algn="ctr"/>
                      <a:r>
                        <a:rPr lang="en-US" dirty="0" smtClean="0"/>
                        <a:t>.10</a:t>
                      </a:r>
                      <a:endParaRPr lang="en-US" dirty="0"/>
                    </a:p>
                  </a:txBody>
                  <a:tcPr/>
                </a:tc>
                <a:tc>
                  <a:txBody>
                    <a:bodyPr/>
                    <a:lstStyle/>
                    <a:p>
                      <a:pPr algn="ctr"/>
                      <a:r>
                        <a:rPr lang="en-US" dirty="0" smtClean="0"/>
                        <a:t>1.6</a:t>
                      </a:r>
                      <a:endParaRPr lang="en-US" dirty="0"/>
                    </a:p>
                  </a:txBody>
                  <a:tcPr/>
                </a:tc>
                <a:tc>
                  <a:txBody>
                    <a:bodyPr/>
                    <a:lstStyle/>
                    <a:p>
                      <a:pPr algn="ctr"/>
                      <a:r>
                        <a:rPr lang="en-US" dirty="0" smtClean="0"/>
                        <a:t>.16</a:t>
                      </a: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r>
                        <a:rPr lang="en-US" dirty="0" smtClean="0"/>
                        <a:t>X</a:t>
                      </a:r>
                      <a:endParaRPr lang="en-US" dirty="0"/>
                    </a:p>
                  </a:txBody>
                  <a:tcPr/>
                </a:tc>
              </a:tr>
              <a:tr h="360045">
                <a:tc>
                  <a:txBody>
                    <a:bodyPr/>
                    <a:lstStyle/>
                    <a:p>
                      <a:r>
                        <a:rPr lang="en-US" b="1" dirty="0" smtClean="0"/>
                        <a:t>Total Scores</a:t>
                      </a:r>
                      <a:endParaRPr lang="en-US" b="1" dirty="0"/>
                    </a:p>
                  </a:txBody>
                  <a:tcPr/>
                </a:tc>
                <a:tc>
                  <a:txBody>
                    <a:bodyPr/>
                    <a:lstStyle/>
                    <a:p>
                      <a:pPr algn="ctr"/>
                      <a:r>
                        <a:rPr lang="en-US" b="1" dirty="0" smtClean="0"/>
                        <a:t>1</a:t>
                      </a:r>
                      <a:endParaRPr lang="en-US" b="1" dirty="0"/>
                    </a:p>
                  </a:txBody>
                  <a:tcPr/>
                </a:tc>
                <a:tc>
                  <a:txBody>
                    <a:bodyPr/>
                    <a:lstStyle/>
                    <a:p>
                      <a:pPr algn="ctr"/>
                      <a:endParaRPr lang="en-US" dirty="0"/>
                    </a:p>
                  </a:txBody>
                  <a:tcPr/>
                </a:tc>
                <a:tc>
                  <a:txBody>
                    <a:bodyPr/>
                    <a:lstStyle/>
                    <a:p>
                      <a:pPr algn="ctr"/>
                      <a:r>
                        <a:rPr lang="en-US" b="1" dirty="0" smtClean="0"/>
                        <a:t>3.01</a:t>
                      </a:r>
                      <a:endParaRPr lang="en-US" b="1"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r>
            </a:tbl>
          </a:graphicData>
        </a:graphic>
      </p:graphicFrame>
    </p:spTree>
    <p:extLst>
      <p:ext uri="{BB962C8B-B14F-4D97-AF65-F5344CB8AC3E}">
        <p14:creationId xmlns:p14="http://schemas.microsoft.com/office/powerpoint/2010/main" xmlns="" val="36065725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228600" y="457200"/>
            <a:ext cx="77724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id-ID" smtClean="0"/>
              <a:t>Referensi</a:t>
            </a:r>
            <a:endParaRPr lang="id-ID" dirty="0"/>
          </a:p>
        </p:txBody>
      </p:sp>
      <p:sp>
        <p:nvSpPr>
          <p:cNvPr id="5" name="Content Placeholder 2"/>
          <p:cNvSpPr txBox="1">
            <a:spLocks/>
          </p:cNvSpPr>
          <p:nvPr/>
        </p:nvSpPr>
        <p:spPr>
          <a:xfrm>
            <a:off x="685800" y="1981200"/>
            <a:ext cx="7772400" cy="41148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defRPr/>
            </a:pPr>
            <a:r>
              <a:rPr lang="id-ID" dirty="0" smtClean="0"/>
              <a:t>T.L. Wheelen and J.W. Hunger, Strategic Management and Business Policy, </a:t>
            </a:r>
            <a:r>
              <a:rPr lang="id-ID" dirty="0" smtClean="0"/>
              <a:t>1</a:t>
            </a:r>
            <a:r>
              <a:rPr lang="en-US" dirty="0" smtClean="0"/>
              <a:t>3</a:t>
            </a:r>
            <a:r>
              <a:rPr lang="id-ID" dirty="0" smtClean="0"/>
              <a:t>th </a:t>
            </a:r>
            <a:r>
              <a:rPr lang="id-ID" dirty="0" smtClean="0"/>
              <a:t>Ed., Pearson Education Ltd., 2010</a:t>
            </a:r>
            <a:r>
              <a:rPr lang="id-ID" dirty="0" smtClean="0"/>
              <a:t>.</a:t>
            </a:r>
            <a:endParaRPr lang="en-US" dirty="0" smtClean="0"/>
          </a:p>
          <a:p>
            <a:pPr>
              <a:defRPr/>
            </a:pPr>
            <a:r>
              <a:rPr lang="en-US" dirty="0" smtClean="0"/>
              <a:t>Louis, S., et.al., Even Elephant Can Dance, GML Consulting, 2012.</a:t>
            </a:r>
            <a:endParaRPr lang="id-ID" dirty="0" smtClean="0"/>
          </a:p>
        </p:txBody>
      </p:sp>
    </p:spTree>
    <p:extLst>
      <p:ext uri="{BB962C8B-B14F-4D97-AF65-F5344CB8AC3E}">
        <p14:creationId xmlns:p14="http://schemas.microsoft.com/office/powerpoint/2010/main" xmlns="" val="165092864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457200"/>
            <a:ext cx="7772400" cy="914400"/>
          </a:xfrm>
        </p:spPr>
        <p:txBody>
          <a:bodyPr/>
          <a:lstStyle/>
          <a:p>
            <a:pPr>
              <a:defRPr/>
            </a:pPr>
            <a:r>
              <a:rPr lang="id-ID" i="1" dirty="0" smtClean="0"/>
              <a:t>NICHE MARKET</a:t>
            </a:r>
            <a:endParaRPr lang="id-ID" dirty="0"/>
          </a:p>
        </p:txBody>
      </p:sp>
      <p:sp>
        <p:nvSpPr>
          <p:cNvPr id="16387"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A6CA1D75-97EE-41C5-9BC9-E5461066D6C3}" type="slidenum">
              <a:rPr lang="en-US" sz="1400" smtClean="0"/>
              <a:pPr/>
              <a:t>20</a:t>
            </a:fld>
            <a:endParaRPr lang="en-US" sz="1400" smtClean="0"/>
          </a:p>
        </p:txBody>
      </p:sp>
      <p:pic>
        <p:nvPicPr>
          <p:cNvPr id="16388"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676400" y="1524000"/>
            <a:ext cx="5334000" cy="5334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17701432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PORTER’S COMPETITIVE STRATEGY</a:t>
            </a:r>
            <a:endParaRPr lang="en-US" dirty="0"/>
          </a:p>
        </p:txBody>
      </p:sp>
      <p:pic>
        <p:nvPicPr>
          <p:cNvPr id="4" name="Picture 2"/>
          <p:cNvPicPr>
            <a:picLocks noChangeAspect="1" noChangeArrowheads="1"/>
          </p:cNvPicPr>
          <p:nvPr/>
        </p:nvPicPr>
        <p:blipFill rotWithShape="1">
          <a:blip r:embed="rId2" cstate="print">
            <a:extLst>
              <a:ext uri="{28A0092B-C50C-407E-A947-70E740481C1C}">
                <a14:useLocalDpi xmlns:a14="http://schemas.microsoft.com/office/drawing/2010/main" xmlns="" val="0"/>
              </a:ext>
            </a:extLst>
          </a:blip>
          <a:srcRect t="7038"/>
          <a:stretch/>
        </p:blipFill>
        <p:spPr bwMode="auto">
          <a:xfrm>
            <a:off x="1371600" y="1704108"/>
            <a:ext cx="6299200" cy="439189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209727584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COMPETITIVE STRATEGY</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OFFENSIVE TACTICS</a:t>
            </a:r>
          </a:p>
          <a:p>
            <a:pPr marL="0" indent="0">
              <a:buNone/>
            </a:pPr>
            <a:r>
              <a:rPr lang="en-US" dirty="0"/>
              <a:t>	</a:t>
            </a:r>
            <a:r>
              <a:rPr lang="en-US" dirty="0" smtClean="0"/>
              <a:t>- Frontal assault</a:t>
            </a:r>
          </a:p>
          <a:p>
            <a:pPr marL="0" indent="0">
              <a:buNone/>
            </a:pPr>
            <a:r>
              <a:rPr lang="en-US" dirty="0"/>
              <a:t>	</a:t>
            </a:r>
            <a:r>
              <a:rPr lang="en-US" dirty="0" smtClean="0"/>
              <a:t>- Flanking maneuver</a:t>
            </a:r>
          </a:p>
          <a:p>
            <a:pPr marL="0" indent="0">
              <a:buNone/>
            </a:pPr>
            <a:r>
              <a:rPr lang="en-US" dirty="0" smtClean="0"/>
              <a:t>	- Bypass attack</a:t>
            </a:r>
          </a:p>
          <a:p>
            <a:pPr marL="0" indent="0">
              <a:buNone/>
            </a:pPr>
            <a:r>
              <a:rPr lang="en-US" dirty="0"/>
              <a:t>	</a:t>
            </a:r>
            <a:r>
              <a:rPr lang="en-US" dirty="0" smtClean="0"/>
              <a:t>- Guerilla warfare</a:t>
            </a:r>
          </a:p>
          <a:p>
            <a:r>
              <a:rPr lang="en-US" dirty="0" smtClean="0"/>
              <a:t>DEFENSIFE TACTICS</a:t>
            </a:r>
          </a:p>
          <a:p>
            <a:pPr marL="0" indent="0">
              <a:buNone/>
            </a:pPr>
            <a:r>
              <a:rPr lang="en-US" dirty="0"/>
              <a:t>	</a:t>
            </a:r>
            <a:r>
              <a:rPr lang="en-US" dirty="0" smtClean="0"/>
              <a:t>- Raise the structural barrier</a:t>
            </a:r>
          </a:p>
          <a:p>
            <a:pPr marL="0" indent="0">
              <a:buNone/>
            </a:pPr>
            <a:r>
              <a:rPr lang="en-US" dirty="0"/>
              <a:t>	</a:t>
            </a:r>
            <a:r>
              <a:rPr lang="en-US" dirty="0" smtClean="0"/>
              <a:t>- Increase expected retaliation</a:t>
            </a:r>
          </a:p>
          <a:p>
            <a:pPr marL="0" indent="0">
              <a:buNone/>
            </a:pPr>
            <a:r>
              <a:rPr lang="en-US" dirty="0"/>
              <a:t>	</a:t>
            </a:r>
            <a:r>
              <a:rPr lang="en-US" dirty="0" smtClean="0"/>
              <a:t>- Lower the inducement for attack</a:t>
            </a:r>
            <a:endParaRPr lang="en-US" dirty="0"/>
          </a:p>
        </p:txBody>
      </p:sp>
    </p:spTree>
    <p:extLst>
      <p:ext uri="{BB962C8B-B14F-4D97-AF65-F5344CB8AC3E}">
        <p14:creationId xmlns:p14="http://schemas.microsoft.com/office/powerpoint/2010/main" xmlns="" val="295452884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COOPERATIVE STRATEGIES</a:t>
            </a:r>
            <a:endParaRPr lang="en-US" dirty="0"/>
          </a:p>
        </p:txBody>
      </p:sp>
      <p:sp>
        <p:nvSpPr>
          <p:cNvPr id="3" name="Content Placeholder 2"/>
          <p:cNvSpPr>
            <a:spLocks noGrp="1"/>
          </p:cNvSpPr>
          <p:nvPr>
            <p:ph idx="1"/>
          </p:nvPr>
        </p:nvSpPr>
        <p:spPr/>
        <p:txBody>
          <a:bodyPr/>
          <a:lstStyle/>
          <a:p>
            <a:r>
              <a:rPr lang="en-US" dirty="0" smtClean="0"/>
              <a:t>Collusion</a:t>
            </a:r>
          </a:p>
          <a:p>
            <a:r>
              <a:rPr lang="en-US" dirty="0" smtClean="0"/>
              <a:t>Strategic Alliance</a:t>
            </a:r>
          </a:p>
          <a:p>
            <a:pPr marL="0" indent="0">
              <a:buNone/>
            </a:pPr>
            <a:r>
              <a:rPr lang="en-US" dirty="0"/>
              <a:t>	</a:t>
            </a:r>
            <a:r>
              <a:rPr lang="en-US" dirty="0" smtClean="0"/>
              <a:t>- Mutual service consortia</a:t>
            </a:r>
          </a:p>
          <a:p>
            <a:pPr marL="0" indent="0">
              <a:buNone/>
            </a:pPr>
            <a:r>
              <a:rPr lang="en-US" dirty="0"/>
              <a:t>	</a:t>
            </a:r>
            <a:r>
              <a:rPr lang="en-US" dirty="0" smtClean="0"/>
              <a:t>- Joint venture</a:t>
            </a:r>
          </a:p>
          <a:p>
            <a:pPr marL="0" indent="0">
              <a:buNone/>
            </a:pPr>
            <a:r>
              <a:rPr lang="en-US" dirty="0"/>
              <a:t>	</a:t>
            </a:r>
            <a:r>
              <a:rPr lang="en-US" dirty="0" smtClean="0"/>
              <a:t>- Licensing arrangements</a:t>
            </a:r>
          </a:p>
          <a:p>
            <a:pPr marL="0" indent="0">
              <a:buNone/>
            </a:pPr>
            <a:r>
              <a:rPr lang="en-US" dirty="0"/>
              <a:t>	</a:t>
            </a:r>
            <a:r>
              <a:rPr lang="en-US" dirty="0" smtClean="0"/>
              <a:t>- Value-Chain partnership</a:t>
            </a:r>
            <a:endParaRPr lang="en-US" dirty="0"/>
          </a:p>
        </p:txBody>
      </p:sp>
    </p:spTree>
    <p:extLst>
      <p:ext uri="{BB962C8B-B14F-4D97-AF65-F5344CB8AC3E}">
        <p14:creationId xmlns:p14="http://schemas.microsoft.com/office/powerpoint/2010/main" xmlns="" val="349331677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4" descr="http://t1.gstatic.com/images?q=tbn:ANd9GcRUIkLciRPipsFoUBOrr9cbLlI2qpqiNrvlJWTZrWfOzt7qBlUUq5GHLt8">
            <a:hlinkClick r:id="rId2"/>
          </p:cNvPr>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14646537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6082" name="Picture 2" descr="http://www.izone.hk/forums/bbs/attachments/forumid_26/Strategic%20Management%20Model_U6gpWNVS8pNH.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SITUATIONAL ANALYSIS: SWOT Analysis</a:t>
            </a:r>
            <a:endParaRPr lang="en-US" dirty="0"/>
          </a:p>
        </p:txBody>
      </p:sp>
      <p:sp>
        <p:nvSpPr>
          <p:cNvPr id="3" name="Content Placeholder 2"/>
          <p:cNvSpPr>
            <a:spLocks noGrp="1"/>
          </p:cNvSpPr>
          <p:nvPr>
            <p:ph idx="1"/>
          </p:nvPr>
        </p:nvSpPr>
        <p:spPr/>
        <p:txBody>
          <a:bodyPr/>
          <a:lstStyle/>
          <a:p>
            <a:r>
              <a:rPr lang="en-US" dirty="0" smtClean="0"/>
              <a:t>Mc. Kinsey Survey 2007 0f 2700 executives</a:t>
            </a:r>
          </a:p>
          <a:p>
            <a:r>
              <a:rPr lang="en-US" dirty="0" smtClean="0"/>
              <a:t>GML Survey 2010-2011 0f 175 executives in Indonesia</a:t>
            </a:r>
          </a:p>
          <a:p>
            <a:endParaRPr lang="en-US" dirty="0"/>
          </a:p>
        </p:txBody>
      </p:sp>
    </p:spTree>
    <p:extLst>
      <p:ext uri="{BB962C8B-B14F-4D97-AF65-F5344CB8AC3E}">
        <p14:creationId xmlns:p14="http://schemas.microsoft.com/office/powerpoint/2010/main" xmlns="" val="10869722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457200"/>
            <a:ext cx="8305800" cy="1143000"/>
          </a:xfrm>
        </p:spPr>
        <p:txBody>
          <a:bodyPr>
            <a:normAutofit/>
          </a:bodyPr>
          <a:lstStyle/>
          <a:p>
            <a:pPr>
              <a:defRPr/>
            </a:pPr>
            <a:r>
              <a:rPr lang="en-US" sz="2800" dirty="0" smtClean="0"/>
              <a:t>Management Tools:</a:t>
            </a:r>
            <a:br>
              <a:rPr lang="en-US" sz="2800" dirty="0" smtClean="0"/>
            </a:br>
            <a:r>
              <a:rPr lang="en-US" sz="2800" dirty="0" smtClean="0"/>
              <a:t>GML Survey 2010-2011</a:t>
            </a:r>
            <a:endParaRPr lang="en-US" sz="2800" dirty="0"/>
          </a:p>
        </p:txBody>
      </p:sp>
      <p:sp>
        <p:nvSpPr>
          <p:cNvPr id="7171" name="Slide Number Placeholder 2"/>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FF1FE0DF-0D88-4BC0-BE80-DE635EDFA6BA}" type="slidenum">
              <a:rPr lang="en-US" sz="1400" smtClean="0"/>
              <a:pPr/>
              <a:t>5</a:t>
            </a:fld>
            <a:endParaRPr lang="en-US" sz="1400" smtClean="0"/>
          </a:p>
        </p:txBody>
      </p:sp>
      <p:graphicFrame>
        <p:nvGraphicFramePr>
          <p:cNvPr id="7172" name="Chart 3"/>
          <p:cNvGraphicFramePr>
            <a:graphicFrameLocks/>
          </p:cNvGraphicFramePr>
          <p:nvPr/>
        </p:nvGraphicFramePr>
        <p:xfrm>
          <a:off x="1016000" y="2006600"/>
          <a:ext cx="7264400" cy="4140200"/>
        </p:xfrm>
        <a:graphic>
          <a:graphicData uri="http://schemas.openxmlformats.org/presentationml/2006/ole">
            <p:oleObj spid="_x0000_s1043" r:id="rId3" imgW="7260965" imgH="4139543" progId="Excel.Sheet.8">
              <p:embed/>
            </p:oleObj>
          </a:graphicData>
        </a:graphic>
      </p:graphicFrame>
    </p:spTree>
    <p:extLst>
      <p:ext uri="{BB962C8B-B14F-4D97-AF65-F5344CB8AC3E}">
        <p14:creationId xmlns:p14="http://schemas.microsoft.com/office/powerpoint/2010/main" xmlns="" val="32948022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GB" sz="4000" smtClean="0"/>
              <a:t>SWOT</a:t>
            </a:r>
            <a:endParaRPr lang="en-GB" smtClean="0"/>
          </a:p>
        </p:txBody>
      </p:sp>
      <p:sp>
        <p:nvSpPr>
          <p:cNvPr id="3075" name="Rectangle 3"/>
          <p:cNvSpPr>
            <a:spLocks noGrp="1" noChangeArrowheads="1"/>
          </p:cNvSpPr>
          <p:nvPr>
            <p:ph type="body" idx="1"/>
          </p:nvPr>
        </p:nvSpPr>
        <p:spPr/>
        <p:txBody>
          <a:bodyPr/>
          <a:lstStyle/>
          <a:p>
            <a:pPr eaLnBrk="1" hangingPunct="1"/>
            <a:r>
              <a:rPr lang="en-GB" sz="2800" smtClean="0"/>
              <a:t>A widely used framework for organizing and using data and information gained from situation analysis</a:t>
            </a:r>
          </a:p>
          <a:p>
            <a:pPr eaLnBrk="1" hangingPunct="1">
              <a:lnSpc>
                <a:spcPct val="70000"/>
              </a:lnSpc>
              <a:buFontTx/>
              <a:buNone/>
            </a:pPr>
            <a:endParaRPr lang="en-GB" sz="2800" smtClean="0"/>
          </a:p>
          <a:p>
            <a:pPr eaLnBrk="1" hangingPunct="1"/>
            <a:r>
              <a:rPr lang="en-GB" sz="2800" smtClean="0"/>
              <a:t>Encompasses both internal and external environments</a:t>
            </a:r>
          </a:p>
          <a:p>
            <a:pPr eaLnBrk="1" hangingPunct="1">
              <a:lnSpc>
                <a:spcPct val="70000"/>
              </a:lnSpc>
              <a:buFontTx/>
              <a:buNone/>
            </a:pPr>
            <a:endParaRPr lang="en-GB" sz="2800" smtClean="0"/>
          </a:p>
          <a:p>
            <a:pPr eaLnBrk="1" hangingPunct="1"/>
            <a:r>
              <a:rPr lang="en-GB" sz="2800" smtClean="0"/>
              <a:t>One of the most effective tools in the analysis of environmental data and information</a:t>
            </a:r>
          </a:p>
        </p:txBody>
      </p:sp>
    </p:spTree>
    <p:extLst>
      <p:ext uri="{BB962C8B-B14F-4D97-AF65-F5344CB8AC3E}">
        <p14:creationId xmlns:p14="http://schemas.microsoft.com/office/powerpoint/2010/main" xmlns="" val="198979666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304800"/>
            <a:ext cx="8229600" cy="1143000"/>
          </a:xfrm>
        </p:spPr>
        <p:txBody>
          <a:bodyPr/>
          <a:lstStyle/>
          <a:p>
            <a:pPr eaLnBrk="1" hangingPunct="1"/>
            <a:r>
              <a:rPr lang="en-GB" sz="4000" smtClean="0"/>
              <a:t>SWOT description</a:t>
            </a:r>
            <a:endParaRPr lang="en-GB" smtClean="0"/>
          </a:p>
        </p:txBody>
      </p:sp>
      <p:sp>
        <p:nvSpPr>
          <p:cNvPr id="18435" name="Rectangle 3"/>
          <p:cNvSpPr>
            <a:spLocks noGrp="1" noChangeArrowheads="1"/>
          </p:cNvSpPr>
          <p:nvPr>
            <p:ph type="body" idx="1"/>
          </p:nvPr>
        </p:nvSpPr>
        <p:spPr>
          <a:xfrm>
            <a:off x="381000" y="1600200"/>
            <a:ext cx="8305800" cy="5029200"/>
          </a:xfrm>
        </p:spPr>
        <p:txBody>
          <a:bodyPr/>
          <a:lstStyle/>
          <a:p>
            <a:pPr eaLnBrk="1" hangingPunct="1">
              <a:lnSpc>
                <a:spcPct val="90000"/>
              </a:lnSpc>
            </a:pPr>
            <a:r>
              <a:rPr lang="en-GB" sz="2800" smtClean="0"/>
              <a:t>A SWOT analysis generates information that is helpful in matching an organization’s or a group’s goals, programs, and capacities to the social environment in which they operate</a:t>
            </a:r>
          </a:p>
          <a:p>
            <a:pPr eaLnBrk="1" hangingPunct="1">
              <a:lnSpc>
                <a:spcPct val="90000"/>
              </a:lnSpc>
              <a:buFontTx/>
              <a:buNone/>
            </a:pPr>
            <a:endParaRPr lang="en-GB" sz="2800" smtClean="0"/>
          </a:p>
          <a:p>
            <a:pPr eaLnBrk="1" hangingPunct="1">
              <a:lnSpc>
                <a:spcPct val="90000"/>
              </a:lnSpc>
            </a:pPr>
            <a:r>
              <a:rPr lang="en-GB" sz="2800" smtClean="0"/>
              <a:t>It is an instrument within strategic planning</a:t>
            </a:r>
          </a:p>
          <a:p>
            <a:pPr eaLnBrk="1" hangingPunct="1">
              <a:lnSpc>
                <a:spcPct val="90000"/>
              </a:lnSpc>
              <a:buFontTx/>
              <a:buNone/>
            </a:pPr>
            <a:endParaRPr lang="en-GB" sz="2800" smtClean="0"/>
          </a:p>
          <a:p>
            <a:pPr eaLnBrk="1" hangingPunct="1">
              <a:lnSpc>
                <a:spcPct val="90000"/>
              </a:lnSpc>
            </a:pPr>
            <a:r>
              <a:rPr lang="en-GB" sz="2800" smtClean="0"/>
              <a:t>When combined with a dialogue, it is a participatory process</a:t>
            </a:r>
          </a:p>
        </p:txBody>
      </p:sp>
    </p:spTree>
    <p:extLst>
      <p:ext uri="{BB962C8B-B14F-4D97-AF65-F5344CB8AC3E}">
        <p14:creationId xmlns:p14="http://schemas.microsoft.com/office/powerpoint/2010/main" xmlns="" val="369332589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435">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843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sz="4000" smtClean="0"/>
              <a:t>SWOT</a:t>
            </a:r>
            <a:endParaRPr lang="en-US" smtClean="0"/>
          </a:p>
        </p:txBody>
      </p:sp>
      <p:sp>
        <p:nvSpPr>
          <p:cNvPr id="69635" name="Rectangle 3"/>
          <p:cNvSpPr>
            <a:spLocks noGrp="1" noChangeArrowheads="1"/>
          </p:cNvSpPr>
          <p:nvPr>
            <p:ph type="body" idx="1"/>
          </p:nvPr>
        </p:nvSpPr>
        <p:spPr/>
        <p:txBody>
          <a:bodyPr/>
          <a:lstStyle/>
          <a:p>
            <a:pPr eaLnBrk="1" hangingPunct="1">
              <a:lnSpc>
                <a:spcPct val="80000"/>
              </a:lnSpc>
            </a:pPr>
            <a:r>
              <a:rPr lang="en-GB" sz="2800" smtClean="0"/>
              <a:t>Factors affecting an organization can usually be classified as: </a:t>
            </a:r>
          </a:p>
          <a:p>
            <a:pPr eaLnBrk="1" hangingPunct="1">
              <a:lnSpc>
                <a:spcPct val="80000"/>
              </a:lnSpc>
              <a:buFontTx/>
              <a:buNone/>
            </a:pPr>
            <a:endParaRPr lang="en-GB" sz="2800" smtClean="0"/>
          </a:p>
          <a:p>
            <a:pPr eaLnBrk="1" hangingPunct="1">
              <a:lnSpc>
                <a:spcPct val="20000"/>
              </a:lnSpc>
              <a:buFontTx/>
              <a:buNone/>
            </a:pPr>
            <a:endParaRPr lang="en-GB" sz="2800" smtClean="0"/>
          </a:p>
          <a:p>
            <a:pPr eaLnBrk="1" hangingPunct="1">
              <a:lnSpc>
                <a:spcPct val="80000"/>
              </a:lnSpc>
            </a:pPr>
            <a:r>
              <a:rPr lang="en-GB" sz="2800" b="1" i="1" smtClean="0"/>
              <a:t>Internal factors</a:t>
            </a:r>
            <a:endParaRPr lang="en-GB" sz="2800" smtClean="0"/>
          </a:p>
          <a:p>
            <a:pPr lvl="1" eaLnBrk="1" hangingPunct="1">
              <a:lnSpc>
                <a:spcPct val="80000"/>
              </a:lnSpc>
            </a:pPr>
            <a:r>
              <a:rPr lang="en-GB" sz="2400" smtClean="0"/>
              <a:t>Strengths (</a:t>
            </a:r>
            <a:r>
              <a:rPr lang="en-GB" sz="2400" b="1" smtClean="0"/>
              <a:t>S</a:t>
            </a:r>
            <a:r>
              <a:rPr lang="en-GB" sz="2400" smtClean="0"/>
              <a:t>) </a:t>
            </a:r>
          </a:p>
          <a:p>
            <a:pPr lvl="1" eaLnBrk="1" hangingPunct="1">
              <a:lnSpc>
                <a:spcPct val="80000"/>
              </a:lnSpc>
            </a:pPr>
            <a:r>
              <a:rPr lang="en-GB" sz="2400" smtClean="0"/>
              <a:t>Weaknesses (</a:t>
            </a:r>
            <a:r>
              <a:rPr lang="en-GB" sz="2400" b="1" smtClean="0"/>
              <a:t>W</a:t>
            </a:r>
            <a:r>
              <a:rPr lang="en-GB" sz="2400" smtClean="0"/>
              <a:t>)</a:t>
            </a:r>
          </a:p>
          <a:p>
            <a:pPr eaLnBrk="1" hangingPunct="1">
              <a:lnSpc>
                <a:spcPct val="60000"/>
              </a:lnSpc>
              <a:buFontTx/>
              <a:buNone/>
            </a:pPr>
            <a:endParaRPr lang="en-GB" sz="2800" smtClean="0"/>
          </a:p>
          <a:p>
            <a:pPr eaLnBrk="1" hangingPunct="1">
              <a:lnSpc>
                <a:spcPct val="80000"/>
              </a:lnSpc>
            </a:pPr>
            <a:r>
              <a:rPr lang="en-GB" sz="2800" b="1" i="1" smtClean="0"/>
              <a:t>External factors</a:t>
            </a:r>
            <a:endParaRPr lang="en-GB" sz="2800" smtClean="0"/>
          </a:p>
          <a:p>
            <a:pPr lvl="1" eaLnBrk="1" hangingPunct="1">
              <a:lnSpc>
                <a:spcPct val="90000"/>
              </a:lnSpc>
            </a:pPr>
            <a:r>
              <a:rPr lang="en-GB" sz="2400" smtClean="0"/>
              <a:t>Opportunities (</a:t>
            </a:r>
            <a:r>
              <a:rPr lang="en-GB" sz="2400" b="1" smtClean="0"/>
              <a:t>O</a:t>
            </a:r>
            <a:r>
              <a:rPr lang="en-GB" sz="2400" smtClean="0"/>
              <a:t>)  </a:t>
            </a:r>
          </a:p>
          <a:p>
            <a:pPr lvl="1" eaLnBrk="1" hangingPunct="1">
              <a:lnSpc>
                <a:spcPct val="80000"/>
              </a:lnSpc>
            </a:pPr>
            <a:r>
              <a:rPr lang="en-GB" sz="2400" smtClean="0"/>
              <a:t>Threats (</a:t>
            </a:r>
            <a:r>
              <a:rPr lang="en-GB" sz="2400" b="1" smtClean="0"/>
              <a:t>T</a:t>
            </a:r>
            <a:r>
              <a:rPr lang="en-GB" sz="2400" smtClean="0"/>
              <a:t>)</a:t>
            </a:r>
            <a:endParaRPr lang="en-US" sz="2400" smtClean="0"/>
          </a:p>
        </p:txBody>
      </p:sp>
      <p:sp>
        <p:nvSpPr>
          <p:cNvPr id="69636" name="Oval 4"/>
          <p:cNvSpPr>
            <a:spLocks noChangeArrowheads="1"/>
          </p:cNvSpPr>
          <p:nvPr/>
        </p:nvSpPr>
        <p:spPr bwMode="auto">
          <a:xfrm>
            <a:off x="4038600" y="2667000"/>
            <a:ext cx="2057400" cy="1752600"/>
          </a:xfrm>
          <a:prstGeom prst="ellipse">
            <a:avLst/>
          </a:prstGeom>
          <a:solidFill>
            <a:schemeClr val="accent1">
              <a:alpha val="50195"/>
            </a:schemeClr>
          </a:solidFill>
          <a:ln w="9525">
            <a:solidFill>
              <a:schemeClr val="tx1"/>
            </a:solidFill>
            <a:round/>
            <a:headEnd/>
            <a:tailEnd/>
          </a:ln>
        </p:spPr>
        <p:txBody>
          <a:bodyPr wrap="none" anchor="ctr"/>
          <a:lstStyle/>
          <a:p>
            <a:pPr algn="ctr"/>
            <a:r>
              <a:rPr lang="en-US" sz="2400">
                <a:latin typeface="Times New Roman" pitchFamily="18" charset="0"/>
              </a:rPr>
              <a:t>Strengths</a:t>
            </a:r>
          </a:p>
        </p:txBody>
      </p:sp>
      <p:sp>
        <p:nvSpPr>
          <p:cNvPr id="69637" name="Oval 5"/>
          <p:cNvSpPr>
            <a:spLocks noChangeArrowheads="1"/>
          </p:cNvSpPr>
          <p:nvPr/>
        </p:nvSpPr>
        <p:spPr bwMode="auto">
          <a:xfrm>
            <a:off x="4038600" y="4191000"/>
            <a:ext cx="2057400" cy="1676400"/>
          </a:xfrm>
          <a:prstGeom prst="ellipse">
            <a:avLst/>
          </a:prstGeom>
          <a:solidFill>
            <a:srgbClr val="99CC00">
              <a:alpha val="50195"/>
            </a:srgbClr>
          </a:solidFill>
          <a:ln w="9525">
            <a:solidFill>
              <a:schemeClr val="tx1"/>
            </a:solidFill>
            <a:round/>
            <a:headEnd/>
            <a:tailEnd/>
          </a:ln>
        </p:spPr>
        <p:txBody>
          <a:bodyPr wrap="none" anchor="ctr"/>
          <a:lstStyle/>
          <a:p>
            <a:pPr algn="ctr"/>
            <a:r>
              <a:rPr lang="en-US" sz="2400">
                <a:latin typeface="Times New Roman" pitchFamily="18" charset="0"/>
              </a:rPr>
              <a:t>Opportunities</a:t>
            </a:r>
          </a:p>
        </p:txBody>
      </p:sp>
      <p:sp>
        <p:nvSpPr>
          <p:cNvPr id="69638" name="Oval 6"/>
          <p:cNvSpPr>
            <a:spLocks noChangeArrowheads="1"/>
          </p:cNvSpPr>
          <p:nvPr/>
        </p:nvSpPr>
        <p:spPr bwMode="auto">
          <a:xfrm>
            <a:off x="5943600" y="2636838"/>
            <a:ext cx="2057400" cy="1752600"/>
          </a:xfrm>
          <a:prstGeom prst="ellipse">
            <a:avLst/>
          </a:prstGeom>
          <a:solidFill>
            <a:schemeClr val="accent1">
              <a:alpha val="50195"/>
            </a:schemeClr>
          </a:solidFill>
          <a:ln w="9525">
            <a:solidFill>
              <a:schemeClr val="tx1"/>
            </a:solidFill>
            <a:round/>
            <a:headEnd/>
            <a:tailEnd/>
          </a:ln>
        </p:spPr>
        <p:txBody>
          <a:bodyPr wrap="none" anchor="ctr"/>
          <a:lstStyle/>
          <a:p>
            <a:pPr algn="ctr"/>
            <a:r>
              <a:rPr lang="en-US" sz="2400">
                <a:latin typeface="Times New Roman" pitchFamily="18" charset="0"/>
              </a:rPr>
              <a:t>Weaknesses</a:t>
            </a:r>
          </a:p>
        </p:txBody>
      </p:sp>
      <p:sp>
        <p:nvSpPr>
          <p:cNvPr id="69639" name="Oval 7"/>
          <p:cNvSpPr>
            <a:spLocks noChangeArrowheads="1"/>
          </p:cNvSpPr>
          <p:nvPr/>
        </p:nvSpPr>
        <p:spPr bwMode="auto">
          <a:xfrm>
            <a:off x="5943600" y="4191000"/>
            <a:ext cx="2057400" cy="1676400"/>
          </a:xfrm>
          <a:prstGeom prst="ellipse">
            <a:avLst/>
          </a:prstGeom>
          <a:solidFill>
            <a:srgbClr val="99CC00">
              <a:alpha val="50195"/>
            </a:srgbClr>
          </a:solidFill>
          <a:ln w="9525">
            <a:solidFill>
              <a:schemeClr val="tx1"/>
            </a:solidFill>
            <a:round/>
            <a:headEnd/>
            <a:tailEnd/>
          </a:ln>
        </p:spPr>
        <p:txBody>
          <a:bodyPr wrap="none" anchor="ctr"/>
          <a:lstStyle/>
          <a:p>
            <a:pPr algn="ctr"/>
            <a:r>
              <a:rPr lang="en-US" sz="2400">
                <a:latin typeface="Times New Roman" pitchFamily="18" charset="0"/>
              </a:rPr>
              <a:t>Threats</a:t>
            </a:r>
          </a:p>
        </p:txBody>
      </p:sp>
    </p:spTree>
    <p:extLst>
      <p:ext uri="{BB962C8B-B14F-4D97-AF65-F5344CB8AC3E}">
        <p14:creationId xmlns:p14="http://schemas.microsoft.com/office/powerpoint/2010/main" xmlns="" val="66152679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963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9635">
                                            <p:txEl>
                                              <p:pRg st="3" end="3"/>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9635">
                                            <p:txEl>
                                              <p:pRg st="4" end="4"/>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9636"/>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9635">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9638"/>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9635">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69635">
                                            <p:txEl>
                                              <p:pRg st="8" end="8"/>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69637"/>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69635">
                                            <p:txEl>
                                              <p:pRg st="9" end="9"/>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6963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5" grpId="0" build="p"/>
      <p:bldP spid="69636" grpId="0" animBg="1"/>
      <p:bldP spid="69637" grpId="0" animBg="1"/>
      <p:bldP spid="69638" grpId="0" animBg="1"/>
      <p:bldP spid="6963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GB" sz="4000" smtClean="0"/>
              <a:t>SWOT: internal factors</a:t>
            </a:r>
            <a:endParaRPr lang="en-GB" smtClean="0"/>
          </a:p>
        </p:txBody>
      </p:sp>
      <p:sp>
        <p:nvSpPr>
          <p:cNvPr id="19459" name="Rectangle 3"/>
          <p:cNvSpPr>
            <a:spLocks noGrp="1" noChangeArrowheads="1"/>
          </p:cNvSpPr>
          <p:nvPr>
            <p:ph type="body" idx="1"/>
          </p:nvPr>
        </p:nvSpPr>
        <p:spPr/>
        <p:txBody>
          <a:bodyPr/>
          <a:lstStyle/>
          <a:p>
            <a:pPr eaLnBrk="1" hangingPunct="1"/>
            <a:r>
              <a:rPr lang="en-GB" sz="2800" b="1" i="1" smtClean="0"/>
              <a:t>Strengths</a:t>
            </a:r>
            <a:endParaRPr lang="en-GB" smtClean="0"/>
          </a:p>
          <a:p>
            <a:pPr lvl="1" eaLnBrk="1" hangingPunct="1"/>
            <a:r>
              <a:rPr lang="en-GB" sz="2400" smtClean="0"/>
              <a:t>Positive tangible and intangible attributes, internal to an organization. They are within the organization’s control</a:t>
            </a:r>
            <a:r>
              <a:rPr lang="en-GB" smtClean="0"/>
              <a:t> </a:t>
            </a:r>
          </a:p>
          <a:p>
            <a:pPr lvl="1" eaLnBrk="1" hangingPunct="1">
              <a:buFontTx/>
              <a:buNone/>
            </a:pPr>
            <a:endParaRPr lang="en-GB" smtClean="0"/>
          </a:p>
          <a:p>
            <a:pPr eaLnBrk="1" hangingPunct="1"/>
            <a:r>
              <a:rPr lang="en-GB" sz="2800" b="1" i="1" smtClean="0"/>
              <a:t>Weaknesses</a:t>
            </a:r>
            <a:endParaRPr lang="en-GB" smtClean="0"/>
          </a:p>
          <a:p>
            <a:pPr lvl="1" eaLnBrk="1" hangingPunct="1"/>
            <a:r>
              <a:rPr lang="en-GB" sz="2400" smtClean="0"/>
              <a:t>Factors that are within an organization’s control that detract from its ability to attain the core goal. In which areas might the organization improve?</a:t>
            </a:r>
            <a:r>
              <a:rPr lang="en-GB" smtClean="0"/>
              <a:t> </a:t>
            </a:r>
          </a:p>
        </p:txBody>
      </p:sp>
    </p:spTree>
    <p:extLst>
      <p:ext uri="{BB962C8B-B14F-4D97-AF65-F5344CB8AC3E}">
        <p14:creationId xmlns:p14="http://schemas.microsoft.com/office/powerpoint/2010/main" xmlns="" val="167145577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9459">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9459">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945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524</TotalTime>
  <Words>1108</Words>
  <Application>Microsoft Office PowerPoint</Application>
  <PresentationFormat>On-screen Show (4:3)</PresentationFormat>
  <Paragraphs>319</Paragraphs>
  <Slides>24</Slides>
  <Notes>7</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26" baseType="lpstr">
      <vt:lpstr>Office Theme</vt:lpstr>
      <vt:lpstr>Microsoft Office Excel 97-2003 Worksheet</vt:lpstr>
      <vt:lpstr>Slide 1</vt:lpstr>
      <vt:lpstr>Slide 2</vt:lpstr>
      <vt:lpstr>Slide 3</vt:lpstr>
      <vt:lpstr>SITUATIONAL ANALYSIS: SWOT Analysis</vt:lpstr>
      <vt:lpstr>Management Tools: GML Survey 2010-2011</vt:lpstr>
      <vt:lpstr>SWOT</vt:lpstr>
      <vt:lpstr>SWOT description</vt:lpstr>
      <vt:lpstr>SWOT</vt:lpstr>
      <vt:lpstr>SWOT: internal factors</vt:lpstr>
      <vt:lpstr>SWOT: external factors</vt:lpstr>
      <vt:lpstr>For the external factors</vt:lpstr>
      <vt:lpstr>Major benefits of SWOT analyses</vt:lpstr>
      <vt:lpstr>TOWS Matrix</vt:lpstr>
      <vt:lpstr> Criticism of SWOT Analysis</vt:lpstr>
      <vt:lpstr>STRATEGIC FACTORS ANALISYS SUMMARY (SFAS)</vt:lpstr>
      <vt:lpstr>SFAS Matrix Steps</vt:lpstr>
      <vt:lpstr>SFAS MATRIX EXAMPLE</vt:lpstr>
      <vt:lpstr>SFAS MATRIX EXAMPLE</vt:lpstr>
      <vt:lpstr>SFAS MATRIX EXAMPLE</vt:lpstr>
      <vt:lpstr>NICHE MARKET</vt:lpstr>
      <vt:lpstr>PORTER’S COMPETITIVE STRATEGY</vt:lpstr>
      <vt:lpstr>COMPETITIVE STRATEGY</vt:lpstr>
      <vt:lpstr>COOPERATIVE STRATEGIES</vt:lpstr>
      <vt:lpstr>Slide 24</vt:lpstr>
    </vt:vector>
  </TitlesOfParts>
  <Company>Universitas Komputer Indonesia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Universitas Komputer Indonesia</dc:creator>
  <cp:lastModifiedBy>BU</cp:lastModifiedBy>
  <cp:revision>58</cp:revision>
  <dcterms:created xsi:type="dcterms:W3CDTF">2011-12-09T22:59:41Z</dcterms:created>
  <dcterms:modified xsi:type="dcterms:W3CDTF">2013-03-07T06:15:46Z</dcterms:modified>
</cp:coreProperties>
</file>