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4" r:id="rId4"/>
    <p:sldId id="265" r:id="rId5"/>
    <p:sldId id="266" r:id="rId6"/>
    <p:sldId id="268" r:id="rId7"/>
    <p:sldId id="279" r:id="rId8"/>
    <p:sldId id="278" r:id="rId9"/>
    <p:sldId id="270" r:id="rId10"/>
    <p:sldId id="269" r:id="rId11"/>
  </p:sldIdLst>
  <p:sldSz cx="9144000" cy="6858000" type="screen4x3"/>
  <p:notesSz cx="6858000" cy="93138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7138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47138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43A5D9A-A207-4833-B694-F4C173AC83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EEECD0E-A6EE-4582-ADE7-12B561A83606}" type="datetimeFigureOut">
              <a:rPr lang="en-US"/>
              <a:pPr>
                <a:defRPr/>
              </a:pPr>
              <a:t>3/7/2013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24363"/>
            <a:ext cx="54864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9F702CD-B345-4D76-85EA-3D82733364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98900" y="1033463"/>
            <a:ext cx="5024438" cy="13081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256088" y="4268788"/>
            <a:ext cx="4598987" cy="1101725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06375" y="6334125"/>
            <a:ext cx="1905000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C8BCA6C-A1A6-4CBD-ABFF-3AF994F044AB}" type="datetime2">
              <a:rPr lang="en-US" altLang="en-US"/>
              <a:pPr>
                <a:defRPr/>
              </a:pPr>
              <a:t>Thursday, March 07, 2013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97225" y="6346825"/>
            <a:ext cx="3049588" cy="458788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75513" y="6338888"/>
            <a:ext cx="1677987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4771167-E181-462D-84D3-8B131F0E37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5503BF-C808-404C-B320-60FD75255A58}" type="datetime2">
              <a:rPr lang="en-US" altLang="en-US"/>
              <a:pPr>
                <a:defRPr/>
              </a:pPr>
              <a:t>Thursday, March 07, 2013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E6E82D-F3BC-4F3D-9B09-F8F17E19BB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97675" y="68263"/>
            <a:ext cx="2195513" cy="59912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6375" y="68263"/>
            <a:ext cx="6438900" cy="59912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21FFE-EDD7-4286-91E8-53C426FF209B}" type="datetime2">
              <a:rPr lang="en-US" altLang="en-US"/>
              <a:pPr>
                <a:defRPr/>
              </a:pPr>
              <a:t>Thursday, March 07, 2013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397BF6-B655-44C8-8A49-2CB4AC1CBD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75" y="68263"/>
            <a:ext cx="8786813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06375" y="1169988"/>
            <a:ext cx="8786813" cy="48895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60B03A-7870-4691-B95B-F15A236859B2}" type="datetime2">
              <a:rPr lang="en-US" altLang="en-US"/>
              <a:pPr>
                <a:defRPr/>
              </a:pPr>
              <a:t>Thursday, March 07, 2013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40D334-BF01-4487-B80C-ECB7B3DFE1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B6707-7BEE-456A-9055-30CDC6DA2DAD}" type="datetime2">
              <a:rPr lang="en-US" altLang="en-US"/>
              <a:pPr>
                <a:defRPr/>
              </a:pPr>
              <a:t>Thursday, March 07, 2013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410EA9-45A0-4F7E-AD61-0AABFF4B14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38BB3-4ED1-4AF8-8166-8686BB70F6D4}" type="datetime2">
              <a:rPr lang="en-US" altLang="en-US"/>
              <a:pPr>
                <a:defRPr/>
              </a:pPr>
              <a:t>Thursday, March 07, 2013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364A2-2D0F-4F66-B45C-03BDF8F49C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6375" y="1169988"/>
            <a:ext cx="4316413" cy="4889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5188" y="1169988"/>
            <a:ext cx="4318000" cy="4889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DA0A0-4BCF-4E99-883F-EAA074AD3751}" type="datetime2">
              <a:rPr lang="en-US" altLang="en-US"/>
              <a:pPr>
                <a:defRPr/>
              </a:pPr>
              <a:t>Thursday, March 07, 2013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B0074-77D3-4534-90AA-13C3C69042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F5E39-7016-41F1-AF42-F5DEBA0340F5}" type="datetime2">
              <a:rPr lang="en-US" altLang="en-US"/>
              <a:pPr>
                <a:defRPr/>
              </a:pPr>
              <a:t>Thursday, March 07, 2013</a:t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1642CE-A98A-4694-9269-CE9CF7315C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B03F37-33FD-49F4-ADB0-A1CC8491CECE}" type="datetime2">
              <a:rPr lang="en-US" altLang="en-US"/>
              <a:pPr>
                <a:defRPr/>
              </a:pPr>
              <a:t>Thursday, March 07, 2013</a:t>
            </a:fld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D541B6-C1DA-46A1-849C-D379460DD1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A2357-07E0-4D53-ACCA-1B5EEBC22FCA}" type="datetime2">
              <a:rPr lang="en-US" altLang="en-US"/>
              <a:pPr>
                <a:defRPr/>
              </a:pPr>
              <a:t>Thursday, March 07, 2013</a:t>
            </a:fld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9EEA8B-B304-4D4D-9DCF-BD844258BE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0083A-FBF9-4B54-A20F-79CE434EBEEE}" type="datetime2">
              <a:rPr lang="en-US" altLang="en-US"/>
              <a:pPr>
                <a:defRPr/>
              </a:pPr>
              <a:t>Thursday, March 07, 2013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C1E68-DABE-49BC-87EB-505DDACAA4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1E79F4-FF78-4D1C-A3DA-430AF05D28F2}" type="datetime2">
              <a:rPr lang="en-US" altLang="en-US"/>
              <a:pPr>
                <a:defRPr/>
              </a:pPr>
              <a:t>Thursday, March 07, 2013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0387E-D358-4F0B-81DA-20EF790C76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6375" y="68263"/>
            <a:ext cx="8786813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6375" y="1169988"/>
            <a:ext cx="8786813" cy="488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911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06375" y="62658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fld id="{E95F2591-89EF-4AA9-84D4-689DDB1E2480}" type="datetime2">
              <a:rPr lang="en-US" altLang="en-US"/>
              <a:pPr>
                <a:defRPr/>
              </a:pPr>
              <a:t>Thursday, March 07, 2013</a:t>
            </a:fld>
            <a:endParaRPr lang="en-US" altLang="en-US"/>
          </a:p>
        </p:txBody>
      </p:sp>
      <p:sp>
        <p:nvSpPr>
          <p:cNvPr id="911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25800" y="62658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38988" y="62658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3799CF2E-4AB7-45B7-8FC7-CCFB919226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0" y="1663700"/>
            <a:ext cx="5875338" cy="1308100"/>
          </a:xfrm>
        </p:spPr>
        <p:txBody>
          <a:bodyPr/>
          <a:lstStyle/>
          <a:p>
            <a:pPr algn="r">
              <a:defRPr/>
            </a:pPr>
            <a:r>
              <a:rPr lang="en-US" sz="4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 Demi" pitchFamily="34" charset="0"/>
              </a:rPr>
              <a:t>Silabus</a:t>
            </a:r>
            <a:r>
              <a:rPr lang="en-US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 Demi" pitchFamily="34" charset="0"/>
              </a:rPr>
              <a:t> &amp; </a:t>
            </a:r>
            <a:br>
              <a:rPr lang="en-US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 Demi" pitchFamily="34" charset="0"/>
              </a:rPr>
            </a:br>
            <a:r>
              <a:rPr lang="en-US" sz="4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 Demi" pitchFamily="34" charset="0"/>
              </a:rPr>
              <a:t>Pengantar</a:t>
            </a:r>
            <a:r>
              <a:rPr lang="en-US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 Demi" pitchFamily="34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 Demi" pitchFamily="34" charset="0"/>
              </a:rPr>
              <a:t>Kuliah</a:t>
            </a:r>
            <a:endParaRPr lang="en-US" sz="4400" b="1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2971800" y="990600"/>
            <a:ext cx="587533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6" tIns="45718" rIns="91436" bIns="45718" anchor="ctr"/>
          <a:lstStyle/>
          <a:p>
            <a:pPr algn="ctr">
              <a:defRPr/>
            </a:pPr>
            <a:r>
              <a:rPr lang="en-US" sz="3200" kern="0" dirty="0">
                <a:solidFill>
                  <a:schemeClr val="accent2"/>
                </a:solidFill>
                <a:latin typeface="Berlin Sans FB Demi" pitchFamily="34" charset="0"/>
                <a:ea typeface="+mj-ea"/>
                <a:cs typeface="+mj-cs"/>
              </a:rPr>
              <a:t>TK </a:t>
            </a:r>
            <a:r>
              <a:rPr lang="en-US" sz="3200" kern="0" dirty="0" smtClean="0">
                <a:solidFill>
                  <a:schemeClr val="accent2"/>
                </a:solidFill>
                <a:latin typeface="Berlin Sans FB Demi" pitchFamily="34" charset="0"/>
                <a:ea typeface="+mj-ea"/>
                <a:cs typeface="+mj-cs"/>
              </a:rPr>
              <a:t>34202 </a:t>
            </a:r>
            <a:r>
              <a:rPr lang="en-US" sz="3200" kern="0" dirty="0" err="1">
                <a:solidFill>
                  <a:schemeClr val="accent2"/>
                </a:solidFill>
                <a:latin typeface="Berlin Sans FB Demi" pitchFamily="34" charset="0"/>
                <a:ea typeface="+mj-ea"/>
                <a:cs typeface="+mj-cs"/>
              </a:rPr>
              <a:t>Elektronika</a:t>
            </a:r>
            <a:r>
              <a:rPr lang="en-US" sz="3200" kern="0" dirty="0">
                <a:solidFill>
                  <a:schemeClr val="accent2"/>
                </a:solidFill>
                <a:latin typeface="Berlin Sans FB Demi" pitchFamily="34" charset="0"/>
                <a:ea typeface="+mj-ea"/>
                <a:cs typeface="+mj-cs"/>
              </a:rPr>
              <a:t> </a:t>
            </a:r>
            <a:r>
              <a:rPr lang="en-US" sz="3200" kern="0" dirty="0" err="1" smtClean="0">
                <a:solidFill>
                  <a:schemeClr val="accent2"/>
                </a:solidFill>
                <a:latin typeface="Berlin Sans FB Demi" pitchFamily="34" charset="0"/>
                <a:ea typeface="+mj-ea"/>
                <a:cs typeface="+mj-cs"/>
              </a:rPr>
              <a:t>Lanjut</a:t>
            </a:r>
            <a:r>
              <a:rPr lang="en-US" sz="3200" kern="0" dirty="0" smtClean="0">
                <a:solidFill>
                  <a:schemeClr val="accent2"/>
                </a:solidFill>
                <a:latin typeface="Berlin Sans FB Demi" pitchFamily="34" charset="0"/>
                <a:ea typeface="+mj-ea"/>
                <a:cs typeface="+mj-cs"/>
              </a:rPr>
              <a:t> </a:t>
            </a:r>
            <a:endParaRPr lang="en-US" sz="3200" kern="0" dirty="0">
              <a:solidFill>
                <a:schemeClr val="accent2"/>
              </a:solidFill>
              <a:latin typeface="Berlin Sans FB Demi" pitchFamily="34" charset="0"/>
              <a:ea typeface="+mj-ea"/>
              <a:cs typeface="+mj-cs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268663" y="3492500"/>
            <a:ext cx="5875337" cy="13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6" tIns="45718" rIns="91436" bIns="45718" anchor="ctr"/>
          <a:lstStyle/>
          <a:p>
            <a:pPr algn="r">
              <a:defRPr/>
            </a:pPr>
            <a:r>
              <a:rPr lang="en-US" b="1" kern="0" dirty="0">
                <a:effectLst>
                  <a:outerShdw blurRad="38100" dist="38100" dir="2700000" algn="tl">
                    <a:srgbClr val="FFFFFF"/>
                  </a:outerShdw>
                </a:effectLst>
                <a:latin typeface="Bradley Hand ITC" pitchFamily="66" charset="0"/>
                <a:ea typeface="+mj-ea"/>
                <a:cs typeface="+mj-cs"/>
              </a:rPr>
              <a:t>John Adler</a:t>
            </a:r>
            <a:br>
              <a:rPr lang="en-US" b="1" kern="0" dirty="0">
                <a:effectLst>
                  <a:outerShdw blurRad="38100" dist="38100" dir="2700000" algn="tl">
                    <a:srgbClr val="FFFFFF"/>
                  </a:outerShdw>
                </a:effectLst>
                <a:latin typeface="Bradley Hand ITC" pitchFamily="66" charset="0"/>
                <a:ea typeface="+mj-ea"/>
                <a:cs typeface="+mj-cs"/>
              </a:rPr>
            </a:br>
            <a:r>
              <a:rPr lang="en-US" b="1" kern="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Bradley Hand ITC" pitchFamily="66" charset="0"/>
                <a:ea typeface="+mj-ea"/>
                <a:cs typeface="+mj-cs"/>
              </a:rPr>
              <a:t>Maret</a:t>
            </a:r>
            <a:r>
              <a:rPr lang="en-US" b="1" kern="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Bradley Hand ITC" pitchFamily="66" charset="0"/>
                <a:ea typeface="+mj-ea"/>
                <a:cs typeface="+mj-cs"/>
              </a:rPr>
              <a:t> 2013</a:t>
            </a:r>
            <a:endParaRPr lang="en-US" b="1" kern="0" dirty="0">
              <a:effectLst>
                <a:outerShdw blurRad="38100" dist="38100" dir="2700000" algn="tl">
                  <a:srgbClr val="FFFFFF"/>
                </a:outerShdw>
              </a:effectLst>
              <a:latin typeface="Bradley Hand ITC" pitchFamily="66" charset="0"/>
              <a:ea typeface="+mj-ea"/>
              <a:cs typeface="+mj-cs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268663" y="4864100"/>
            <a:ext cx="5875337" cy="13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6" tIns="45718" rIns="91436" bIns="45718" anchor="ctr"/>
          <a:lstStyle/>
          <a:p>
            <a:pPr algn="r">
              <a:defRPr/>
            </a:pPr>
            <a:r>
              <a:rPr lang="en-US" sz="2800" b="1" kern="0" dirty="0" err="1">
                <a:latin typeface="Cambria Math" pitchFamily="18" charset="0"/>
                <a:ea typeface="Cambria Math" pitchFamily="18" charset="0"/>
                <a:cs typeface="+mj-cs"/>
              </a:rPr>
              <a:t>Jurusan</a:t>
            </a:r>
            <a:r>
              <a:rPr lang="en-US" sz="2800" b="1" kern="0" dirty="0">
                <a:latin typeface="Cambria Math" pitchFamily="18" charset="0"/>
                <a:ea typeface="Cambria Math" pitchFamily="18" charset="0"/>
                <a:cs typeface="+mj-cs"/>
              </a:rPr>
              <a:t> </a:t>
            </a:r>
            <a:r>
              <a:rPr lang="en-US" sz="2800" b="1" kern="0" dirty="0" err="1">
                <a:latin typeface="Cambria Math" pitchFamily="18" charset="0"/>
                <a:ea typeface="Cambria Math" pitchFamily="18" charset="0"/>
                <a:cs typeface="+mj-cs"/>
              </a:rPr>
              <a:t>Sistem</a:t>
            </a:r>
            <a:r>
              <a:rPr lang="en-US" sz="2800" b="1" kern="0" dirty="0">
                <a:latin typeface="Cambria Math" pitchFamily="18" charset="0"/>
                <a:ea typeface="Cambria Math" pitchFamily="18" charset="0"/>
                <a:cs typeface="+mj-cs"/>
              </a:rPr>
              <a:t> </a:t>
            </a:r>
            <a:r>
              <a:rPr lang="en-US" sz="2800" b="1" kern="0" dirty="0" err="1">
                <a:latin typeface="Cambria Math" pitchFamily="18" charset="0"/>
                <a:ea typeface="Cambria Math" pitchFamily="18" charset="0"/>
                <a:cs typeface="+mj-cs"/>
              </a:rPr>
              <a:t>Komputer</a:t>
            </a:r>
            <a:r>
              <a:rPr lang="en-US" sz="2800" b="1" kern="0" dirty="0">
                <a:latin typeface="Cambria Math" pitchFamily="18" charset="0"/>
                <a:ea typeface="Cambria Math" pitchFamily="18" charset="0"/>
                <a:cs typeface="+mj-cs"/>
              </a:rPr>
              <a:t>    </a:t>
            </a:r>
            <a:r>
              <a:rPr lang="en-US" sz="2800" b="1" kern="0" dirty="0" err="1">
                <a:latin typeface="Cambria Math" pitchFamily="18" charset="0"/>
                <a:ea typeface="Cambria Math" pitchFamily="18" charset="0"/>
                <a:cs typeface="+mj-cs"/>
              </a:rPr>
              <a:t>Universitas</a:t>
            </a:r>
            <a:r>
              <a:rPr lang="en-US" sz="2800" b="1" kern="0" dirty="0">
                <a:latin typeface="Cambria Math" pitchFamily="18" charset="0"/>
                <a:ea typeface="Cambria Math" pitchFamily="18" charset="0"/>
                <a:cs typeface="+mj-cs"/>
              </a:rPr>
              <a:t> </a:t>
            </a:r>
            <a:r>
              <a:rPr lang="en-US" sz="2800" b="1" kern="0" dirty="0" err="1">
                <a:latin typeface="Cambria Math" pitchFamily="18" charset="0"/>
                <a:ea typeface="Cambria Math" pitchFamily="18" charset="0"/>
                <a:cs typeface="+mj-cs"/>
              </a:rPr>
              <a:t>Komputer</a:t>
            </a:r>
            <a:r>
              <a:rPr lang="en-US" sz="2800" b="1" kern="0" dirty="0">
                <a:latin typeface="Cambria Math" pitchFamily="18" charset="0"/>
                <a:ea typeface="Cambria Math" pitchFamily="18" charset="0"/>
                <a:cs typeface="+mj-cs"/>
              </a:rPr>
              <a:t> Indonesia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>
          <a:xfrm>
            <a:off x="206375" y="6334125"/>
            <a:ext cx="2689225" cy="457200"/>
          </a:xfrm>
        </p:spPr>
        <p:txBody>
          <a:bodyPr/>
          <a:lstStyle/>
          <a:p>
            <a:pPr>
              <a:defRPr/>
            </a:pPr>
            <a:fld id="{5DB6E079-AF4C-4C47-AA67-A05994718EAE}" type="datetime2">
              <a:rPr lang="en-US" altLang="en-US"/>
              <a:pPr>
                <a:defRPr/>
              </a:pPr>
              <a:t>Thursday, March 07, 2013</a:t>
            </a:fld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A0997-C22E-4395-A09A-1F91148381A8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98308" name="Text Box 4"/>
          <p:cNvSpPr txBox="1">
            <a:spLocks noChangeArrowheads="1"/>
          </p:cNvSpPr>
          <p:nvPr/>
        </p:nvSpPr>
        <p:spPr bwMode="auto">
          <a:xfrm>
            <a:off x="762000" y="1752600"/>
            <a:ext cx="7467600" cy="1766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 eaLnBrk="1" hangingPunct="1">
              <a:spcBef>
                <a:spcPct val="50000"/>
              </a:spcBef>
            </a:pPr>
            <a:r>
              <a:rPr lang="en-US" sz="4400">
                <a:solidFill>
                  <a:schemeClr val="hlink"/>
                </a:solidFill>
                <a:latin typeface="Arial" charset="0"/>
              </a:rPr>
              <a:t>TERIMA KASIH</a:t>
            </a:r>
          </a:p>
          <a:p>
            <a:pPr marL="342900" indent="-342900" algn="ctr" eaLnBrk="1" hangingPunct="1">
              <a:spcBef>
                <a:spcPct val="50000"/>
              </a:spcBef>
            </a:pPr>
            <a:r>
              <a:rPr lang="en-US" sz="4400">
                <a:solidFill>
                  <a:schemeClr val="hlink"/>
                </a:solidFill>
                <a:latin typeface="Arial" charset="0"/>
              </a:rPr>
              <a:t>Semoga sukses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>
          <a:xfrm>
            <a:off x="206374" y="6334125"/>
            <a:ext cx="2917825" cy="457200"/>
          </a:xfrm>
        </p:spPr>
        <p:txBody>
          <a:bodyPr/>
          <a:lstStyle/>
          <a:p>
            <a:pPr>
              <a:defRPr/>
            </a:pPr>
            <a:fld id="{D03A8FA5-BD82-41A7-A1B9-3254895C8777}" type="datetime2">
              <a:rPr lang="en-US" altLang="en-US"/>
              <a:pPr>
                <a:defRPr/>
              </a:pPr>
              <a:t>Thursday, March 07, 2013</a:t>
            </a:fld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0C567D-0099-49B6-80A8-C824737B5946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" presetID="5" presetClass="emph" presetSubtype="2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 override="childStyle">
                                        <p:cTn id="9" dur="indefinite"/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8" grpId="0"/>
      <p:bldP spid="98308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Berlin Sans FB" pitchFamily="34" charset="0"/>
              </a:rPr>
              <a:t>Elektronika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Lanjut</a:t>
            </a:r>
            <a:endParaRPr lang="en-US" dirty="0" smtClean="0">
              <a:latin typeface="Berlin Sans FB" pitchFamily="34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err="1" smtClean="0">
                <a:latin typeface="Berlin Sans FB" pitchFamily="34" charset="0"/>
              </a:rPr>
              <a:t>Dosen</a:t>
            </a:r>
            <a:r>
              <a:rPr lang="en-US" sz="2800" dirty="0" smtClean="0">
                <a:latin typeface="Berlin Sans FB" pitchFamily="34" charset="0"/>
              </a:rPr>
              <a:t>			: John Adler, </a:t>
            </a:r>
            <a:r>
              <a:rPr lang="en-US" sz="2800" dirty="0" err="1" smtClean="0">
                <a:latin typeface="Berlin Sans FB" pitchFamily="34" charset="0"/>
              </a:rPr>
              <a:t>S.Si</a:t>
            </a:r>
            <a:r>
              <a:rPr lang="en-US" sz="2800" dirty="0" smtClean="0">
                <a:latin typeface="Berlin Sans FB" pitchFamily="34" charset="0"/>
              </a:rPr>
              <a:t>, </a:t>
            </a:r>
            <a:r>
              <a:rPr lang="en-US" sz="2800" dirty="0" err="1" smtClean="0">
                <a:latin typeface="Berlin Sans FB" pitchFamily="34" charset="0"/>
              </a:rPr>
              <a:t>M.Si</a:t>
            </a:r>
            <a:endParaRPr lang="en-US" sz="2800" dirty="0" smtClean="0">
              <a:latin typeface="Berlin Sans FB" pitchFamily="34" charset="0"/>
            </a:endParaRPr>
          </a:p>
          <a:p>
            <a:r>
              <a:rPr lang="en-US" sz="2800" dirty="0" err="1" smtClean="0">
                <a:latin typeface="Berlin Sans FB" pitchFamily="34" charset="0"/>
              </a:rPr>
              <a:t>Kode</a:t>
            </a:r>
            <a:r>
              <a:rPr lang="en-US" sz="2800" dirty="0" smtClean="0">
                <a:latin typeface="Berlin Sans FB" pitchFamily="34" charset="0"/>
              </a:rPr>
              <a:t> MK			: TK 34202</a:t>
            </a:r>
          </a:p>
          <a:p>
            <a:r>
              <a:rPr lang="en-US" sz="2800" dirty="0" err="1" smtClean="0">
                <a:latin typeface="Berlin Sans FB" pitchFamily="34" charset="0"/>
              </a:rPr>
              <a:t>Beban</a:t>
            </a:r>
            <a:r>
              <a:rPr lang="en-US" sz="2800" dirty="0" smtClean="0">
                <a:latin typeface="Berlin Sans FB" pitchFamily="34" charset="0"/>
              </a:rPr>
              <a:t> SKS		: 4 SKS (2 + 2) </a:t>
            </a:r>
          </a:p>
          <a:p>
            <a:r>
              <a:rPr lang="en-US" sz="2800" dirty="0" err="1" smtClean="0">
                <a:latin typeface="Berlin Sans FB" pitchFamily="34" charset="0"/>
              </a:rPr>
              <a:t>Sifat</a:t>
            </a:r>
            <a:r>
              <a:rPr lang="en-US" sz="2800" dirty="0" smtClean="0">
                <a:latin typeface="Berlin Sans FB" pitchFamily="34" charset="0"/>
              </a:rPr>
              <a:t> MK			: </a:t>
            </a:r>
            <a:r>
              <a:rPr lang="en-US" sz="2800" dirty="0" err="1" smtClean="0">
                <a:latin typeface="Berlin Sans FB" pitchFamily="34" charset="0"/>
              </a:rPr>
              <a:t>Wajib</a:t>
            </a:r>
            <a:r>
              <a:rPr lang="en-US" sz="2800" dirty="0" smtClean="0">
                <a:latin typeface="Berlin Sans FB" pitchFamily="34" charset="0"/>
              </a:rPr>
              <a:t> </a:t>
            </a:r>
          </a:p>
          <a:p>
            <a:r>
              <a:rPr lang="en-US" sz="2800" dirty="0" err="1" smtClean="0">
                <a:latin typeface="Berlin Sans FB" pitchFamily="34" charset="0"/>
              </a:rPr>
              <a:t>Kehadiran</a:t>
            </a:r>
            <a:r>
              <a:rPr lang="en-US" sz="2800" dirty="0" smtClean="0">
                <a:latin typeface="Berlin Sans FB" pitchFamily="34" charset="0"/>
              </a:rPr>
              <a:t>		: minimal 80% </a:t>
            </a:r>
          </a:p>
          <a:p>
            <a:r>
              <a:rPr lang="en-US" sz="2800" dirty="0" err="1" smtClean="0">
                <a:latin typeface="Berlin Sans FB" pitchFamily="34" charset="0"/>
              </a:rPr>
              <a:t>Jumlah</a:t>
            </a:r>
            <a:r>
              <a:rPr lang="en-US" sz="2800" dirty="0" smtClean="0">
                <a:latin typeface="Berlin Sans FB" pitchFamily="34" charset="0"/>
              </a:rPr>
              <a:t> </a:t>
            </a:r>
            <a:r>
              <a:rPr lang="en-US" sz="2800" dirty="0" err="1" smtClean="0">
                <a:latin typeface="Berlin Sans FB" pitchFamily="34" charset="0"/>
              </a:rPr>
              <a:t>Pertemuan</a:t>
            </a:r>
            <a:r>
              <a:rPr lang="en-US" sz="2800" dirty="0" smtClean="0">
                <a:latin typeface="Berlin Sans FB" pitchFamily="34" charset="0"/>
              </a:rPr>
              <a:t> 	: 16x </a:t>
            </a:r>
          </a:p>
          <a:p>
            <a:pPr>
              <a:buFontTx/>
              <a:buNone/>
            </a:pPr>
            <a:r>
              <a:rPr lang="en-US" sz="2800" dirty="0" smtClean="0">
                <a:latin typeface="Berlin Sans FB" pitchFamily="34" charset="0"/>
              </a:rPr>
              <a:t>	[14x </a:t>
            </a:r>
            <a:r>
              <a:rPr lang="en-US" sz="2800" dirty="0" err="1" smtClean="0">
                <a:latin typeface="Berlin Sans FB" pitchFamily="34" charset="0"/>
              </a:rPr>
              <a:t>tatap</a:t>
            </a:r>
            <a:r>
              <a:rPr lang="en-US" sz="2800" dirty="0" smtClean="0">
                <a:latin typeface="Berlin Sans FB" pitchFamily="34" charset="0"/>
              </a:rPr>
              <a:t> </a:t>
            </a:r>
            <a:r>
              <a:rPr lang="en-US" sz="2800" dirty="0" err="1" smtClean="0">
                <a:latin typeface="Berlin Sans FB" pitchFamily="34" charset="0"/>
              </a:rPr>
              <a:t>muka</a:t>
            </a:r>
            <a:r>
              <a:rPr lang="en-US" sz="2800" dirty="0" smtClean="0">
                <a:latin typeface="Berlin Sans FB" pitchFamily="34" charset="0"/>
              </a:rPr>
              <a:t> </a:t>
            </a:r>
            <a:r>
              <a:rPr lang="en-US" sz="2800" dirty="0" err="1" smtClean="0">
                <a:latin typeface="Berlin Sans FB" pitchFamily="34" charset="0"/>
              </a:rPr>
              <a:t>di</a:t>
            </a:r>
            <a:r>
              <a:rPr lang="en-US" sz="2800" dirty="0" smtClean="0">
                <a:latin typeface="Berlin Sans FB" pitchFamily="34" charset="0"/>
              </a:rPr>
              <a:t> </a:t>
            </a:r>
            <a:r>
              <a:rPr lang="en-US" sz="2800" dirty="0" err="1" smtClean="0">
                <a:latin typeface="Berlin Sans FB" pitchFamily="34" charset="0"/>
              </a:rPr>
              <a:t>kelas</a:t>
            </a:r>
            <a:r>
              <a:rPr lang="en-US" sz="2800" dirty="0" smtClean="0">
                <a:latin typeface="Berlin Sans FB" pitchFamily="34" charset="0"/>
              </a:rPr>
              <a:t> &amp; 2x </a:t>
            </a:r>
            <a:r>
              <a:rPr lang="en-US" sz="2800" dirty="0" err="1" smtClean="0">
                <a:latin typeface="Berlin Sans FB" pitchFamily="34" charset="0"/>
              </a:rPr>
              <a:t>Ujian</a:t>
            </a:r>
            <a:r>
              <a:rPr lang="en-US" sz="2800" dirty="0" smtClean="0">
                <a:latin typeface="Berlin Sans FB" pitchFamily="34" charset="0"/>
              </a:rPr>
              <a:t>] (11x WAJIB </a:t>
            </a:r>
            <a:r>
              <a:rPr lang="en-US" sz="2800" dirty="0" err="1" smtClean="0">
                <a:latin typeface="Berlin Sans FB" pitchFamily="34" charset="0"/>
              </a:rPr>
              <a:t>hadir</a:t>
            </a:r>
            <a:r>
              <a:rPr lang="en-US" sz="2800" dirty="0" smtClean="0">
                <a:latin typeface="Berlin Sans FB" pitchFamily="34" charset="0"/>
              </a:rPr>
              <a:t> </a:t>
            </a:r>
            <a:r>
              <a:rPr lang="en-US" sz="2800" dirty="0" err="1" smtClean="0">
                <a:latin typeface="Berlin Sans FB" pitchFamily="34" charset="0"/>
              </a:rPr>
              <a:t>dan</a:t>
            </a:r>
            <a:r>
              <a:rPr lang="en-US" sz="2800" dirty="0" smtClean="0">
                <a:latin typeface="Berlin Sans FB" pitchFamily="34" charset="0"/>
              </a:rPr>
              <a:t> 3x WAJIB bolos, </a:t>
            </a:r>
            <a:r>
              <a:rPr lang="en-US" sz="2800" dirty="0" err="1" smtClean="0">
                <a:latin typeface="Berlin Sans FB" pitchFamily="34" charset="0"/>
              </a:rPr>
              <a:t>diluar</a:t>
            </a:r>
            <a:r>
              <a:rPr lang="en-US" sz="2800" dirty="0" smtClean="0">
                <a:latin typeface="Berlin Sans FB" pitchFamily="34" charset="0"/>
              </a:rPr>
              <a:t> UTS </a:t>
            </a:r>
            <a:r>
              <a:rPr lang="en-US" sz="2800" dirty="0" err="1" smtClean="0">
                <a:latin typeface="Berlin Sans FB" pitchFamily="34" charset="0"/>
              </a:rPr>
              <a:t>dan</a:t>
            </a:r>
            <a:r>
              <a:rPr lang="en-US" sz="2800" dirty="0" smtClean="0">
                <a:latin typeface="Berlin Sans FB" pitchFamily="34" charset="0"/>
              </a:rPr>
              <a:t> UAS) </a:t>
            </a:r>
          </a:p>
          <a:p>
            <a:r>
              <a:rPr lang="en-US" sz="2800" dirty="0" err="1" smtClean="0">
                <a:latin typeface="Berlin Sans FB" pitchFamily="34" charset="0"/>
              </a:rPr>
              <a:t>Waktu</a:t>
            </a:r>
            <a:r>
              <a:rPr lang="en-US" sz="2800" dirty="0" smtClean="0">
                <a:latin typeface="Berlin Sans FB" pitchFamily="34" charset="0"/>
              </a:rPr>
              <a:t> </a:t>
            </a:r>
            <a:r>
              <a:rPr lang="en-US" sz="2800" dirty="0" err="1" smtClean="0">
                <a:latin typeface="Berlin Sans FB" pitchFamily="34" charset="0"/>
              </a:rPr>
              <a:t>Kuliah</a:t>
            </a:r>
            <a:r>
              <a:rPr lang="en-US" sz="2800" dirty="0" smtClean="0">
                <a:latin typeface="Berlin Sans FB" pitchFamily="34" charset="0"/>
              </a:rPr>
              <a:t>	: </a:t>
            </a:r>
            <a:r>
              <a:rPr lang="en-US" sz="2800" dirty="0" err="1" smtClean="0">
                <a:latin typeface="Berlin Sans FB" pitchFamily="34" charset="0"/>
              </a:rPr>
              <a:t>Jum’at</a:t>
            </a:r>
            <a:r>
              <a:rPr lang="en-US" sz="2800" dirty="0" smtClean="0">
                <a:latin typeface="Berlin Sans FB" pitchFamily="34" charset="0"/>
              </a:rPr>
              <a:t>, 07.45-09.15 </a:t>
            </a:r>
          </a:p>
          <a:p>
            <a:r>
              <a:rPr lang="en-US" sz="2800" dirty="0" err="1" smtClean="0">
                <a:latin typeface="Berlin Sans FB" pitchFamily="34" charset="0"/>
              </a:rPr>
              <a:t>Tempat</a:t>
            </a:r>
            <a:r>
              <a:rPr lang="en-US" sz="2800" dirty="0" smtClean="0">
                <a:latin typeface="Berlin Sans FB" pitchFamily="34" charset="0"/>
              </a:rPr>
              <a:t>		: 4507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FF3C34B-8A90-4950-B84E-4F3A1EB5EEFF}" type="datetime2">
              <a:rPr lang="en-US" altLang="en-US"/>
              <a:pPr>
                <a:defRPr/>
              </a:pPr>
              <a:t>Thursday, March 07, 2013</a:t>
            </a:fld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6BAF5-92F8-4E67-8FAC-2027A8F6653F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29600" cy="1143000"/>
          </a:xfrm>
          <a:noFill/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Aturan Penilaian</a:t>
            </a:r>
          </a:p>
        </p:txBody>
      </p:sp>
      <p:sp>
        <p:nvSpPr>
          <p:cNvPr id="93188" name="Text Box 4"/>
          <p:cNvSpPr txBox="1">
            <a:spLocks noChangeArrowheads="1"/>
          </p:cNvSpPr>
          <p:nvPr/>
        </p:nvSpPr>
        <p:spPr bwMode="auto">
          <a:xfrm>
            <a:off x="381000" y="1447800"/>
            <a:ext cx="85502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3200" dirty="0">
                <a:latin typeface="Tahoma" pitchFamily="34" charset="0"/>
              </a:rPr>
              <a:t> PR		: </a:t>
            </a:r>
            <a:r>
              <a:rPr lang="en-US" sz="3200" dirty="0" smtClean="0">
                <a:latin typeface="Tahoma" pitchFamily="34" charset="0"/>
              </a:rPr>
              <a:t>10 </a:t>
            </a:r>
            <a:r>
              <a:rPr lang="en-US" sz="3200" dirty="0">
                <a:latin typeface="Tahoma" pitchFamily="34" charset="0"/>
              </a:rPr>
              <a:t>%</a:t>
            </a:r>
          </a:p>
        </p:txBody>
      </p:sp>
      <p:sp>
        <p:nvSpPr>
          <p:cNvPr id="93189" name="Text Box 5"/>
          <p:cNvSpPr txBox="1">
            <a:spLocks noChangeArrowheads="1"/>
          </p:cNvSpPr>
          <p:nvPr/>
        </p:nvSpPr>
        <p:spPr bwMode="auto">
          <a:xfrm>
            <a:off x="396875" y="2057400"/>
            <a:ext cx="85502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3200" dirty="0">
                <a:latin typeface="Tahoma" pitchFamily="34" charset="0"/>
              </a:rPr>
              <a:t> </a:t>
            </a:r>
            <a:r>
              <a:rPr lang="en-US" sz="3200" dirty="0" smtClean="0">
                <a:latin typeface="Tahoma" pitchFamily="34" charset="0"/>
              </a:rPr>
              <a:t>QUIZ-1</a:t>
            </a:r>
            <a:r>
              <a:rPr lang="en-US" sz="3200" dirty="0">
                <a:latin typeface="Tahoma" pitchFamily="34" charset="0"/>
              </a:rPr>
              <a:t>		: </a:t>
            </a:r>
            <a:r>
              <a:rPr lang="en-US" sz="3200" dirty="0" smtClean="0">
                <a:latin typeface="Tahoma" pitchFamily="34" charset="0"/>
              </a:rPr>
              <a:t>15 %</a:t>
            </a:r>
            <a:endParaRPr lang="en-US" sz="3200" dirty="0">
              <a:latin typeface="Tahoma" pitchFamily="34" charset="0"/>
            </a:endParaRPr>
          </a:p>
        </p:txBody>
      </p:sp>
      <p:sp>
        <p:nvSpPr>
          <p:cNvPr id="93190" name="Text Box 6"/>
          <p:cNvSpPr txBox="1">
            <a:spLocks noChangeArrowheads="1"/>
          </p:cNvSpPr>
          <p:nvPr/>
        </p:nvSpPr>
        <p:spPr bwMode="auto">
          <a:xfrm>
            <a:off x="396875" y="3535363"/>
            <a:ext cx="85502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3200" dirty="0">
                <a:latin typeface="Tahoma" pitchFamily="34" charset="0"/>
              </a:rPr>
              <a:t> UTS		: </a:t>
            </a:r>
            <a:r>
              <a:rPr lang="en-US" sz="3200" dirty="0" smtClean="0">
                <a:latin typeface="Tahoma" pitchFamily="34" charset="0"/>
              </a:rPr>
              <a:t>25 %</a:t>
            </a:r>
            <a:endParaRPr lang="en-US" sz="3200" dirty="0">
              <a:latin typeface="Tahoma" pitchFamily="34" charset="0"/>
            </a:endParaRPr>
          </a:p>
        </p:txBody>
      </p:sp>
      <p:sp>
        <p:nvSpPr>
          <p:cNvPr id="93191" name="Text Box 7"/>
          <p:cNvSpPr txBox="1">
            <a:spLocks noChangeArrowheads="1"/>
          </p:cNvSpPr>
          <p:nvPr/>
        </p:nvSpPr>
        <p:spPr bwMode="auto">
          <a:xfrm>
            <a:off x="396875" y="4267200"/>
            <a:ext cx="85502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3200" dirty="0">
                <a:latin typeface="Tahoma" pitchFamily="34" charset="0"/>
              </a:rPr>
              <a:t> UAS		: </a:t>
            </a:r>
            <a:r>
              <a:rPr lang="en-US" sz="3200" dirty="0" smtClean="0">
                <a:latin typeface="Tahoma" pitchFamily="34" charset="0"/>
              </a:rPr>
              <a:t>25 %</a:t>
            </a:r>
            <a:endParaRPr lang="en-US" sz="3200" dirty="0">
              <a:latin typeface="Tahoma" pitchFamily="34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81000" y="4999037"/>
            <a:ext cx="85502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3200" dirty="0">
                <a:latin typeface="Tahoma" pitchFamily="34" charset="0"/>
              </a:rPr>
              <a:t> </a:t>
            </a:r>
            <a:r>
              <a:rPr lang="en-US" sz="3200" dirty="0" err="1">
                <a:latin typeface="Tahoma" pitchFamily="34" charset="0"/>
              </a:rPr>
              <a:t>Teori</a:t>
            </a:r>
            <a:r>
              <a:rPr lang="en-US" sz="3200" dirty="0">
                <a:latin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</a:rPr>
              <a:t>Eljut</a:t>
            </a:r>
            <a:r>
              <a:rPr lang="en-US" sz="3200" dirty="0" smtClean="0">
                <a:latin typeface="Tahoma" pitchFamily="34" charset="0"/>
              </a:rPr>
              <a:t> </a:t>
            </a:r>
            <a:r>
              <a:rPr lang="en-US" sz="3200" dirty="0">
                <a:latin typeface="Tahoma" pitchFamily="34" charset="0"/>
              </a:rPr>
              <a:t>70% + </a:t>
            </a:r>
            <a:r>
              <a:rPr lang="en-US" sz="3200" dirty="0" err="1">
                <a:latin typeface="Tahoma" pitchFamily="34" charset="0"/>
              </a:rPr>
              <a:t>Praktikum</a:t>
            </a:r>
            <a:r>
              <a:rPr lang="en-US" sz="3200" dirty="0">
                <a:latin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</a:rPr>
              <a:t>Eljut</a:t>
            </a:r>
            <a:r>
              <a:rPr lang="en-US" sz="3200" dirty="0" smtClean="0">
                <a:latin typeface="Tahoma" pitchFamily="34" charset="0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Tahoma" pitchFamily="34" charset="0"/>
              </a:rPr>
              <a:t>30%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quarter" idx="10"/>
          </p:nvPr>
        </p:nvSpPr>
        <p:spPr>
          <a:xfrm>
            <a:off x="206375" y="6477000"/>
            <a:ext cx="2613025" cy="457200"/>
          </a:xfrm>
        </p:spPr>
        <p:txBody>
          <a:bodyPr/>
          <a:lstStyle/>
          <a:p>
            <a:pPr>
              <a:defRPr/>
            </a:pPr>
            <a:fld id="{B6E4FD80-6D3C-47EC-BB18-2F174D98D8F0}" type="datetime2">
              <a:rPr lang="en-US" altLang="en-US"/>
              <a:pPr>
                <a:defRPr/>
              </a:pPr>
              <a:t>Thursday, March 07, 2013</a:t>
            </a:fld>
            <a:endParaRPr lang="en-US" alt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239000" y="6400800"/>
            <a:ext cx="1905000" cy="457200"/>
          </a:xfrm>
        </p:spPr>
        <p:txBody>
          <a:bodyPr/>
          <a:lstStyle/>
          <a:p>
            <a:pPr>
              <a:defRPr/>
            </a:pPr>
            <a:fld id="{B2033028-C1B7-49AE-90FE-D5DC769CC723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381000" y="2773363"/>
            <a:ext cx="85502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3200" dirty="0">
                <a:latin typeface="Tahoma" pitchFamily="34" charset="0"/>
              </a:rPr>
              <a:t> </a:t>
            </a:r>
            <a:r>
              <a:rPr lang="en-US" sz="3200" dirty="0" smtClean="0">
                <a:latin typeface="Tahoma" pitchFamily="34" charset="0"/>
              </a:rPr>
              <a:t>QUIZ-2</a:t>
            </a:r>
            <a:r>
              <a:rPr lang="en-US" sz="3200" dirty="0">
                <a:latin typeface="Tahoma" pitchFamily="34" charset="0"/>
              </a:rPr>
              <a:t>		: </a:t>
            </a:r>
            <a:r>
              <a:rPr lang="en-US" sz="3200" dirty="0" smtClean="0">
                <a:latin typeface="Tahoma" pitchFamily="34" charset="0"/>
              </a:rPr>
              <a:t>25 %</a:t>
            </a:r>
            <a:endParaRPr lang="en-US" sz="3200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3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3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3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93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93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6" grpId="0"/>
      <p:bldP spid="93188" grpId="0"/>
      <p:bldP spid="93189" grpId="0"/>
      <p:bldP spid="93190" grpId="0"/>
      <p:bldP spid="93191" grpId="0"/>
      <p:bldP spid="8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375" y="1169988"/>
            <a:ext cx="8786813" cy="9318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d-ID" sz="2800" smtClean="0"/>
              <a:t>Kehadiran kurang dari 60% (di bawah 8 x hadir), </a:t>
            </a:r>
            <a:r>
              <a:rPr lang="id-ID" sz="2800" b="1" smtClean="0"/>
              <a:t>Nilai E</a:t>
            </a:r>
            <a:endParaRPr lang="id-ID" sz="2800" smtClean="0"/>
          </a:p>
        </p:txBody>
      </p:sp>
      <p:sp>
        <p:nvSpPr>
          <p:cNvPr id="94212" name="Rectangle 4"/>
          <p:cNvSpPr>
            <a:spLocks noChangeArrowheads="1"/>
          </p:cNvSpPr>
          <p:nvPr/>
        </p:nvSpPr>
        <p:spPr bwMode="auto">
          <a:xfrm>
            <a:off x="762000" y="2743200"/>
            <a:ext cx="68580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id-ID" sz="2800">
                <a:latin typeface="Arial" charset="0"/>
              </a:rPr>
              <a:t>Penentuan Huruf Mutu :</a:t>
            </a:r>
            <a:endParaRPr lang="en-US" sz="2800">
              <a:latin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>
                <a:latin typeface="Arial" charset="0"/>
              </a:rPr>
              <a:t>	</a:t>
            </a:r>
            <a:r>
              <a:rPr lang="id-ID" sz="2800">
                <a:latin typeface="Arial" charset="0"/>
              </a:rPr>
              <a:t>75&lt;= NA &lt;= 100</a:t>
            </a:r>
            <a:r>
              <a:rPr lang="en-US" sz="2800">
                <a:latin typeface="Arial" charset="0"/>
              </a:rPr>
              <a:t>  </a:t>
            </a:r>
            <a:r>
              <a:rPr lang="id-ID" sz="2800">
                <a:latin typeface="Arial" charset="0"/>
              </a:rPr>
              <a:t>HURUF MUTU  A</a:t>
            </a:r>
            <a:endParaRPr lang="en-US" sz="2800">
              <a:latin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>
                <a:latin typeface="Arial" charset="0"/>
              </a:rPr>
              <a:t>	</a:t>
            </a:r>
            <a:r>
              <a:rPr lang="id-ID" sz="2800">
                <a:latin typeface="Arial" charset="0"/>
              </a:rPr>
              <a:t>60&lt;= NA &lt;</a:t>
            </a:r>
            <a:r>
              <a:rPr lang="en-US" sz="2800">
                <a:latin typeface="Arial" charset="0"/>
              </a:rPr>
              <a:t>  </a:t>
            </a:r>
            <a:r>
              <a:rPr lang="id-ID" sz="2800">
                <a:latin typeface="Arial" charset="0"/>
              </a:rPr>
              <a:t>   </a:t>
            </a:r>
            <a:r>
              <a:rPr lang="en-US" sz="2800">
                <a:latin typeface="Arial" charset="0"/>
              </a:rPr>
              <a:t>75  </a:t>
            </a:r>
            <a:r>
              <a:rPr lang="id-ID" sz="2800">
                <a:latin typeface="Arial" charset="0"/>
              </a:rPr>
              <a:t>HURUF MUTU </a:t>
            </a:r>
            <a:r>
              <a:rPr lang="en-US" sz="2800">
                <a:latin typeface="Arial" charset="0"/>
              </a:rPr>
              <a:t> </a:t>
            </a:r>
            <a:r>
              <a:rPr lang="id-ID" sz="2800">
                <a:latin typeface="Arial" charset="0"/>
              </a:rPr>
              <a:t>B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>
                <a:latin typeface="Arial" charset="0"/>
              </a:rPr>
              <a:t>	</a:t>
            </a:r>
            <a:r>
              <a:rPr lang="id-ID" sz="2800">
                <a:latin typeface="Arial" charset="0"/>
              </a:rPr>
              <a:t>45&lt;= NA &lt;</a:t>
            </a:r>
            <a:r>
              <a:rPr lang="en-US" sz="2800">
                <a:latin typeface="Arial" charset="0"/>
              </a:rPr>
              <a:t>  </a:t>
            </a:r>
            <a:r>
              <a:rPr lang="id-ID" sz="2800">
                <a:latin typeface="Arial" charset="0"/>
              </a:rPr>
              <a:t>   </a:t>
            </a:r>
            <a:r>
              <a:rPr lang="en-US" sz="2800">
                <a:latin typeface="Arial" charset="0"/>
              </a:rPr>
              <a:t>60</a:t>
            </a:r>
            <a:r>
              <a:rPr lang="id-ID" sz="2800">
                <a:latin typeface="Arial" charset="0"/>
              </a:rPr>
              <a:t> </a:t>
            </a:r>
            <a:r>
              <a:rPr lang="en-US" sz="2800">
                <a:latin typeface="Arial" charset="0"/>
              </a:rPr>
              <a:t> </a:t>
            </a:r>
            <a:r>
              <a:rPr lang="id-ID" sz="2800">
                <a:latin typeface="Arial" charset="0"/>
              </a:rPr>
              <a:t>HURUF MUTU </a:t>
            </a:r>
            <a:r>
              <a:rPr lang="en-US" sz="2800">
                <a:latin typeface="Arial" charset="0"/>
              </a:rPr>
              <a:t> </a:t>
            </a:r>
            <a:r>
              <a:rPr lang="id-ID" sz="2800">
                <a:latin typeface="Arial" charset="0"/>
              </a:rPr>
              <a:t>C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>
                <a:latin typeface="Arial" charset="0"/>
              </a:rPr>
              <a:t>    </a:t>
            </a:r>
            <a:r>
              <a:rPr lang="id-ID" sz="2800">
                <a:latin typeface="Arial" charset="0"/>
              </a:rPr>
              <a:t>30&lt;= NA &lt;</a:t>
            </a:r>
            <a:r>
              <a:rPr lang="en-US" sz="2800">
                <a:latin typeface="Arial" charset="0"/>
              </a:rPr>
              <a:t>  </a:t>
            </a:r>
            <a:r>
              <a:rPr lang="id-ID" sz="2800">
                <a:latin typeface="Arial" charset="0"/>
              </a:rPr>
              <a:t>  4</a:t>
            </a:r>
            <a:r>
              <a:rPr lang="en-US" sz="2800">
                <a:latin typeface="Arial" charset="0"/>
              </a:rPr>
              <a:t>5   </a:t>
            </a:r>
            <a:r>
              <a:rPr lang="id-ID" sz="2800">
                <a:latin typeface="Arial" charset="0"/>
              </a:rPr>
              <a:t>HURUF MUTU D</a:t>
            </a:r>
            <a:r>
              <a:rPr lang="en-US" sz="2800">
                <a:latin typeface="Arial" charset="0"/>
              </a:rPr>
              <a:t>    </a:t>
            </a:r>
            <a:endParaRPr lang="id-ID" sz="2800">
              <a:latin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>
                <a:latin typeface="Arial" charset="0"/>
              </a:rPr>
              <a:t>	  </a:t>
            </a:r>
            <a:r>
              <a:rPr lang="id-ID" sz="2800">
                <a:latin typeface="Arial" charset="0"/>
              </a:rPr>
              <a:t>0&lt;= NA &lt;</a:t>
            </a:r>
            <a:r>
              <a:rPr lang="en-US" sz="2800">
                <a:latin typeface="Arial" charset="0"/>
              </a:rPr>
              <a:t> </a:t>
            </a:r>
            <a:r>
              <a:rPr lang="id-ID" sz="2800">
                <a:latin typeface="Arial" charset="0"/>
              </a:rPr>
              <a:t>   </a:t>
            </a:r>
            <a:r>
              <a:rPr lang="en-US" sz="2800">
                <a:latin typeface="Arial" charset="0"/>
              </a:rPr>
              <a:t>30</a:t>
            </a:r>
            <a:r>
              <a:rPr lang="id-ID" sz="2800">
                <a:latin typeface="Arial" charset="0"/>
              </a:rPr>
              <a:t>   HURUF MUTU E</a:t>
            </a:r>
            <a:endParaRPr lang="en-US" sz="2800">
              <a:latin typeface="Arial" charset="0"/>
            </a:endParaRPr>
          </a:p>
        </p:txBody>
      </p:sp>
      <p:sp>
        <p:nvSpPr>
          <p:cNvPr id="94213" name="Rectangle 5"/>
          <p:cNvSpPr>
            <a:spLocks noChangeArrowheads="1"/>
          </p:cNvSpPr>
          <p:nvPr/>
        </p:nvSpPr>
        <p:spPr bwMode="auto">
          <a:xfrm>
            <a:off x="228600" y="21336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id-ID" sz="2800" dirty="0">
                <a:latin typeface="Arial" charset="0"/>
              </a:rPr>
              <a:t>Telat lebih dari </a:t>
            </a:r>
            <a:r>
              <a:rPr lang="id-ID" sz="2800" dirty="0" smtClean="0">
                <a:latin typeface="Arial" charset="0"/>
              </a:rPr>
              <a:t>1</a:t>
            </a:r>
            <a:r>
              <a:rPr lang="en-US" sz="2800" dirty="0" smtClean="0">
                <a:latin typeface="Arial" charset="0"/>
              </a:rPr>
              <a:t>0</a:t>
            </a:r>
            <a:r>
              <a:rPr lang="id-ID" sz="2800" dirty="0" smtClean="0">
                <a:latin typeface="Arial" charset="0"/>
              </a:rPr>
              <a:t> </a:t>
            </a:r>
            <a:r>
              <a:rPr lang="id-ID" sz="2800" dirty="0">
                <a:latin typeface="Arial" charset="0"/>
              </a:rPr>
              <a:t>menit tidak boleh masuk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 sz="2800" dirty="0">
              <a:latin typeface="Arial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41216E8-E892-4EF1-B2F5-9C65347E2747}" type="datetime2">
              <a:rPr lang="en-US" altLang="en-US"/>
              <a:pPr>
                <a:defRPr/>
              </a:pPr>
              <a:t>Thursday, March 07, 2013</a:t>
            </a:fld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9D76A8-05ED-48FD-9729-5C44B7A54B41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942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942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 build="p"/>
      <p:bldP spid="94212" grpId="0"/>
      <p:bldP spid="942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762000"/>
          </a:xfrm>
          <a:noFill/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Silabus Kuliah :</a:t>
            </a:r>
          </a:p>
        </p:txBody>
      </p:sp>
      <p:sp>
        <p:nvSpPr>
          <p:cNvPr id="95235" name="Text Box 3"/>
          <p:cNvSpPr txBox="1">
            <a:spLocks noChangeArrowheads="1"/>
          </p:cNvSpPr>
          <p:nvPr/>
        </p:nvSpPr>
        <p:spPr bwMode="auto">
          <a:xfrm>
            <a:off x="381000" y="1524000"/>
            <a:ext cx="7620000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err="1">
                <a:latin typeface="Tahoma" pitchFamily="34" charset="0"/>
              </a:rPr>
              <a:t>Kuliah</a:t>
            </a:r>
            <a:r>
              <a:rPr lang="en-US" dirty="0">
                <a:latin typeface="Tahoma" pitchFamily="34" charset="0"/>
              </a:rPr>
              <a:t> </a:t>
            </a:r>
            <a:r>
              <a:rPr lang="en-US" dirty="0" err="1">
                <a:latin typeface="Tahoma" pitchFamily="34" charset="0"/>
              </a:rPr>
              <a:t>ini</a:t>
            </a:r>
            <a:r>
              <a:rPr lang="en-US" dirty="0">
                <a:latin typeface="Tahoma" pitchFamily="34" charset="0"/>
              </a:rPr>
              <a:t> </a:t>
            </a:r>
            <a:r>
              <a:rPr lang="en-US" dirty="0" err="1">
                <a:latin typeface="Tahoma" pitchFamily="34" charset="0"/>
              </a:rPr>
              <a:t>mempelajari</a:t>
            </a:r>
            <a:r>
              <a:rPr lang="en-US" dirty="0">
                <a:latin typeface="Tahoma" pitchFamily="34" charset="0"/>
              </a:rPr>
              <a:t> </a:t>
            </a:r>
            <a:r>
              <a:rPr lang="nb-NO" dirty="0">
                <a:latin typeface="Tahoma" pitchFamily="34" charset="0"/>
                <a:cs typeface="Tahoma" pitchFamily="34" charset="0"/>
              </a:rPr>
              <a:t>Konsep </a:t>
            </a:r>
            <a:r>
              <a:rPr lang="nb-NO" dirty="0" smtClean="0">
                <a:latin typeface="Tahoma" pitchFamily="34" charset="0"/>
                <a:cs typeface="Tahoma" pitchFamily="34" charset="0"/>
              </a:rPr>
              <a:t>lanjut </a:t>
            </a:r>
            <a:r>
              <a:rPr lang="nb-NO" dirty="0">
                <a:latin typeface="Tahoma" pitchFamily="34" charset="0"/>
                <a:cs typeface="Tahoma" pitchFamily="34" charset="0"/>
              </a:rPr>
              <a:t>Elektronika :</a:t>
            </a:r>
            <a:r>
              <a:rPr lang="en-US" dirty="0">
                <a:latin typeface="Tahoma" pitchFamily="34" charset="0"/>
                <a:cs typeface="Tahoma" pitchFamily="34" charset="0"/>
              </a:rPr>
              <a:t> </a:t>
            </a:r>
          </a:p>
          <a:p>
            <a:r>
              <a:rPr lang="nb-NO" sz="2200" dirty="0">
                <a:latin typeface="Tahoma" pitchFamily="34" charset="0"/>
                <a:cs typeface="Tahoma" pitchFamily="34" charset="0"/>
              </a:rPr>
              <a:t>     	</a:t>
            </a:r>
            <a:r>
              <a:rPr lang="nb-NO" sz="2200" dirty="0" smtClean="0">
                <a:latin typeface="Tahoma" pitchFamily="34" charset="0"/>
                <a:cs typeface="Tahoma" pitchFamily="34" charset="0"/>
              </a:rPr>
              <a:t>model AC, penguat tegangan dan penguat daya serta penguat Emiter</a:t>
            </a:r>
            <a:endParaRPr lang="en-US" dirty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None/>
            </a:pPr>
            <a:endParaRPr lang="en-US" dirty="0">
              <a:latin typeface="Tahoma" pitchFamily="34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81000" y="3886200"/>
            <a:ext cx="7620000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dirty="0">
                <a:latin typeface="Tahoma" pitchFamily="34" charset="0"/>
                <a:cs typeface="Tahoma" pitchFamily="34" charset="0"/>
              </a:rPr>
              <a:t>Serta mempelajari </a:t>
            </a:r>
          </a:p>
          <a:p>
            <a:r>
              <a:rPr lang="nb-NO" dirty="0">
                <a:latin typeface="Tahoma" pitchFamily="34" charset="0"/>
                <a:cs typeface="Tahoma" pitchFamily="34" charset="0"/>
              </a:rPr>
              <a:t>	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Penguat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Differensial</a:t>
            </a:r>
            <a:endParaRPr lang="en-US" sz="2200" dirty="0" smtClean="0">
              <a:latin typeface="Tahoma" pitchFamily="34" charset="0"/>
              <a:cs typeface="Tahoma" pitchFamily="34" charset="0"/>
            </a:endParaRPr>
          </a:p>
          <a:p>
            <a:r>
              <a:rPr lang="en-US" sz="2200" dirty="0">
                <a:latin typeface="Tahoma" pitchFamily="34" charset="0"/>
                <a:cs typeface="Tahoma" pitchFamily="34" charset="0"/>
              </a:rPr>
              <a:t>	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Umpan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Balik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Negatif</a:t>
            </a:r>
            <a:endParaRPr lang="en-US" sz="2200" dirty="0" smtClean="0">
              <a:latin typeface="Tahoma" pitchFamily="34" charset="0"/>
              <a:cs typeface="Tahoma" pitchFamily="34" charset="0"/>
            </a:endParaRPr>
          </a:p>
          <a:p>
            <a:r>
              <a:rPr lang="en-US" sz="2200" dirty="0">
                <a:latin typeface="Tahoma" pitchFamily="34" charset="0"/>
                <a:cs typeface="Tahoma" pitchFamily="34" charset="0"/>
              </a:rPr>
              <a:t>	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Rangkaian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penguat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operasional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Linear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dan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Non-	Linear</a:t>
            </a:r>
            <a:endParaRPr lang="en-US" sz="2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81000" y="2895600"/>
            <a:ext cx="7620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dirty="0" err="1">
                <a:latin typeface="Tahoma" pitchFamily="34" charset="0"/>
              </a:rPr>
              <a:t>Juga</a:t>
            </a:r>
            <a:r>
              <a:rPr lang="en-US" dirty="0">
                <a:latin typeface="Tahoma" pitchFamily="34" charset="0"/>
              </a:rPr>
              <a:t> </a:t>
            </a:r>
            <a:r>
              <a:rPr lang="en-US" dirty="0" err="1">
                <a:latin typeface="Tahoma" pitchFamily="34" charset="0"/>
              </a:rPr>
              <a:t>mempelajari</a:t>
            </a:r>
            <a:r>
              <a:rPr lang="en-US" dirty="0">
                <a:latin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</a:rPr>
              <a:t>materi</a:t>
            </a:r>
            <a:r>
              <a:rPr lang="en-US" dirty="0" smtClean="0">
                <a:latin typeface="Tahoma" pitchFamily="34" charset="0"/>
              </a:rPr>
              <a:t> JFET, MOSFET </a:t>
            </a:r>
            <a:r>
              <a:rPr lang="en-US" dirty="0" err="1" smtClean="0">
                <a:latin typeface="Tahoma" pitchFamily="34" charset="0"/>
              </a:rPr>
              <a:t>dan</a:t>
            </a:r>
            <a:r>
              <a:rPr lang="en-US" dirty="0" smtClean="0">
                <a:latin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</a:rPr>
              <a:t>Tapis-tapis</a:t>
            </a:r>
            <a:r>
              <a:rPr lang="en-US" dirty="0" smtClean="0">
                <a:latin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</a:rPr>
              <a:t>aktif</a:t>
            </a:r>
            <a:endParaRPr lang="en-US" dirty="0">
              <a:latin typeface="Tahoma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ED16BB4-E952-402C-8B80-DE6CA18253C3}" type="datetime2">
              <a:rPr lang="en-US" altLang="en-US"/>
              <a:pPr>
                <a:defRPr/>
              </a:pPr>
              <a:t>Thursday, March 07, 2013</a:t>
            </a:fld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B479D4-C130-441F-9BBF-364EE00CB50C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6" dur="500" fill="hold"/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5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5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" grpId="0"/>
      <p:bldP spid="95235" grpId="0"/>
      <p:bldP spid="6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7381" name="Group 101"/>
          <p:cNvGraphicFramePr>
            <a:graphicFrameLocks noGrp="1"/>
          </p:cNvGraphicFramePr>
          <p:nvPr>
            <p:ph type="tbl" idx="1"/>
          </p:nvPr>
        </p:nvGraphicFramePr>
        <p:xfrm>
          <a:off x="457200" y="1065213"/>
          <a:ext cx="8229600" cy="5612080"/>
        </p:xfrm>
        <a:graphic>
          <a:graphicData uri="http://schemas.openxmlformats.org/drawingml/2006/table">
            <a:tbl>
              <a:tblPr/>
              <a:tblGrid>
                <a:gridCol w="1676400"/>
                <a:gridCol w="1876425"/>
                <a:gridCol w="4676775"/>
              </a:tblGrid>
              <a:tr h="40427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PERTEMUAN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HARI / TANGGAL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MATERI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72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1 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hari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ini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) 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Jum’at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/ 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8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Maret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 2013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Rencana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Kuliah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 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72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15 Maret 2013</a:t>
                      </a:r>
                      <a:endParaRPr kumimoji="0" lang="nb-NO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Izin (Rabu sd Jum’at), Seminar Nasional di Medan </a:t>
                      </a:r>
                      <a:endParaRPr kumimoji="0" lang="nb-NO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27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22 Maret 2013</a:t>
                      </a:r>
                      <a:endParaRPr kumimoji="0" lang="nb-NO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BAB I : 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Model AC</a:t>
                      </a:r>
                      <a:endParaRPr kumimoji="0" lang="it-IT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Responsi : BAB I</a:t>
                      </a:r>
                      <a:endParaRPr kumimoji="0" lang="it-IT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32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29 Maret 2013</a:t>
                      </a:r>
                      <a:endParaRPr kumimoji="0" lang="nb-NO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LIBUR [Wafat Isa Al Masih]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BAB </a:t>
                      </a:r>
                      <a:r>
                        <a:rPr kumimoji="0" lang="sv-SE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II :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Penguat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Tegangan</a:t>
                      </a:r>
                      <a:endParaRPr kumimoji="0" lang="it-IT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Responsi : BAB </a:t>
                      </a: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II ........[di undur ke hari sabtu]</a:t>
                      </a:r>
                      <a:endParaRPr kumimoji="0" lang="it-IT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27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5 April 2013</a:t>
                      </a:r>
                      <a:endParaRPr kumimoji="0" lang="nb-NO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QUIZ 1 (BAB I &amp; II)</a:t>
                      </a:r>
                      <a:endParaRPr kumimoji="0" lang="de-DE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72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6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12 April 2013</a:t>
                      </a:r>
                      <a:endParaRPr kumimoji="0" lang="nb-NO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BAB III :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Penguat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Daya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Responsi : BAB III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BAB IV :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Penguat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Emiter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Responsi : BAB IV  </a:t>
                      </a: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..[di undur ke hari sabtu]</a:t>
                      </a:r>
                      <a:endParaRPr kumimoji="0" lang="it-IT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27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7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19 April 2013</a:t>
                      </a:r>
                      <a:endParaRPr kumimoji="0" lang="nb-NO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BAB V : JFET, MOSFET &amp;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Tapis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Aktif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  (I)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Responsi : BAB V</a:t>
                      </a:r>
                      <a:endParaRPr kumimoji="0" lang="it-IT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27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8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Diatur oleh Jurusan</a:t>
                      </a:r>
                      <a:endParaRPr kumimoji="0" lang="nb-NO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UTS (BAB III, IV &amp; V)</a:t>
                      </a:r>
                      <a:endParaRPr kumimoji="0" lang="sv-SE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>
          <a:xfrm>
            <a:off x="206375" y="6477000"/>
            <a:ext cx="3146425" cy="457200"/>
          </a:xfrm>
        </p:spPr>
        <p:txBody>
          <a:bodyPr/>
          <a:lstStyle/>
          <a:p>
            <a:pPr>
              <a:defRPr/>
            </a:pPr>
            <a:fld id="{CEEA877C-80C1-4336-B298-3AEB737CEB80}" type="datetime2">
              <a:rPr lang="en-US" altLang="en-US"/>
              <a:pPr>
                <a:defRPr/>
              </a:pPr>
              <a:t>Thursday, March 07, 2013</a:t>
            </a:fld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4A7B0B-2A27-49E5-B4C3-EB588171FFCA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7381" name="Group 101"/>
          <p:cNvGraphicFramePr>
            <a:graphicFrameLocks noGrp="1"/>
          </p:cNvGraphicFramePr>
          <p:nvPr>
            <p:ph type="tbl" idx="1"/>
          </p:nvPr>
        </p:nvGraphicFramePr>
        <p:xfrm>
          <a:off x="457200" y="944563"/>
          <a:ext cx="8229600" cy="5488415"/>
        </p:xfrm>
        <a:graphic>
          <a:graphicData uri="http://schemas.openxmlformats.org/drawingml/2006/table">
            <a:tbl>
              <a:tblPr/>
              <a:tblGrid>
                <a:gridCol w="1752600"/>
                <a:gridCol w="1800225"/>
                <a:gridCol w="4676775"/>
              </a:tblGrid>
              <a:tr h="51731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PERTEMUAN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HARI / TANGGAL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MATERI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419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9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10 Mei 2013</a:t>
                      </a:r>
                      <a:endParaRPr kumimoji="0" lang="nb-NO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BAB VI : JFET, MOSFET &amp;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Tapis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Aktif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  (II)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Responsi : BAB VI</a:t>
                      </a:r>
                      <a:endParaRPr kumimoji="0" lang="it-IT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31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10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17 Mei 2013</a:t>
                      </a:r>
                      <a:endParaRPr kumimoji="0" lang="nb-NO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BAB VII :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Penguat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Differensial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Responsi : BAB VII</a:t>
                      </a:r>
                      <a:endParaRPr kumimoji="0" lang="it-IT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11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24 Mei 2013</a:t>
                      </a:r>
                      <a:endParaRPr kumimoji="0" lang="nb-NO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BAB VIII :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Umpan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Balik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Negatif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Responsi : BAB VIII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00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12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31 Mei 2013</a:t>
                      </a:r>
                      <a:endParaRPr kumimoji="0" lang="nb-NO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QUIZ 2 (BAB VI , VII &amp; VIII)</a:t>
                      </a:r>
                      <a:endParaRPr kumimoji="0" lang="de-DE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31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13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7 Juni 2013</a:t>
                      </a:r>
                      <a:endParaRPr kumimoji="0" lang="nb-NO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BAB IX :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Penguat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Operasional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Responsi : BAB IX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31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14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14 Juni 2013</a:t>
                      </a:r>
                      <a:endParaRPr kumimoji="0" lang="nb-NO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BAB X: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Rangkaian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Penguat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Operasional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 Linear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Responsi : BAB 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31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15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21 Juni 2013</a:t>
                      </a:r>
                      <a:endParaRPr kumimoji="0" lang="nb-NO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BAB XI: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Rangkaian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Penguat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Operasional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 Non-Linear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Responsi : BAB XI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372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28 Juni 2013</a:t>
                      </a:r>
                      <a:endParaRPr kumimoji="0" lang="nb-NO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[Minggu Tenang]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31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16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Diatur oleh Jurusan</a:t>
                      </a:r>
                      <a:endParaRPr kumimoji="0" lang="nb-NO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UAS (BAB IX, X sd XI)</a:t>
                      </a:r>
                      <a:endParaRPr kumimoji="0" lang="nb-NO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>
          <a:xfrm>
            <a:off x="206374" y="6477000"/>
            <a:ext cx="3070225" cy="380999"/>
          </a:xfrm>
        </p:spPr>
        <p:txBody>
          <a:bodyPr/>
          <a:lstStyle/>
          <a:p>
            <a:pPr>
              <a:defRPr/>
            </a:pPr>
            <a:fld id="{A41CDC35-2C05-42E3-9C49-8DDDF09C1E76}" type="datetime2">
              <a:rPr lang="en-US" altLang="en-US"/>
              <a:pPr>
                <a:defRPr/>
              </a:pPr>
              <a:t>Thursday, March 07, 2013</a:t>
            </a:fld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A397B1-1CAD-4402-BC51-D415A7F4742A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Agenda Kuliah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04800" y="1066801"/>
            <a:ext cx="83058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AutoNum type="arabicPeriod"/>
            </a:pPr>
            <a:r>
              <a:rPr lang="en-US" sz="3200" dirty="0" smtClean="0">
                <a:latin typeface="Tahoma" pitchFamily="34" charset="0"/>
              </a:rPr>
              <a:t>Model AC</a:t>
            </a:r>
            <a:endParaRPr lang="en-US" sz="3200" dirty="0">
              <a:latin typeface="Tahoma" pitchFamily="34" charset="0"/>
            </a:endParaRPr>
          </a:p>
          <a:p>
            <a:pPr marL="457200" indent="-457200">
              <a:buFont typeface="Wingdings" pitchFamily="2" charset="2"/>
              <a:buAutoNum type="arabicPeriod"/>
            </a:pPr>
            <a:r>
              <a:rPr lang="en-US" sz="3200" dirty="0" err="1" smtClean="0">
                <a:latin typeface="Tahoma" pitchFamily="34" charset="0"/>
              </a:rPr>
              <a:t>Penguat</a:t>
            </a:r>
            <a:r>
              <a:rPr lang="en-US" sz="3200" dirty="0" smtClean="0">
                <a:latin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</a:rPr>
              <a:t>Tegangan</a:t>
            </a:r>
            <a:endParaRPr lang="en-US" sz="3200" dirty="0">
              <a:latin typeface="Tahoma" pitchFamily="34" charset="0"/>
            </a:endParaRPr>
          </a:p>
          <a:p>
            <a:pPr marL="457200" indent="-457200">
              <a:buFont typeface="Wingdings" pitchFamily="2" charset="2"/>
              <a:buAutoNum type="arabicPeriod"/>
            </a:pPr>
            <a:r>
              <a:rPr lang="en-US" sz="3200" dirty="0" err="1" smtClean="0">
                <a:latin typeface="Tahoma" pitchFamily="34" charset="0"/>
              </a:rPr>
              <a:t>Penguat</a:t>
            </a:r>
            <a:r>
              <a:rPr lang="en-US" sz="3200" dirty="0" smtClean="0">
                <a:latin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</a:rPr>
              <a:t>Daya</a:t>
            </a:r>
            <a:endParaRPr lang="en-US" sz="3200" dirty="0" smtClean="0">
              <a:latin typeface="Tahoma" pitchFamily="34" charset="0"/>
            </a:endParaRPr>
          </a:p>
          <a:p>
            <a:pPr marL="457200" indent="-457200">
              <a:buFont typeface="Wingdings" pitchFamily="2" charset="2"/>
              <a:buAutoNum type="arabicPeriod"/>
            </a:pPr>
            <a:r>
              <a:rPr lang="en-US" sz="3200" dirty="0" err="1" smtClean="0">
                <a:latin typeface="Tahoma" pitchFamily="34" charset="0"/>
              </a:rPr>
              <a:t>Pengikut</a:t>
            </a:r>
            <a:r>
              <a:rPr lang="en-US" sz="3200" dirty="0" smtClean="0">
                <a:latin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</a:rPr>
              <a:t>Emiter</a:t>
            </a:r>
            <a:endParaRPr lang="en-US" sz="3200" dirty="0" smtClean="0">
              <a:latin typeface="Tahoma" pitchFamily="34" charset="0"/>
            </a:endParaRPr>
          </a:p>
          <a:p>
            <a:pPr marL="457200" indent="-457200">
              <a:buFont typeface="Wingdings" pitchFamily="2" charset="2"/>
              <a:buAutoNum type="arabicPeriod"/>
            </a:pPr>
            <a:r>
              <a:rPr lang="en-US" sz="3200" dirty="0" smtClean="0">
                <a:latin typeface="Tahoma" pitchFamily="34" charset="0"/>
              </a:rPr>
              <a:t>JFET, MOSFET </a:t>
            </a:r>
            <a:r>
              <a:rPr lang="en-US" sz="3200" dirty="0" err="1" smtClean="0">
                <a:latin typeface="Tahoma" pitchFamily="34" charset="0"/>
              </a:rPr>
              <a:t>dan</a:t>
            </a:r>
            <a:r>
              <a:rPr lang="en-US" sz="3200" dirty="0" smtClean="0">
                <a:latin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</a:rPr>
              <a:t>Tapis</a:t>
            </a:r>
            <a:r>
              <a:rPr lang="en-US" sz="3200" dirty="0" smtClean="0">
                <a:latin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</a:rPr>
              <a:t>aktif</a:t>
            </a:r>
            <a:endParaRPr lang="en-US" sz="3200" dirty="0" smtClean="0">
              <a:latin typeface="Tahoma" pitchFamily="34" charset="0"/>
            </a:endParaRPr>
          </a:p>
          <a:p>
            <a:pPr marL="457200" indent="-457200">
              <a:buFont typeface="Wingdings" pitchFamily="2" charset="2"/>
              <a:buAutoNum type="arabicPeriod"/>
            </a:pPr>
            <a:r>
              <a:rPr lang="en-US" sz="3200" dirty="0" err="1" smtClean="0">
                <a:latin typeface="Tahoma" pitchFamily="34" charset="0"/>
              </a:rPr>
              <a:t>Penguat</a:t>
            </a:r>
            <a:r>
              <a:rPr lang="en-US" sz="3200" dirty="0" smtClean="0">
                <a:latin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</a:rPr>
              <a:t>Differensial</a:t>
            </a:r>
            <a:endParaRPr lang="en-US" sz="3200" dirty="0" smtClean="0">
              <a:latin typeface="Tahoma" pitchFamily="34" charset="0"/>
            </a:endParaRPr>
          </a:p>
          <a:p>
            <a:pPr marL="457200" indent="-457200">
              <a:buFont typeface="Wingdings" pitchFamily="2" charset="2"/>
              <a:buAutoNum type="arabicPeriod"/>
            </a:pPr>
            <a:r>
              <a:rPr lang="en-US" sz="3200" dirty="0" err="1" smtClean="0">
                <a:latin typeface="Tahoma" pitchFamily="34" charset="0"/>
              </a:rPr>
              <a:t>Umpan</a:t>
            </a:r>
            <a:r>
              <a:rPr lang="en-US" sz="3200" dirty="0" smtClean="0">
                <a:latin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</a:rPr>
              <a:t>Balik</a:t>
            </a:r>
            <a:r>
              <a:rPr lang="en-US" sz="3200" dirty="0" smtClean="0">
                <a:latin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</a:rPr>
              <a:t>negatif</a:t>
            </a:r>
            <a:endParaRPr lang="en-US" sz="3200" dirty="0" smtClean="0">
              <a:latin typeface="Tahoma" pitchFamily="34" charset="0"/>
            </a:endParaRPr>
          </a:p>
          <a:p>
            <a:pPr marL="457200" indent="-457200">
              <a:buFont typeface="Wingdings" pitchFamily="2" charset="2"/>
              <a:buAutoNum type="arabicPeriod"/>
            </a:pPr>
            <a:r>
              <a:rPr lang="en-US" sz="3200" dirty="0" err="1" smtClean="0">
                <a:latin typeface="Tahoma" pitchFamily="34" charset="0"/>
              </a:rPr>
              <a:t>Penguat</a:t>
            </a:r>
            <a:r>
              <a:rPr lang="en-US" sz="3200" dirty="0" smtClean="0">
                <a:latin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</a:rPr>
              <a:t>Operasional</a:t>
            </a:r>
            <a:endParaRPr lang="en-US" sz="3200" dirty="0" smtClean="0">
              <a:latin typeface="Tahoma" pitchFamily="34" charset="0"/>
            </a:endParaRPr>
          </a:p>
          <a:p>
            <a:pPr marL="457200" indent="-457200">
              <a:buFont typeface="Wingdings" pitchFamily="2" charset="2"/>
              <a:buAutoNum type="arabicPeriod"/>
            </a:pPr>
            <a:r>
              <a:rPr lang="en-US" sz="3200" dirty="0" err="1" smtClean="0">
                <a:latin typeface="Tahoma" pitchFamily="34" charset="0"/>
              </a:rPr>
              <a:t>Rangkaian</a:t>
            </a:r>
            <a:r>
              <a:rPr lang="en-US" sz="3200" dirty="0" smtClean="0">
                <a:latin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</a:rPr>
              <a:t>Penguat</a:t>
            </a:r>
            <a:r>
              <a:rPr lang="en-US" sz="3200" dirty="0" smtClean="0">
                <a:latin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</a:rPr>
              <a:t>Operasional</a:t>
            </a:r>
            <a:r>
              <a:rPr lang="en-US" sz="3200" dirty="0" smtClean="0">
                <a:latin typeface="Tahoma" pitchFamily="34" charset="0"/>
              </a:rPr>
              <a:t> Linear</a:t>
            </a:r>
          </a:p>
          <a:p>
            <a:pPr marL="457200" indent="-457200">
              <a:buFont typeface="Wingdings" pitchFamily="2" charset="2"/>
              <a:buAutoNum type="arabicPeriod"/>
            </a:pPr>
            <a:r>
              <a:rPr lang="en-US" sz="3200" dirty="0" err="1" smtClean="0">
                <a:latin typeface="Tahoma" pitchFamily="34" charset="0"/>
              </a:rPr>
              <a:t>Rangkaian</a:t>
            </a:r>
            <a:r>
              <a:rPr lang="en-US" sz="3200" dirty="0" smtClean="0">
                <a:latin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</a:rPr>
              <a:t>Penguat</a:t>
            </a:r>
            <a:r>
              <a:rPr lang="en-US" sz="3200" dirty="0" smtClean="0">
                <a:latin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</a:rPr>
              <a:t>Operasional</a:t>
            </a:r>
            <a:r>
              <a:rPr lang="en-US" sz="3200" dirty="0" smtClean="0">
                <a:latin typeface="Tahoma" pitchFamily="34" charset="0"/>
              </a:rPr>
              <a:t> Non-Linear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>
          <a:xfrm>
            <a:off x="76200" y="6553200"/>
            <a:ext cx="3298825" cy="457200"/>
          </a:xfrm>
        </p:spPr>
        <p:txBody>
          <a:bodyPr/>
          <a:lstStyle/>
          <a:p>
            <a:pPr>
              <a:defRPr/>
            </a:pPr>
            <a:fld id="{5F6E226D-C34A-486F-AEA9-ACC3E7E43FFB}" type="datetime2">
              <a:rPr lang="en-US" altLang="en-US"/>
              <a:pPr>
                <a:defRPr/>
              </a:pPr>
              <a:t>Thursday, March 07, 2013</a:t>
            </a:fld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2880E8-5A0B-4F60-BC1E-B257E5A21A44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Berlin Sans FB" pitchFamily="34" charset="0"/>
              </a:rPr>
              <a:t>Referensi Mata Kuliah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7467600" cy="4572000"/>
          </a:xfrm>
        </p:spPr>
        <p:txBody>
          <a:bodyPr/>
          <a:lstStyle/>
          <a:p>
            <a:pPr marL="457200" indent="-457200">
              <a:buFontTx/>
              <a:buAutoNum type="arabicPeriod"/>
            </a:pPr>
            <a:r>
              <a:rPr lang="en-US" sz="2800" dirty="0" err="1" smtClean="0">
                <a:latin typeface="Berlin Sans FB" pitchFamily="34" charset="0"/>
              </a:rPr>
              <a:t>Malvino</a:t>
            </a:r>
            <a:r>
              <a:rPr lang="en-US" sz="2800" dirty="0" smtClean="0">
                <a:latin typeface="Berlin Sans FB" pitchFamily="34" charset="0"/>
              </a:rPr>
              <a:t>, A. P., 2003, </a:t>
            </a:r>
            <a:r>
              <a:rPr lang="en-US" sz="2800" i="1" dirty="0" err="1" smtClean="0">
                <a:latin typeface="Berlin Sans FB" pitchFamily="34" charset="0"/>
              </a:rPr>
              <a:t>Prinsip-prinsip</a:t>
            </a:r>
            <a:r>
              <a:rPr lang="en-US" sz="2800" i="1" dirty="0" smtClean="0">
                <a:latin typeface="Berlin Sans FB" pitchFamily="34" charset="0"/>
              </a:rPr>
              <a:t> </a:t>
            </a:r>
            <a:r>
              <a:rPr lang="en-US" sz="2800" i="1" dirty="0" err="1" smtClean="0">
                <a:latin typeface="Berlin Sans FB" pitchFamily="34" charset="0"/>
              </a:rPr>
              <a:t>Elektronika</a:t>
            </a:r>
            <a:r>
              <a:rPr lang="en-US" sz="2800" i="1" dirty="0" smtClean="0">
                <a:latin typeface="Berlin Sans FB" pitchFamily="34" charset="0"/>
              </a:rPr>
              <a:t>, </a:t>
            </a:r>
            <a:r>
              <a:rPr lang="en-US" sz="2800" i="1" dirty="0" err="1" smtClean="0">
                <a:latin typeface="Berlin Sans FB" pitchFamily="34" charset="0"/>
              </a:rPr>
              <a:t>Buku</a:t>
            </a:r>
            <a:r>
              <a:rPr lang="en-US" sz="2800" i="1" dirty="0" smtClean="0">
                <a:latin typeface="Berlin Sans FB" pitchFamily="34" charset="0"/>
              </a:rPr>
              <a:t> </a:t>
            </a:r>
            <a:r>
              <a:rPr lang="en-US" sz="2800" i="1" dirty="0" err="1" smtClean="0">
                <a:latin typeface="Berlin Sans FB" pitchFamily="34" charset="0"/>
              </a:rPr>
              <a:t>Satu</a:t>
            </a:r>
            <a:r>
              <a:rPr lang="en-US" sz="2800" i="1" dirty="0" smtClean="0">
                <a:latin typeface="Berlin Sans FB" pitchFamily="34" charset="0"/>
              </a:rPr>
              <a:t>,</a:t>
            </a:r>
            <a:r>
              <a:rPr lang="en-US" sz="2800" dirty="0" smtClean="0">
                <a:latin typeface="Berlin Sans FB" pitchFamily="34" charset="0"/>
              </a:rPr>
              <a:t> </a:t>
            </a:r>
            <a:r>
              <a:rPr lang="en-US" sz="2800" dirty="0" err="1" smtClean="0">
                <a:latin typeface="Berlin Sans FB" pitchFamily="34" charset="0"/>
              </a:rPr>
              <a:t>Penerbit</a:t>
            </a:r>
            <a:r>
              <a:rPr lang="en-US" sz="2800" dirty="0" smtClean="0">
                <a:latin typeface="Berlin Sans FB" pitchFamily="34" charset="0"/>
              </a:rPr>
              <a:t> </a:t>
            </a:r>
            <a:r>
              <a:rPr lang="en-US" sz="2800" dirty="0" err="1" smtClean="0">
                <a:latin typeface="Berlin Sans FB" pitchFamily="34" charset="0"/>
              </a:rPr>
              <a:t>Salemba</a:t>
            </a:r>
            <a:r>
              <a:rPr lang="en-US" sz="2800" dirty="0" smtClean="0">
                <a:latin typeface="Berlin Sans FB" pitchFamily="34" charset="0"/>
              </a:rPr>
              <a:t> </a:t>
            </a:r>
            <a:r>
              <a:rPr lang="en-US" sz="2800" dirty="0" err="1" smtClean="0">
                <a:latin typeface="Berlin Sans FB" pitchFamily="34" charset="0"/>
              </a:rPr>
              <a:t>Teknika</a:t>
            </a:r>
            <a:r>
              <a:rPr lang="en-US" sz="2800" dirty="0" smtClean="0">
                <a:latin typeface="Berlin Sans FB" pitchFamily="34" charset="0"/>
              </a:rPr>
              <a:t>, Jakarta.</a:t>
            </a:r>
          </a:p>
          <a:p>
            <a:pPr marL="457200" indent="-457200">
              <a:buFontTx/>
              <a:buAutoNum type="arabicPeriod"/>
            </a:pPr>
            <a:r>
              <a:rPr lang="en-US" sz="2800" dirty="0" err="1" smtClean="0">
                <a:latin typeface="Berlin Sans FB" pitchFamily="34" charset="0"/>
              </a:rPr>
              <a:t>Malvino</a:t>
            </a:r>
            <a:r>
              <a:rPr lang="en-US" sz="2800" dirty="0" smtClean="0">
                <a:latin typeface="Berlin Sans FB" pitchFamily="34" charset="0"/>
              </a:rPr>
              <a:t>, A. P., 2003, </a:t>
            </a:r>
            <a:r>
              <a:rPr lang="en-US" sz="2800" i="1" dirty="0" err="1" smtClean="0">
                <a:latin typeface="Berlin Sans FB" pitchFamily="34" charset="0"/>
              </a:rPr>
              <a:t>Prinsip-prinsip</a:t>
            </a:r>
            <a:r>
              <a:rPr lang="en-US" sz="2800" i="1" dirty="0" smtClean="0">
                <a:latin typeface="Berlin Sans FB" pitchFamily="34" charset="0"/>
              </a:rPr>
              <a:t> </a:t>
            </a:r>
            <a:r>
              <a:rPr lang="en-US" sz="2800" i="1" dirty="0" err="1" smtClean="0">
                <a:latin typeface="Berlin Sans FB" pitchFamily="34" charset="0"/>
              </a:rPr>
              <a:t>Elektronika</a:t>
            </a:r>
            <a:r>
              <a:rPr lang="en-US" sz="2800" i="1" dirty="0" smtClean="0">
                <a:latin typeface="Berlin Sans FB" pitchFamily="34" charset="0"/>
              </a:rPr>
              <a:t>, </a:t>
            </a:r>
            <a:r>
              <a:rPr lang="en-US" sz="2800" i="1" dirty="0" err="1" smtClean="0">
                <a:latin typeface="Berlin Sans FB" pitchFamily="34" charset="0"/>
              </a:rPr>
              <a:t>Buku</a:t>
            </a:r>
            <a:r>
              <a:rPr lang="en-US" sz="2800" i="1" dirty="0" smtClean="0">
                <a:latin typeface="Berlin Sans FB" pitchFamily="34" charset="0"/>
              </a:rPr>
              <a:t> </a:t>
            </a:r>
            <a:r>
              <a:rPr lang="en-US" sz="2800" i="1" dirty="0" err="1" smtClean="0">
                <a:latin typeface="Berlin Sans FB" pitchFamily="34" charset="0"/>
              </a:rPr>
              <a:t>Dua</a:t>
            </a:r>
            <a:r>
              <a:rPr lang="en-US" sz="2800" i="1" dirty="0" smtClean="0">
                <a:latin typeface="Berlin Sans FB" pitchFamily="34" charset="0"/>
              </a:rPr>
              <a:t>,</a:t>
            </a:r>
            <a:r>
              <a:rPr lang="en-US" sz="2800" dirty="0" smtClean="0">
                <a:latin typeface="Berlin Sans FB" pitchFamily="34" charset="0"/>
              </a:rPr>
              <a:t> </a:t>
            </a:r>
            <a:r>
              <a:rPr lang="en-US" sz="2800" dirty="0" err="1" smtClean="0">
                <a:latin typeface="Berlin Sans FB" pitchFamily="34" charset="0"/>
              </a:rPr>
              <a:t>Penerbit</a:t>
            </a:r>
            <a:r>
              <a:rPr lang="en-US" sz="2800" dirty="0" smtClean="0">
                <a:latin typeface="Berlin Sans FB" pitchFamily="34" charset="0"/>
              </a:rPr>
              <a:t> </a:t>
            </a:r>
            <a:r>
              <a:rPr lang="en-US" sz="2800" dirty="0" err="1" smtClean="0">
                <a:latin typeface="Berlin Sans FB" pitchFamily="34" charset="0"/>
              </a:rPr>
              <a:t>Salemba</a:t>
            </a:r>
            <a:r>
              <a:rPr lang="en-US" sz="2800" dirty="0" smtClean="0">
                <a:latin typeface="Berlin Sans FB" pitchFamily="34" charset="0"/>
              </a:rPr>
              <a:t> </a:t>
            </a:r>
            <a:r>
              <a:rPr lang="en-US" sz="2800" dirty="0" err="1" smtClean="0">
                <a:latin typeface="Berlin Sans FB" pitchFamily="34" charset="0"/>
              </a:rPr>
              <a:t>Teknika</a:t>
            </a:r>
            <a:r>
              <a:rPr lang="en-US" sz="2800" dirty="0" smtClean="0">
                <a:latin typeface="Berlin Sans FB" pitchFamily="34" charset="0"/>
              </a:rPr>
              <a:t>, Jakarta.</a:t>
            </a:r>
          </a:p>
          <a:p>
            <a:pPr marL="457200" indent="-457200">
              <a:buFontTx/>
              <a:buAutoNum type="arabicPeriod"/>
            </a:pPr>
            <a:r>
              <a:rPr lang="en-US" sz="2800" dirty="0" err="1" smtClean="0">
                <a:latin typeface="Berlin Sans FB" pitchFamily="34" charset="0"/>
              </a:rPr>
              <a:t>Sutrisno</a:t>
            </a:r>
            <a:r>
              <a:rPr lang="en-US" sz="2800" dirty="0" smtClean="0">
                <a:latin typeface="Berlin Sans FB" pitchFamily="34" charset="0"/>
              </a:rPr>
              <a:t>, 1986, </a:t>
            </a:r>
            <a:r>
              <a:rPr lang="en-US" sz="2800" i="1" dirty="0" err="1" smtClean="0">
                <a:latin typeface="Berlin Sans FB" pitchFamily="34" charset="0"/>
              </a:rPr>
              <a:t>Elektronika</a:t>
            </a:r>
            <a:r>
              <a:rPr lang="en-US" sz="2800" i="1" dirty="0" smtClean="0">
                <a:latin typeface="Berlin Sans FB" pitchFamily="34" charset="0"/>
              </a:rPr>
              <a:t> : </a:t>
            </a:r>
            <a:r>
              <a:rPr lang="en-US" sz="2800" i="1" dirty="0" err="1" smtClean="0">
                <a:latin typeface="Berlin Sans FB" pitchFamily="34" charset="0"/>
              </a:rPr>
              <a:t>Teori</a:t>
            </a:r>
            <a:r>
              <a:rPr lang="en-US" sz="2800" i="1" dirty="0" smtClean="0">
                <a:latin typeface="Berlin Sans FB" pitchFamily="34" charset="0"/>
              </a:rPr>
              <a:t> </a:t>
            </a:r>
            <a:r>
              <a:rPr lang="en-US" sz="2800" i="1" dirty="0" err="1" smtClean="0">
                <a:latin typeface="Berlin Sans FB" pitchFamily="34" charset="0"/>
              </a:rPr>
              <a:t>dan</a:t>
            </a:r>
            <a:r>
              <a:rPr lang="en-US" sz="2800" i="1" dirty="0" smtClean="0">
                <a:latin typeface="Berlin Sans FB" pitchFamily="34" charset="0"/>
              </a:rPr>
              <a:t> </a:t>
            </a:r>
            <a:r>
              <a:rPr lang="en-US" sz="2800" i="1" dirty="0" err="1" smtClean="0">
                <a:latin typeface="Berlin Sans FB" pitchFamily="34" charset="0"/>
              </a:rPr>
              <a:t>Penerapannya</a:t>
            </a:r>
            <a:r>
              <a:rPr lang="en-US" sz="2800" i="1" dirty="0" smtClean="0">
                <a:latin typeface="Berlin Sans FB" pitchFamily="34" charset="0"/>
              </a:rPr>
              <a:t>,</a:t>
            </a:r>
            <a:r>
              <a:rPr lang="en-US" sz="2800" dirty="0" smtClean="0">
                <a:latin typeface="Berlin Sans FB" pitchFamily="34" charset="0"/>
              </a:rPr>
              <a:t> </a:t>
            </a:r>
            <a:r>
              <a:rPr lang="en-US" sz="2800" dirty="0" err="1" smtClean="0">
                <a:latin typeface="Berlin Sans FB" pitchFamily="34" charset="0"/>
              </a:rPr>
              <a:t>Jilid</a:t>
            </a:r>
            <a:r>
              <a:rPr lang="en-US" sz="2800" dirty="0" smtClean="0">
                <a:latin typeface="Berlin Sans FB" pitchFamily="34" charset="0"/>
              </a:rPr>
              <a:t> 1, </a:t>
            </a:r>
            <a:r>
              <a:rPr lang="en-US" sz="2800" dirty="0" err="1" smtClean="0">
                <a:latin typeface="Berlin Sans FB" pitchFamily="34" charset="0"/>
              </a:rPr>
              <a:t>Penerbit</a:t>
            </a:r>
            <a:r>
              <a:rPr lang="en-US" sz="2800" dirty="0" smtClean="0">
                <a:latin typeface="Berlin Sans FB" pitchFamily="34" charset="0"/>
              </a:rPr>
              <a:t> ITB, Bandung.</a:t>
            </a:r>
          </a:p>
          <a:p>
            <a:pPr marL="457200" indent="-457200">
              <a:buFontTx/>
              <a:buAutoNum type="arabicPeriod"/>
            </a:pPr>
            <a:r>
              <a:rPr lang="en-US" sz="2800" dirty="0" err="1" smtClean="0">
                <a:latin typeface="Berlin Sans FB" pitchFamily="34" charset="0"/>
              </a:rPr>
              <a:t>Sutrisno</a:t>
            </a:r>
            <a:r>
              <a:rPr lang="en-US" sz="2800" dirty="0" smtClean="0">
                <a:latin typeface="Berlin Sans FB" pitchFamily="34" charset="0"/>
              </a:rPr>
              <a:t>, 1986, </a:t>
            </a:r>
            <a:r>
              <a:rPr lang="en-US" sz="2800" i="1" dirty="0" err="1" smtClean="0">
                <a:latin typeface="Berlin Sans FB" pitchFamily="34" charset="0"/>
              </a:rPr>
              <a:t>Elektronika</a:t>
            </a:r>
            <a:r>
              <a:rPr lang="en-US" sz="2800" i="1" dirty="0" smtClean="0">
                <a:latin typeface="Berlin Sans FB" pitchFamily="34" charset="0"/>
              </a:rPr>
              <a:t> : </a:t>
            </a:r>
            <a:r>
              <a:rPr lang="en-US" sz="2800" i="1" dirty="0" err="1" smtClean="0">
                <a:latin typeface="Berlin Sans FB" pitchFamily="34" charset="0"/>
              </a:rPr>
              <a:t>Teori</a:t>
            </a:r>
            <a:r>
              <a:rPr lang="en-US" sz="2800" i="1" dirty="0" smtClean="0">
                <a:latin typeface="Berlin Sans FB" pitchFamily="34" charset="0"/>
              </a:rPr>
              <a:t> </a:t>
            </a:r>
            <a:r>
              <a:rPr lang="en-US" sz="2800" i="1" dirty="0" err="1" smtClean="0">
                <a:latin typeface="Berlin Sans FB" pitchFamily="34" charset="0"/>
              </a:rPr>
              <a:t>dan</a:t>
            </a:r>
            <a:r>
              <a:rPr lang="en-US" sz="2800" i="1" dirty="0" smtClean="0">
                <a:latin typeface="Berlin Sans FB" pitchFamily="34" charset="0"/>
              </a:rPr>
              <a:t> </a:t>
            </a:r>
            <a:r>
              <a:rPr lang="en-US" sz="2800" i="1" dirty="0" err="1" smtClean="0">
                <a:latin typeface="Berlin Sans FB" pitchFamily="34" charset="0"/>
              </a:rPr>
              <a:t>Penerapannya</a:t>
            </a:r>
            <a:r>
              <a:rPr lang="en-US" sz="2800" i="1" dirty="0" smtClean="0">
                <a:latin typeface="Berlin Sans FB" pitchFamily="34" charset="0"/>
              </a:rPr>
              <a:t>,</a:t>
            </a:r>
            <a:r>
              <a:rPr lang="en-US" sz="2800" dirty="0" smtClean="0">
                <a:latin typeface="Berlin Sans FB" pitchFamily="34" charset="0"/>
              </a:rPr>
              <a:t> </a:t>
            </a:r>
            <a:r>
              <a:rPr lang="en-US" sz="2800" dirty="0" err="1" smtClean="0">
                <a:latin typeface="Berlin Sans FB" pitchFamily="34" charset="0"/>
              </a:rPr>
              <a:t>Jilid</a:t>
            </a:r>
            <a:r>
              <a:rPr lang="en-US" sz="2800" dirty="0" smtClean="0">
                <a:latin typeface="Berlin Sans FB" pitchFamily="34" charset="0"/>
              </a:rPr>
              <a:t> 2, </a:t>
            </a:r>
            <a:r>
              <a:rPr lang="en-US" sz="2800" dirty="0" err="1" smtClean="0">
                <a:latin typeface="Berlin Sans FB" pitchFamily="34" charset="0"/>
              </a:rPr>
              <a:t>Penerbit</a:t>
            </a:r>
            <a:r>
              <a:rPr lang="en-US" sz="2800" dirty="0" smtClean="0">
                <a:latin typeface="Berlin Sans FB" pitchFamily="34" charset="0"/>
              </a:rPr>
              <a:t> ITB, Bandung.</a:t>
            </a:r>
          </a:p>
          <a:p>
            <a:pPr marL="457200" indent="-457200">
              <a:buFontTx/>
              <a:buAutoNum type="arabicPeriod"/>
            </a:pPr>
            <a:endParaRPr lang="en-US" sz="2800" dirty="0" smtClean="0">
              <a:latin typeface="Berlin Sans FB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228600" y="6400800"/>
            <a:ext cx="3222625" cy="457200"/>
          </a:xfrm>
        </p:spPr>
        <p:txBody>
          <a:bodyPr/>
          <a:lstStyle/>
          <a:p>
            <a:pPr>
              <a:defRPr/>
            </a:pPr>
            <a:fld id="{932CBE27-8073-4ABE-9A8A-39AC5DED21B9}" type="datetime2">
              <a:rPr lang="en-US" altLang="en-US"/>
              <a:pPr>
                <a:defRPr/>
              </a:pPr>
              <a:t>Thursday, March 07, 2013</a:t>
            </a:fld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CA1CE2-FCF5-41F4-A7B2-A188FC6AC0E4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theme/theme1.xml><?xml version="1.0" encoding="utf-8"?>
<a:theme xmlns:a="http://schemas.openxmlformats.org/drawingml/2006/main" name="ppp_hit_flat_monitor">
  <a:themeElements>
    <a:clrScheme name="ppp_hit_flat_monitor 9">
      <a:dk1>
        <a:srgbClr val="000000"/>
      </a:dk1>
      <a:lt1>
        <a:srgbClr val="808080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C0C0C0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ppp_hit_flat_monito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arrow" w="lg" len="lg"/>
          <a:tailEnd type="none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arrow" w="lg" len="lg"/>
          <a:tailEnd type="none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pp_hit_flat_monito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hit_flat_monito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p_hit_flat_monitor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hit_flat_monitor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hit_flat_monito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hit_flat_monito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hit_flat_monito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hit_flat_monitor 8">
        <a:dk1>
          <a:srgbClr val="000000"/>
        </a:dk1>
        <a:lt1>
          <a:srgbClr val="808080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C0C0C0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hit_flat_monitor 9">
        <a:dk1>
          <a:srgbClr val="000000"/>
        </a:dk1>
        <a:lt1>
          <a:srgbClr val="808080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C0C0C0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ppp_hit_flat_monitor</Template>
  <TotalTime>1600</TotalTime>
  <Words>496</Words>
  <Application>Microsoft PowerPoint</Application>
  <PresentationFormat>On-screen Show (4:3)</PresentationFormat>
  <Paragraphs>147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ppp_hit_flat_monitor</vt:lpstr>
      <vt:lpstr>Silabus &amp;  Pengantar Kuliah</vt:lpstr>
      <vt:lpstr>Elektronika Lanjut</vt:lpstr>
      <vt:lpstr>Aturan Penilaian</vt:lpstr>
      <vt:lpstr>Slide 4</vt:lpstr>
      <vt:lpstr>Silabus Kuliah :</vt:lpstr>
      <vt:lpstr>Slide 6</vt:lpstr>
      <vt:lpstr>Slide 7</vt:lpstr>
      <vt:lpstr>Agenda Kuliah</vt:lpstr>
      <vt:lpstr>Referensi Mata Kuliah</vt:lpstr>
      <vt:lpstr>Slide 10</vt:lpstr>
    </vt:vector>
  </TitlesOfParts>
  <Company>ITB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Listrik Statis</dc:title>
  <dc:creator>mohamad ishaq</dc:creator>
  <cp:lastModifiedBy>Acer</cp:lastModifiedBy>
  <cp:revision>128</cp:revision>
  <dcterms:created xsi:type="dcterms:W3CDTF">2007-02-25T19:06:35Z</dcterms:created>
  <dcterms:modified xsi:type="dcterms:W3CDTF">2013-03-07T14:41:37Z</dcterms:modified>
</cp:coreProperties>
</file>