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sldIdLst>
    <p:sldId id="256" r:id="rId2"/>
    <p:sldId id="280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1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11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B9472-FB66-4BCE-B151-9BA567FA2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F5625-C1A2-48B6-8BF2-05AECFE236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2B479-49E2-49C7-ADBB-840F4B12F8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5240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38862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95F05-BE2C-49E1-B8E4-9764F8F4C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97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DE29-E945-4C78-B08B-96DFF7A3F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083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68263"/>
            <a:ext cx="8786813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6375" y="1169988"/>
            <a:ext cx="8786813" cy="4889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0B03A-7870-4691-B95B-F15A236859B2}" type="datetime2">
              <a:rPr lang="en-US" altLang="en-US"/>
              <a:pPr>
                <a:defRPr/>
              </a:pPr>
              <a:t>Monday, March 18, 2013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334-BF01-4487-B80C-ECB7B3DFE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82C6-5FAD-45F5-AD25-2B531646C1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02E84-D9D4-47D9-A329-4C2CD6098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44449-A02C-40B7-8B82-17FD2F960C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4B04E-44CA-4FBC-9AE1-1BF7E3E11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A3DE-4C1C-4FDA-AEA9-E70FD7E97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8DAB3-CB4C-4252-BEC5-941DEC1522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2A17D-45DD-4F1E-BE5D-DA0E3FC160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92FE4C-00F6-4012-B247-A4B1BD3009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BC2ECF-A979-4082-AD86-29FFB4FC39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efieldpoint.avi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ithRepel_640_new.mpg" TargetMode="External"/><Relationship Id="rId2" Type="http://schemas.openxmlformats.org/officeDocument/2006/relationships/hyperlink" Target="PithAttract_640.m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KITE.M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hyperlink" Target="../../../sumber/electromagnetisme/KITE.MO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RIBBING%20GLASS%20WITH%20CATFUR.MPG" TargetMode="External"/><Relationship Id="rId2" Type="http://schemas.openxmlformats.org/officeDocument/2006/relationships/hyperlink" Target="RUBBING%20GLASS%20ROD%20WITH%20SILK.M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tarik-tolak.MOV" TargetMode="External"/><Relationship Id="rId4" Type="http://schemas.openxmlformats.org/officeDocument/2006/relationships/hyperlink" Target="positively%20charging%20balon.M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ULOMB%20EXP.M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cavendish%20exp1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Listrik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Statis-1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4419600" cy="838200"/>
          </a:xfrm>
        </p:spPr>
        <p:txBody>
          <a:bodyPr>
            <a:normAutofit/>
          </a:bodyPr>
          <a:lstStyle/>
          <a:p>
            <a:pPr marR="0"/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" pitchFamily="34" charset="0"/>
              </a:rPr>
              <a:t>Fisika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" pitchFamily="34" charset="0"/>
              </a:rPr>
              <a:t>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" pitchFamily="34" charset="0"/>
              </a:rPr>
              <a:t>II</a:t>
            </a:r>
            <a:endParaRPr lang="en-US" sz="4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rlin Sans FB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876800" y="51054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Mohamad Ishaq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0" y="304800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Pertemuan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153400" cy="838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berlawanan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jenis</a:t>
            </a:r>
            <a:r>
              <a:rPr lang="en-US" sz="2800" dirty="0" smtClean="0">
                <a:latin typeface="Berlin Sans FB" pitchFamily="34" charset="0"/>
              </a:rPr>
              <a:t>: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627312" y="1905000"/>
            <a:ext cx="725488" cy="725488"/>
            <a:chOff x="2976" y="2736"/>
            <a:chExt cx="457" cy="457"/>
          </a:xfrm>
        </p:grpSpPr>
        <p:graphicFrame>
          <p:nvGraphicFramePr>
            <p:cNvPr id="2051" name="Object 17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2094" name="Clip" r:id="rId3" imgW="1299362" imgH="1299362" progId="">
                <p:embed/>
              </p:oleObj>
            </a:graphicData>
          </a:graphic>
        </p:graphicFrame>
        <p:sp>
          <p:nvSpPr>
            <p:cNvPr id="2063" name="Text Box 18"/>
            <p:cNvSpPr txBox="1">
              <a:spLocks noChangeArrowheads="1"/>
            </p:cNvSpPr>
            <p:nvPr/>
          </p:nvSpPr>
          <p:spPr bwMode="auto">
            <a:xfrm>
              <a:off x="3093" y="2820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bg2"/>
                  </a:solidFill>
                  <a:latin typeface="Times New Roman" pitchFamily="18" charset="0"/>
                </a:rPr>
                <a:t>-</a:t>
              </a:r>
              <a:endParaRPr lang="en-GB" b="1">
                <a:latin typeface="Times New Roman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522912" y="1905000"/>
            <a:ext cx="725488" cy="725488"/>
            <a:chOff x="2976" y="2736"/>
            <a:chExt cx="457" cy="457"/>
          </a:xfrm>
        </p:grpSpPr>
        <p:graphicFrame>
          <p:nvGraphicFramePr>
            <p:cNvPr id="2050" name="Object 20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2095" name="Clip" r:id="rId4" imgW="1299362" imgH="1299362" progId="">
                <p:embed/>
              </p:oleObj>
            </a:graphicData>
          </a:graphic>
        </p:graphicFrame>
        <p:sp>
          <p:nvSpPr>
            <p:cNvPr id="2062" name="Text Box 21"/>
            <p:cNvSpPr txBox="1">
              <a:spLocks noChangeArrowheads="1"/>
            </p:cNvSpPr>
            <p:nvPr/>
          </p:nvSpPr>
          <p:spPr bwMode="auto">
            <a:xfrm>
              <a:off x="3093" y="2820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  <a:endParaRPr lang="en-GB">
                <a:latin typeface="Times New Roman" pitchFamily="18" charset="0"/>
              </a:endParaRPr>
            </a:p>
          </p:txBody>
        </p:sp>
      </p:grp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3008312" y="2743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779712" y="1524000"/>
            <a:ext cx="55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>
                <a:latin typeface="Times New Roman" pitchFamily="18" charset="0"/>
              </a:rPr>
              <a:t>Q</a:t>
            </a:r>
            <a:r>
              <a:rPr lang="en-GB" baseline="-25000">
                <a:latin typeface="Times New Roman" pitchFamily="18" charset="0"/>
              </a:rPr>
              <a:t>A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5675312" y="1447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>
                <a:latin typeface="Times New Roman" pitchFamily="18" charset="0"/>
              </a:rPr>
              <a:t>Q</a:t>
            </a:r>
            <a:r>
              <a:rPr lang="en-GB" baseline="-25000">
                <a:latin typeface="Times New Roman" pitchFamily="18" charset="0"/>
              </a:rPr>
              <a:t>B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227512" y="2819400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 b="1">
                <a:latin typeface="Times New Roman" pitchFamily="18" charset="0"/>
              </a:rPr>
              <a:t>r</a:t>
            </a:r>
            <a:r>
              <a:rPr lang="en-GB" baseline="-25000">
                <a:latin typeface="Times New Roman" pitchFamily="18" charset="0"/>
              </a:rPr>
              <a:t>AB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3008312" y="2286000"/>
            <a:ext cx="99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4684712" y="2286000"/>
            <a:ext cx="1143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381000" y="3657600"/>
            <a:ext cx="762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Ingat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</a:t>
            </a:r>
            <a:r>
              <a:rPr lang="en-US" sz="2800" dirty="0" err="1"/>
              <a:t>elektrostatik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lain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besaran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endParaRPr lang="en-US" sz="2800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856E-6 L 0.12709 0.002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13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856E-6 L -0.11458 0.0027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50" grpId="0" animBg="1"/>
      <p:bldP spid="22551" grpId="0"/>
      <p:bldP spid="22552" grpId="0"/>
      <p:bldP spid="22553" grpId="0"/>
      <p:bldP spid="22554" grpId="0" animBg="1"/>
      <p:bldP spid="22555" grpId="0" animBg="1"/>
      <p:bldP spid="22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0866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>
                <a:latin typeface="Berlin Sans FB Demi" pitchFamily="34" charset="0"/>
              </a:rPr>
              <a:t>Bagaimana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gaya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elektrostatik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jika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muatan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lebih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dari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dua</a:t>
            </a:r>
            <a:r>
              <a:rPr lang="en-US" sz="3200" dirty="0">
                <a:latin typeface="Berlin Sans FB Demi" pitchFamily="34" charset="0"/>
              </a:rPr>
              <a:t>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086600" cy="533400"/>
          </a:xfrm>
        </p:spPr>
        <p:txBody>
          <a:bodyPr/>
          <a:lstStyle/>
          <a:p>
            <a:r>
              <a:rPr lang="en-US" sz="2400" smtClean="0">
                <a:latin typeface="Berlin Sans FB" pitchFamily="34" charset="0"/>
              </a:rPr>
              <a:t>Berlaku prinsip superposisi atau penjumlahan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719138" y="4027488"/>
            <a:ext cx="1319212" cy="725487"/>
            <a:chOff x="481" y="2544"/>
            <a:chExt cx="831" cy="457"/>
          </a:xfrm>
        </p:grpSpPr>
        <p:grpSp>
          <p:nvGrpSpPr>
            <p:cNvPr id="3129" name="Group 4"/>
            <p:cNvGrpSpPr>
              <a:grpSpLocks/>
            </p:cNvGrpSpPr>
            <p:nvPr/>
          </p:nvGrpSpPr>
          <p:grpSpPr bwMode="auto">
            <a:xfrm>
              <a:off x="855" y="2544"/>
              <a:ext cx="457" cy="457"/>
              <a:chOff x="2976" y="2736"/>
              <a:chExt cx="457" cy="457"/>
            </a:xfrm>
          </p:grpSpPr>
          <p:graphicFrame>
            <p:nvGraphicFramePr>
              <p:cNvPr id="3077" name="Object 5"/>
              <p:cNvGraphicFramePr>
                <a:graphicFrameLocks noChangeAspect="1"/>
              </p:cNvGraphicFramePr>
              <p:nvPr/>
            </p:nvGraphicFramePr>
            <p:xfrm>
              <a:off x="2976" y="2736"/>
              <a:ext cx="457" cy="457"/>
            </p:xfrm>
            <a:graphic>
              <a:graphicData uri="http://schemas.openxmlformats.org/presentationml/2006/ole">
                <p:oleObj spid="_x0000_s3192" name="Clip" r:id="rId3" imgW="1299362" imgH="1299362" progId="">
                  <p:embed/>
                </p:oleObj>
              </a:graphicData>
            </a:graphic>
          </p:graphicFrame>
          <p:sp>
            <p:nvSpPr>
              <p:cNvPr id="3131" name="Text Box 6"/>
              <p:cNvSpPr txBox="1">
                <a:spLocks noChangeArrowheads="1"/>
              </p:cNvSpPr>
              <p:nvPr/>
            </p:nvSpPr>
            <p:spPr bwMode="auto">
              <a:xfrm>
                <a:off x="3093" y="2820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9pPr>
              </a:lstStyle>
              <a:p>
                <a:pPr eaLnBrk="1" hangingPunct="1"/>
                <a:r>
                  <a:rPr lang="en-GB" b="1">
                    <a:latin typeface="Times New Roman" pitchFamily="18" charset="0"/>
                  </a:rPr>
                  <a:t>+</a:t>
                </a:r>
              </a:p>
            </p:txBody>
          </p:sp>
        </p:grpSp>
        <p:sp>
          <p:nvSpPr>
            <p:cNvPr id="3130" name="Text Box 16"/>
            <p:cNvSpPr txBox="1">
              <a:spLocks noChangeArrowheads="1"/>
            </p:cNvSpPr>
            <p:nvPr/>
          </p:nvSpPr>
          <p:spPr bwMode="auto">
            <a:xfrm>
              <a:off x="481" y="2640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latin typeface="Times New Roman" pitchFamily="18" charset="0"/>
                </a:rPr>
                <a:t>Q</a:t>
              </a:r>
              <a:r>
                <a:rPr lang="en-GB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795713" y="2667000"/>
            <a:ext cx="1344612" cy="954088"/>
            <a:chOff x="2976" y="1296"/>
            <a:chExt cx="847" cy="601"/>
          </a:xfrm>
        </p:grpSpPr>
        <p:grpSp>
          <p:nvGrpSpPr>
            <p:cNvPr id="3126" name="Group 18"/>
            <p:cNvGrpSpPr>
              <a:grpSpLocks/>
            </p:cNvGrpSpPr>
            <p:nvPr/>
          </p:nvGrpSpPr>
          <p:grpSpPr bwMode="auto">
            <a:xfrm>
              <a:off x="2976" y="1440"/>
              <a:ext cx="457" cy="457"/>
              <a:chOff x="4416" y="1488"/>
              <a:chExt cx="457" cy="457"/>
            </a:xfrm>
          </p:grpSpPr>
          <p:graphicFrame>
            <p:nvGraphicFramePr>
              <p:cNvPr id="3076" name="Object 19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3193" name="Clip" r:id="rId4" imgW="1715040" imgH="1715040" progId="">
                  <p:embed/>
                </p:oleObj>
              </a:graphicData>
            </a:graphic>
          </p:graphicFrame>
          <p:sp>
            <p:nvSpPr>
              <p:cNvPr id="3128" name="Text Box 20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1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9pPr>
              </a:lstStyle>
              <a:p>
                <a:pPr eaLnBrk="1" hangingPunct="1"/>
                <a:r>
                  <a:rPr lang="en-GB" b="1">
                    <a:latin typeface="Times New Roman" pitchFamily="18" charset="0"/>
                  </a:rPr>
                  <a:t>-</a:t>
                </a:r>
              </a:p>
            </p:txBody>
          </p:sp>
        </p:grpSp>
        <p:sp>
          <p:nvSpPr>
            <p:cNvPr id="3127" name="Text Box 21"/>
            <p:cNvSpPr txBox="1">
              <a:spLocks noChangeArrowheads="1"/>
            </p:cNvSpPr>
            <p:nvPr/>
          </p:nvSpPr>
          <p:spPr bwMode="auto">
            <a:xfrm>
              <a:off x="3504" y="1296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latin typeface="Times New Roman" pitchFamily="18" charset="0"/>
                </a:rPr>
                <a:t>Q</a:t>
              </a:r>
              <a:r>
                <a:rPr lang="en-GB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652713" y="5791200"/>
            <a:ext cx="1282700" cy="762000"/>
            <a:chOff x="1671" y="3648"/>
            <a:chExt cx="808" cy="480"/>
          </a:xfrm>
        </p:grpSpPr>
        <p:grpSp>
          <p:nvGrpSpPr>
            <p:cNvPr id="3123" name="Group 23"/>
            <p:cNvGrpSpPr>
              <a:grpSpLocks/>
            </p:cNvGrpSpPr>
            <p:nvPr/>
          </p:nvGrpSpPr>
          <p:grpSpPr bwMode="auto">
            <a:xfrm>
              <a:off x="1671" y="3671"/>
              <a:ext cx="457" cy="457"/>
              <a:chOff x="2976" y="2736"/>
              <a:chExt cx="457" cy="457"/>
            </a:xfrm>
          </p:grpSpPr>
          <p:graphicFrame>
            <p:nvGraphicFramePr>
              <p:cNvPr id="3075" name="Object 24"/>
              <p:cNvGraphicFramePr>
                <a:graphicFrameLocks noChangeAspect="1"/>
              </p:cNvGraphicFramePr>
              <p:nvPr/>
            </p:nvGraphicFramePr>
            <p:xfrm>
              <a:off x="2976" y="2736"/>
              <a:ext cx="457" cy="457"/>
            </p:xfrm>
            <a:graphic>
              <a:graphicData uri="http://schemas.openxmlformats.org/presentationml/2006/ole">
                <p:oleObj spid="_x0000_s3194" name="Clip" r:id="rId5" imgW="1299362" imgH="1299362" progId="">
                  <p:embed/>
                </p:oleObj>
              </a:graphicData>
            </a:graphic>
          </p:graphicFrame>
          <p:sp>
            <p:nvSpPr>
              <p:cNvPr id="3125" name="Text Box 25"/>
              <p:cNvSpPr txBox="1">
                <a:spLocks noChangeArrowheads="1"/>
              </p:cNvSpPr>
              <p:nvPr/>
            </p:nvSpPr>
            <p:spPr bwMode="auto">
              <a:xfrm>
                <a:off x="3093" y="2820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9pPr>
              </a:lstStyle>
              <a:p>
                <a:pPr eaLnBrk="1" hangingPunct="1"/>
                <a:r>
                  <a:rPr lang="en-GB" b="1">
                    <a:latin typeface="Times New Roman" pitchFamily="18" charset="0"/>
                  </a:rPr>
                  <a:t>+</a:t>
                </a:r>
              </a:p>
            </p:txBody>
          </p:sp>
        </p:grpSp>
        <p:sp>
          <p:nvSpPr>
            <p:cNvPr id="3124" name="Text Box 26"/>
            <p:cNvSpPr txBox="1">
              <a:spLocks noChangeArrowheads="1"/>
            </p:cNvSpPr>
            <p:nvPr/>
          </p:nvSpPr>
          <p:spPr bwMode="auto">
            <a:xfrm>
              <a:off x="2160" y="3648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latin typeface="Times New Roman" pitchFamily="18" charset="0"/>
                </a:rPr>
                <a:t>Q</a:t>
              </a:r>
              <a:r>
                <a:rPr lang="en-GB" baseline="-250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038600" y="4648200"/>
            <a:ext cx="1344613" cy="725488"/>
            <a:chOff x="3696" y="2544"/>
            <a:chExt cx="847" cy="457"/>
          </a:xfrm>
        </p:grpSpPr>
        <p:grpSp>
          <p:nvGrpSpPr>
            <p:cNvPr id="3120" name="Group 28"/>
            <p:cNvGrpSpPr>
              <a:grpSpLocks/>
            </p:cNvGrpSpPr>
            <p:nvPr/>
          </p:nvGrpSpPr>
          <p:grpSpPr bwMode="auto">
            <a:xfrm>
              <a:off x="3696" y="2544"/>
              <a:ext cx="457" cy="457"/>
              <a:chOff x="4416" y="1488"/>
              <a:chExt cx="457" cy="457"/>
            </a:xfrm>
          </p:grpSpPr>
          <p:graphicFrame>
            <p:nvGraphicFramePr>
              <p:cNvPr id="3074" name="Object 29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3195" name="Clip" r:id="rId6" imgW="1715040" imgH="1715040" progId="">
                  <p:embed/>
                </p:oleObj>
              </a:graphicData>
            </a:graphic>
          </p:graphicFrame>
          <p:sp>
            <p:nvSpPr>
              <p:cNvPr id="3122" name="Text Box 30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1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Berlin Sans FB" pitchFamily="34" charset="0"/>
                  </a:defRPr>
                </a:lvl9pPr>
              </a:lstStyle>
              <a:p>
                <a:pPr eaLnBrk="1" hangingPunct="1"/>
                <a:r>
                  <a:rPr lang="en-GB" b="1">
                    <a:latin typeface="Times New Roman" pitchFamily="18" charset="0"/>
                  </a:rPr>
                  <a:t>-</a:t>
                </a:r>
              </a:p>
            </p:txBody>
          </p:sp>
        </p:grpSp>
        <p:sp>
          <p:nvSpPr>
            <p:cNvPr id="3121" name="Text Box 31"/>
            <p:cNvSpPr txBox="1">
              <a:spLocks noChangeArrowheads="1"/>
            </p:cNvSpPr>
            <p:nvPr/>
          </p:nvSpPr>
          <p:spPr bwMode="auto">
            <a:xfrm>
              <a:off x="4224" y="2592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latin typeface="Times New Roman" pitchFamily="18" charset="0"/>
                </a:rPr>
                <a:t>Q</a:t>
              </a:r>
              <a:r>
                <a:rPr lang="en-GB" baseline="-250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3584" name="Line 32"/>
          <p:cNvSpPr>
            <a:spLocks noChangeShapeType="1"/>
          </p:cNvSpPr>
          <p:nvPr/>
        </p:nvSpPr>
        <p:spPr bwMode="auto">
          <a:xfrm flipH="1" flipV="1">
            <a:off x="3262313" y="3657600"/>
            <a:ext cx="2057400" cy="3048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V="1">
            <a:off x="1704975" y="3962400"/>
            <a:ext cx="3629025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rot="-7718360">
            <a:off x="3448844" y="3023394"/>
            <a:ext cx="2303463" cy="66675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676400" y="2209800"/>
            <a:ext cx="2195513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5106122" y="2129379"/>
            <a:ext cx="3140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 sz="2000" dirty="0"/>
              <a:t>Total </a:t>
            </a:r>
            <a:r>
              <a:rPr lang="en-GB" sz="2000" dirty="0" err="1"/>
              <a:t>gaya</a:t>
            </a:r>
            <a:r>
              <a:rPr lang="en-GB" sz="2000" dirty="0"/>
              <a:t> yang </a:t>
            </a:r>
            <a:r>
              <a:rPr lang="en-GB" sz="2000" dirty="0" err="1"/>
              <a:t>dialami</a:t>
            </a:r>
            <a:r>
              <a:rPr lang="en-GB" sz="2000" dirty="0"/>
              <a:t> Q</a:t>
            </a:r>
            <a:r>
              <a:rPr lang="en-GB" sz="2000" baseline="-25000" dirty="0"/>
              <a:t>1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jumlah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masing-masing</a:t>
            </a:r>
            <a:r>
              <a:rPr lang="en-GB" sz="2000" dirty="0"/>
              <a:t> </a:t>
            </a:r>
            <a:r>
              <a:rPr lang="en-GB" sz="2000" dirty="0" err="1"/>
              <a:t>gaya</a:t>
            </a:r>
            <a:r>
              <a:rPr lang="en-GB" sz="2000" dirty="0"/>
              <a:t>:</a:t>
            </a:r>
          </a:p>
        </p:txBody>
      </p:sp>
      <p:grpSp>
        <p:nvGrpSpPr>
          <p:cNvPr id="10" name="Group 40"/>
          <p:cNvGrpSpPr>
            <a:grpSpLocks noChangeAspect="1"/>
          </p:cNvGrpSpPr>
          <p:nvPr/>
        </p:nvGrpSpPr>
        <p:grpSpPr bwMode="auto">
          <a:xfrm>
            <a:off x="5060950" y="5727700"/>
            <a:ext cx="2811463" cy="520700"/>
            <a:chOff x="3650" y="2337"/>
            <a:chExt cx="1771" cy="328"/>
          </a:xfrm>
        </p:grpSpPr>
        <p:sp>
          <p:nvSpPr>
            <p:cNvPr id="3108" name="AutoShape 39"/>
            <p:cNvSpPr>
              <a:spLocks noChangeAspect="1" noChangeArrowheads="1" noTextEdit="1"/>
            </p:cNvSpPr>
            <p:nvPr/>
          </p:nvSpPr>
          <p:spPr bwMode="auto">
            <a:xfrm>
              <a:off x="3650" y="2337"/>
              <a:ext cx="1771" cy="328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Rectangle 41"/>
            <p:cNvSpPr>
              <a:spLocks noChangeArrowheads="1"/>
            </p:cNvSpPr>
            <p:nvPr/>
          </p:nvSpPr>
          <p:spPr bwMode="auto">
            <a:xfrm>
              <a:off x="5215" y="2468"/>
              <a:ext cx="23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Book Antiqua" pitchFamily="18" charset="0"/>
                </a:rPr>
                <a:t>41</a:t>
              </a:r>
              <a:endParaRPr lang="en-US"/>
            </a:p>
          </p:txBody>
        </p:sp>
        <p:sp>
          <p:nvSpPr>
            <p:cNvPr id="3110" name="Rectangle 42"/>
            <p:cNvSpPr>
              <a:spLocks noChangeArrowheads="1"/>
            </p:cNvSpPr>
            <p:nvPr/>
          </p:nvSpPr>
          <p:spPr bwMode="auto">
            <a:xfrm>
              <a:off x="4726" y="2468"/>
              <a:ext cx="23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Book Antiqua" pitchFamily="18" charset="0"/>
                </a:rPr>
                <a:t>31</a:t>
              </a:r>
              <a:endParaRPr lang="en-US"/>
            </a:p>
          </p:txBody>
        </p:sp>
        <p:sp>
          <p:nvSpPr>
            <p:cNvPr id="3111" name="Rectangle 43"/>
            <p:cNvSpPr>
              <a:spLocks noChangeArrowheads="1"/>
            </p:cNvSpPr>
            <p:nvPr/>
          </p:nvSpPr>
          <p:spPr bwMode="auto">
            <a:xfrm>
              <a:off x="4242" y="2468"/>
              <a:ext cx="23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Book Antiqua" pitchFamily="18" charset="0"/>
                </a:rPr>
                <a:t>21</a:t>
              </a:r>
              <a:endParaRPr lang="en-US"/>
            </a:p>
          </p:txBody>
        </p:sp>
        <p:sp>
          <p:nvSpPr>
            <p:cNvPr id="3112" name="Rectangle 44"/>
            <p:cNvSpPr>
              <a:spLocks noChangeArrowheads="1"/>
            </p:cNvSpPr>
            <p:nvPr/>
          </p:nvSpPr>
          <p:spPr bwMode="auto">
            <a:xfrm>
              <a:off x="3802" y="2468"/>
              <a:ext cx="15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Book Antiqua" pitchFamily="18" charset="0"/>
                </a:rPr>
                <a:t>1</a:t>
              </a:r>
              <a:endParaRPr lang="en-US"/>
            </a:p>
          </p:txBody>
        </p:sp>
        <p:sp>
          <p:nvSpPr>
            <p:cNvPr id="3113" name="Rectangle 45"/>
            <p:cNvSpPr>
              <a:spLocks noChangeArrowheads="1"/>
            </p:cNvSpPr>
            <p:nvPr/>
          </p:nvSpPr>
          <p:spPr bwMode="auto">
            <a:xfrm>
              <a:off x="5099" y="2354"/>
              <a:ext cx="22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b="1">
                  <a:solidFill>
                    <a:srgbClr val="000000"/>
                  </a:solidFill>
                  <a:latin typeface="Book Antiqua" pitchFamily="18" charset="0"/>
                </a:rPr>
                <a:t>F</a:t>
              </a:r>
              <a:endParaRPr lang="en-US"/>
            </a:p>
          </p:txBody>
        </p:sp>
        <p:sp>
          <p:nvSpPr>
            <p:cNvPr id="3114" name="Rectangle 46"/>
            <p:cNvSpPr>
              <a:spLocks noChangeArrowheads="1"/>
            </p:cNvSpPr>
            <p:nvPr/>
          </p:nvSpPr>
          <p:spPr bwMode="auto">
            <a:xfrm>
              <a:off x="4614" y="2354"/>
              <a:ext cx="22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b="1">
                  <a:solidFill>
                    <a:srgbClr val="000000"/>
                  </a:solidFill>
                  <a:latin typeface="Book Antiqua" pitchFamily="18" charset="0"/>
                </a:rPr>
                <a:t>F</a:t>
              </a:r>
              <a:endParaRPr lang="en-US"/>
            </a:p>
          </p:txBody>
        </p:sp>
        <p:sp>
          <p:nvSpPr>
            <p:cNvPr id="3115" name="Rectangle 47"/>
            <p:cNvSpPr>
              <a:spLocks noChangeArrowheads="1"/>
            </p:cNvSpPr>
            <p:nvPr/>
          </p:nvSpPr>
          <p:spPr bwMode="auto">
            <a:xfrm>
              <a:off x="4127" y="2354"/>
              <a:ext cx="22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b="1">
                  <a:solidFill>
                    <a:srgbClr val="000000"/>
                  </a:solidFill>
                  <a:latin typeface="Book Antiqua" pitchFamily="18" charset="0"/>
                </a:rPr>
                <a:t>F</a:t>
              </a:r>
              <a:endParaRPr lang="en-US"/>
            </a:p>
          </p:txBody>
        </p:sp>
        <p:sp>
          <p:nvSpPr>
            <p:cNvPr id="3116" name="Rectangle 48"/>
            <p:cNvSpPr>
              <a:spLocks noChangeArrowheads="1"/>
            </p:cNvSpPr>
            <p:nvPr/>
          </p:nvSpPr>
          <p:spPr bwMode="auto">
            <a:xfrm>
              <a:off x="3687" y="2354"/>
              <a:ext cx="22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b="1">
                  <a:solidFill>
                    <a:srgbClr val="000000"/>
                  </a:solidFill>
                  <a:latin typeface="Book Antiqua" pitchFamily="18" charset="0"/>
                </a:rPr>
                <a:t>F</a:t>
              </a:r>
              <a:endParaRPr lang="en-US"/>
            </a:p>
          </p:txBody>
        </p:sp>
        <p:sp>
          <p:nvSpPr>
            <p:cNvPr id="3117" name="Rectangle 49"/>
            <p:cNvSpPr>
              <a:spLocks noChangeArrowheads="1"/>
            </p:cNvSpPr>
            <p:nvPr/>
          </p:nvSpPr>
          <p:spPr bwMode="auto">
            <a:xfrm>
              <a:off x="4940" y="2336"/>
              <a:ext cx="25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3118" name="Rectangle 50"/>
            <p:cNvSpPr>
              <a:spLocks noChangeArrowheads="1"/>
            </p:cNvSpPr>
            <p:nvPr/>
          </p:nvSpPr>
          <p:spPr bwMode="auto">
            <a:xfrm>
              <a:off x="4456" y="2336"/>
              <a:ext cx="25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3119" name="Rectangle 51"/>
            <p:cNvSpPr>
              <a:spLocks noChangeArrowheads="1"/>
            </p:cNvSpPr>
            <p:nvPr/>
          </p:nvSpPr>
          <p:spPr bwMode="auto">
            <a:xfrm>
              <a:off x="3955" y="2336"/>
              <a:ext cx="25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/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152400" y="2286000"/>
            <a:ext cx="814388" cy="2303463"/>
            <a:chOff x="96" y="1440"/>
            <a:chExt cx="513" cy="1451"/>
          </a:xfrm>
        </p:grpSpPr>
        <p:sp>
          <p:nvSpPr>
            <p:cNvPr id="3103" name="Line 9"/>
            <p:cNvSpPr>
              <a:spLocks noChangeShapeType="1"/>
            </p:cNvSpPr>
            <p:nvPr/>
          </p:nvSpPr>
          <p:spPr bwMode="auto">
            <a:xfrm rot="-7718360">
              <a:off x="-138" y="2145"/>
              <a:ext cx="1451" cy="4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4" name="Group 53"/>
            <p:cNvGrpSpPr>
              <a:grpSpLocks noChangeAspect="1"/>
            </p:cNvGrpSpPr>
            <p:nvPr/>
          </p:nvGrpSpPr>
          <p:grpSpPr bwMode="auto">
            <a:xfrm>
              <a:off x="96" y="2034"/>
              <a:ext cx="290" cy="271"/>
              <a:chOff x="96" y="2034"/>
              <a:chExt cx="290" cy="271"/>
            </a:xfrm>
          </p:grpSpPr>
          <p:sp>
            <p:nvSpPr>
              <p:cNvPr id="3105" name="AutoShape 52"/>
              <p:cNvSpPr>
                <a:spLocks noChangeAspect="1" noChangeArrowheads="1" noTextEdit="1"/>
              </p:cNvSpPr>
              <p:nvPr/>
            </p:nvSpPr>
            <p:spPr bwMode="auto">
              <a:xfrm>
                <a:off x="96" y="2034"/>
                <a:ext cx="29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Rectangle 54"/>
              <p:cNvSpPr>
                <a:spLocks noChangeArrowheads="1"/>
              </p:cNvSpPr>
              <p:nvPr/>
            </p:nvSpPr>
            <p:spPr bwMode="auto">
              <a:xfrm>
                <a:off x="223" y="2139"/>
                <a:ext cx="18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Book Antiqua" pitchFamily="18" charset="0"/>
                  </a:rPr>
                  <a:t>41</a:t>
                </a:r>
                <a:endParaRPr lang="en-US"/>
              </a:p>
            </p:txBody>
          </p:sp>
          <p:sp>
            <p:nvSpPr>
              <p:cNvPr id="3107" name="Rectangle 55"/>
              <p:cNvSpPr>
                <a:spLocks noChangeArrowheads="1"/>
              </p:cNvSpPr>
              <p:nvPr/>
            </p:nvSpPr>
            <p:spPr bwMode="auto">
              <a:xfrm>
                <a:off x="127" y="2048"/>
                <a:ext cx="187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300" b="1">
                    <a:solidFill>
                      <a:srgbClr val="000000"/>
                    </a:solidFill>
                    <a:latin typeface="Book Antiqua" pitchFamily="18" charset="0"/>
                  </a:rPr>
                  <a:t>F</a:t>
                </a:r>
                <a:endParaRPr lang="en-US"/>
              </a:p>
            </p:txBody>
          </p:sp>
        </p:grp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1768475" y="3195638"/>
            <a:ext cx="1357313" cy="1343025"/>
            <a:chOff x="1191" y="2034"/>
            <a:chExt cx="855" cy="846"/>
          </a:xfrm>
        </p:grpSpPr>
        <p:sp>
          <p:nvSpPr>
            <p:cNvPr id="3098" name="Line 14"/>
            <p:cNvSpPr>
              <a:spLocks noChangeShapeType="1"/>
            </p:cNvSpPr>
            <p:nvPr/>
          </p:nvSpPr>
          <p:spPr bwMode="auto">
            <a:xfrm rot="11560737" flipH="1">
              <a:off x="1191" y="2228"/>
              <a:ext cx="760" cy="6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9" name="Group 58"/>
            <p:cNvGrpSpPr>
              <a:grpSpLocks noChangeAspect="1"/>
            </p:cNvGrpSpPr>
            <p:nvPr/>
          </p:nvGrpSpPr>
          <p:grpSpPr bwMode="auto">
            <a:xfrm>
              <a:off x="1756" y="2034"/>
              <a:ext cx="290" cy="272"/>
              <a:chOff x="1756" y="2034"/>
              <a:chExt cx="290" cy="272"/>
            </a:xfrm>
          </p:grpSpPr>
          <p:sp>
            <p:nvSpPr>
              <p:cNvPr id="3100" name="AutoShape 57"/>
              <p:cNvSpPr>
                <a:spLocks noChangeAspect="1" noChangeArrowheads="1" noTextEdit="1"/>
              </p:cNvSpPr>
              <p:nvPr/>
            </p:nvSpPr>
            <p:spPr bwMode="auto">
              <a:xfrm>
                <a:off x="1756" y="2034"/>
                <a:ext cx="29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Rectangle 59"/>
              <p:cNvSpPr>
                <a:spLocks noChangeArrowheads="1"/>
              </p:cNvSpPr>
              <p:nvPr/>
            </p:nvSpPr>
            <p:spPr bwMode="auto">
              <a:xfrm>
                <a:off x="1882" y="2140"/>
                <a:ext cx="1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Book Antiqua" pitchFamily="18" charset="0"/>
                  </a:rPr>
                  <a:t>21</a:t>
                </a:r>
                <a:endParaRPr lang="en-US"/>
              </a:p>
            </p:txBody>
          </p:sp>
          <p:sp>
            <p:nvSpPr>
              <p:cNvPr id="3102" name="Rectangle 60"/>
              <p:cNvSpPr>
                <a:spLocks noChangeArrowheads="1"/>
              </p:cNvSpPr>
              <p:nvPr/>
            </p:nvSpPr>
            <p:spPr bwMode="auto">
              <a:xfrm>
                <a:off x="1787" y="2048"/>
                <a:ext cx="102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300" b="1">
                    <a:solidFill>
                      <a:srgbClr val="000000"/>
                    </a:solidFill>
                    <a:latin typeface="Book Antiqua" pitchFamily="18" charset="0"/>
                  </a:rPr>
                  <a:t>F</a:t>
                </a:r>
                <a:endParaRPr lang="en-US"/>
              </a:p>
            </p:txBody>
          </p:sp>
        </p:grp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1677988" y="4419600"/>
            <a:ext cx="2195512" cy="827088"/>
            <a:chOff x="1095" y="2832"/>
            <a:chExt cx="1296" cy="473"/>
          </a:xfrm>
        </p:grpSpPr>
        <p:sp>
          <p:nvSpPr>
            <p:cNvPr id="3093" name="Line 12"/>
            <p:cNvSpPr>
              <a:spLocks noChangeShapeType="1"/>
            </p:cNvSpPr>
            <p:nvPr/>
          </p:nvSpPr>
          <p:spPr bwMode="auto">
            <a:xfrm flipH="1" flipV="1">
              <a:off x="1095" y="2832"/>
              <a:ext cx="12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4" name="Group 63"/>
            <p:cNvGrpSpPr>
              <a:grpSpLocks noChangeAspect="1"/>
            </p:cNvGrpSpPr>
            <p:nvPr/>
          </p:nvGrpSpPr>
          <p:grpSpPr bwMode="auto">
            <a:xfrm>
              <a:off x="1623" y="2976"/>
              <a:ext cx="308" cy="329"/>
              <a:chOff x="1623" y="2976"/>
              <a:chExt cx="308" cy="329"/>
            </a:xfrm>
          </p:grpSpPr>
          <p:sp>
            <p:nvSpPr>
              <p:cNvPr id="3095" name="AutoShape 62"/>
              <p:cNvSpPr>
                <a:spLocks noChangeAspect="1" noChangeArrowheads="1" noTextEdit="1"/>
              </p:cNvSpPr>
              <p:nvPr/>
            </p:nvSpPr>
            <p:spPr bwMode="auto">
              <a:xfrm>
                <a:off x="1623" y="2976"/>
                <a:ext cx="308" cy="329"/>
              </a:xfrm>
              <a:prstGeom prst="rect">
                <a:avLst/>
              </a:prstGeom>
              <a:noFill/>
              <a:ln w="9525" algn="ctr">
                <a:solidFill>
                  <a:schemeClr val="fol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Rectangle 64"/>
              <p:cNvSpPr>
                <a:spLocks noChangeArrowheads="1"/>
              </p:cNvSpPr>
              <p:nvPr/>
            </p:nvSpPr>
            <p:spPr bwMode="auto">
              <a:xfrm>
                <a:off x="1769" y="3135"/>
                <a:ext cx="120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Times New Roman" pitchFamily="18" charset="0"/>
                  </a:rPr>
                  <a:t>31</a:t>
                </a:r>
                <a:endParaRPr lang="en-US"/>
              </a:p>
            </p:txBody>
          </p:sp>
          <p:sp>
            <p:nvSpPr>
              <p:cNvPr id="3097" name="Rectangle 65"/>
              <p:cNvSpPr>
                <a:spLocks noChangeArrowheads="1"/>
              </p:cNvSpPr>
              <p:nvPr/>
            </p:nvSpPr>
            <p:spPr bwMode="auto">
              <a:xfrm>
                <a:off x="1652" y="3000"/>
                <a:ext cx="124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700" b="1">
                    <a:solidFill>
                      <a:srgbClr val="000000"/>
                    </a:solidFill>
                    <a:latin typeface="Times New Roman" pitchFamily="18" charset="0"/>
                  </a:rPr>
                  <a:t>F</a:t>
                </a:r>
                <a:endParaRPr lang="en-US"/>
              </a:p>
            </p:txBody>
          </p:sp>
        </p:grpSp>
      </p:grpSp>
      <p:sp>
        <p:nvSpPr>
          <p:cNvPr id="6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7 -1.3531E-6 L 0.51111 -0.6450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-32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84" grpId="0" animBg="1"/>
      <p:bldP spid="23585" grpId="0" animBg="1"/>
      <p:bldP spid="23586" grpId="0" animBg="1"/>
      <p:bldP spid="23587" grpId="0" animBg="1"/>
      <p:bldP spid="235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erlin Sans FB Demi" pitchFamily="34" charset="0"/>
              </a:rPr>
              <a:t>Medan </a:t>
            </a:r>
            <a:r>
              <a:rPr lang="en-US" dirty="0" err="1">
                <a:latin typeface="Berlin Sans FB Demi" pitchFamily="34" charset="0"/>
              </a:rPr>
              <a:t>Elektrostatik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382000" cy="990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Mengapa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perlu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didefinisikan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elektrostatik</a:t>
            </a:r>
            <a:r>
              <a:rPr lang="en-US" sz="2800" dirty="0" smtClean="0">
                <a:latin typeface="Berlin Sans FB" pitchFamily="34" charset="0"/>
              </a:rPr>
              <a:t>? </a:t>
            </a:r>
            <a:r>
              <a:rPr lang="en-US" sz="2800" dirty="0" err="1" smtClean="0">
                <a:latin typeface="Berlin Sans FB" pitchFamily="34" charset="0"/>
              </a:rPr>
              <a:t>Karena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medan listrik lebih lebih mudah diukur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</p:txBody>
      </p:sp>
      <p:pic>
        <p:nvPicPr>
          <p:cNvPr id="2458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05000" y="4343400"/>
            <a:ext cx="4800600" cy="2316163"/>
          </a:xfr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3400" y="2514600"/>
            <a:ext cx="838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id-ID" sz="2800" dirty="0"/>
              <a:t>Dengan konsep medan, kita memandang sebuah muatan listrik q sebagai sumber yang memancarkan pengaruh  listrik ke segala arah. Pengaruh listrik ini dinamakan medan (field). </a:t>
            </a:r>
            <a:endParaRPr lang="en-US" sz="2800" dirty="0"/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7467600" y="6096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hlinkClick r:id="rId3" action="ppaction://hlinkfile"/>
              </a:rPr>
              <a:t>3D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228600"/>
            <a:ext cx="7924800" cy="99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err="1" smtClean="0">
                <a:latin typeface="Berlin Sans FB" pitchFamily="34" charset="0"/>
              </a:rPr>
              <a:t>Interaksi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dua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muatan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dari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sudut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pandang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medan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listrik</a:t>
            </a:r>
            <a:endParaRPr lang="en-US" sz="3200" dirty="0" smtClean="0">
              <a:latin typeface="Berlin Sans FB" pitchFamily="34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172200" y="1093788"/>
            <a:ext cx="1373188" cy="1316037"/>
            <a:chOff x="3888" y="689"/>
            <a:chExt cx="865" cy="829"/>
          </a:xfrm>
        </p:grpSpPr>
        <p:sp>
          <p:nvSpPr>
            <p:cNvPr id="26649" name="Oval 21"/>
            <p:cNvSpPr>
              <a:spLocks noChangeArrowheads="1"/>
            </p:cNvSpPr>
            <p:nvPr/>
          </p:nvSpPr>
          <p:spPr bwMode="auto">
            <a:xfrm rot="1202972">
              <a:off x="4176" y="960"/>
              <a:ext cx="288" cy="288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Line 22"/>
            <p:cNvSpPr>
              <a:spLocks noChangeShapeType="1"/>
            </p:cNvSpPr>
            <p:nvPr/>
          </p:nvSpPr>
          <p:spPr bwMode="auto">
            <a:xfrm rot="1202972" flipV="1">
              <a:off x="4221" y="123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3"/>
            <p:cNvSpPr>
              <a:spLocks noChangeShapeType="1"/>
            </p:cNvSpPr>
            <p:nvPr/>
          </p:nvSpPr>
          <p:spPr bwMode="auto">
            <a:xfrm rot="1202972" flipV="1">
              <a:off x="4418" y="689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4"/>
            <p:cNvSpPr>
              <a:spLocks noChangeShapeType="1"/>
            </p:cNvSpPr>
            <p:nvPr/>
          </p:nvSpPr>
          <p:spPr bwMode="auto">
            <a:xfrm rot="1202972">
              <a:off x="3888" y="1008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5"/>
            <p:cNvSpPr>
              <a:spLocks noChangeShapeType="1"/>
            </p:cNvSpPr>
            <p:nvPr/>
          </p:nvSpPr>
          <p:spPr bwMode="auto">
            <a:xfrm rot="1202972" flipH="1">
              <a:off x="4446" y="1202"/>
              <a:ext cx="2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6"/>
            <p:cNvSpPr>
              <a:spLocks noChangeShapeType="1"/>
            </p:cNvSpPr>
            <p:nvPr/>
          </p:nvSpPr>
          <p:spPr bwMode="auto">
            <a:xfrm rot="1202972">
              <a:off x="4109" y="761"/>
              <a:ext cx="192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7"/>
            <p:cNvSpPr>
              <a:spLocks noChangeShapeType="1"/>
            </p:cNvSpPr>
            <p:nvPr/>
          </p:nvSpPr>
          <p:spPr bwMode="auto">
            <a:xfrm rot="1202972" flipH="1" flipV="1">
              <a:off x="4328" y="1260"/>
              <a:ext cx="24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28"/>
            <p:cNvSpPr>
              <a:spLocks noChangeShapeType="1"/>
            </p:cNvSpPr>
            <p:nvPr/>
          </p:nvSpPr>
          <p:spPr bwMode="auto">
            <a:xfrm rot="1202972" flipH="1">
              <a:off x="4513" y="918"/>
              <a:ext cx="240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29"/>
            <p:cNvSpPr>
              <a:spLocks noChangeShapeType="1"/>
            </p:cNvSpPr>
            <p:nvPr/>
          </p:nvSpPr>
          <p:spPr bwMode="auto">
            <a:xfrm rot="1202972" flipV="1">
              <a:off x="3977" y="1122"/>
              <a:ext cx="192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28600" y="1219200"/>
            <a:ext cx="6705600" cy="5257800"/>
            <a:chOff x="144" y="768"/>
            <a:chExt cx="4224" cy="3312"/>
          </a:xfrm>
        </p:grpSpPr>
        <p:sp>
          <p:nvSpPr>
            <p:cNvPr id="26631" name="Oval 4"/>
            <p:cNvSpPr>
              <a:spLocks noChangeArrowheads="1"/>
            </p:cNvSpPr>
            <p:nvPr/>
          </p:nvSpPr>
          <p:spPr bwMode="auto">
            <a:xfrm>
              <a:off x="1440" y="1776"/>
              <a:ext cx="864" cy="8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 flipV="1">
              <a:off x="2160" y="816"/>
              <a:ext cx="1008" cy="110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13"/>
            <p:cNvSpPr>
              <a:spLocks noChangeShapeType="1"/>
            </p:cNvSpPr>
            <p:nvPr/>
          </p:nvSpPr>
          <p:spPr bwMode="auto">
            <a:xfrm flipV="1">
              <a:off x="2279" y="1268"/>
              <a:ext cx="1624" cy="777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9"/>
            <p:cNvSpPr>
              <a:spLocks noChangeShapeType="1"/>
            </p:cNvSpPr>
            <p:nvPr/>
          </p:nvSpPr>
          <p:spPr bwMode="auto">
            <a:xfrm flipV="1">
              <a:off x="2064" y="768"/>
              <a:ext cx="432" cy="105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31"/>
            <p:cNvSpPr>
              <a:spLocks noChangeShapeType="1"/>
            </p:cNvSpPr>
            <p:nvPr/>
          </p:nvSpPr>
          <p:spPr bwMode="auto">
            <a:xfrm flipH="1">
              <a:off x="2304" y="2216"/>
              <a:ext cx="206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32"/>
            <p:cNvSpPr>
              <a:spLocks noChangeShapeType="1"/>
            </p:cNvSpPr>
            <p:nvPr/>
          </p:nvSpPr>
          <p:spPr bwMode="auto">
            <a:xfrm flipV="1">
              <a:off x="1880" y="2640"/>
              <a:ext cx="0" cy="124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33"/>
            <p:cNvSpPr>
              <a:spLocks noChangeShapeType="1"/>
            </p:cNvSpPr>
            <p:nvPr/>
          </p:nvSpPr>
          <p:spPr bwMode="auto">
            <a:xfrm>
              <a:off x="144" y="2208"/>
              <a:ext cx="129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34"/>
            <p:cNvSpPr>
              <a:spLocks noChangeShapeType="1"/>
            </p:cNvSpPr>
            <p:nvPr/>
          </p:nvSpPr>
          <p:spPr bwMode="auto">
            <a:xfrm>
              <a:off x="1872" y="816"/>
              <a:ext cx="0" cy="96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35"/>
            <p:cNvSpPr>
              <a:spLocks noChangeShapeType="1"/>
            </p:cNvSpPr>
            <p:nvPr/>
          </p:nvSpPr>
          <p:spPr bwMode="auto">
            <a:xfrm flipV="1">
              <a:off x="632" y="2520"/>
              <a:ext cx="960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36"/>
            <p:cNvSpPr>
              <a:spLocks noChangeShapeType="1"/>
            </p:cNvSpPr>
            <p:nvPr/>
          </p:nvSpPr>
          <p:spPr bwMode="auto">
            <a:xfrm flipH="1" flipV="1">
              <a:off x="2160" y="2544"/>
              <a:ext cx="864" cy="86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37"/>
            <p:cNvSpPr>
              <a:spLocks noChangeShapeType="1"/>
            </p:cNvSpPr>
            <p:nvPr/>
          </p:nvSpPr>
          <p:spPr bwMode="auto">
            <a:xfrm>
              <a:off x="816" y="1152"/>
              <a:ext cx="768" cy="7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38"/>
            <p:cNvSpPr>
              <a:spLocks noChangeShapeType="1"/>
            </p:cNvSpPr>
            <p:nvPr/>
          </p:nvSpPr>
          <p:spPr bwMode="auto">
            <a:xfrm>
              <a:off x="1296" y="864"/>
              <a:ext cx="432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39"/>
            <p:cNvSpPr>
              <a:spLocks noChangeShapeType="1"/>
            </p:cNvSpPr>
            <p:nvPr/>
          </p:nvSpPr>
          <p:spPr bwMode="auto">
            <a:xfrm>
              <a:off x="384" y="1632"/>
              <a:ext cx="1056" cy="43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40"/>
            <p:cNvSpPr>
              <a:spLocks noChangeShapeType="1"/>
            </p:cNvSpPr>
            <p:nvPr/>
          </p:nvSpPr>
          <p:spPr bwMode="auto">
            <a:xfrm flipV="1">
              <a:off x="336" y="2400"/>
              <a:ext cx="1152" cy="43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41"/>
            <p:cNvSpPr>
              <a:spLocks noChangeShapeType="1"/>
            </p:cNvSpPr>
            <p:nvPr/>
          </p:nvSpPr>
          <p:spPr bwMode="auto">
            <a:xfrm flipV="1">
              <a:off x="1152" y="2592"/>
              <a:ext cx="576" cy="105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42"/>
            <p:cNvSpPr>
              <a:spLocks noChangeShapeType="1"/>
            </p:cNvSpPr>
            <p:nvPr/>
          </p:nvSpPr>
          <p:spPr bwMode="auto">
            <a:xfrm flipH="1" flipV="1">
              <a:off x="2064" y="2592"/>
              <a:ext cx="624" cy="14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43"/>
            <p:cNvSpPr>
              <a:spLocks noChangeShapeType="1"/>
            </p:cNvSpPr>
            <p:nvPr/>
          </p:nvSpPr>
          <p:spPr bwMode="auto">
            <a:xfrm flipH="1" flipV="1">
              <a:off x="2256" y="2400"/>
              <a:ext cx="1968" cy="76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Text Box 44"/>
            <p:cNvSpPr txBox="1">
              <a:spLocks noChangeArrowheads="1"/>
            </p:cNvSpPr>
            <p:nvPr/>
          </p:nvSpPr>
          <p:spPr bwMode="auto">
            <a:xfrm>
              <a:off x="1488" y="1776"/>
              <a:ext cx="864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7200"/>
                <a:t>-</a:t>
              </a:r>
            </a:p>
          </p:txBody>
        </p:sp>
      </p:grpSp>
      <p:sp>
        <p:nvSpPr>
          <p:cNvPr id="26629" name="Text Box 47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err="1"/>
              <a:t>Animasi</a:t>
            </a:r>
            <a:r>
              <a:rPr lang="en-US" sz="2000" dirty="0"/>
              <a:t> attract</a:t>
            </a:r>
          </a:p>
        </p:txBody>
      </p:sp>
      <p:sp>
        <p:nvSpPr>
          <p:cNvPr id="26630" name="Text Box 48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5943600" y="6156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/>
              <a:t>Animasi reppel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55 0.03313 L -0.30833 0.18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78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153400" cy="1295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Besarnya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listrik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elektrostatik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ini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bergantung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jaraknya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sumber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juga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besarnya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sumber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mengikuti</a:t>
            </a:r>
            <a:r>
              <a:rPr lang="en-US" sz="2800" dirty="0" smtClean="0">
                <a:latin typeface="Berlin Sans FB" pitchFamily="34" charset="0"/>
              </a:rPr>
              <a:t>: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42202264"/>
              </p:ext>
            </p:extLst>
          </p:nvPr>
        </p:nvGraphicFramePr>
        <p:xfrm>
          <a:off x="3276600" y="1981200"/>
          <a:ext cx="3095625" cy="1344613"/>
        </p:xfrm>
        <a:graphic>
          <a:graphicData uri="http://schemas.openxmlformats.org/presentationml/2006/ole">
            <p:oleObj spid="_x0000_s4169" name="Equation" r:id="rId3" imgW="990360" imgH="431640" progId="Equation.3">
              <p:embed/>
            </p:oleObj>
          </a:graphicData>
        </a:graphic>
      </p:graphicFrame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3200400" y="5334000"/>
            <a:ext cx="725488" cy="725488"/>
            <a:chOff x="2976" y="2736"/>
            <a:chExt cx="457" cy="457"/>
          </a:xfrm>
        </p:grpSpPr>
        <p:graphicFrame>
          <p:nvGraphicFramePr>
            <p:cNvPr id="4101" name="Object 11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4170" name="Clip" r:id="rId4" imgW="1299362" imgH="1299362" progId="">
                <p:embed/>
              </p:oleObj>
            </a:graphicData>
          </a:graphic>
        </p:graphicFrame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3093" y="282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latin typeface="Times New Roman" pitchFamily="18" charset="0"/>
                </a:rPr>
                <a:t>Q</a:t>
              </a:r>
            </a:p>
          </p:txBody>
        </p:sp>
      </p:grpSp>
      <p:grpSp>
        <p:nvGrpSpPr>
          <p:cNvPr id="4105" name="Group 13"/>
          <p:cNvGrpSpPr>
            <a:grpSpLocks/>
          </p:cNvGrpSpPr>
          <p:nvPr/>
        </p:nvGrpSpPr>
        <p:grpSpPr bwMode="auto">
          <a:xfrm>
            <a:off x="3581400" y="4191000"/>
            <a:ext cx="1752600" cy="1524000"/>
            <a:chOff x="1440" y="3024"/>
            <a:chExt cx="1104" cy="960"/>
          </a:xfrm>
        </p:grpSpPr>
        <p:graphicFrame>
          <p:nvGraphicFramePr>
            <p:cNvPr id="4100" name="Object 14"/>
            <p:cNvGraphicFramePr>
              <a:graphicFrameLocks noChangeAspect="1"/>
            </p:cNvGraphicFramePr>
            <p:nvPr/>
          </p:nvGraphicFramePr>
          <p:xfrm>
            <a:off x="1776" y="3357"/>
            <a:ext cx="202" cy="224"/>
          </p:xfrm>
          <a:graphic>
            <a:graphicData uri="http://schemas.openxmlformats.org/presentationml/2006/ole">
              <p:oleObj spid="_x0000_s4171" name="Equation" r:id="rId5" imgW="139680" imgH="152280" progId="Equation.3">
                <p:embed/>
              </p:oleObj>
            </a:graphicData>
          </a:graphic>
        </p:graphicFrame>
        <p:sp>
          <p:nvSpPr>
            <p:cNvPr id="4109" name="Line 15"/>
            <p:cNvSpPr>
              <a:spLocks noChangeShapeType="1"/>
            </p:cNvSpPr>
            <p:nvPr/>
          </p:nvSpPr>
          <p:spPr bwMode="auto">
            <a:xfrm flipV="1">
              <a:off x="1440" y="3024"/>
              <a:ext cx="1104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Text Box 47"/>
          <p:cNvSpPr txBox="1">
            <a:spLocks noChangeArrowheads="1"/>
          </p:cNvSpPr>
          <p:nvPr/>
        </p:nvSpPr>
        <p:spPr bwMode="auto">
          <a:xfrm>
            <a:off x="5105400" y="3886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 smtClean="0"/>
              <a:t>E</a:t>
            </a:r>
            <a:endParaRPr lang="en-US" sz="180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41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8001000" cy="91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sebuah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lain </a:t>
            </a:r>
            <a:r>
              <a:rPr lang="en-US" sz="2800" dirty="0" err="1" smtClean="0">
                <a:latin typeface="Berlin Sans FB" pitchFamily="34" charset="0"/>
              </a:rPr>
              <a:t>misalnya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Q</a:t>
            </a:r>
            <a:r>
              <a:rPr lang="en-US" sz="2800" baseline="-25000" dirty="0" err="1" smtClean="0">
                <a:latin typeface="Berlin Sans FB" pitchFamily="34" charset="0"/>
              </a:rPr>
              <a:t>o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ditempatkan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tersebut</a:t>
            </a:r>
            <a:endParaRPr lang="en-US" sz="2800" dirty="0" smtClean="0">
              <a:latin typeface="Berlin Sans FB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489161" y="2636837"/>
            <a:ext cx="801977" cy="765176"/>
            <a:chOff x="4489161" y="2636837"/>
            <a:chExt cx="801977" cy="765176"/>
          </a:xfrm>
        </p:grpSpPr>
        <p:graphicFrame>
          <p:nvGraphicFramePr>
            <p:cNvPr id="512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44022628"/>
                </p:ext>
              </p:extLst>
            </p:nvPr>
          </p:nvGraphicFramePr>
          <p:xfrm>
            <a:off x="4860925" y="2971800"/>
            <a:ext cx="430213" cy="430213"/>
          </p:xfrm>
          <a:graphic>
            <a:graphicData uri="http://schemas.openxmlformats.org/presentationml/2006/ole">
              <p:oleObj spid="_x0000_s5230" name="Clip" r:id="rId3" imgW="1299362" imgH="1299362" progId="">
                <p:embed/>
              </p:oleObj>
            </a:graphicData>
          </a:graphic>
        </p:graphicFrame>
        <p:sp>
          <p:nvSpPr>
            <p:cNvPr id="5139" name="Text Box 6"/>
            <p:cNvSpPr txBox="1">
              <a:spLocks noChangeAspect="1" noChangeArrowheads="1"/>
            </p:cNvSpPr>
            <p:nvPr/>
          </p:nvSpPr>
          <p:spPr bwMode="auto">
            <a:xfrm>
              <a:off x="4489161" y="2636837"/>
              <a:ext cx="55403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 sz="1800" dirty="0">
                  <a:latin typeface="Times New Roman" pitchFamily="18" charset="0"/>
                </a:rPr>
                <a:t>+Q</a:t>
              </a:r>
              <a:r>
                <a:rPr lang="en-GB" sz="1800" baseline="-25000" dirty="0">
                  <a:latin typeface="Times New Roman" pitchFamily="18" charset="0"/>
                </a:rPr>
                <a:t>0</a:t>
              </a:r>
              <a:endParaRPr lang="en-GB" dirty="0">
                <a:latin typeface="Times New Roman" pitchFamily="18" charset="0"/>
              </a:endParaRPr>
            </a:p>
          </p:txBody>
        </p:sp>
      </p:grp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5791200" y="3276600"/>
          <a:ext cx="1828800" cy="766763"/>
        </p:xfrm>
        <a:graphic>
          <a:graphicData uri="http://schemas.openxmlformats.org/presentationml/2006/ole">
            <p:oleObj spid="_x0000_s5231" name="Equation" r:id="rId4" imgW="1155960" imgH="482760" progId="Equation.3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590800" y="4227368"/>
            <a:ext cx="1106488" cy="765320"/>
            <a:chOff x="2590800" y="4227368"/>
            <a:chExt cx="1106488" cy="765320"/>
          </a:xfrm>
        </p:grpSpPr>
        <p:graphicFrame>
          <p:nvGraphicFramePr>
            <p:cNvPr id="512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8356559"/>
                </p:ext>
              </p:extLst>
            </p:nvPr>
          </p:nvGraphicFramePr>
          <p:xfrm>
            <a:off x="2971800" y="4267200"/>
            <a:ext cx="725488" cy="725488"/>
          </p:xfrm>
          <a:graphic>
            <a:graphicData uri="http://schemas.openxmlformats.org/presentationml/2006/ole">
              <p:oleObj spid="_x0000_s5232" name="Clip" r:id="rId5" imgW="1299362" imgH="1299362" progId="">
                <p:embed/>
              </p:oleObj>
            </a:graphicData>
          </a:graphic>
        </p:graphicFrame>
        <p:sp>
          <p:nvSpPr>
            <p:cNvPr id="5138" name="Text Box 12"/>
            <p:cNvSpPr txBox="1">
              <a:spLocks noChangeArrowheads="1"/>
            </p:cNvSpPr>
            <p:nvPr/>
          </p:nvSpPr>
          <p:spPr bwMode="auto">
            <a:xfrm>
              <a:off x="2590800" y="4227368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 dirty="0">
                  <a:latin typeface="Times New Roman" pitchFamily="18" charset="0"/>
                </a:rPr>
                <a:t>Q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352800" y="3124200"/>
            <a:ext cx="1752600" cy="1524000"/>
            <a:chOff x="1440" y="3024"/>
            <a:chExt cx="1104" cy="960"/>
          </a:xfrm>
        </p:grpSpPr>
        <p:graphicFrame>
          <p:nvGraphicFramePr>
            <p:cNvPr id="512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17694403"/>
                </p:ext>
              </p:extLst>
            </p:nvPr>
          </p:nvGraphicFramePr>
          <p:xfrm>
            <a:off x="1776" y="3357"/>
            <a:ext cx="216" cy="224"/>
          </p:xfrm>
          <a:graphic>
            <a:graphicData uri="http://schemas.openxmlformats.org/presentationml/2006/ole">
              <p:oleObj spid="_x0000_s5233" name="Equation" r:id="rId6" imgW="139680" imgH="152280" progId="Equation.3">
                <p:embed/>
              </p:oleObj>
            </a:graphicData>
          </a:graphic>
        </p:graphicFrame>
        <p:sp>
          <p:nvSpPr>
            <p:cNvPr id="5137" name="Line 15"/>
            <p:cNvSpPr>
              <a:spLocks noChangeShapeType="1"/>
            </p:cNvSpPr>
            <p:nvPr/>
          </p:nvSpPr>
          <p:spPr bwMode="auto">
            <a:xfrm flipV="1">
              <a:off x="1440" y="3024"/>
              <a:ext cx="1104" cy="96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089525" y="1447800"/>
            <a:ext cx="1768475" cy="1676400"/>
            <a:chOff x="2534" y="1968"/>
            <a:chExt cx="1114" cy="1056"/>
          </a:xfrm>
        </p:grpSpPr>
        <p:sp>
          <p:nvSpPr>
            <p:cNvPr id="5136" name="Line 20"/>
            <p:cNvSpPr>
              <a:spLocks noChangeShapeType="1"/>
            </p:cNvSpPr>
            <p:nvPr/>
          </p:nvSpPr>
          <p:spPr bwMode="auto">
            <a:xfrm flipV="1">
              <a:off x="2534" y="2016"/>
              <a:ext cx="1114" cy="100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4" name="Object 21"/>
            <p:cNvGraphicFramePr>
              <a:graphicFrameLocks noChangeAspect="1"/>
            </p:cNvGraphicFramePr>
            <p:nvPr/>
          </p:nvGraphicFramePr>
          <p:xfrm>
            <a:off x="3024" y="1968"/>
            <a:ext cx="267" cy="312"/>
          </p:xfrm>
          <a:graphic>
            <a:graphicData uri="http://schemas.openxmlformats.org/presentationml/2006/ole">
              <p:oleObj spid="_x0000_s5234" name="Equation" r:id="rId7" imgW="139579" imgH="164957" progId="Equation.3">
                <p:embed/>
              </p:oleObj>
            </a:graphicData>
          </a:graphic>
        </p:graphicFrame>
      </p:grp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33400" y="50292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</a:t>
            </a:r>
            <a:r>
              <a:rPr lang="en-US" sz="2800" dirty="0" err="1"/>
              <a:t>elektrostatik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endParaRPr lang="en-US" sz="2800" dirty="0"/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436072" y="6061364"/>
            <a:ext cx="1752600" cy="685800"/>
            <a:chOff x="3888" y="3072"/>
            <a:chExt cx="1104" cy="432"/>
          </a:xfrm>
        </p:grpSpPr>
        <p:sp>
          <p:nvSpPr>
            <p:cNvPr id="5135" name="Rectangle 29"/>
            <p:cNvSpPr>
              <a:spLocks noChangeArrowheads="1"/>
            </p:cNvSpPr>
            <p:nvPr/>
          </p:nvSpPr>
          <p:spPr bwMode="auto">
            <a:xfrm>
              <a:off x="3888" y="3072"/>
              <a:ext cx="1104" cy="432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FF3300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3" name="Object 26"/>
            <p:cNvGraphicFramePr>
              <a:graphicFrameLocks noChangeAspect="1"/>
            </p:cNvGraphicFramePr>
            <p:nvPr/>
          </p:nvGraphicFramePr>
          <p:xfrm>
            <a:off x="3888" y="3120"/>
            <a:ext cx="1056" cy="360"/>
          </p:xfrm>
          <a:graphic>
            <a:graphicData uri="http://schemas.openxmlformats.org/presentationml/2006/ole">
              <p:oleObj spid="_x0000_s5235" name="Equation" r:id="rId8" imgW="558800" imgH="190500" progId="Equation.3">
                <p:embed/>
              </p:oleObj>
            </a:graphicData>
          </a:graphic>
        </p:graphicFrame>
      </p:grp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229600" cy="129540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err="1">
                <a:latin typeface="Berlin Sans FB" pitchFamily="34" charset="0"/>
              </a:rPr>
              <a:t>Seperti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juga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gaya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elektrostatik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elektrostatik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listrik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juga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merupakan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besaran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vektor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berlaku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juga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prinsip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superposisi</a:t>
            </a:r>
            <a:endParaRPr lang="en-US" sz="2800" dirty="0">
              <a:latin typeface="Berlin Sans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48200" y="2133600"/>
            <a:ext cx="1752600" cy="1600200"/>
            <a:chOff x="4648200" y="2133600"/>
            <a:chExt cx="1752600" cy="1600200"/>
          </a:xfrm>
        </p:grpSpPr>
        <p:graphicFrame>
          <p:nvGraphicFramePr>
            <p:cNvPr id="61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2410788"/>
                </p:ext>
              </p:extLst>
            </p:nvPr>
          </p:nvGraphicFramePr>
          <p:xfrm>
            <a:off x="5160818" y="2189956"/>
            <a:ext cx="533400" cy="649288"/>
          </p:xfrm>
          <a:graphic>
            <a:graphicData uri="http://schemas.openxmlformats.org/presentationml/2006/ole">
              <p:oleObj spid="_x0000_s6300" name="Equation" r:id="rId3" imgW="177480" imgH="215640" progId="Equation.3">
                <p:embed/>
              </p:oleObj>
            </a:graphicData>
          </a:graphic>
        </p:graphicFrame>
        <p:sp>
          <p:nvSpPr>
            <p:cNvPr id="6169" name="Line 7"/>
            <p:cNvSpPr>
              <a:spLocks noChangeShapeType="1"/>
            </p:cNvSpPr>
            <p:nvPr/>
          </p:nvSpPr>
          <p:spPr bwMode="auto">
            <a:xfrm flipV="1">
              <a:off x="4648200" y="2133600"/>
              <a:ext cx="1752600" cy="1600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14600" y="4953000"/>
            <a:ext cx="1252538" cy="725488"/>
            <a:chOff x="2514600" y="4953000"/>
            <a:chExt cx="1252538" cy="725488"/>
          </a:xfrm>
        </p:grpSpPr>
        <p:sp>
          <p:nvSpPr>
            <p:cNvPr id="6162" name="Text Box 9"/>
            <p:cNvSpPr txBox="1">
              <a:spLocks noChangeArrowheads="1"/>
            </p:cNvSpPr>
            <p:nvPr/>
          </p:nvSpPr>
          <p:spPr bwMode="auto">
            <a:xfrm>
              <a:off x="3260725" y="5146675"/>
              <a:ext cx="5064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>
                  <a:latin typeface="Times New Roman" pitchFamily="18" charset="0"/>
                </a:rPr>
                <a:t>Q</a:t>
              </a:r>
              <a:r>
                <a:rPr lang="en-GB" baseline="-25000">
                  <a:latin typeface="Times New Roman" pitchFamily="18" charset="0"/>
                </a:rPr>
                <a:t>1</a:t>
              </a:r>
              <a:endParaRPr lang="en-GB">
                <a:latin typeface="Times New Roman" pitchFamily="18" charset="0"/>
              </a:endParaRPr>
            </a:p>
          </p:txBody>
        </p:sp>
        <p:graphicFrame>
          <p:nvGraphicFramePr>
            <p:cNvPr id="615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2404747"/>
                </p:ext>
              </p:extLst>
            </p:nvPr>
          </p:nvGraphicFramePr>
          <p:xfrm>
            <a:off x="2514600" y="4953000"/>
            <a:ext cx="725488" cy="725488"/>
          </p:xfrm>
          <a:graphic>
            <a:graphicData uri="http://schemas.openxmlformats.org/presentationml/2006/ole">
              <p:oleObj spid="_x0000_s6301" name="Clip" r:id="rId4" imgW="1299362" imgH="1299362" progId="">
                <p:embed/>
              </p:oleObj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2895600" y="3810000"/>
            <a:ext cx="1752600" cy="1524000"/>
            <a:chOff x="2895600" y="3810000"/>
            <a:chExt cx="1752600" cy="1524000"/>
          </a:xfrm>
        </p:grpSpPr>
        <p:graphicFrame>
          <p:nvGraphicFramePr>
            <p:cNvPr id="614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83455604"/>
                </p:ext>
              </p:extLst>
            </p:nvPr>
          </p:nvGraphicFramePr>
          <p:xfrm>
            <a:off x="3352800" y="4114800"/>
            <a:ext cx="398463" cy="606425"/>
          </p:xfrm>
          <a:graphic>
            <a:graphicData uri="http://schemas.openxmlformats.org/presentationml/2006/ole">
              <p:oleObj spid="_x0000_s6302" name="Equation" r:id="rId5" imgW="177840" imgH="279360" progId="Equation.3">
                <p:embed/>
              </p:oleObj>
            </a:graphicData>
          </a:graphic>
        </p:graphicFrame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 flipV="1">
              <a:off x="2895600" y="3810000"/>
              <a:ext cx="1752600" cy="15240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4038600"/>
            <a:ext cx="785813" cy="1143000"/>
            <a:chOff x="6324600" y="4038600"/>
            <a:chExt cx="785813" cy="1143000"/>
          </a:xfrm>
        </p:grpSpPr>
        <p:sp>
          <p:nvSpPr>
            <p:cNvPr id="6167" name="Text Box 17"/>
            <p:cNvSpPr txBox="1">
              <a:spLocks noChangeArrowheads="1"/>
            </p:cNvSpPr>
            <p:nvPr/>
          </p:nvSpPr>
          <p:spPr bwMode="auto">
            <a:xfrm>
              <a:off x="6553200" y="4724400"/>
              <a:ext cx="5572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 dirty="0">
                  <a:latin typeface="Times New Roman" pitchFamily="18" charset="0"/>
                </a:rPr>
                <a:t>Q</a:t>
              </a:r>
              <a:r>
                <a:rPr lang="en-GB" baseline="-25000" dirty="0">
                  <a:latin typeface="Times New Roman" pitchFamily="18" charset="0"/>
                </a:rPr>
                <a:t>2</a:t>
              </a:r>
              <a:endParaRPr lang="en-GB" dirty="0">
                <a:latin typeface="Times New Roman" pitchFamily="18" charset="0"/>
              </a:endParaRPr>
            </a:p>
          </p:txBody>
        </p:sp>
        <p:graphicFrame>
          <p:nvGraphicFramePr>
            <p:cNvPr id="615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75008516"/>
                </p:ext>
              </p:extLst>
            </p:nvPr>
          </p:nvGraphicFramePr>
          <p:xfrm>
            <a:off x="6324600" y="4038600"/>
            <a:ext cx="725488" cy="725488"/>
          </p:xfrm>
          <a:graphic>
            <a:graphicData uri="http://schemas.openxmlformats.org/presentationml/2006/ole">
              <p:oleObj spid="_x0000_s6303" name="Clip" r:id="rId6" imgW="1715040" imgH="1715040" progId="">
                <p:embed/>
              </p:oleObj>
            </a:graphicData>
          </a:graphic>
        </p:graphicFrame>
      </p:grp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4724400" y="2514600"/>
            <a:ext cx="2971800" cy="1295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648200" y="3886200"/>
            <a:ext cx="1905000" cy="835025"/>
            <a:chOff x="4648200" y="3886200"/>
            <a:chExt cx="1905000" cy="835025"/>
          </a:xfrm>
        </p:grpSpPr>
        <p:sp>
          <p:nvSpPr>
            <p:cNvPr id="6168" name="Line 19"/>
            <p:cNvSpPr>
              <a:spLocks noChangeShapeType="1"/>
            </p:cNvSpPr>
            <p:nvPr/>
          </p:nvSpPr>
          <p:spPr bwMode="auto">
            <a:xfrm flipH="1" flipV="1">
              <a:off x="4648200" y="3886200"/>
              <a:ext cx="1905000" cy="4572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5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8711918"/>
                </p:ext>
              </p:extLst>
            </p:nvPr>
          </p:nvGraphicFramePr>
          <p:xfrm>
            <a:off x="5970587" y="4114800"/>
            <a:ext cx="430213" cy="606425"/>
          </p:xfrm>
          <a:graphic>
            <a:graphicData uri="http://schemas.openxmlformats.org/presentationml/2006/ole">
              <p:oleObj spid="_x0000_s6304" name="Equation" r:id="rId7" imgW="190440" imgH="279360" progId="Equation.3">
                <p:embed/>
              </p:oleObj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4648200" y="3886200"/>
            <a:ext cx="1371600" cy="649288"/>
            <a:chOff x="4648200" y="3886200"/>
            <a:chExt cx="1371600" cy="649288"/>
          </a:xfrm>
        </p:grpSpPr>
        <p:graphicFrame>
          <p:nvGraphicFramePr>
            <p:cNvPr id="614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1863296"/>
                </p:ext>
              </p:extLst>
            </p:nvPr>
          </p:nvGraphicFramePr>
          <p:xfrm>
            <a:off x="4724400" y="3886200"/>
            <a:ext cx="611188" cy="649288"/>
          </p:xfrm>
          <a:graphic>
            <a:graphicData uri="http://schemas.openxmlformats.org/presentationml/2006/ole">
              <p:oleObj spid="_x0000_s6305" name="Equation" r:id="rId8" imgW="203024" imgH="215713" progId="Equation.3">
                <p:embed/>
              </p:oleObj>
            </a:graphicData>
          </a:graphic>
        </p:graphicFrame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>
              <a:off x="4648200" y="3886200"/>
              <a:ext cx="137160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381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2106551"/>
              </p:ext>
            </p:extLst>
          </p:nvPr>
        </p:nvGraphicFramePr>
        <p:xfrm>
          <a:off x="609600" y="1977230"/>
          <a:ext cx="3038890" cy="1070769"/>
        </p:xfrm>
        <a:graphic>
          <a:graphicData uri="http://schemas.openxmlformats.org/presentationml/2006/ole">
            <p:oleObj spid="_x0000_s6306" name="Equation" r:id="rId9" imgW="1613160" imgH="559080" progId="Equation.3">
              <p:embed/>
            </p:oleObj>
          </a:graphicData>
        </a:graphic>
      </p:graphicFrame>
      <p:graphicFrame>
        <p:nvGraphicFramePr>
          <p:cNvPr id="3381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9319033"/>
              </p:ext>
            </p:extLst>
          </p:nvPr>
        </p:nvGraphicFramePr>
        <p:xfrm>
          <a:off x="4518025" y="5791200"/>
          <a:ext cx="3765550" cy="841375"/>
        </p:xfrm>
        <a:graphic>
          <a:graphicData uri="http://schemas.openxmlformats.org/presentationml/2006/ole">
            <p:oleObj spid="_x0000_s6307" name="Equation" r:id="rId10" imgW="2629440" imgH="584280" progId="Equation.3">
              <p:embed/>
            </p:oleObj>
          </a:graphicData>
        </a:graphic>
      </p:graphicFrame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3880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"/>
            <a:ext cx="7772400" cy="114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lebih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medan</a:t>
            </a:r>
            <a:r>
              <a:rPr lang="en-US" sz="2800" dirty="0" smtClean="0">
                <a:latin typeface="Berlin Sans FB" pitchFamily="34" charset="0"/>
              </a:rPr>
              <a:t> total di </a:t>
            </a:r>
            <a:r>
              <a:rPr lang="en-US" sz="2800" dirty="0" err="1" smtClean="0">
                <a:latin typeface="Berlin Sans FB" pitchFamily="34" charset="0"/>
              </a:rPr>
              <a:t>suatu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penjumlahan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seluruh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medan</a:t>
            </a:r>
            <a:endParaRPr lang="en-US" sz="2800" dirty="0" smtClean="0">
              <a:latin typeface="Berlin Sans FB" pitchFamily="34" charset="0"/>
            </a:endParaRP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2235228"/>
              </p:ext>
            </p:extLst>
          </p:nvPr>
        </p:nvGraphicFramePr>
        <p:xfrm>
          <a:off x="3124200" y="2057400"/>
          <a:ext cx="2438400" cy="863600"/>
        </p:xfrm>
        <a:graphic>
          <a:graphicData uri="http://schemas.openxmlformats.org/presentationml/2006/ole">
            <p:oleObj spid="_x0000_s7188" name="Equation" r:id="rId3" imgW="1613160" imgH="559080" progId="Equation.3">
              <p:embed/>
            </p:oleObj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57200" y="38100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Ingat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fenomena</a:t>
            </a:r>
            <a:r>
              <a:rPr lang="en-US" sz="2800" dirty="0"/>
              <a:t> </a:t>
            </a:r>
            <a:r>
              <a:rPr lang="en-US" sz="2800" dirty="0" err="1"/>
              <a:t>elektrostatik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bahas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kontinu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dibahas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pertemuan</a:t>
            </a:r>
            <a:r>
              <a:rPr lang="en-US" sz="2800" dirty="0"/>
              <a:t> </a:t>
            </a:r>
            <a:r>
              <a:rPr lang="en-US" sz="2800" dirty="0" err="1"/>
              <a:t>mendatang</a:t>
            </a: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4000" dirty="0" err="1" smtClean="0"/>
              <a:t>Pekerjaan</a:t>
            </a:r>
            <a:r>
              <a:rPr lang="en-US" sz="4000" dirty="0" smtClean="0"/>
              <a:t> </a:t>
            </a:r>
            <a:r>
              <a:rPr lang="en-US" sz="4000" dirty="0" err="1" smtClean="0"/>
              <a:t>Rumah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7924800" cy="5791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b-NO" sz="2400" b="1" dirty="0"/>
              <a:t>GAYA COULOMB</a:t>
            </a:r>
            <a:endParaRPr lang="en-US" sz="3200" dirty="0"/>
          </a:p>
          <a:p>
            <a:pPr marL="571500" lvl="0" indent="-457200">
              <a:buFont typeface="+mj-lt"/>
              <a:buAutoNum type="arabicPeriod"/>
            </a:pPr>
            <a:r>
              <a:rPr lang="nb-NO" sz="2400" dirty="0"/>
              <a:t>Dua partikel titik dengan muatan yang sama. Berapakah muatan di setiap par</a:t>
            </a:r>
            <a:r>
              <a:rPr lang="en-US" sz="2400" dirty="0" err="1"/>
              <a:t>tikel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Coulomb yang </a:t>
            </a:r>
            <a:r>
              <a:rPr lang="en-US" sz="2400" dirty="0" err="1"/>
              <a:t>timbul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2,0 N.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partikel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1,5 </a:t>
            </a:r>
            <a:r>
              <a:rPr lang="en-US" sz="2400" dirty="0" smtClean="0"/>
              <a:t>m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helium </a:t>
            </a:r>
            <a:r>
              <a:rPr lang="en-US" sz="2400" dirty="0" err="1"/>
              <a:t>adalah</a:t>
            </a:r>
            <a:r>
              <a:rPr lang="en-US" sz="2400" dirty="0"/>
              <a:t> +2e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neon + 10e, </a:t>
            </a:r>
            <a:r>
              <a:rPr lang="en-US" sz="2400" dirty="0" err="1"/>
              <a:t>dimana</a:t>
            </a:r>
            <a:r>
              <a:rPr lang="en-US" sz="2400" dirty="0"/>
              <a:t> 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yang </a:t>
            </a:r>
            <a:r>
              <a:rPr lang="en-US" sz="2400" dirty="0" err="1"/>
              <a:t>besarnya</a:t>
            </a:r>
            <a:r>
              <a:rPr lang="en-US" sz="2400" dirty="0"/>
              <a:t> 1,6x10</a:t>
            </a:r>
            <a:r>
              <a:rPr lang="en-US" sz="2400" baseline="30000" dirty="0"/>
              <a:t>-19</a:t>
            </a:r>
            <a:r>
              <a:rPr lang="en-US" sz="2400" dirty="0"/>
              <a:t>C.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elektrostatik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seandainya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3 nanometer</a:t>
            </a:r>
            <a:r>
              <a:rPr lang="en-US" sz="2400" dirty="0" smtClean="0"/>
              <a:t>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/>
              <a:t>model atom Bohr, </a:t>
            </a:r>
            <a:r>
              <a:rPr lang="en-US" sz="2400" dirty="0" err="1"/>
              <a:t>elektron</a:t>
            </a:r>
            <a:r>
              <a:rPr lang="en-US" sz="2400" dirty="0"/>
              <a:t> (q = -e) </a:t>
            </a:r>
            <a:r>
              <a:rPr lang="en-US" sz="2400" dirty="0" err="1"/>
              <a:t>mengelilingi</a:t>
            </a:r>
            <a:r>
              <a:rPr lang="en-US" sz="2400" dirty="0"/>
              <a:t> proton (q = +e)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jari-jari</a:t>
            </a:r>
            <a:r>
              <a:rPr lang="en-US" sz="2400" dirty="0"/>
              <a:t> 5,3 x 10</a:t>
            </a:r>
            <a:r>
              <a:rPr lang="en-US" sz="2400" baseline="30000" dirty="0"/>
              <a:t>-11</a:t>
            </a:r>
            <a:r>
              <a:rPr lang="en-US" sz="2400" dirty="0"/>
              <a:t>. </a:t>
            </a:r>
            <a:r>
              <a:rPr lang="nb-NO" sz="2400" dirty="0"/>
              <a:t>Gaya tarik antara proton dan elektron inilah yang menyebabkan gaya sentripetal pada elektron, hingga elektron dapat tetap </a:t>
            </a:r>
            <a:r>
              <a:rPr lang="nb-NO" sz="2400" dirty="0" smtClean="0"/>
              <a:t>mengorbit</a:t>
            </a:r>
            <a:r>
              <a:rPr lang="nb-NO" sz="2400" dirty="0"/>
              <a:t>.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</a:p>
          <a:p>
            <a:pPr lvl="1"/>
            <a:r>
              <a:rPr lang="nb-NO" dirty="0" smtClean="0"/>
              <a:t>Gaya </a:t>
            </a:r>
            <a:r>
              <a:rPr lang="nb-NO" dirty="0"/>
              <a:t>tarik menarik antara kedua partikel </a:t>
            </a:r>
            <a:r>
              <a:rPr lang="nb-NO" dirty="0" smtClean="0"/>
              <a:t>tersebut</a:t>
            </a:r>
          </a:p>
          <a:p>
            <a:pPr lvl="1"/>
            <a:r>
              <a:rPr lang="nb-NO" dirty="0" smtClean="0"/>
              <a:t>Kecepatan  elektron berputar mengelilingi proton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517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>
            <a:noAutofit/>
          </a:bodyPr>
          <a:lstStyle/>
          <a:p>
            <a:pPr marL="571500" indent="-457200">
              <a:buNone/>
            </a:pPr>
            <a:r>
              <a:rPr lang="nb-NO" sz="2400" dirty="0" smtClean="0"/>
              <a:t>4</a:t>
            </a:r>
            <a:r>
              <a:rPr lang="nb-NO" sz="2400" dirty="0" smtClean="0"/>
              <a:t>. </a:t>
            </a:r>
            <a:r>
              <a:rPr lang="id-ID" sz="2400" dirty="0" smtClean="0"/>
              <a:t>Muatan A, B dan C yang masing-masing nilainya 3 </a:t>
            </a:r>
            <a:r>
              <a:rPr lang="en-US" sz="2400" dirty="0" smtClean="0">
                <a:sym typeface="Symbol"/>
              </a:rPr>
              <a:t></a:t>
            </a:r>
            <a:r>
              <a:rPr lang="id-ID" sz="2400" dirty="0" smtClean="0"/>
              <a:t>C, -5 </a:t>
            </a:r>
            <a:r>
              <a:rPr lang="en-US" sz="2400" dirty="0" smtClean="0">
                <a:sym typeface="Symbol"/>
              </a:rPr>
              <a:t></a:t>
            </a:r>
            <a:r>
              <a:rPr lang="id-ID" sz="2400" dirty="0" smtClean="0"/>
              <a:t>C dan 8 </a:t>
            </a:r>
            <a:r>
              <a:rPr lang="en-US" sz="2400" dirty="0" smtClean="0">
                <a:sym typeface="Symbol"/>
              </a:rPr>
              <a:t></a:t>
            </a:r>
            <a:r>
              <a:rPr lang="id-ID" sz="2400" dirty="0" smtClean="0"/>
              <a:t>C, berada dalam posisi seperti pada gambar di </a:t>
            </a:r>
            <a:r>
              <a:rPr lang="id-ID" sz="2400" dirty="0" smtClean="0"/>
              <a:t>bawah</a:t>
            </a:r>
            <a:r>
              <a:rPr lang="en-US" sz="2400" dirty="0" smtClean="0"/>
              <a:t>. Be</a:t>
            </a:r>
            <a:r>
              <a:rPr lang="nb-NO" sz="2400" dirty="0" smtClean="0"/>
              <a:t>rapakah </a:t>
            </a:r>
            <a:r>
              <a:rPr lang="nb-NO" sz="2400" dirty="0" smtClean="0"/>
              <a:t>jumlah gaya total yang bekerja pada muatan –5 </a:t>
            </a:r>
            <a:r>
              <a:rPr lang="en-US" sz="2400" dirty="0" smtClean="0">
                <a:sym typeface="Symbol"/>
              </a:rPr>
              <a:t></a:t>
            </a:r>
            <a:r>
              <a:rPr lang="nb-NO" sz="2400" dirty="0" smtClean="0"/>
              <a:t>C </a:t>
            </a:r>
            <a:r>
              <a:rPr lang="nb-NO" sz="2400" dirty="0" smtClean="0"/>
              <a:t>?</a:t>
            </a:r>
          </a:p>
          <a:p>
            <a:pPr marL="571500" indent="-457200">
              <a:buNone/>
            </a:pPr>
            <a:endParaRPr lang="nb-NO" sz="2400" dirty="0" smtClean="0"/>
          </a:p>
          <a:p>
            <a:pPr marL="571500" indent="-457200">
              <a:buNone/>
            </a:pPr>
            <a:endParaRPr lang="nb-NO" sz="2400" dirty="0" smtClean="0"/>
          </a:p>
          <a:p>
            <a:pPr marL="571500" indent="-457200">
              <a:buNone/>
            </a:pPr>
            <a:endParaRPr lang="nb-NO" sz="2400" dirty="0" smtClean="0"/>
          </a:p>
          <a:p>
            <a:pPr marL="571500" indent="-457200">
              <a:buNone/>
            </a:pPr>
            <a:r>
              <a:rPr lang="nb-NO" sz="2400" dirty="0" smtClean="0"/>
              <a:t>5</a:t>
            </a:r>
            <a:r>
              <a:rPr lang="nb-NO" sz="2400" dirty="0" smtClean="0"/>
              <a:t>. </a:t>
            </a:r>
            <a:r>
              <a:rPr lang="nb-NO" sz="2400" dirty="0" smtClean="0"/>
              <a:t>Suatu perangkat </a:t>
            </a:r>
            <a:r>
              <a:rPr lang="nb-NO" sz="2400" dirty="0"/>
              <a:t>untuk menghitung muatan listrik yang terdiri dari dua bola identik (m = 0,10 g) bermuatan sama menggantung di ujung tali yang sama panjangnya. </a:t>
            </a:r>
            <a:r>
              <a:rPr lang="nb-NO" sz="2400" dirty="0" smtClean="0"/>
              <a:t>Kedua </a:t>
            </a:r>
            <a:r>
              <a:rPr lang="nb-NO" sz="2400" dirty="0"/>
              <a:t>bola itu ternyata mengalami kesetimbangan. Berapakah muatan bola </a:t>
            </a:r>
            <a:r>
              <a:rPr lang="nb-NO" sz="2400" dirty="0" smtClean="0"/>
              <a:t>?</a:t>
            </a:r>
          </a:p>
          <a:p>
            <a:pPr marL="571500" lvl="0" indent="-457200">
              <a:buNone/>
            </a:pPr>
            <a:r>
              <a:rPr lang="nb-NO" sz="2400" dirty="0" smtClean="0"/>
              <a:t>6</a:t>
            </a:r>
            <a:r>
              <a:rPr lang="nb-NO" sz="2400" dirty="0" smtClean="0"/>
              <a:t>. </a:t>
            </a:r>
            <a:r>
              <a:rPr lang="nb-NO" sz="2400" dirty="0" smtClean="0"/>
              <a:t>Dua </a:t>
            </a:r>
            <a:r>
              <a:rPr lang="nb-NO" sz="2400" dirty="0"/>
              <a:t>buah muatan berada pada sumbu x yaitu 3 </a:t>
            </a:r>
            <a:r>
              <a:rPr lang="en-US" sz="2400" dirty="0">
                <a:sym typeface="Symbol"/>
              </a:rPr>
              <a:t></a:t>
            </a:r>
            <a:r>
              <a:rPr lang="nb-NO" sz="2400" dirty="0"/>
              <a:t>C di x = 0 dan –5 </a:t>
            </a:r>
            <a:r>
              <a:rPr lang="en-US" sz="2400" dirty="0">
                <a:sym typeface="Symbol"/>
              </a:rPr>
              <a:t></a:t>
            </a:r>
            <a:r>
              <a:rPr lang="nb-NO" sz="2400" dirty="0"/>
              <a:t>C di x = 40 cm. </a:t>
            </a:r>
            <a:r>
              <a:rPr lang="en-US" sz="2400" dirty="0"/>
              <a:t>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q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agar </a:t>
            </a:r>
            <a:r>
              <a:rPr lang="en-US" sz="2400" dirty="0" err="1"/>
              <a:t>resultan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padanya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endParaRPr lang="en-US" sz="3200" dirty="0"/>
          </a:p>
          <a:p>
            <a:pPr marL="114300" indent="0">
              <a:buNone/>
            </a:pPr>
            <a:r>
              <a:rPr lang="en-US" sz="2400" b="1" dirty="0"/>
              <a:t> </a:t>
            </a:r>
            <a:endParaRPr lang="en-US" sz="3200" dirty="0"/>
          </a:p>
          <a:p>
            <a:pPr marL="114300" indent="0">
              <a:buNone/>
            </a:pPr>
            <a:r>
              <a:rPr lang="en-US" sz="2400" b="1" dirty="0"/>
              <a:t> </a:t>
            </a:r>
            <a:endParaRPr lang="en-US" sz="3200" dirty="0"/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1905000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179638" y="1752600"/>
            <a:ext cx="4525962" cy="762000"/>
            <a:chOff x="2667" y="3000"/>
            <a:chExt cx="6048" cy="718"/>
          </a:xfrm>
        </p:grpSpPr>
        <p:sp>
          <p:nvSpPr>
            <p:cNvPr id="33795" name="Oval 3"/>
            <p:cNvSpPr>
              <a:spLocks noChangeArrowheads="1"/>
            </p:cNvSpPr>
            <p:nvPr/>
          </p:nvSpPr>
          <p:spPr bwMode="auto">
            <a:xfrm>
              <a:off x="2667" y="3000"/>
              <a:ext cx="576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6" name="Oval 4"/>
            <p:cNvSpPr>
              <a:spLocks noChangeArrowheads="1"/>
            </p:cNvSpPr>
            <p:nvPr/>
          </p:nvSpPr>
          <p:spPr bwMode="auto">
            <a:xfrm>
              <a:off x="8139" y="3000"/>
              <a:ext cx="576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4683" y="3000"/>
              <a:ext cx="576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2955" y="3718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4971" y="3718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67000" y="1981200"/>
            <a:ext cx="99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cm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dirty="0" smtClean="0"/>
              <a:t>0 cm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183042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18437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50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81" name="Group 101"/>
          <p:cNvGraphicFramePr>
            <a:graphicFrameLocks noGrp="1"/>
          </p:cNvGraphicFramePr>
          <p:nvPr>
            <p:ph type="tbl" idx="1"/>
          </p:nvPr>
        </p:nvGraphicFramePr>
        <p:xfrm>
          <a:off x="152400" y="457200"/>
          <a:ext cx="8229600" cy="5702054"/>
        </p:xfrm>
        <a:graphic>
          <a:graphicData uri="http://schemas.openxmlformats.org/drawingml/2006/table">
            <a:tbl>
              <a:tblPr/>
              <a:tblGrid>
                <a:gridCol w="1676400"/>
                <a:gridCol w="1876425"/>
                <a:gridCol w="4676775"/>
              </a:tblGrid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PERTEMUAN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 / TANGGAL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Senin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, 11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Maret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2013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Rencana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Kuliah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18 Maret 2013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 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Statis-1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Coulomb)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25 Maret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Statis-2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Gauss)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III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Statis-3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Potensial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III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 April 2013</a:t>
                      </a:r>
                      <a:endParaRPr kumimoji="0" lang="nb-NO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QUIZ 1 (BAB I, II &amp; III)</a:t>
                      </a:r>
                      <a:endParaRPr kumimoji="0" lang="de-DE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2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15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IV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Dinamis-1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Ohm,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hambatan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Hukum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Kirchoff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IV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22 April 2013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BAB V :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Listrik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Dinamis-2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Kapasitor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Rangkaian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 RC)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Responsi : BAB V</a:t>
                      </a: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Diatur oleh Jurusan</a:t>
                      </a:r>
                      <a:endParaRPr kumimoji="0" lang="nb-NO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UTS (BAB IV &amp; V)</a:t>
                      </a:r>
                      <a:endParaRPr kumimoji="0" lang="sv-SE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06375" y="6477000"/>
            <a:ext cx="3146425" cy="457200"/>
          </a:xfrm>
        </p:spPr>
        <p:txBody>
          <a:bodyPr/>
          <a:lstStyle/>
          <a:p>
            <a:pPr>
              <a:defRPr/>
            </a:pPr>
            <a:fld id="{CEEA877C-80C1-4336-B298-3AEB737CEB80}" type="datetime2">
              <a:rPr lang="en-US" altLang="en-US"/>
              <a:pPr>
                <a:defRPr/>
              </a:pPr>
              <a:t>Monday, March 18, 2013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95400" y="3810000"/>
            <a:ext cx="7010400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Tiga buah muatan seperti pada gambar di atas yang masing-masing q</a:t>
            </a:r>
            <a:r>
              <a:rPr lang="en-US" sz="2200" baseline="-25000">
                <a:latin typeface="Arial" charset="0"/>
              </a:rPr>
              <a:t>1</a:t>
            </a:r>
            <a:r>
              <a:rPr lang="en-US" sz="2200">
                <a:latin typeface="Arial" charset="0"/>
              </a:rPr>
              <a:t> = -1mC terletak di titik A(1,1), q</a:t>
            </a:r>
            <a:r>
              <a:rPr lang="en-US" sz="2200" baseline="-25000">
                <a:latin typeface="Arial" charset="0"/>
              </a:rPr>
              <a:t>2</a:t>
            </a:r>
            <a:r>
              <a:rPr lang="en-US" sz="2200">
                <a:latin typeface="Arial" charset="0"/>
              </a:rPr>
              <a:t> = +1 mC terletak di titik B (0,0), dan q</a:t>
            </a:r>
            <a:r>
              <a:rPr lang="en-US" sz="2200" baseline="-25000">
                <a:latin typeface="Arial" charset="0"/>
              </a:rPr>
              <a:t>3</a:t>
            </a:r>
            <a:r>
              <a:rPr lang="en-US" sz="2200">
                <a:latin typeface="Arial" charset="0"/>
              </a:rPr>
              <a:t> = + 1mC terletak di C(2,0). Tentukan :</a:t>
            </a: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1</a:t>
            </a:r>
            <a:endParaRPr lang="en-US" sz="220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2</a:t>
            </a:r>
            <a:endParaRPr lang="en-US" sz="2200">
              <a:latin typeface="Arial" charset="0"/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4543425" y="1785938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79950" y="15367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1</a:t>
            </a:r>
            <a:endParaRPr lang="en-US" sz="1800">
              <a:latin typeface="Arial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2</a:t>
            </a:r>
            <a:endParaRPr lang="en-US" sz="1800">
              <a:latin typeface="Aria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91000" y="16764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883275" y="3246438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3352800" y="31877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5895975" y="3063875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620000" y="29718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3352800" y="1052513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3233738" y="306705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214688" y="709613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971800" y="3094038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019800" y="2778125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3</a:t>
            </a:r>
            <a:endParaRPr lang="en-US" sz="1800">
              <a:latin typeface="Arial" charset="0"/>
            </a:endParaRP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3352800" y="1905000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648200" y="1905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219200" y="533400"/>
            <a:ext cx="6858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dirty="0">
                <a:latin typeface="Arial" charset="0"/>
              </a:rPr>
              <a:t>7</a:t>
            </a:r>
            <a:r>
              <a:rPr lang="en-US" sz="2200" dirty="0" smtClean="0">
                <a:latin typeface="Arial" charset="0"/>
              </a:rPr>
              <a:t>.</a:t>
            </a:r>
            <a:endParaRPr lang="en-US" sz="2200" dirty="0">
              <a:latin typeface="Arial" charset="0"/>
            </a:endParaRP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/>
      <p:bldP spid="38918" grpId="0"/>
      <p:bldP spid="38919" grpId="0"/>
      <p:bldP spid="38920" grpId="0"/>
      <p:bldP spid="38927" grpId="0"/>
      <p:bldP spid="389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95400" y="3810000"/>
            <a:ext cx="6858000" cy="2103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Tiga buah muatan seperti pada gambar di atas yang masing-masing mempunyai muatan q</a:t>
            </a:r>
            <a:r>
              <a:rPr lang="en-US" sz="2200" baseline="-25000">
                <a:latin typeface="Arial" charset="0"/>
              </a:rPr>
              <a:t>1</a:t>
            </a:r>
            <a:r>
              <a:rPr lang="en-US" sz="2200">
                <a:latin typeface="Arial" charset="0"/>
              </a:rPr>
              <a:t> = -1mC, q</a:t>
            </a:r>
            <a:r>
              <a:rPr lang="en-US" sz="2200" baseline="-25000">
                <a:latin typeface="Arial" charset="0"/>
              </a:rPr>
              <a:t>2</a:t>
            </a:r>
            <a:r>
              <a:rPr lang="en-US" sz="2200">
                <a:latin typeface="Arial" charset="0"/>
              </a:rPr>
              <a:t> = +1 mC, dan q</a:t>
            </a:r>
            <a:r>
              <a:rPr lang="en-US" sz="2200" baseline="-25000">
                <a:latin typeface="Arial" charset="0"/>
              </a:rPr>
              <a:t>3</a:t>
            </a:r>
            <a:r>
              <a:rPr lang="en-US" sz="2200">
                <a:latin typeface="Arial" charset="0"/>
              </a:rPr>
              <a:t> = - 1mC.  Tentukan :</a:t>
            </a: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1</a:t>
            </a:r>
            <a:endParaRPr lang="en-US" sz="220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2</a:t>
            </a:r>
            <a:endParaRPr lang="en-US" sz="2200">
              <a:latin typeface="Arial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543425" y="1785938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1</a:t>
            </a:r>
            <a:endParaRPr lang="en-US" sz="1800">
              <a:latin typeface="Arial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29000" y="15240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4 m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24400" y="2514600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3 m</a:t>
            </a: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543425" y="3336925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333625" y="1800225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572000" y="14605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2</a:t>
            </a:r>
            <a:endParaRPr lang="en-US" sz="1800">
              <a:latin typeface="Arial" charset="0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2438400" y="1905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648200" y="1905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2438400" y="1905000"/>
            <a:ext cx="22098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724400" y="32766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3</a:t>
            </a:r>
            <a:endParaRPr lang="en-US" sz="1800">
              <a:latin typeface="Arial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2971800" y="2590800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5 m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219200" y="533400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dirty="0">
                <a:latin typeface="Arial" charset="0"/>
              </a:rPr>
              <a:t>8</a:t>
            </a:r>
            <a:r>
              <a:rPr lang="en-US" sz="2200" dirty="0" smtClean="0">
                <a:latin typeface="Arial" charset="0"/>
              </a:rPr>
              <a:t>.</a:t>
            </a:r>
            <a:endParaRPr lang="en-US" sz="2200" dirty="0">
              <a:latin typeface="Arial" charset="0"/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/>
      <p:bldP spid="39942" grpId="0"/>
      <p:bldP spid="39943" grpId="0"/>
      <p:bldP spid="39946" grpId="0"/>
      <p:bldP spid="39950" grpId="0"/>
      <p:bldP spid="399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7800" y="3352800"/>
            <a:ext cx="6858000" cy="243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Dua buah bola bermuatan serupa yang masing-masing mempunyai muatan q dan massa m digantung dengan tali yang mempunyai panjang sama, yaitu l. Tentukan sudut </a:t>
            </a:r>
            <a:r>
              <a:rPr lang="en-US" sz="2200">
                <a:latin typeface="Arial" charset="0"/>
                <a:sym typeface="Symbol" pitchFamily="18" charset="2"/>
              </a:rPr>
              <a:t> yang terbentuk seperti pada gambar di atas akibat adanya gaya Coulomb dab gaya berat ! </a:t>
            </a:r>
            <a:r>
              <a:rPr lang="en-US" sz="2200">
                <a:latin typeface="Arial" charset="0"/>
              </a:rPr>
              <a:t> Anggap panjang tali jauh lebih besar dari pada jarak antar muatan.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dirty="0" smtClean="0">
                <a:latin typeface="Arial" charset="0"/>
              </a:rPr>
              <a:t>9</a:t>
            </a:r>
            <a:r>
              <a:rPr lang="en-US" sz="2200" dirty="0" smtClean="0">
                <a:latin typeface="Arial" charset="0"/>
              </a:rPr>
              <a:t>.</a:t>
            </a:r>
            <a:endParaRPr lang="en-US" sz="2200" dirty="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00400" y="762000"/>
            <a:ext cx="2057400" cy="2424113"/>
            <a:chOff x="2016" y="480"/>
            <a:chExt cx="1296" cy="1527"/>
          </a:xfrm>
        </p:grpSpPr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+q</a:t>
              </a:r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2112" y="1632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7D8B7E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2112" y="480"/>
              <a:ext cx="1056" cy="96"/>
            </a:xfrm>
            <a:prstGeom prst="rect">
              <a:avLst/>
            </a:prstGeom>
            <a:gradFill rotWithShape="1">
              <a:gsLst>
                <a:gs pos="0">
                  <a:srgbClr val="7D8B7E"/>
                </a:gs>
                <a:gs pos="100000">
                  <a:srgbClr val="7D8B7E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H="1">
              <a:off x="2208" y="576"/>
              <a:ext cx="43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640" y="576"/>
              <a:ext cx="43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971" name="Oval 11"/>
            <p:cNvSpPr>
              <a:spLocks noChangeArrowheads="1"/>
            </p:cNvSpPr>
            <p:nvPr/>
          </p:nvSpPr>
          <p:spPr bwMode="auto">
            <a:xfrm>
              <a:off x="3024" y="1632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7D8B7E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976" y="1776"/>
              <a:ext cx="33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+q</a:t>
              </a:r>
            </a:p>
          </p:txBody>
        </p:sp>
        <p:sp>
          <p:nvSpPr>
            <p:cNvPr id="40973" name="Arc 13"/>
            <p:cNvSpPr>
              <a:spLocks/>
            </p:cNvSpPr>
            <p:nvPr/>
          </p:nvSpPr>
          <p:spPr bwMode="auto">
            <a:xfrm>
              <a:off x="2468" y="816"/>
              <a:ext cx="347" cy="336"/>
            </a:xfrm>
            <a:custGeom>
              <a:avLst/>
              <a:gdLst>
                <a:gd name="G0" fmla="+- 17441 0 0"/>
                <a:gd name="G1" fmla="+- 0 0 0"/>
                <a:gd name="G2" fmla="+- 21600 0 0"/>
                <a:gd name="T0" fmla="*/ 34875 w 34875"/>
                <a:gd name="T1" fmla="*/ 12753 h 21600"/>
                <a:gd name="T2" fmla="*/ 0 w 34875"/>
                <a:gd name="T3" fmla="*/ 12742 h 21600"/>
                <a:gd name="T4" fmla="*/ 17441 w 3487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875" h="21600" fill="none" extrusionOk="0">
                  <a:moveTo>
                    <a:pt x="34874" y="12752"/>
                  </a:moveTo>
                  <a:cubicBezTo>
                    <a:pt x="30806" y="18313"/>
                    <a:pt x="24330" y="21599"/>
                    <a:pt x="17441" y="21600"/>
                  </a:cubicBezTo>
                  <a:cubicBezTo>
                    <a:pt x="10546" y="21600"/>
                    <a:pt x="4066" y="18309"/>
                    <a:pt x="-1" y="12742"/>
                  </a:cubicBezTo>
                </a:path>
                <a:path w="34875" h="21600" stroke="0" extrusionOk="0">
                  <a:moveTo>
                    <a:pt x="34874" y="12752"/>
                  </a:moveTo>
                  <a:cubicBezTo>
                    <a:pt x="30806" y="18313"/>
                    <a:pt x="24330" y="21599"/>
                    <a:pt x="17441" y="21600"/>
                  </a:cubicBezTo>
                  <a:cubicBezTo>
                    <a:pt x="10546" y="21600"/>
                    <a:pt x="4066" y="18309"/>
                    <a:pt x="-1" y="12742"/>
                  </a:cubicBezTo>
                  <a:lnTo>
                    <a:pt x="1744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2544" y="873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2910" y="1104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  <a:sym typeface="Symbol" pitchFamily="18" charset="2"/>
                </a:rPr>
                <a:t>l</a:t>
              </a: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2208" y="1104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  <a:sym typeface="Symbol" pitchFamily="18" charset="2"/>
                </a:rPr>
                <a:t>l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2188" y="170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219200" y="715962"/>
            <a:ext cx="6858000" cy="2941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 dirty="0" err="1">
                <a:latin typeface="Arial" charset="0"/>
              </a:rPr>
              <a:t>Ada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dua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buah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muatan</a:t>
            </a:r>
            <a:r>
              <a:rPr lang="en-US" sz="2200" dirty="0">
                <a:latin typeface="Arial" charset="0"/>
              </a:rPr>
              <a:t> : Q1 = 2 </a:t>
            </a:r>
            <a:r>
              <a:rPr lang="en-US" sz="2200" dirty="0" err="1">
                <a:latin typeface="Arial" charset="0"/>
              </a:rPr>
              <a:t>mC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dan</a:t>
            </a:r>
            <a:r>
              <a:rPr lang="en-US" sz="2200" dirty="0">
                <a:latin typeface="Arial" charset="0"/>
              </a:rPr>
              <a:t> Q2 = - 5 </a:t>
            </a:r>
            <a:r>
              <a:rPr lang="en-US" sz="2200" dirty="0" err="1">
                <a:latin typeface="Arial" charset="0"/>
              </a:rPr>
              <a:t>mC</a:t>
            </a:r>
            <a:r>
              <a:rPr lang="en-US" sz="2200" dirty="0">
                <a:latin typeface="Arial" charset="0"/>
              </a:rPr>
              <a:t>,</a:t>
            </a:r>
          </a:p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 dirty="0" err="1">
                <a:latin typeface="Arial" charset="0"/>
              </a:rPr>
              <a:t>terpisah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jarak</a:t>
            </a:r>
            <a:r>
              <a:rPr lang="en-US" sz="2200" dirty="0">
                <a:latin typeface="Arial" charset="0"/>
              </a:rPr>
              <a:t> 80 cm. </a:t>
            </a:r>
            <a:r>
              <a:rPr lang="en-US" sz="2200" dirty="0" err="1">
                <a:latin typeface="Arial" charset="0"/>
              </a:rPr>
              <a:t>Hitunglah</a:t>
            </a:r>
            <a:r>
              <a:rPr lang="en-US" sz="2200" dirty="0">
                <a:latin typeface="Arial" charset="0"/>
              </a:rPr>
              <a:t> :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 dirty="0" err="1">
                <a:latin typeface="Arial" charset="0"/>
              </a:rPr>
              <a:t>Berapa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kuat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medan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listrik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dan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arahnya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pada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titik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tepat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di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antara</a:t>
            </a:r>
            <a:r>
              <a:rPr lang="en-US" sz="2200" dirty="0">
                <a:latin typeface="Arial" charset="0"/>
              </a:rPr>
              <a:t> 2 </a:t>
            </a:r>
            <a:r>
              <a:rPr lang="en-US" sz="2200" dirty="0" err="1">
                <a:latin typeface="Arial" charset="0"/>
              </a:rPr>
              <a:t>buah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muatan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tersebut</a:t>
            </a:r>
            <a:endParaRPr lang="en-US" sz="2200" dirty="0">
              <a:latin typeface="Arial" charset="0"/>
            </a:endParaRP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 dirty="0" err="1">
                <a:latin typeface="Arial" charset="0"/>
              </a:rPr>
              <a:t>Dimanakah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posisi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muatan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ketiga</a:t>
            </a:r>
            <a:r>
              <a:rPr lang="en-US" sz="2200" dirty="0">
                <a:latin typeface="Arial" charset="0"/>
              </a:rPr>
              <a:t> agar </a:t>
            </a:r>
            <a:r>
              <a:rPr lang="en-US" sz="2200" dirty="0" err="1">
                <a:latin typeface="Arial" charset="0"/>
              </a:rPr>
              <a:t>kuat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medan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listriknya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sama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dengan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nol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 err="1">
                <a:latin typeface="Arial" charset="0"/>
              </a:rPr>
              <a:t>berapa</a:t>
            </a:r>
            <a:r>
              <a:rPr lang="en-US" sz="2200" dirty="0">
                <a:latin typeface="Arial" charset="0"/>
              </a:rPr>
              <a:t> </a:t>
            </a:r>
            <a:r>
              <a:rPr lang="en-US" sz="2200" dirty="0" err="1">
                <a:latin typeface="Arial" charset="0"/>
              </a:rPr>
              <a:t>jaraknya</a:t>
            </a:r>
            <a:r>
              <a:rPr lang="en-US" sz="2200" dirty="0">
                <a:latin typeface="Arial" charset="0"/>
              </a:rPr>
              <a:t>  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3400" y="715962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dirty="0" smtClean="0">
                <a:latin typeface="Arial" charset="0"/>
              </a:rPr>
              <a:t>10.</a:t>
            </a:r>
            <a:endParaRPr lang="en-US" sz="2200" dirty="0">
              <a:latin typeface="Arial" charset="0"/>
            </a:endParaRP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524000" y="4724400"/>
            <a:ext cx="68580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 i="1" u="sng">
                <a:latin typeface="Arial" charset="0"/>
              </a:rPr>
              <a:t>DIKUMPULKAN MINGGU DEPAN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Berlin Sans FB Demi" pitchFamily="34" charset="0"/>
              </a:rPr>
              <a:t>Fenomena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Listrik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Statis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5029200" cy="457200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nb-NO" sz="2800" dirty="0">
                <a:latin typeface="Berlin Sans FB" pitchFamily="34" charset="0"/>
              </a:rPr>
              <a:t>2600 tahun yang lalu, </a:t>
            </a:r>
            <a:r>
              <a:rPr lang="nb-NO" sz="2800" i="1" dirty="0">
                <a:latin typeface="Berlin Sans FB" pitchFamily="34" charset="0"/>
              </a:rPr>
              <a:t>Thales of Miletus</a:t>
            </a:r>
            <a:r>
              <a:rPr lang="nb-NO" sz="2800" dirty="0">
                <a:latin typeface="Berlin Sans FB" pitchFamily="34" charset="0"/>
              </a:rPr>
              <a:t> telah  memperhatikan fenomena sebuah benda  fosil mirip kaca atau resin yang digosokkan dapat menarik benda-benda tertentu secara “ajaib”, misalnya pakaian yang terbuat dari bulu binatang (fur). 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8787" y="1738312"/>
            <a:ext cx="2371725" cy="1781175"/>
          </a:xfrm>
          <a:noFill/>
        </p:spPr>
      </p:pic>
      <p:pic>
        <p:nvPicPr>
          <p:cNvPr id="6150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486400" y="3810000"/>
            <a:ext cx="2295525" cy="1943100"/>
          </a:xfrm>
          <a:noFill/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810000"/>
            <a:ext cx="6477000" cy="1752600"/>
          </a:xfrm>
        </p:spPr>
        <p:txBody>
          <a:bodyPr>
            <a:noAutofit/>
          </a:bodyPr>
          <a:lstStyle/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dirty="0">
                <a:latin typeface="Berlin Sans FB" pitchFamily="34" charset="0"/>
              </a:rPr>
              <a:t>Pada Tahun 1700-an, seorang Ilmuan bernama Du Fay menunjukkan bahwa ada dua jenis gejala kelistrikan statik.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nb-NO" sz="2800" i="1" dirty="0" smtClean="0">
                <a:latin typeface="Berlin Sans FB" pitchFamily="34" charset="0"/>
              </a:rPr>
              <a:t>Resinous </a:t>
            </a:r>
            <a:r>
              <a:rPr lang="nb-NO" sz="2800" dirty="0" smtClean="0">
                <a:latin typeface="Berlin Sans FB" pitchFamily="34" charset="0"/>
              </a:rPr>
              <a:t>(-) </a:t>
            </a:r>
            <a:r>
              <a:rPr lang="nb-NO" sz="2800" dirty="0">
                <a:latin typeface="Berlin Sans FB" pitchFamily="34" charset="0"/>
              </a:rPr>
              <a:t>dan </a:t>
            </a:r>
            <a:r>
              <a:rPr lang="nb-NO" sz="2800" i="1" dirty="0" smtClean="0">
                <a:latin typeface="Berlin Sans FB" pitchFamily="34" charset="0"/>
              </a:rPr>
              <a:t>vitreous </a:t>
            </a:r>
            <a:r>
              <a:rPr lang="nb-NO" sz="2800" dirty="0" smtClean="0">
                <a:latin typeface="Berlin Sans FB" pitchFamily="34" charset="0"/>
              </a:rPr>
              <a:t>(+).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9226" name="Picture 10" descr="du fa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3886200"/>
            <a:ext cx="1448578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609600"/>
            <a:ext cx="8210550" cy="2895600"/>
            <a:chOff x="288" y="384"/>
            <a:chExt cx="5172" cy="1824"/>
          </a:xfrm>
        </p:grpSpPr>
        <p:pic>
          <p:nvPicPr>
            <p:cNvPr id="20485" name="Picture 4" descr="william gilber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528"/>
              <a:ext cx="900" cy="122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384"/>
              <a:ext cx="427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nb-NO" sz="2800" dirty="0"/>
                <a:t>Pada tahun 1600-an, William Gilbert menamai gejala batu ambar ini dan gejala apapun yang serupa sebagai </a:t>
              </a:r>
              <a:r>
                <a:rPr lang="nb-NO" sz="2800" i="1" dirty="0"/>
                <a:t>Electric</a:t>
              </a:r>
              <a:r>
                <a:rPr lang="nb-NO" sz="2800" dirty="0"/>
                <a:t> (dalam bahasa Yunani batu ambar disebut electron) atau dalam bahasa Indonesia disebut listrik (bukan elektron).</a:t>
              </a:r>
              <a:r>
                <a:rPr lang="en-US" sz="2800" dirty="0"/>
                <a:t> </a:t>
              </a:r>
            </a:p>
          </p:txBody>
        </p:sp>
      </p:grp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657600"/>
            <a:ext cx="6400800" cy="2362200"/>
          </a:xfrm>
        </p:spPr>
        <p:txBody>
          <a:bodyPr/>
          <a:lstStyle/>
          <a:p>
            <a:r>
              <a:rPr lang="nb-NO" sz="2800" dirty="0" smtClean="0">
                <a:latin typeface="Berlin Sans FB" pitchFamily="34" charset="0"/>
              </a:rPr>
              <a:t>Robert A. Millikan (1869-1953) mencari harga muatan yang paling kecil hasilnya ternyata 1,6 x 10</a:t>
            </a:r>
            <a:r>
              <a:rPr lang="nb-NO" sz="2800" baseline="30000" dirty="0" smtClean="0">
                <a:latin typeface="Berlin Sans FB" pitchFamily="34" charset="0"/>
              </a:rPr>
              <a:t>-19</a:t>
            </a:r>
            <a:r>
              <a:rPr lang="nb-NO" sz="2800" dirty="0" smtClean="0">
                <a:latin typeface="Berlin Sans FB" pitchFamily="34" charset="0"/>
              </a:rPr>
              <a:t> Coulomb (Elektron) melalui percobaan tetes-minyak Millikan</a:t>
            </a:r>
            <a:endParaRPr lang="en-US" sz="2800" dirty="0" smtClean="0">
              <a:latin typeface="Berlin Sans FB" pitchFamily="34" charset="0"/>
            </a:endParaRPr>
          </a:p>
        </p:txBody>
      </p:sp>
      <p:pic>
        <p:nvPicPr>
          <p:cNvPr id="13327" name="Picture 15" descr="millik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852" y="3733799"/>
            <a:ext cx="1676400" cy="2370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04800" y="609600"/>
            <a:ext cx="6934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b-NO" sz="2800" dirty="0"/>
              <a:t>Benjamin Franklin pada tahun 1752 kemudian menyatakan bahwa fenomena kilat dan batu ambar merupakan gejala yang sama dan menamakan (memberi tanda) kedua jenis listrik (muatan listrik) ini sebagai positif (+) dan negatif (-) </a:t>
            </a:r>
            <a:r>
              <a:rPr lang="nb-NO" sz="2800" dirty="0">
                <a:hlinkClick r:id="rId3" action="ppaction://hlinkfile"/>
              </a:rPr>
              <a:t>(demo)</a:t>
            </a:r>
            <a:r>
              <a:rPr lang="en-US" sz="2800" dirty="0">
                <a:hlinkClick r:id="rId3" action="ppaction://hlinkfile"/>
              </a:rPr>
              <a:t> </a:t>
            </a:r>
            <a:endParaRPr lang="en-US" sz="2800" dirty="0"/>
          </a:p>
        </p:txBody>
      </p:sp>
      <p:pic>
        <p:nvPicPr>
          <p:cNvPr id="13321" name="Picture 9" descr="franklin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1999"/>
            <a:ext cx="1676400" cy="2138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>
                <a:latin typeface="Berlin Sans FB Demi" pitchFamily="34" charset="0"/>
              </a:rPr>
              <a:t>Penyebab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Gejala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Listrik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Statis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3820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Setiap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benda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terdiri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muatan-muatan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listrik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elektron</a:t>
            </a:r>
            <a:r>
              <a:rPr lang="en-US" sz="2800" dirty="0" smtClean="0">
                <a:latin typeface="Berlin Sans FB" pitchFamily="34" charset="0"/>
              </a:rPr>
              <a:t>, proton </a:t>
            </a:r>
            <a:r>
              <a:rPr lang="en-US" sz="2800" dirty="0" err="1" smtClean="0">
                <a:latin typeface="Berlin Sans FB" pitchFamily="34" charset="0"/>
              </a:rPr>
              <a:t>dll</a:t>
            </a:r>
            <a:endParaRPr lang="en-US" sz="2800" dirty="0" smtClean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erlin Sans FB" pitchFamily="34" charset="0"/>
              </a:rPr>
              <a:t>Benda yang “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memiliki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”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benda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jumlah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negatif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positif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seimbang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sehingga</a:t>
            </a:r>
            <a:r>
              <a:rPr lang="en-US" sz="2800" dirty="0" smtClean="0">
                <a:latin typeface="Berlin Sans FB" pitchFamily="34" charset="0"/>
              </a:rPr>
              <a:t> total </a:t>
            </a:r>
            <a:r>
              <a:rPr lang="en-US" sz="2800" dirty="0" err="1" smtClean="0">
                <a:latin typeface="Berlin Sans FB" pitchFamily="34" charset="0"/>
              </a:rPr>
              <a:t>muatan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netral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nol</a:t>
            </a:r>
            <a:endParaRPr lang="en-US" sz="2800" dirty="0" smtClean="0">
              <a:latin typeface="Berlin Sans FB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62400" y="3429000"/>
            <a:ext cx="3962400" cy="1981200"/>
            <a:chOff x="2496" y="2352"/>
            <a:chExt cx="2496" cy="1248"/>
          </a:xfrm>
        </p:grpSpPr>
        <p:sp>
          <p:nvSpPr>
            <p:cNvPr id="22534" name="Oval 5"/>
            <p:cNvSpPr>
              <a:spLocks noChangeArrowheads="1"/>
            </p:cNvSpPr>
            <p:nvPr/>
          </p:nvSpPr>
          <p:spPr bwMode="auto">
            <a:xfrm>
              <a:off x="2496" y="2451"/>
              <a:ext cx="1193" cy="114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39998"/>
                  </a:srgbClr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Oval 6"/>
            <p:cNvSpPr>
              <a:spLocks noChangeArrowheads="1"/>
            </p:cNvSpPr>
            <p:nvPr/>
          </p:nvSpPr>
          <p:spPr bwMode="auto">
            <a:xfrm>
              <a:off x="2936" y="2875"/>
              <a:ext cx="300" cy="298"/>
            </a:xfrm>
            <a:prstGeom prst="ellipse">
              <a:avLst/>
            </a:prstGeom>
            <a:gradFill rotWithShape="1">
              <a:gsLst>
                <a:gs pos="0">
                  <a:srgbClr val="737373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2959" y="2888"/>
              <a:ext cx="30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r>
                <a:rPr lang="en-US" sz="2000" b="1">
                  <a:latin typeface="Arial Black" pitchFamily="34" charset="0"/>
                </a:rPr>
                <a:t>+</a:t>
              </a:r>
              <a:endParaRPr lang="en-US"/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 flipV="1">
              <a:off x="3536" y="2650"/>
              <a:ext cx="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Text Box 9"/>
            <p:cNvSpPr txBox="1">
              <a:spLocks noChangeArrowheads="1"/>
            </p:cNvSpPr>
            <p:nvPr/>
          </p:nvSpPr>
          <p:spPr bwMode="auto">
            <a:xfrm>
              <a:off x="4160" y="2352"/>
              <a:ext cx="83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endParaRPr lang="en-US" sz="1200" b="1" dirty="0" smtClean="0">
                <a:latin typeface="Berlin Sans FB Demi" pitchFamily="34" charset="0"/>
              </a:endParaRPr>
            </a:p>
            <a:p>
              <a:pPr algn="ctr"/>
              <a:r>
                <a:rPr lang="en-US" sz="1200" b="1" dirty="0" err="1" smtClean="0">
                  <a:latin typeface="Berlin Sans FB Demi" pitchFamily="34" charset="0"/>
                </a:rPr>
                <a:t>Awan</a:t>
              </a:r>
              <a:r>
                <a:rPr lang="en-US" sz="1200" b="1" dirty="0" smtClean="0">
                  <a:latin typeface="Berlin Sans FB Demi" pitchFamily="34" charset="0"/>
                </a:rPr>
                <a:t> </a:t>
              </a:r>
              <a:r>
                <a:rPr lang="en-US" sz="1200" b="1" dirty="0" err="1">
                  <a:latin typeface="Berlin Sans FB Demi" pitchFamily="34" charset="0"/>
                </a:rPr>
                <a:t>elektron</a:t>
              </a:r>
              <a:endParaRPr lang="en-US" dirty="0"/>
            </a:p>
          </p:txBody>
        </p:sp>
        <p:sp>
          <p:nvSpPr>
            <p:cNvPr id="22539" name="Line 10"/>
            <p:cNvSpPr>
              <a:spLocks noChangeShapeType="1"/>
            </p:cNvSpPr>
            <p:nvPr/>
          </p:nvSpPr>
          <p:spPr bwMode="auto">
            <a:xfrm flipV="1">
              <a:off x="3224" y="2849"/>
              <a:ext cx="832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11"/>
            <p:cNvSpPr txBox="1">
              <a:spLocks noChangeArrowheads="1"/>
            </p:cNvSpPr>
            <p:nvPr/>
          </p:nvSpPr>
          <p:spPr bwMode="auto">
            <a:xfrm>
              <a:off x="3952" y="2749"/>
              <a:ext cx="6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r>
                <a:rPr lang="en-US" sz="1200" b="1">
                  <a:latin typeface="Berlin Sans FB Demi" pitchFamily="34" charset="0"/>
                </a:rPr>
                <a:t>proton</a:t>
              </a:r>
              <a:endParaRPr lang="en-US"/>
            </a:p>
          </p:txBody>
        </p:sp>
      </p:grp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28600" y="5403274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berpindah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lain,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digosokkan</a:t>
            </a:r>
            <a:r>
              <a:rPr lang="en-US" sz="2800" dirty="0"/>
              <a:t>.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kaca</a:t>
            </a:r>
            <a:r>
              <a:rPr lang="en-US" sz="2800" dirty="0"/>
              <a:t> </a:t>
            </a:r>
            <a:r>
              <a:rPr lang="en-US" sz="2800" dirty="0" err="1"/>
              <a:t>digosok</a:t>
            </a:r>
            <a:r>
              <a:rPr lang="en-US" sz="2800" dirty="0"/>
              <a:t> </a:t>
            </a:r>
            <a:r>
              <a:rPr lang="en-US" sz="2800" dirty="0" err="1"/>
              <a:t>kain</a:t>
            </a:r>
            <a:r>
              <a:rPr lang="en-US" sz="2800" dirty="0"/>
              <a:t> </a:t>
            </a:r>
            <a:r>
              <a:rPr lang="en-US" sz="2800" dirty="0" err="1"/>
              <a:t>sutera</a:t>
            </a:r>
            <a:endParaRPr lang="en-US" sz="280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153400" cy="175260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err="1">
                <a:latin typeface="Berlin Sans FB" pitchFamily="34" charset="0"/>
              </a:rPr>
              <a:t>Contoh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jika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batang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gelas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digosok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oleh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kain</a:t>
            </a:r>
            <a:r>
              <a:rPr lang="en-US" sz="2800" dirty="0">
                <a:latin typeface="Berlin Sans FB" pitchFamily="34" charset="0"/>
              </a:rPr>
              <a:t> sutra, </a:t>
            </a:r>
            <a:r>
              <a:rPr lang="en-US" sz="2800" dirty="0" err="1">
                <a:latin typeface="Berlin Sans FB" pitchFamily="34" charset="0"/>
              </a:rPr>
              <a:t>elektron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dari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gelas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berpindah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kain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sehingga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batang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gelas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bermuatan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positif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menarik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balon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konduktor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bermuatan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negatif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  <a:hlinkClick r:id="rId2" action="ppaction://hlinkfile"/>
              </a:rPr>
              <a:t>(demo)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70164" y="4191000"/>
            <a:ext cx="8153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digosok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bulu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,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berpindah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bulu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bermuatan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balon</a:t>
            </a:r>
            <a:r>
              <a:rPr lang="en-US" sz="2800" dirty="0"/>
              <a:t> </a:t>
            </a:r>
            <a:r>
              <a:rPr lang="en-US" sz="2800" dirty="0" err="1"/>
              <a:t>konduktor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bermuatan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>
                <a:hlinkClick r:id="rId3" action="ppaction://hlinkfile"/>
              </a:rPr>
              <a:t>(demo)</a:t>
            </a:r>
            <a:endParaRPr lang="en-US" sz="280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70164" y="2286000"/>
            <a:ext cx="8153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Balon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menyentuhkan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keduanya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bermuatan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menolak</a:t>
            </a:r>
            <a:r>
              <a:rPr lang="en-US" sz="2800" dirty="0"/>
              <a:t> </a:t>
            </a:r>
            <a:r>
              <a:rPr lang="en-US" sz="2800" dirty="0">
                <a:hlinkClick r:id="rId4" action="ppaction://hlinkfile"/>
              </a:rPr>
              <a:t>(demo)</a:t>
            </a:r>
            <a:endParaRPr lang="en-US" sz="2800" dirty="0"/>
          </a:p>
        </p:txBody>
      </p:sp>
      <p:sp>
        <p:nvSpPr>
          <p:cNvPr id="23557" name="Text Box 6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Demo </a:t>
            </a:r>
            <a:r>
              <a:rPr lang="en-US" dirty="0" err="1"/>
              <a:t>lainnya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235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Berlin Sans FB Demi" pitchFamily="34" charset="0"/>
              </a:rPr>
              <a:t>Gaya </a:t>
            </a:r>
            <a:r>
              <a:rPr lang="en-US" sz="3600" dirty="0" err="1">
                <a:latin typeface="Berlin Sans FB Demi" pitchFamily="34" charset="0"/>
              </a:rPr>
              <a:t>Elektrostatik</a:t>
            </a:r>
            <a:r>
              <a:rPr lang="en-US" sz="3600" dirty="0">
                <a:latin typeface="Berlin Sans FB Demi" pitchFamily="34" charset="0"/>
              </a:rPr>
              <a:t/>
            </a:r>
            <a:br>
              <a:rPr lang="en-US" sz="3600" dirty="0">
                <a:latin typeface="Berlin Sans FB Demi" pitchFamily="34" charset="0"/>
              </a:rPr>
            </a:br>
            <a:r>
              <a:rPr lang="en-US" sz="2400" dirty="0" err="1">
                <a:latin typeface="Berlin Sans FB Demi" pitchFamily="34" charset="0"/>
              </a:rPr>
              <a:t>Berapa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besar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gaya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elektrostatik</a:t>
            </a:r>
            <a:r>
              <a:rPr lang="en-US" sz="2400" dirty="0">
                <a:latin typeface="Berlin Sans FB Demi" pitchFamily="34" charset="0"/>
              </a:rPr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5334000" cy="3429000"/>
          </a:xfrm>
        </p:spPr>
        <p:txBody>
          <a:bodyPr>
            <a:noAutofit/>
          </a:bodyPr>
          <a:lstStyle/>
          <a:p>
            <a:r>
              <a:rPr lang="nb-NO" sz="2800" dirty="0" smtClean="0">
                <a:latin typeface="Berlin Sans FB" pitchFamily="34" charset="0"/>
              </a:rPr>
              <a:t>Pada tahun 1768, melalui sebuah percobaan, Coulomb mendapatkan Gaya elektrostatik berbanding terbalik dengan kuadrat jarak antar benda/muatan dan sebanding dengan besarnya muatan benda tersebut. </a:t>
            </a:r>
            <a:endParaRPr lang="en-US" sz="2800" dirty="0" smtClean="0">
              <a:latin typeface="Berlin Sans FB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800" y="1600200"/>
            <a:ext cx="3100388" cy="3970338"/>
            <a:chOff x="3861" y="2264"/>
            <a:chExt cx="4881" cy="6252"/>
          </a:xfrm>
        </p:grpSpPr>
        <p:sp>
          <p:nvSpPr>
            <p:cNvPr id="24585" name="Line 5"/>
            <p:cNvSpPr>
              <a:spLocks noChangeShapeType="1"/>
            </p:cNvSpPr>
            <p:nvPr/>
          </p:nvSpPr>
          <p:spPr bwMode="auto">
            <a:xfrm>
              <a:off x="6558" y="2574"/>
              <a:ext cx="0" cy="468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Arc 6" descr="Newsprint"/>
            <p:cNvSpPr>
              <a:spLocks/>
            </p:cNvSpPr>
            <p:nvPr/>
          </p:nvSpPr>
          <p:spPr bwMode="auto">
            <a:xfrm>
              <a:off x="5118" y="5944"/>
              <a:ext cx="2880" cy="895"/>
            </a:xfrm>
            <a:custGeom>
              <a:avLst/>
              <a:gdLst>
                <a:gd name="T0" fmla="*/ 1634 w 43200"/>
                <a:gd name="T1" fmla="*/ 0 h 43004"/>
                <a:gd name="T2" fmla="*/ 1234 w 43200"/>
                <a:gd name="T3" fmla="*/ 1 h 43004"/>
                <a:gd name="T4" fmla="*/ 1440 w 43200"/>
                <a:gd name="T5" fmla="*/ 445 h 43004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004"/>
                <a:gd name="T11" fmla="*/ 43200 w 43200"/>
                <a:gd name="T12" fmla="*/ 43004 h 430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004" fill="none" extrusionOk="0">
                  <a:moveTo>
                    <a:pt x="24505" y="0"/>
                  </a:moveTo>
                  <a:cubicBezTo>
                    <a:pt x="35214" y="1454"/>
                    <a:pt x="43200" y="10597"/>
                    <a:pt x="43200" y="21404"/>
                  </a:cubicBezTo>
                  <a:cubicBezTo>
                    <a:pt x="43200" y="33333"/>
                    <a:pt x="33529" y="43004"/>
                    <a:pt x="21600" y="43004"/>
                  </a:cubicBezTo>
                  <a:cubicBezTo>
                    <a:pt x="9670" y="43004"/>
                    <a:pt x="0" y="33333"/>
                    <a:pt x="0" y="21404"/>
                  </a:cubicBezTo>
                  <a:cubicBezTo>
                    <a:pt x="-1" y="10669"/>
                    <a:pt x="7882" y="1564"/>
                    <a:pt x="18505" y="26"/>
                  </a:cubicBezTo>
                </a:path>
                <a:path w="43200" h="43004" stroke="0" extrusionOk="0">
                  <a:moveTo>
                    <a:pt x="24505" y="0"/>
                  </a:moveTo>
                  <a:cubicBezTo>
                    <a:pt x="35214" y="1454"/>
                    <a:pt x="43200" y="10597"/>
                    <a:pt x="43200" y="21404"/>
                  </a:cubicBezTo>
                  <a:cubicBezTo>
                    <a:pt x="43200" y="33333"/>
                    <a:pt x="33529" y="43004"/>
                    <a:pt x="21600" y="43004"/>
                  </a:cubicBezTo>
                  <a:cubicBezTo>
                    <a:pt x="9670" y="43004"/>
                    <a:pt x="0" y="33333"/>
                    <a:pt x="0" y="21404"/>
                  </a:cubicBezTo>
                  <a:cubicBezTo>
                    <a:pt x="-1" y="10669"/>
                    <a:pt x="7882" y="1564"/>
                    <a:pt x="18505" y="26"/>
                  </a:cubicBezTo>
                  <a:lnTo>
                    <a:pt x="21600" y="21404"/>
                  </a:lnTo>
                  <a:close/>
                </a:path>
              </a:pathLst>
            </a:custGeom>
            <a:blipFill dpi="0" rotWithShape="1">
              <a:blip r:embed="rId2">
                <a:alphaModFix amt="40000"/>
              </a:blip>
              <a:srcRect/>
              <a:tile tx="0" ty="0" sx="100000" sy="100000" flip="none" algn="tl"/>
            </a:blip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Arc 7"/>
            <p:cNvSpPr>
              <a:spLocks/>
            </p:cNvSpPr>
            <p:nvPr/>
          </p:nvSpPr>
          <p:spPr bwMode="auto">
            <a:xfrm>
              <a:off x="5121" y="8019"/>
              <a:ext cx="2880" cy="497"/>
            </a:xfrm>
            <a:custGeom>
              <a:avLst/>
              <a:gdLst>
                <a:gd name="T0" fmla="*/ 2880 w 43200"/>
                <a:gd name="T1" fmla="*/ 46 h 23909"/>
                <a:gd name="T2" fmla="*/ 8 w 43200"/>
                <a:gd name="T3" fmla="*/ 0 h 23909"/>
                <a:gd name="T4" fmla="*/ 1440 w 43200"/>
                <a:gd name="T5" fmla="*/ 48 h 2390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09"/>
                <a:gd name="T11" fmla="*/ 43200 w 43200"/>
                <a:gd name="T12" fmla="*/ 23909 h 239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09" fill="none" extrusionOk="0">
                  <a:moveTo>
                    <a:pt x="43199" y="2213"/>
                  </a:moveTo>
                  <a:cubicBezTo>
                    <a:pt x="43199" y="2245"/>
                    <a:pt x="43200" y="2277"/>
                    <a:pt x="43200" y="2309"/>
                  </a:cubicBezTo>
                  <a:cubicBezTo>
                    <a:pt x="43200" y="14238"/>
                    <a:pt x="33529" y="23909"/>
                    <a:pt x="21600" y="23909"/>
                  </a:cubicBezTo>
                  <a:cubicBezTo>
                    <a:pt x="9670" y="23909"/>
                    <a:pt x="0" y="14238"/>
                    <a:pt x="0" y="2309"/>
                  </a:cubicBezTo>
                  <a:cubicBezTo>
                    <a:pt x="-1" y="1537"/>
                    <a:pt x="41" y="766"/>
                    <a:pt x="123" y="-1"/>
                  </a:cubicBezTo>
                </a:path>
                <a:path w="43200" h="23909" stroke="0" extrusionOk="0">
                  <a:moveTo>
                    <a:pt x="43199" y="2213"/>
                  </a:moveTo>
                  <a:cubicBezTo>
                    <a:pt x="43199" y="2245"/>
                    <a:pt x="43200" y="2277"/>
                    <a:pt x="43200" y="2309"/>
                  </a:cubicBezTo>
                  <a:cubicBezTo>
                    <a:pt x="43200" y="14238"/>
                    <a:pt x="33529" y="23909"/>
                    <a:pt x="21600" y="23909"/>
                  </a:cubicBezTo>
                  <a:cubicBezTo>
                    <a:pt x="9670" y="23909"/>
                    <a:pt x="0" y="14238"/>
                    <a:pt x="0" y="2309"/>
                  </a:cubicBezTo>
                  <a:cubicBezTo>
                    <a:pt x="-1" y="1537"/>
                    <a:pt x="41" y="766"/>
                    <a:pt x="123" y="-1"/>
                  </a:cubicBezTo>
                  <a:lnTo>
                    <a:pt x="21600" y="2309"/>
                  </a:lnTo>
                  <a:close/>
                </a:path>
              </a:pathLst>
            </a:custGeom>
            <a:solidFill>
              <a:srgbClr val="C0C0C0">
                <a:alpha val="39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Arc 8"/>
            <p:cNvSpPr>
              <a:spLocks/>
            </p:cNvSpPr>
            <p:nvPr/>
          </p:nvSpPr>
          <p:spPr bwMode="auto">
            <a:xfrm flipV="1">
              <a:off x="5118" y="7613"/>
              <a:ext cx="2877" cy="458"/>
            </a:xfrm>
            <a:custGeom>
              <a:avLst/>
              <a:gdLst>
                <a:gd name="T0" fmla="*/ 2877 w 43157"/>
                <a:gd name="T1" fmla="*/ 0 h 22019"/>
                <a:gd name="T2" fmla="*/ 0 w 43157"/>
                <a:gd name="T3" fmla="*/ 37 h 22019"/>
                <a:gd name="T4" fmla="*/ 1437 w 43157"/>
                <a:gd name="T5" fmla="*/ 9 h 22019"/>
                <a:gd name="T6" fmla="*/ 0 60000 65536"/>
                <a:gd name="T7" fmla="*/ 0 60000 65536"/>
                <a:gd name="T8" fmla="*/ 0 60000 65536"/>
                <a:gd name="T9" fmla="*/ 0 w 43157"/>
                <a:gd name="T10" fmla="*/ 0 h 22019"/>
                <a:gd name="T11" fmla="*/ 43157 w 43157"/>
                <a:gd name="T12" fmla="*/ 22019 h 220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57" h="22019" fill="none" extrusionOk="0">
                  <a:moveTo>
                    <a:pt x="43152" y="0"/>
                  </a:moveTo>
                  <a:cubicBezTo>
                    <a:pt x="43155" y="139"/>
                    <a:pt x="43157" y="279"/>
                    <a:pt x="43157" y="419"/>
                  </a:cubicBezTo>
                  <a:cubicBezTo>
                    <a:pt x="43157" y="12348"/>
                    <a:pt x="33486" y="22019"/>
                    <a:pt x="21557" y="22019"/>
                  </a:cubicBezTo>
                  <a:cubicBezTo>
                    <a:pt x="10159" y="22019"/>
                    <a:pt x="722" y="13162"/>
                    <a:pt x="0" y="1787"/>
                  </a:cubicBezTo>
                </a:path>
                <a:path w="43157" h="22019" stroke="0" extrusionOk="0">
                  <a:moveTo>
                    <a:pt x="43152" y="0"/>
                  </a:moveTo>
                  <a:cubicBezTo>
                    <a:pt x="43155" y="139"/>
                    <a:pt x="43157" y="279"/>
                    <a:pt x="43157" y="419"/>
                  </a:cubicBezTo>
                  <a:cubicBezTo>
                    <a:pt x="43157" y="12348"/>
                    <a:pt x="33486" y="22019"/>
                    <a:pt x="21557" y="22019"/>
                  </a:cubicBezTo>
                  <a:cubicBezTo>
                    <a:pt x="10159" y="22019"/>
                    <a:pt x="722" y="13162"/>
                    <a:pt x="0" y="1787"/>
                  </a:cubicBezTo>
                  <a:lnTo>
                    <a:pt x="21557" y="419"/>
                  </a:lnTo>
                  <a:close/>
                </a:path>
              </a:pathLst>
            </a:custGeom>
            <a:solidFill>
              <a:srgbClr val="C0C0C0">
                <a:alpha val="39999"/>
              </a:srgbClr>
            </a:solidFill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9"/>
            <p:cNvSpPr>
              <a:spLocks noChangeShapeType="1"/>
            </p:cNvSpPr>
            <p:nvPr/>
          </p:nvSpPr>
          <p:spPr bwMode="auto">
            <a:xfrm flipV="1">
              <a:off x="5122" y="6452"/>
              <a:ext cx="0" cy="16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0"/>
            <p:cNvSpPr>
              <a:spLocks noChangeShapeType="1"/>
            </p:cNvSpPr>
            <p:nvPr/>
          </p:nvSpPr>
          <p:spPr bwMode="auto">
            <a:xfrm flipV="1">
              <a:off x="8000" y="6425"/>
              <a:ext cx="0" cy="162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6378" y="2574"/>
              <a:ext cx="360" cy="3960"/>
            </a:xfrm>
            <a:prstGeom prst="can">
              <a:avLst>
                <a:gd name="adj" fmla="val 52199"/>
              </a:avLst>
            </a:prstGeom>
            <a:gradFill rotWithShape="1">
              <a:gsLst>
                <a:gs pos="0">
                  <a:srgbClr val="FFFFFF">
                    <a:gamma/>
                    <a:shade val="66275"/>
                    <a:invGamma/>
                  </a:srgbClr>
                </a:gs>
                <a:gs pos="50000">
                  <a:srgbClr val="FFFFFF">
                    <a:alpha val="20000"/>
                  </a:srgbClr>
                </a:gs>
                <a:gs pos="100000">
                  <a:srgbClr val="FFFFFF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94" name="Arc 12"/>
            <p:cNvSpPr>
              <a:spLocks/>
            </p:cNvSpPr>
            <p:nvPr/>
          </p:nvSpPr>
          <p:spPr bwMode="auto">
            <a:xfrm>
              <a:off x="5118" y="7434"/>
              <a:ext cx="2880" cy="497"/>
            </a:xfrm>
            <a:custGeom>
              <a:avLst/>
              <a:gdLst>
                <a:gd name="T0" fmla="*/ 2880 w 43200"/>
                <a:gd name="T1" fmla="*/ 46 h 23909"/>
                <a:gd name="T2" fmla="*/ 8 w 43200"/>
                <a:gd name="T3" fmla="*/ 0 h 23909"/>
                <a:gd name="T4" fmla="*/ 1440 w 43200"/>
                <a:gd name="T5" fmla="*/ 48 h 2390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09"/>
                <a:gd name="T11" fmla="*/ 43200 w 43200"/>
                <a:gd name="T12" fmla="*/ 23909 h 239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09" fill="none" extrusionOk="0">
                  <a:moveTo>
                    <a:pt x="43199" y="2213"/>
                  </a:moveTo>
                  <a:cubicBezTo>
                    <a:pt x="43199" y="2245"/>
                    <a:pt x="43200" y="2277"/>
                    <a:pt x="43200" y="2309"/>
                  </a:cubicBezTo>
                  <a:cubicBezTo>
                    <a:pt x="43200" y="14238"/>
                    <a:pt x="33529" y="23909"/>
                    <a:pt x="21600" y="23909"/>
                  </a:cubicBezTo>
                  <a:cubicBezTo>
                    <a:pt x="9670" y="23909"/>
                    <a:pt x="0" y="14238"/>
                    <a:pt x="0" y="2309"/>
                  </a:cubicBezTo>
                  <a:cubicBezTo>
                    <a:pt x="-1" y="1537"/>
                    <a:pt x="41" y="766"/>
                    <a:pt x="123" y="-1"/>
                  </a:cubicBezTo>
                </a:path>
                <a:path w="43200" h="23909" stroke="0" extrusionOk="0">
                  <a:moveTo>
                    <a:pt x="43199" y="2213"/>
                  </a:moveTo>
                  <a:cubicBezTo>
                    <a:pt x="43199" y="2245"/>
                    <a:pt x="43200" y="2277"/>
                    <a:pt x="43200" y="2309"/>
                  </a:cubicBezTo>
                  <a:cubicBezTo>
                    <a:pt x="43200" y="14238"/>
                    <a:pt x="33529" y="23909"/>
                    <a:pt x="21600" y="23909"/>
                  </a:cubicBezTo>
                  <a:cubicBezTo>
                    <a:pt x="9670" y="23909"/>
                    <a:pt x="0" y="14238"/>
                    <a:pt x="0" y="2309"/>
                  </a:cubicBezTo>
                  <a:cubicBezTo>
                    <a:pt x="-1" y="1537"/>
                    <a:pt x="41" y="766"/>
                    <a:pt x="123" y="-1"/>
                  </a:cubicBezTo>
                  <a:lnTo>
                    <a:pt x="21600" y="2309"/>
                  </a:lnTo>
                  <a:close/>
                </a:path>
              </a:pathLst>
            </a:cu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Arc 13"/>
            <p:cNvSpPr>
              <a:spLocks/>
            </p:cNvSpPr>
            <p:nvPr/>
          </p:nvSpPr>
          <p:spPr bwMode="auto">
            <a:xfrm flipV="1">
              <a:off x="5118" y="7074"/>
              <a:ext cx="2880" cy="497"/>
            </a:xfrm>
            <a:custGeom>
              <a:avLst/>
              <a:gdLst>
                <a:gd name="T0" fmla="*/ 2880 w 43200"/>
                <a:gd name="T1" fmla="*/ 46 h 23909"/>
                <a:gd name="T2" fmla="*/ 8 w 43200"/>
                <a:gd name="T3" fmla="*/ 0 h 23909"/>
                <a:gd name="T4" fmla="*/ 1440 w 43200"/>
                <a:gd name="T5" fmla="*/ 48 h 2390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09"/>
                <a:gd name="T11" fmla="*/ 43200 w 43200"/>
                <a:gd name="T12" fmla="*/ 23909 h 239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09" fill="none" extrusionOk="0">
                  <a:moveTo>
                    <a:pt x="43199" y="2213"/>
                  </a:moveTo>
                  <a:cubicBezTo>
                    <a:pt x="43199" y="2245"/>
                    <a:pt x="43200" y="2277"/>
                    <a:pt x="43200" y="2309"/>
                  </a:cubicBezTo>
                  <a:cubicBezTo>
                    <a:pt x="43200" y="14238"/>
                    <a:pt x="33529" y="23909"/>
                    <a:pt x="21600" y="23909"/>
                  </a:cubicBezTo>
                  <a:cubicBezTo>
                    <a:pt x="9670" y="23909"/>
                    <a:pt x="0" y="14238"/>
                    <a:pt x="0" y="2309"/>
                  </a:cubicBezTo>
                  <a:cubicBezTo>
                    <a:pt x="-1" y="1537"/>
                    <a:pt x="41" y="766"/>
                    <a:pt x="123" y="-1"/>
                  </a:cubicBezTo>
                </a:path>
                <a:path w="43200" h="23909" stroke="0" extrusionOk="0">
                  <a:moveTo>
                    <a:pt x="43199" y="2213"/>
                  </a:moveTo>
                  <a:cubicBezTo>
                    <a:pt x="43199" y="2245"/>
                    <a:pt x="43200" y="2277"/>
                    <a:pt x="43200" y="2309"/>
                  </a:cubicBezTo>
                  <a:cubicBezTo>
                    <a:pt x="43200" y="14238"/>
                    <a:pt x="33529" y="23909"/>
                    <a:pt x="21600" y="23909"/>
                  </a:cubicBezTo>
                  <a:cubicBezTo>
                    <a:pt x="9670" y="23909"/>
                    <a:pt x="0" y="14238"/>
                    <a:pt x="0" y="2309"/>
                  </a:cubicBezTo>
                  <a:cubicBezTo>
                    <a:pt x="-1" y="1537"/>
                    <a:pt x="41" y="766"/>
                    <a:pt x="123" y="-1"/>
                  </a:cubicBezTo>
                  <a:lnTo>
                    <a:pt x="21600" y="2309"/>
                  </a:lnTo>
                  <a:close/>
                </a:path>
              </a:pathLst>
            </a:custGeom>
            <a:noFill/>
            <a:ln w="38100" cmpd="dbl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Oval 14"/>
            <p:cNvSpPr>
              <a:spLocks noChangeArrowheads="1"/>
            </p:cNvSpPr>
            <p:nvPr/>
          </p:nvSpPr>
          <p:spPr bwMode="auto">
            <a:xfrm>
              <a:off x="5406" y="6286"/>
              <a:ext cx="36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15"/>
            <p:cNvSpPr>
              <a:spLocks noChangeShapeType="1"/>
            </p:cNvSpPr>
            <p:nvPr/>
          </p:nvSpPr>
          <p:spPr bwMode="auto">
            <a:xfrm>
              <a:off x="5562" y="6350"/>
              <a:ext cx="0" cy="90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Oval 16"/>
            <p:cNvSpPr>
              <a:spLocks noChangeArrowheads="1"/>
            </p:cNvSpPr>
            <p:nvPr/>
          </p:nvSpPr>
          <p:spPr bwMode="auto">
            <a:xfrm>
              <a:off x="5397" y="7250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AutoShape 17"/>
            <p:cNvSpPr>
              <a:spLocks noChangeArrowheads="1"/>
            </p:cNvSpPr>
            <p:nvPr/>
          </p:nvSpPr>
          <p:spPr bwMode="auto">
            <a:xfrm rot="498616">
              <a:off x="5394" y="6008"/>
              <a:ext cx="540" cy="360"/>
            </a:xfrm>
            <a:prstGeom prst="cube">
              <a:avLst>
                <a:gd name="adj" fmla="val 82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18"/>
            <p:cNvSpPr>
              <a:spLocks noChangeShapeType="1"/>
            </p:cNvSpPr>
            <p:nvPr/>
          </p:nvSpPr>
          <p:spPr bwMode="auto">
            <a:xfrm flipV="1">
              <a:off x="6042" y="7212"/>
              <a:ext cx="1008" cy="128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Oval 19"/>
            <p:cNvSpPr>
              <a:spLocks noChangeArrowheads="1"/>
            </p:cNvSpPr>
            <p:nvPr/>
          </p:nvSpPr>
          <p:spPr bwMode="auto">
            <a:xfrm>
              <a:off x="5886" y="7186"/>
              <a:ext cx="327" cy="3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Oval 20"/>
            <p:cNvSpPr>
              <a:spLocks noChangeArrowheads="1"/>
            </p:cNvSpPr>
            <p:nvPr/>
          </p:nvSpPr>
          <p:spPr bwMode="auto">
            <a:xfrm>
              <a:off x="6954" y="7028"/>
              <a:ext cx="327" cy="31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AutoShape 21"/>
            <p:cNvSpPr>
              <a:spLocks noChangeArrowheads="1"/>
            </p:cNvSpPr>
            <p:nvPr/>
          </p:nvSpPr>
          <p:spPr bwMode="auto">
            <a:xfrm>
              <a:off x="6282" y="2510"/>
              <a:ext cx="540" cy="244"/>
            </a:xfrm>
            <a:prstGeom prst="can">
              <a:avLst>
                <a:gd name="adj" fmla="val 43750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AutoShape 22"/>
            <p:cNvSpPr>
              <a:spLocks noChangeArrowheads="1"/>
            </p:cNvSpPr>
            <p:nvPr/>
          </p:nvSpPr>
          <p:spPr bwMode="auto">
            <a:xfrm>
              <a:off x="6462" y="2375"/>
              <a:ext cx="180" cy="180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3"/>
            <p:cNvSpPr>
              <a:spLocks noChangeShapeType="1"/>
            </p:cNvSpPr>
            <p:nvPr/>
          </p:nvSpPr>
          <p:spPr bwMode="auto">
            <a:xfrm flipH="1">
              <a:off x="6329" y="2533"/>
              <a:ext cx="142" cy="64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Arc 24"/>
            <p:cNvSpPr>
              <a:spLocks/>
            </p:cNvSpPr>
            <p:nvPr/>
          </p:nvSpPr>
          <p:spPr bwMode="auto">
            <a:xfrm>
              <a:off x="5947" y="7411"/>
              <a:ext cx="1441" cy="360"/>
            </a:xfrm>
            <a:custGeom>
              <a:avLst/>
              <a:gdLst>
                <a:gd name="T0" fmla="*/ 721 w 43200"/>
                <a:gd name="T1" fmla="*/ 0 h 43200"/>
                <a:gd name="T2" fmla="*/ 6 w 43200"/>
                <a:gd name="T3" fmla="*/ 157 h 43200"/>
                <a:gd name="T4" fmla="*/ 721 w 43200"/>
                <a:gd name="T5" fmla="*/ 18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666"/>
                    <a:pt x="60" y="19734"/>
                    <a:pt x="181" y="1880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666"/>
                    <a:pt x="60" y="19734"/>
                    <a:pt x="181" y="1880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808080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25"/>
            <p:cNvSpPr>
              <a:spLocks noChangeShapeType="1"/>
            </p:cNvSpPr>
            <p:nvPr/>
          </p:nvSpPr>
          <p:spPr bwMode="auto">
            <a:xfrm flipH="1">
              <a:off x="4305" y="7452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26"/>
            <p:cNvSpPr>
              <a:spLocks noChangeShapeType="1"/>
            </p:cNvSpPr>
            <p:nvPr/>
          </p:nvSpPr>
          <p:spPr bwMode="auto">
            <a:xfrm flipH="1">
              <a:off x="5109" y="2588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27"/>
            <p:cNvSpPr>
              <a:spLocks noChangeShapeType="1"/>
            </p:cNvSpPr>
            <p:nvPr/>
          </p:nvSpPr>
          <p:spPr bwMode="auto">
            <a:xfrm flipH="1">
              <a:off x="6564" y="450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28"/>
            <p:cNvSpPr>
              <a:spLocks noChangeShapeType="1"/>
            </p:cNvSpPr>
            <p:nvPr/>
          </p:nvSpPr>
          <p:spPr bwMode="auto">
            <a:xfrm flipH="1">
              <a:off x="7080" y="7197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29"/>
            <p:cNvSpPr>
              <a:spLocks noChangeShapeType="1"/>
            </p:cNvSpPr>
            <p:nvPr/>
          </p:nvSpPr>
          <p:spPr bwMode="auto">
            <a:xfrm flipH="1" flipV="1">
              <a:off x="4761" y="6796"/>
              <a:ext cx="12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Text Box 30"/>
            <p:cNvSpPr txBox="1">
              <a:spLocks noChangeArrowheads="1"/>
            </p:cNvSpPr>
            <p:nvPr/>
          </p:nvSpPr>
          <p:spPr bwMode="auto">
            <a:xfrm>
              <a:off x="4560" y="2337"/>
              <a:ext cx="56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r>
                <a:rPr lang="en-US" sz="1200" b="1"/>
                <a:t>E</a:t>
              </a:r>
              <a:endParaRPr lang="en-US"/>
            </a:p>
          </p:txBody>
        </p:sp>
        <p:sp>
          <p:nvSpPr>
            <p:cNvPr id="24613" name="Text Box 31"/>
            <p:cNvSpPr txBox="1">
              <a:spLocks noChangeArrowheads="1"/>
            </p:cNvSpPr>
            <p:nvPr/>
          </p:nvSpPr>
          <p:spPr bwMode="auto">
            <a:xfrm>
              <a:off x="3861" y="7336"/>
              <a:ext cx="56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r>
                <a:rPr lang="en-US" sz="1200" b="1"/>
                <a:t>B</a:t>
              </a:r>
              <a:endParaRPr lang="en-US"/>
            </a:p>
          </p:txBody>
        </p:sp>
        <p:sp>
          <p:nvSpPr>
            <p:cNvPr id="24614" name="Text Box 32"/>
            <p:cNvSpPr txBox="1">
              <a:spLocks noChangeArrowheads="1"/>
            </p:cNvSpPr>
            <p:nvPr/>
          </p:nvSpPr>
          <p:spPr bwMode="auto">
            <a:xfrm>
              <a:off x="7821" y="4277"/>
              <a:ext cx="56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r>
                <a:rPr lang="en-US" sz="1200" b="1"/>
                <a:t>D</a:t>
              </a:r>
              <a:endParaRPr lang="en-US"/>
            </a:p>
          </p:txBody>
        </p:sp>
        <p:sp>
          <p:nvSpPr>
            <p:cNvPr id="24615" name="Text Box 33"/>
            <p:cNvSpPr txBox="1">
              <a:spLocks noChangeArrowheads="1"/>
            </p:cNvSpPr>
            <p:nvPr/>
          </p:nvSpPr>
          <p:spPr bwMode="auto">
            <a:xfrm>
              <a:off x="4401" y="6436"/>
              <a:ext cx="56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r>
                <a:rPr lang="en-US" sz="1200" b="1"/>
                <a:t>A</a:t>
              </a:r>
              <a:endParaRPr lang="en-US"/>
            </a:p>
          </p:txBody>
        </p:sp>
        <p:sp>
          <p:nvSpPr>
            <p:cNvPr id="24616" name="Text Box 34"/>
            <p:cNvSpPr txBox="1">
              <a:spLocks noChangeArrowheads="1"/>
            </p:cNvSpPr>
            <p:nvPr/>
          </p:nvSpPr>
          <p:spPr bwMode="auto">
            <a:xfrm>
              <a:off x="8181" y="6976"/>
              <a:ext cx="561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algn="ctr"/>
              <a:r>
                <a:rPr lang="en-US" sz="1200" b="1"/>
                <a:t>C</a:t>
              </a:r>
              <a:endParaRPr lang="en-US"/>
            </a:p>
          </p:txBody>
        </p:sp>
        <p:sp>
          <p:nvSpPr>
            <p:cNvPr id="24617" name="Arc 35"/>
            <p:cNvSpPr>
              <a:spLocks/>
            </p:cNvSpPr>
            <p:nvPr/>
          </p:nvSpPr>
          <p:spPr bwMode="auto">
            <a:xfrm>
              <a:off x="6201" y="2264"/>
              <a:ext cx="720" cy="180"/>
            </a:xfrm>
            <a:custGeom>
              <a:avLst/>
              <a:gdLst>
                <a:gd name="T0" fmla="*/ 360 w 43200"/>
                <a:gd name="T1" fmla="*/ 0 h 43200"/>
                <a:gd name="T2" fmla="*/ 3 w 43200"/>
                <a:gd name="T3" fmla="*/ 78 h 43200"/>
                <a:gd name="T4" fmla="*/ 360 w 43200"/>
                <a:gd name="T5" fmla="*/ 9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666"/>
                    <a:pt x="60" y="19734"/>
                    <a:pt x="181" y="1880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20666"/>
                    <a:pt x="60" y="19734"/>
                    <a:pt x="181" y="1880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ysDot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Text Box 36"/>
          <p:cNvSpPr txBox="1">
            <a:spLocks noChangeArrowheads="1"/>
          </p:cNvSpPr>
          <p:nvPr/>
        </p:nvSpPr>
        <p:spPr bwMode="auto">
          <a:xfrm>
            <a:off x="6629400" y="5715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      </a:t>
            </a:r>
            <a:r>
              <a:rPr lang="en-US" sz="1600" u="sng" dirty="0" err="1">
                <a:hlinkClick r:id="rId3" action="ppaction://hlinkfile"/>
              </a:rPr>
              <a:t>Versi</a:t>
            </a:r>
            <a:r>
              <a:rPr lang="en-US" sz="1600" u="sng" dirty="0">
                <a:hlinkClick r:id="rId3" action="ppaction://hlinkfile"/>
              </a:rPr>
              <a:t> modern</a:t>
            </a:r>
            <a:endParaRPr lang="en-US" sz="1600" u="sng" dirty="0"/>
          </a:p>
        </p:txBody>
      </p:sp>
      <p:sp>
        <p:nvSpPr>
          <p:cNvPr id="24582" name="Rectangle 3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457200" y="5257800"/>
            <a:ext cx="533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b-NO" sz="2800" dirty="0"/>
              <a:t>Karena itu gaya elektrostatik sering disebut gaya Coulomb</a:t>
            </a:r>
            <a:endParaRPr lang="en-US" sz="2800" dirty="0"/>
          </a:p>
        </p:txBody>
      </p:sp>
      <p:sp>
        <p:nvSpPr>
          <p:cNvPr id="24584" name="Text Box 40"/>
          <p:cNvSpPr txBox="1">
            <a:spLocks noChangeArrowheads="1"/>
          </p:cNvSpPr>
          <p:nvPr/>
        </p:nvSpPr>
        <p:spPr bwMode="auto">
          <a:xfrm>
            <a:off x="7010400" y="6324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hlinkClick r:id="rId4" action="ppaction://hlinkfile"/>
              </a:rPr>
              <a:t>cavendish</a:t>
            </a:r>
            <a:endParaRPr lang="en-US" sz="1800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24581" grpId="0"/>
      <p:bldP spid="19495" grpId="0"/>
      <p:bldP spid="245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"/>
            <a:ext cx="8458200" cy="838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percobaan</a:t>
            </a:r>
            <a:r>
              <a:rPr lang="en-US" sz="2800" dirty="0" smtClean="0">
                <a:latin typeface="Berlin Sans FB" pitchFamily="34" charset="0"/>
              </a:rPr>
              <a:t> Coulomb: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70513" y="304800"/>
          <a:ext cx="2112962" cy="1152525"/>
        </p:xfrm>
        <a:graphic>
          <a:graphicData uri="http://schemas.openxmlformats.org/presentationml/2006/ole">
            <p:oleObj spid="_x0000_s1087" name="Equation" r:id="rId3" imgW="698500" imgH="38100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67000" y="5105400"/>
            <a:ext cx="725488" cy="725488"/>
            <a:chOff x="2976" y="2736"/>
            <a:chExt cx="457" cy="457"/>
          </a:xfrm>
        </p:grpSpPr>
        <p:graphicFrame>
          <p:nvGraphicFramePr>
            <p:cNvPr id="1028" name="Object 9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1088" name="Clip" r:id="rId4" imgW="1299362" imgH="1299362" progId="">
                <p:embed/>
              </p:oleObj>
            </a:graphicData>
          </a:graphic>
        </p:graphicFrame>
        <p:sp>
          <p:nvSpPr>
            <p:cNvPr id="1041" name="Text Box 10"/>
            <p:cNvSpPr txBox="1">
              <a:spLocks noChangeArrowheads="1"/>
            </p:cNvSpPr>
            <p:nvPr/>
          </p:nvSpPr>
          <p:spPr bwMode="auto">
            <a:xfrm>
              <a:off x="3093" y="2820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 b="1"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562600" y="5105400"/>
            <a:ext cx="725488" cy="725488"/>
            <a:chOff x="2976" y="2736"/>
            <a:chExt cx="457" cy="457"/>
          </a:xfrm>
        </p:grpSpPr>
        <p:graphicFrame>
          <p:nvGraphicFramePr>
            <p:cNvPr id="1027" name="Object 12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1089" name="Clip" r:id="rId5" imgW="1299362" imgH="1299362" progId="">
                <p:embed/>
              </p:oleObj>
            </a:graphicData>
          </a:graphic>
        </p:graphicFrame>
        <p:sp>
          <p:nvSpPr>
            <p:cNvPr id="1040" name="Text Box 13"/>
            <p:cNvSpPr txBox="1">
              <a:spLocks noChangeArrowheads="1"/>
            </p:cNvSpPr>
            <p:nvPr/>
          </p:nvSpPr>
          <p:spPr bwMode="auto">
            <a:xfrm>
              <a:off x="3093" y="2820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Berlin Sans FB" pitchFamily="34" charset="0"/>
                </a:defRPr>
              </a:lvl9pPr>
            </a:lstStyle>
            <a:p>
              <a:pPr eaLnBrk="1" hangingPunct="1"/>
              <a:r>
                <a:rPr lang="en-GB" b="1"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048000" y="594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819400" y="4724400"/>
            <a:ext cx="55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>
                <a:latin typeface="Times New Roman" pitchFamily="18" charset="0"/>
              </a:rPr>
              <a:t>Q</a:t>
            </a:r>
            <a:r>
              <a:rPr lang="en-GB" baseline="-25000">
                <a:latin typeface="Times New Roman" pitchFamily="18" charset="0"/>
              </a:rPr>
              <a:t>A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715000" y="46482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>
                <a:latin typeface="Times New Roman" pitchFamily="18" charset="0"/>
              </a:rPr>
              <a:t>Q</a:t>
            </a:r>
            <a:r>
              <a:rPr lang="en-GB" baseline="-25000">
                <a:latin typeface="Times New Roman" pitchFamily="18" charset="0"/>
              </a:rPr>
              <a:t>B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267200" y="6019800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Berlin Sans FB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erlin Sans FB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erlin Sans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 Sans FB" pitchFamily="34" charset="0"/>
              </a:defRPr>
            </a:lvl9pPr>
          </a:lstStyle>
          <a:p>
            <a:pPr eaLnBrk="1" hangingPunct="1"/>
            <a:r>
              <a:rPr lang="en-GB" b="1">
                <a:latin typeface="Times New Roman" pitchFamily="18" charset="0"/>
              </a:rPr>
              <a:t>r</a:t>
            </a:r>
            <a:r>
              <a:rPr lang="en-GB" baseline="-25000">
                <a:latin typeface="Times New Roman" pitchFamily="18" charset="0"/>
              </a:rPr>
              <a:t>AB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990600" y="5486400"/>
            <a:ext cx="2057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H="1">
            <a:off x="5943600" y="5486400"/>
            <a:ext cx="1828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649864" y="1676400"/>
            <a:ext cx="45291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9875"/>
            <a:r>
              <a:rPr lang="en-US" sz="1800" dirty="0" err="1"/>
              <a:t>dengan</a:t>
            </a:r>
            <a:r>
              <a:rPr lang="en-US" sz="1800" dirty="0"/>
              <a:t> </a:t>
            </a:r>
          </a:p>
          <a:p>
            <a:pPr indent="269875"/>
            <a:r>
              <a:rPr lang="en-US" sz="1800" dirty="0"/>
              <a:t>k = 1/(4</a:t>
            </a:r>
            <a:r>
              <a:rPr lang="en-US" sz="1800" dirty="0">
                <a:sym typeface="Symbol" pitchFamily="18" charset="2"/>
              </a:rPr>
              <a:t></a:t>
            </a:r>
            <a:r>
              <a:rPr lang="en-US" sz="1800" dirty="0"/>
              <a:t>0</a:t>
            </a:r>
            <a:r>
              <a:rPr lang="en-US" sz="1800" dirty="0">
                <a:sym typeface="Symbol" pitchFamily="18" charset="2"/>
              </a:rPr>
              <a:t>) </a:t>
            </a:r>
            <a:r>
              <a:rPr lang="en-US" sz="1800" dirty="0"/>
              <a:t> 9 x 10</a:t>
            </a:r>
            <a:r>
              <a:rPr lang="en-US" sz="1800" baseline="30000" dirty="0">
                <a:sym typeface="Symbol" pitchFamily="18" charset="2"/>
              </a:rPr>
              <a:t>9</a:t>
            </a:r>
          </a:p>
          <a:p>
            <a:pPr indent="269875"/>
            <a:r>
              <a:rPr lang="en-US" sz="1800" dirty="0">
                <a:sym typeface="Symbol" pitchFamily="18" charset="2"/>
              </a:rPr>
              <a:t>F</a:t>
            </a:r>
            <a:r>
              <a:rPr lang="en-US" sz="1800" b="1" dirty="0">
                <a:sym typeface="Symbol" pitchFamily="18" charset="2"/>
              </a:rPr>
              <a:t>  </a:t>
            </a:r>
            <a:r>
              <a:rPr lang="en-US" sz="1800" dirty="0">
                <a:sym typeface="Symbol" pitchFamily="18" charset="2"/>
              </a:rPr>
              <a:t>= Gaya Coulomb (Newton)</a:t>
            </a:r>
          </a:p>
          <a:p>
            <a:pPr indent="269875"/>
            <a:r>
              <a:rPr lang="fr-FR" sz="1800" dirty="0" err="1">
                <a:sym typeface="Symbol" pitchFamily="18" charset="2"/>
              </a:rPr>
              <a:t>q</a:t>
            </a:r>
            <a:r>
              <a:rPr lang="fr-FR" sz="1800" baseline="-25000" dirty="0" err="1">
                <a:sym typeface="Symbol" pitchFamily="18" charset="2"/>
              </a:rPr>
              <a:t>A</a:t>
            </a:r>
            <a:r>
              <a:rPr lang="fr-FR" sz="1800" dirty="0">
                <a:sym typeface="Symbol" pitchFamily="18" charset="2"/>
              </a:rPr>
              <a:t>  = </a:t>
            </a:r>
            <a:r>
              <a:rPr lang="fr-FR" sz="1800" dirty="0" err="1">
                <a:sym typeface="Symbol" pitchFamily="18" charset="2"/>
              </a:rPr>
              <a:t>Muatan</a:t>
            </a:r>
            <a:r>
              <a:rPr lang="fr-FR" sz="1800" dirty="0">
                <a:sym typeface="Symbol" pitchFamily="18" charset="2"/>
              </a:rPr>
              <a:t> </a:t>
            </a:r>
            <a:r>
              <a:rPr lang="fr-FR" sz="1800" dirty="0" err="1">
                <a:sym typeface="Symbol" pitchFamily="18" charset="2"/>
              </a:rPr>
              <a:t>pertama</a:t>
            </a:r>
            <a:r>
              <a:rPr lang="fr-FR" sz="1800" dirty="0">
                <a:sym typeface="Symbol" pitchFamily="18" charset="2"/>
              </a:rPr>
              <a:t> (coulomb)</a:t>
            </a:r>
            <a:endParaRPr lang="en-US" sz="1800" dirty="0">
              <a:sym typeface="Symbol" pitchFamily="18" charset="2"/>
            </a:endParaRPr>
          </a:p>
          <a:p>
            <a:pPr indent="269875"/>
            <a:r>
              <a:rPr lang="fr-FR" sz="1800" dirty="0" err="1">
                <a:sym typeface="Symbol" pitchFamily="18" charset="2"/>
              </a:rPr>
              <a:t>q</a:t>
            </a:r>
            <a:r>
              <a:rPr lang="fr-FR" sz="1800" baseline="-25000" dirty="0" err="1">
                <a:sym typeface="Symbol" pitchFamily="18" charset="2"/>
              </a:rPr>
              <a:t>B</a:t>
            </a:r>
            <a:r>
              <a:rPr lang="fr-FR" sz="1800" dirty="0">
                <a:sym typeface="Symbol" pitchFamily="18" charset="2"/>
              </a:rPr>
              <a:t>  = </a:t>
            </a:r>
            <a:r>
              <a:rPr lang="fr-FR" sz="1800" dirty="0" err="1">
                <a:sym typeface="Symbol" pitchFamily="18" charset="2"/>
              </a:rPr>
              <a:t>Muatan</a:t>
            </a:r>
            <a:r>
              <a:rPr lang="fr-FR" sz="1800" dirty="0">
                <a:sym typeface="Symbol" pitchFamily="18" charset="2"/>
              </a:rPr>
              <a:t> </a:t>
            </a:r>
            <a:r>
              <a:rPr lang="fr-FR" sz="1800" dirty="0" err="1">
                <a:sym typeface="Symbol" pitchFamily="18" charset="2"/>
              </a:rPr>
              <a:t>kedua</a:t>
            </a:r>
            <a:r>
              <a:rPr lang="fr-FR" sz="1800" dirty="0">
                <a:sym typeface="Symbol" pitchFamily="18" charset="2"/>
              </a:rPr>
              <a:t> (coulomb)</a:t>
            </a:r>
            <a:endParaRPr lang="nb-NO" sz="1800" b="1" dirty="0">
              <a:sym typeface="Symbol" pitchFamily="18" charset="2"/>
            </a:endParaRPr>
          </a:p>
          <a:p>
            <a:pPr indent="269875"/>
            <a:r>
              <a:rPr lang="nb-NO" sz="1800" dirty="0">
                <a:sym typeface="Symbol" pitchFamily="18" charset="2"/>
              </a:rPr>
              <a:t>r</a:t>
            </a:r>
            <a:r>
              <a:rPr lang="nb-NO" sz="1800" baseline="-25000" dirty="0">
                <a:sym typeface="Symbol" pitchFamily="18" charset="2"/>
              </a:rPr>
              <a:t>AB</a:t>
            </a:r>
            <a:r>
              <a:rPr lang="nb-NO" sz="1800" dirty="0">
                <a:sym typeface="Symbol" pitchFamily="18" charset="2"/>
              </a:rPr>
              <a:t>  = jarak  antar muatan 1 dan 2 (meter)</a:t>
            </a:r>
            <a:r>
              <a:rPr lang="en-US" sz="1800" dirty="0">
                <a:sym typeface="Symbol" pitchFamily="18" charset="2"/>
              </a:rPr>
              <a:t> </a:t>
            </a:r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533400" y="37338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: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A04A7B0B-2A27-49E5-B4C3-EB588171FFCA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642E-7 L -0.40625 0.0027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13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34106E-8 L 0.34375 0.002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8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94" grpId="0" animBg="1"/>
      <p:bldP spid="20495" grpId="0"/>
      <p:bldP spid="20496" grpId="0"/>
      <p:bldP spid="20497" grpId="0"/>
      <p:bldP spid="20501" grpId="0" animBg="1"/>
      <p:bldP spid="20504" grpId="0" animBg="1"/>
      <p:bldP spid="20518" grpId="0"/>
      <p:bldP spid="205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1194</TotalTime>
  <Words>1349</Words>
  <Application>Microsoft Office PowerPoint</Application>
  <PresentationFormat>On-screen Show (4:3)</PresentationFormat>
  <Paragraphs>238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Adjacency</vt:lpstr>
      <vt:lpstr>Equation</vt:lpstr>
      <vt:lpstr>Clip</vt:lpstr>
      <vt:lpstr>Listrik Statis-1</vt:lpstr>
      <vt:lpstr>Slide 2</vt:lpstr>
      <vt:lpstr>Fenomena Listrik Statis</vt:lpstr>
      <vt:lpstr>Slide 4</vt:lpstr>
      <vt:lpstr>Slide 5</vt:lpstr>
      <vt:lpstr>Penyebab Gejala Listrik Statis</vt:lpstr>
      <vt:lpstr>Slide 7</vt:lpstr>
      <vt:lpstr>Gaya Elektrostatik Berapa besar gaya elektrostatik?</vt:lpstr>
      <vt:lpstr>Slide 9</vt:lpstr>
      <vt:lpstr>Slide 10</vt:lpstr>
      <vt:lpstr>Bagaimana gaya elektrostatik jika muatan lebih dari dua?</vt:lpstr>
      <vt:lpstr>Medan Elektrostatik</vt:lpstr>
      <vt:lpstr>Slide 13</vt:lpstr>
      <vt:lpstr>Slide 14</vt:lpstr>
      <vt:lpstr>Slide 15</vt:lpstr>
      <vt:lpstr>Slide 16</vt:lpstr>
      <vt:lpstr>Slide 17</vt:lpstr>
      <vt:lpstr>Pekerjaan Rumah</vt:lpstr>
      <vt:lpstr>Slide 19</vt:lpstr>
      <vt:lpstr>Slide 20</vt:lpstr>
      <vt:lpstr>Slide 21</vt:lpstr>
      <vt:lpstr>Slide 22</vt:lpstr>
      <vt:lpstr>Slide 23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84</cp:revision>
  <dcterms:created xsi:type="dcterms:W3CDTF">2007-02-25T19:06:35Z</dcterms:created>
  <dcterms:modified xsi:type="dcterms:W3CDTF">2013-03-18T01:43:34Z</dcterms:modified>
</cp:coreProperties>
</file>