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9" r:id="rId4"/>
    <p:sldId id="260" r:id="rId5"/>
    <p:sldId id="261" r:id="rId6"/>
    <p:sldId id="262" r:id="rId7"/>
    <p:sldId id="265" r:id="rId8"/>
    <p:sldId id="264" r:id="rId9"/>
    <p:sldId id="266" r:id="rId10"/>
    <p:sldId id="269" r:id="rId11"/>
    <p:sldId id="270" r:id="rId12"/>
    <p:sldId id="268" r:id="rId13"/>
    <p:sldId id="273" r:id="rId14"/>
    <p:sldId id="276" r:id="rId15"/>
    <p:sldId id="277" r:id="rId16"/>
    <p:sldId id="274" r:id="rId17"/>
    <p:sldId id="278" r:id="rId18"/>
    <p:sldId id="279" r:id="rId19"/>
    <p:sldId id="280" r:id="rId20"/>
    <p:sldId id="275" r:id="rId2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660066"/>
    <a:srgbClr val="008000"/>
    <a:srgbClr val="700000"/>
    <a:srgbClr val="000000"/>
    <a:srgbClr val="00CC99"/>
    <a:srgbClr val="1B311F"/>
    <a:srgbClr val="422C16"/>
    <a:srgbClr val="0C788E"/>
    <a:srgbClr val="0099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23" autoAdjust="0"/>
    <p:restoredTop sz="94652" autoAdjust="0"/>
  </p:normalViewPr>
  <p:slideViewPr>
    <p:cSldViewPr>
      <p:cViewPr varScale="1">
        <p:scale>
          <a:sx n="69" d="100"/>
          <a:sy n="69" d="100"/>
        </p:scale>
        <p:origin x="-79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328435-E9BE-43A2-A0E6-BABE46CB1EC3}" type="datetimeFigureOut">
              <a:rPr lang="id-ID" smtClean="0"/>
              <a:pPr/>
              <a:t>19/03/2013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8E4DB6-5C4C-4107-B25A-957032D80B36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E4DB6-5C4C-4107-B25A-957032D80B36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E4DB6-5C4C-4107-B25A-957032D80B36}" type="slidenum">
              <a:rPr lang="id-ID" smtClean="0"/>
              <a:pPr/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E4DB6-5C4C-4107-B25A-957032D80B36}" type="slidenum">
              <a:rPr lang="id-ID" smtClean="0"/>
              <a:pPr/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E4DB6-5C4C-4107-B25A-957032D80B36}" type="slidenum">
              <a:rPr lang="id-ID" smtClean="0"/>
              <a:pPr/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E4DB6-5C4C-4107-B25A-957032D80B36}" type="slidenum">
              <a:rPr lang="id-ID" smtClean="0"/>
              <a:pPr/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E4DB6-5C4C-4107-B25A-957032D80B36}" type="slidenum">
              <a:rPr lang="id-ID" smtClean="0"/>
              <a:pPr/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E4DB6-5C4C-4107-B25A-957032D80B36}" type="slidenum">
              <a:rPr lang="id-ID" smtClean="0"/>
              <a:pPr/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E4DB6-5C4C-4107-B25A-957032D80B36}" type="slidenum">
              <a:rPr lang="id-ID" smtClean="0"/>
              <a:pPr/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E4DB6-5C4C-4107-B25A-957032D80B36}" type="slidenum">
              <a:rPr lang="id-ID" smtClean="0"/>
              <a:pPr/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E4DB6-5C4C-4107-B25A-957032D80B36}" type="slidenum">
              <a:rPr lang="id-ID" smtClean="0"/>
              <a:pPr/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E4DB6-5C4C-4107-B25A-957032D80B36}" type="slidenum">
              <a:rPr lang="id-ID" smtClean="0"/>
              <a:pPr/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E4DB6-5C4C-4107-B25A-957032D80B36}" type="slidenum">
              <a:rPr lang="id-ID" smtClean="0"/>
              <a:pPr/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E4DB6-5C4C-4107-B25A-957032D80B36}" type="slidenum">
              <a:rPr lang="id-ID" smtClean="0"/>
              <a:pPr/>
              <a:t>20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E4DB6-5C4C-4107-B25A-957032D80B36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E4DB6-5C4C-4107-B25A-957032D80B36}" type="slidenum">
              <a:rPr lang="id-ID" smtClean="0"/>
              <a:pPr/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E4DB6-5C4C-4107-B25A-957032D80B36}" type="slidenum">
              <a:rPr lang="id-ID" smtClean="0"/>
              <a:pPr/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E4DB6-5C4C-4107-B25A-957032D80B36}" type="slidenum">
              <a:rPr lang="id-ID" smtClean="0"/>
              <a:pPr/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E4DB6-5C4C-4107-B25A-957032D80B36}" type="slidenum">
              <a:rPr lang="id-ID" smtClean="0"/>
              <a:pPr/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E4DB6-5C4C-4107-B25A-957032D80B36}" type="slidenum">
              <a:rPr lang="id-ID" smtClean="0"/>
              <a:pPr/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E4DB6-5C4C-4107-B25A-957032D80B36}" type="slidenum">
              <a:rPr lang="id-ID" smtClean="0"/>
              <a:pPr/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AF101-F0F8-41C0-9EF7-15A97A0EA3E1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F9271-CE5A-4866-B04D-E04E70253A45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5359CC-7123-40C8-9650-D58FCC7DAE17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071FF-A060-49B3-8CEB-3B2ED4AF87D5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970F66-B749-472C-8E02-78EB8585A87E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F5600-F3EA-4209-9146-F95E88EE9C4C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C5963-2405-4D1C-ADC9-28880F6A462D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4593A-C2A9-4000-87DD-5227B78FA38E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702904-2FCB-4EA6-841D-E28DE23C775B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CE9051-E088-41BD-B4E2-3E8721B209C5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62E84-3C8E-4833-BB86-C8D0C8C4EA17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A48025D-651D-4763-B59A-0EE975DA2472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7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8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70"/>
          <p:cNvSpPr>
            <a:spLocks noGrp="1" noChangeArrowheads="1"/>
          </p:cNvSpPr>
          <p:nvPr>
            <p:ph type="ctrTitle"/>
          </p:nvPr>
        </p:nvSpPr>
        <p:spPr>
          <a:xfrm>
            <a:off x="1871663" y="1341438"/>
            <a:ext cx="5656262" cy="1470025"/>
          </a:xfrm>
        </p:spPr>
        <p:txBody>
          <a:bodyPr/>
          <a:lstStyle/>
          <a:p>
            <a:pPr eaLnBrk="1" hangingPunct="1"/>
            <a:r>
              <a:rPr lang="es-UY" sz="3600" b="1" dirty="0" err="1" smtClean="0">
                <a:solidFill>
                  <a:schemeClr val="bg1"/>
                </a:solidFill>
              </a:rPr>
              <a:t>Solusi</a:t>
            </a:r>
            <a:r>
              <a:rPr lang="es-UY" sz="3600" b="1" dirty="0" smtClean="0">
                <a:solidFill>
                  <a:schemeClr val="bg1"/>
                </a:solidFill>
              </a:rPr>
              <a:t> </a:t>
            </a:r>
            <a:r>
              <a:rPr lang="es-UY" sz="3600" b="1" dirty="0" err="1" smtClean="0">
                <a:solidFill>
                  <a:schemeClr val="bg1"/>
                </a:solidFill>
              </a:rPr>
              <a:t>Persamaan</a:t>
            </a:r>
            <a:r>
              <a:rPr lang="es-UY" sz="3600" b="1" dirty="0" smtClean="0">
                <a:solidFill>
                  <a:schemeClr val="bg1"/>
                </a:solidFill>
              </a:rPr>
              <a:t> </a:t>
            </a:r>
            <a:r>
              <a:rPr lang="es-UY" sz="3600" b="1" dirty="0" err="1" smtClean="0">
                <a:solidFill>
                  <a:schemeClr val="bg1"/>
                </a:solidFill>
              </a:rPr>
              <a:t>Nonlinear</a:t>
            </a:r>
            <a:endParaRPr lang="es-ES" sz="3600" b="1" dirty="0" smtClean="0">
              <a:solidFill>
                <a:schemeClr val="bg1"/>
              </a:solidFill>
            </a:endParaRPr>
          </a:p>
        </p:txBody>
      </p:sp>
      <p:sp>
        <p:nvSpPr>
          <p:cNvPr id="2051" name="Rectangle 170"/>
          <p:cNvSpPr txBox="1">
            <a:spLocks noChangeArrowheads="1"/>
          </p:cNvSpPr>
          <p:nvPr/>
        </p:nvSpPr>
        <p:spPr bwMode="auto">
          <a:xfrm>
            <a:off x="1285852" y="2786058"/>
            <a:ext cx="6843712" cy="97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UY" sz="2400" b="1" dirty="0" err="1" smtClean="0">
                <a:solidFill>
                  <a:schemeClr val="bg1"/>
                </a:solidFill>
              </a:rPr>
              <a:t>Metode</a:t>
            </a:r>
            <a:r>
              <a:rPr lang="es-UY" sz="2400" b="1" dirty="0" smtClean="0">
                <a:solidFill>
                  <a:schemeClr val="bg1"/>
                </a:solidFill>
              </a:rPr>
              <a:t> </a:t>
            </a:r>
            <a:r>
              <a:rPr lang="es-UY" sz="2400" b="1" dirty="0" err="1" smtClean="0">
                <a:solidFill>
                  <a:schemeClr val="bg1"/>
                </a:solidFill>
              </a:rPr>
              <a:t>Bagi</a:t>
            </a:r>
            <a:r>
              <a:rPr lang="es-UY" sz="2400" b="1" dirty="0" smtClean="0">
                <a:solidFill>
                  <a:schemeClr val="bg1"/>
                </a:solidFill>
              </a:rPr>
              <a:t> </a:t>
            </a:r>
            <a:r>
              <a:rPr lang="es-UY" sz="2400" b="1" dirty="0" err="1" smtClean="0">
                <a:solidFill>
                  <a:schemeClr val="bg1"/>
                </a:solidFill>
              </a:rPr>
              <a:t>Dua</a:t>
            </a:r>
            <a:r>
              <a:rPr lang="es-UY" sz="2400" b="1" dirty="0" smtClean="0">
                <a:solidFill>
                  <a:schemeClr val="bg1"/>
                </a:solidFill>
              </a:rPr>
              <a:t> &amp; </a:t>
            </a:r>
            <a:r>
              <a:rPr lang="es-UY" sz="2400" b="1" dirty="0" err="1" smtClean="0">
                <a:solidFill>
                  <a:schemeClr val="bg1"/>
                </a:solidFill>
              </a:rPr>
              <a:t>Metode</a:t>
            </a:r>
            <a:r>
              <a:rPr lang="es-UY" sz="2400" b="1" dirty="0" smtClean="0">
                <a:solidFill>
                  <a:schemeClr val="bg1"/>
                </a:solidFill>
              </a:rPr>
              <a:t> Regula </a:t>
            </a:r>
            <a:r>
              <a:rPr lang="es-UY" sz="2400" b="1" dirty="0" err="1" smtClean="0">
                <a:solidFill>
                  <a:schemeClr val="bg1"/>
                </a:solidFill>
              </a:rPr>
              <a:t>Falsi</a:t>
            </a:r>
            <a:endParaRPr lang="es-E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28793" y="557213"/>
            <a:ext cx="6769119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3 </a:t>
            </a:r>
            <a:r>
              <a:rPr lang="en-US" dirty="0" err="1" smtClean="0">
                <a:solidFill>
                  <a:schemeClr val="bg1"/>
                </a:solidFill>
              </a:rPr>
              <a:t>Kondisi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iterasi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berhenti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07" y="2214563"/>
            <a:ext cx="6554805" cy="4094162"/>
          </a:xfrm>
          <a:solidFill>
            <a:schemeClr val="accent2"/>
          </a:solidFill>
        </p:spPr>
        <p:txBody>
          <a:bodyPr/>
          <a:lstStyle/>
          <a:p>
            <a:pPr eaLnBrk="1" hangingPunct="1"/>
            <a:r>
              <a:rPr lang="en-US" dirty="0" err="1" smtClean="0">
                <a:solidFill>
                  <a:schemeClr val="bg1"/>
                </a:solidFill>
              </a:rPr>
              <a:t>Lebar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selang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baru</a:t>
            </a:r>
            <a:r>
              <a:rPr lang="en-US" dirty="0" smtClean="0">
                <a:solidFill>
                  <a:schemeClr val="bg1"/>
                </a:solidFill>
              </a:rPr>
              <a:t> |a-</a:t>
            </a:r>
            <a:r>
              <a:rPr lang="id-ID" dirty="0" smtClean="0">
                <a:solidFill>
                  <a:schemeClr val="bg1"/>
                </a:solidFill>
              </a:rPr>
              <a:t>b</a:t>
            </a:r>
            <a:r>
              <a:rPr lang="en-US" dirty="0" smtClean="0">
                <a:solidFill>
                  <a:schemeClr val="bg1"/>
                </a:solidFill>
              </a:rPr>
              <a:t>|&lt;</a:t>
            </a:r>
            <a:r>
              <a:rPr lang="el-GR" dirty="0" smtClean="0">
                <a:solidFill>
                  <a:schemeClr val="bg1"/>
                </a:solidFill>
                <a:latin typeface="Times New Roman"/>
                <a:cs typeface="Times New Roman"/>
              </a:rPr>
              <a:t>ε</a:t>
            </a:r>
            <a:r>
              <a:rPr lang="en-US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Times New Roman"/>
                <a:cs typeface="Times New Roman"/>
              </a:rPr>
              <a:t>ε</a:t>
            </a:r>
            <a:r>
              <a:rPr lang="en-US" dirty="0" smtClean="0">
                <a:solidFill>
                  <a:schemeClr val="bg1"/>
                </a:solidFill>
                <a:latin typeface="Times New Roman"/>
                <a:cs typeface="Times New Roman"/>
              </a:rPr>
              <a:t>=</a:t>
            </a:r>
            <a:r>
              <a:rPr lang="en-US" dirty="0" err="1" smtClean="0">
                <a:solidFill>
                  <a:schemeClr val="bg1"/>
                </a:solidFill>
                <a:cs typeface="Times New Roman"/>
              </a:rPr>
              <a:t>toleransi</a:t>
            </a:r>
            <a:r>
              <a:rPr lang="en-US" dirty="0" smtClean="0">
                <a:solidFill>
                  <a:schemeClr val="bg1"/>
                </a:solidFill>
                <a:cs typeface="Times New Roman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cs typeface="Times New Roman"/>
              </a:rPr>
              <a:t>lebar</a:t>
            </a:r>
            <a:r>
              <a:rPr lang="en-US" dirty="0" smtClean="0">
                <a:solidFill>
                  <a:schemeClr val="bg1"/>
                </a:solidFill>
                <a:cs typeface="Times New Roman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cs typeface="Times New Roman"/>
              </a:rPr>
              <a:t>selang</a:t>
            </a:r>
            <a:endParaRPr lang="en-US" dirty="0" smtClean="0">
              <a:solidFill>
                <a:schemeClr val="bg1"/>
              </a:solidFill>
              <a:cs typeface="Times New Roman"/>
            </a:endParaRPr>
          </a:p>
          <a:p>
            <a:pPr eaLnBrk="1" hangingPunct="1"/>
            <a:r>
              <a:rPr lang="en-US" dirty="0" smtClean="0">
                <a:solidFill>
                  <a:schemeClr val="bg1"/>
                </a:solidFill>
                <a:cs typeface="Times New Roman"/>
              </a:rPr>
              <a:t>f(c)=0 </a:t>
            </a:r>
            <a:r>
              <a:rPr lang="en-US" dirty="0" err="1" smtClean="0">
                <a:solidFill>
                  <a:schemeClr val="bg1"/>
                </a:solidFill>
                <a:cs typeface="Times New Roman"/>
              </a:rPr>
              <a:t>atau</a:t>
            </a:r>
            <a:r>
              <a:rPr lang="en-US" dirty="0" smtClean="0">
                <a:solidFill>
                  <a:schemeClr val="bg1"/>
                </a:solidFill>
                <a:cs typeface="Times New Roman"/>
              </a:rPr>
              <a:t> </a:t>
            </a:r>
            <a:r>
              <a:rPr lang="id-ID" dirty="0" smtClean="0">
                <a:solidFill>
                  <a:schemeClr val="bg1"/>
                </a:solidFill>
                <a:cs typeface="Times New Roman"/>
              </a:rPr>
              <a:t>|</a:t>
            </a:r>
            <a:r>
              <a:rPr lang="en-US" dirty="0" smtClean="0">
                <a:solidFill>
                  <a:schemeClr val="bg1"/>
                </a:solidFill>
                <a:cs typeface="Times New Roman"/>
              </a:rPr>
              <a:t>f(c)</a:t>
            </a:r>
            <a:r>
              <a:rPr lang="id-ID" dirty="0" smtClean="0">
                <a:solidFill>
                  <a:schemeClr val="bg1"/>
                </a:solidFill>
                <a:cs typeface="Times New Roman"/>
              </a:rPr>
              <a:t>|</a:t>
            </a:r>
            <a:r>
              <a:rPr lang="en-US" dirty="0" smtClean="0">
                <a:solidFill>
                  <a:schemeClr val="bg1"/>
                </a:solidFill>
                <a:cs typeface="Times New Roman"/>
              </a:rPr>
              <a:t>&lt;</a:t>
            </a:r>
            <a:r>
              <a:rPr lang="en-US" dirty="0" err="1" smtClean="0">
                <a:solidFill>
                  <a:schemeClr val="bg1"/>
                </a:solidFill>
                <a:cs typeface="Times New Roman"/>
              </a:rPr>
              <a:t>epsilon_mesin</a:t>
            </a:r>
            <a:endParaRPr lang="en-US" dirty="0" smtClean="0">
              <a:solidFill>
                <a:schemeClr val="bg1"/>
              </a:solidFill>
              <a:cs typeface="Times New Roman"/>
            </a:endParaRPr>
          </a:p>
          <a:p>
            <a:pPr eaLnBrk="1" hangingPunct="1"/>
            <a:r>
              <a:rPr lang="en-US" dirty="0" err="1" smtClean="0">
                <a:solidFill>
                  <a:schemeClr val="bg1"/>
                </a:solidFill>
                <a:cs typeface="Times New Roman"/>
              </a:rPr>
              <a:t>Galat</a:t>
            </a:r>
            <a:r>
              <a:rPr lang="en-US" dirty="0" smtClean="0">
                <a:solidFill>
                  <a:schemeClr val="bg1"/>
                </a:solidFill>
                <a:cs typeface="Times New Roman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cs typeface="Times New Roman"/>
              </a:rPr>
              <a:t>relatif</a:t>
            </a:r>
            <a:r>
              <a:rPr lang="en-US" dirty="0" smtClean="0">
                <a:solidFill>
                  <a:schemeClr val="bg1"/>
                </a:solidFill>
                <a:cs typeface="Times New Roman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cs typeface="Times New Roman"/>
              </a:rPr>
              <a:t>hampiran</a:t>
            </a:r>
            <a:r>
              <a:rPr lang="en-US" dirty="0" smtClean="0">
                <a:solidFill>
                  <a:schemeClr val="bg1"/>
                </a:solidFill>
                <a:cs typeface="Times New Roman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cs typeface="Times New Roman"/>
              </a:rPr>
              <a:t>akar</a:t>
            </a:r>
            <a:r>
              <a:rPr lang="en-US" dirty="0" smtClean="0">
                <a:solidFill>
                  <a:schemeClr val="bg1"/>
                </a:solidFill>
                <a:cs typeface="Times New Roman"/>
              </a:rPr>
              <a:t>       </a:t>
            </a:r>
            <a:r>
              <a:rPr lang="en-US" dirty="0" smtClean="0">
                <a:solidFill>
                  <a:schemeClr val="bg1"/>
                </a:solidFill>
              </a:rPr>
              <a:t>|</a:t>
            </a:r>
            <a:r>
              <a:rPr lang="en-US" dirty="0" err="1" smtClean="0">
                <a:solidFill>
                  <a:schemeClr val="bg1"/>
                </a:solidFill>
              </a:rPr>
              <a:t>c_baru-c_lama</a:t>
            </a:r>
            <a:r>
              <a:rPr lang="en-US" dirty="0" smtClean="0">
                <a:solidFill>
                  <a:schemeClr val="bg1"/>
                </a:solidFill>
              </a:rPr>
              <a:t>|&lt;</a:t>
            </a:r>
            <a:r>
              <a:rPr lang="el-GR" dirty="0" smtClean="0">
                <a:solidFill>
                  <a:schemeClr val="bg1"/>
                </a:solidFill>
                <a:latin typeface="Times New Roman"/>
                <a:cs typeface="Times New Roman"/>
              </a:rPr>
              <a:t>δ</a:t>
            </a:r>
            <a:r>
              <a:rPr lang="en-US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</a:p>
          <a:p>
            <a:pPr eaLnBrk="1" hangingPunct="1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/>
                <a:cs typeface="Times New Roman"/>
              </a:rPr>
              <a:t>    </a:t>
            </a:r>
            <a:r>
              <a:rPr lang="el-GR" dirty="0" smtClean="0">
                <a:solidFill>
                  <a:schemeClr val="bg1"/>
                </a:solidFill>
                <a:latin typeface="Times New Roman"/>
                <a:cs typeface="Times New Roman"/>
              </a:rPr>
              <a:t>δ</a:t>
            </a:r>
            <a:r>
              <a:rPr lang="en-US" dirty="0" smtClean="0">
                <a:solidFill>
                  <a:schemeClr val="bg1"/>
                </a:solidFill>
                <a:latin typeface="Times New Roman"/>
                <a:cs typeface="Times New Roman"/>
              </a:rPr>
              <a:t>=</a:t>
            </a:r>
            <a:r>
              <a:rPr lang="en-US" dirty="0" err="1" smtClean="0">
                <a:solidFill>
                  <a:schemeClr val="bg1"/>
                </a:solidFill>
                <a:cs typeface="Times New Roman"/>
              </a:rPr>
              <a:t>galat</a:t>
            </a:r>
            <a:r>
              <a:rPr lang="en-US" dirty="0" smtClean="0">
                <a:solidFill>
                  <a:schemeClr val="bg1"/>
                </a:solidFill>
                <a:cs typeface="Times New Roman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cs typeface="Times New Roman"/>
              </a:rPr>
              <a:t>relatif</a:t>
            </a:r>
            <a:r>
              <a:rPr lang="en-US" dirty="0" smtClean="0">
                <a:solidFill>
                  <a:schemeClr val="bg1"/>
                </a:solidFill>
                <a:cs typeface="Times New Roman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cs typeface="Times New Roman"/>
              </a:rPr>
              <a:t>hampiran</a:t>
            </a:r>
            <a:r>
              <a:rPr lang="en-US" dirty="0" smtClean="0">
                <a:solidFill>
                  <a:schemeClr val="bg1"/>
                </a:solidFill>
                <a:cs typeface="Times New Roman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cs typeface="Times New Roman"/>
              </a:rPr>
              <a:t>diinginkan</a:t>
            </a:r>
            <a:r>
              <a:rPr lang="en-US" dirty="0" smtClean="0">
                <a:solidFill>
                  <a:schemeClr val="bg1"/>
                </a:solidFill>
                <a:cs typeface="Times New Roman"/>
              </a:rPr>
              <a:t>  </a:t>
            </a:r>
            <a:r>
              <a:rPr lang="en-US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endParaRPr lang="en-US" dirty="0" smtClean="0">
              <a:solidFill>
                <a:schemeClr val="bg1"/>
              </a:solidFill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857355" y="557213"/>
            <a:ext cx="6840557" cy="1143000"/>
          </a:xfrm>
        </p:spPr>
        <p:txBody>
          <a:bodyPr/>
          <a:lstStyle/>
          <a:p>
            <a:pPr eaLnBrk="1" hangingPunct="1"/>
            <a:r>
              <a:rPr lang="en-US" sz="4000" dirty="0" err="1" smtClean="0">
                <a:solidFill>
                  <a:schemeClr val="bg1"/>
                </a:solidFill>
              </a:rPr>
              <a:t>Kasus</a:t>
            </a:r>
            <a:r>
              <a:rPr lang="en-US" sz="4000" dirty="0" smtClean="0">
                <a:solidFill>
                  <a:schemeClr val="bg1"/>
                </a:solidFill>
              </a:rPr>
              <a:t> yang </a:t>
            </a:r>
            <a:r>
              <a:rPr lang="en-US" sz="4000" dirty="0" err="1" smtClean="0">
                <a:solidFill>
                  <a:schemeClr val="bg1"/>
                </a:solidFill>
              </a:rPr>
              <a:t>mungkin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terjadi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dalam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Metode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Bagi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Dua</a:t>
            </a:r>
            <a:endParaRPr lang="en-US" sz="4000" dirty="0" smtClean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1720" y="2708920"/>
            <a:ext cx="6554805" cy="2376264"/>
          </a:xfrm>
          <a:solidFill>
            <a:srgbClr val="00B050"/>
          </a:solidFill>
        </p:spPr>
        <p:txBody>
          <a:bodyPr/>
          <a:lstStyle/>
          <a:p>
            <a:pPr eaLnBrk="1" hangingPunct="1"/>
            <a:r>
              <a:rPr lang="en-US" dirty="0" err="1" smtClean="0">
                <a:solidFill>
                  <a:schemeClr val="bg1"/>
                </a:solidFill>
              </a:rPr>
              <a:t>Jumlah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akar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lebih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satu</a:t>
            </a:r>
            <a:endParaRPr lang="en-US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dirty="0" err="1" smtClean="0">
                <a:solidFill>
                  <a:schemeClr val="bg1"/>
                </a:solidFill>
              </a:rPr>
              <a:t>Akar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Ganda</a:t>
            </a:r>
            <a:endParaRPr lang="en-US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dirty="0" err="1" smtClean="0">
                <a:solidFill>
                  <a:schemeClr val="bg1"/>
                </a:solidFill>
              </a:rPr>
              <a:t>Singularitas</a:t>
            </a:r>
            <a:r>
              <a:rPr lang="en-US" dirty="0" smtClean="0">
                <a:solidFill>
                  <a:schemeClr val="bg1"/>
                </a:solidFill>
              </a:rPr>
              <a:t> (</a:t>
            </a:r>
            <a:r>
              <a:rPr lang="en-US" dirty="0" err="1" smtClean="0">
                <a:solidFill>
                  <a:schemeClr val="bg1"/>
                </a:solidFill>
              </a:rPr>
              <a:t>titik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dimana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nilai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fungsi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tidak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terdefinisi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 eaLnBrk="1" hangingPunct="1"/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57213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err="1" smtClean="0">
                <a:solidFill>
                  <a:schemeClr val="bg1"/>
                </a:solidFill>
              </a:rPr>
              <a:t>Latihan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23728" y="1628800"/>
            <a:ext cx="6554805" cy="4824536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eaLnBrk="1" hangingPunct="1"/>
            <a:r>
              <a:rPr lang="en-US" dirty="0" err="1" smtClean="0">
                <a:solidFill>
                  <a:schemeClr val="bg1"/>
                </a:solidFill>
              </a:rPr>
              <a:t>Tentukan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akar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 smtClean="0">
                <a:solidFill>
                  <a:schemeClr val="bg1"/>
                </a:solidFill>
              </a:rPr>
              <a:t>dari</a:t>
            </a:r>
            <a:endParaRPr lang="en-US" dirty="0" smtClean="0">
              <a:solidFill>
                <a:schemeClr val="bg1"/>
              </a:solidFill>
            </a:endParaRPr>
          </a:p>
          <a:p>
            <a:pPr eaLnBrk="1" hangingPunct="1"/>
            <a:endParaRPr lang="en-US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pPr eaLnBrk="1" hangingPunct="1">
              <a:buNone/>
            </a:pPr>
            <a:r>
              <a:rPr lang="en-US" dirty="0" smtClean="0">
                <a:solidFill>
                  <a:schemeClr val="bg1"/>
                </a:solidFill>
              </a:rPr>
              <a:t> d</a:t>
            </a:r>
            <a:r>
              <a:rPr lang="id-ID" dirty="0" smtClean="0">
                <a:solidFill>
                  <a:schemeClr val="bg1"/>
                </a:solidFill>
              </a:rPr>
              <a:t>g </a:t>
            </a:r>
            <a:r>
              <a:rPr lang="el-GR" dirty="0" smtClean="0">
                <a:solidFill>
                  <a:schemeClr val="bg1"/>
                </a:solidFill>
                <a:latin typeface="Times New Roman"/>
                <a:cs typeface="Times New Roman"/>
              </a:rPr>
              <a:t>ε </a:t>
            </a:r>
            <a:r>
              <a:rPr lang="id-ID" dirty="0" smtClean="0">
                <a:solidFill>
                  <a:schemeClr val="bg1"/>
                </a:solidFill>
              </a:rPr>
              <a:t>kurang dari</a:t>
            </a:r>
            <a:r>
              <a:rPr lang="en-US" dirty="0" smtClean="0">
                <a:solidFill>
                  <a:schemeClr val="bg1"/>
                </a:solidFill>
              </a:rPr>
              <a:t> 0.001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id-ID" dirty="0" smtClean="0">
                <a:solidFill>
                  <a:schemeClr val="bg1"/>
                </a:solidFill>
              </a:rPr>
              <a:t>|</a:t>
            </a:r>
            <a:r>
              <a:rPr lang="en-US" dirty="0" smtClean="0">
                <a:solidFill>
                  <a:schemeClr val="bg1"/>
                </a:solidFill>
              </a:rPr>
              <a:t>f(</a:t>
            </a:r>
            <a:r>
              <a:rPr lang="id-ID" dirty="0" smtClean="0">
                <a:solidFill>
                  <a:schemeClr val="bg1"/>
                </a:solidFill>
              </a:rPr>
              <a:t>c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r>
              <a:rPr lang="id-ID" dirty="0" smtClean="0">
                <a:solidFill>
                  <a:schemeClr val="bg1"/>
                </a:solidFill>
              </a:rPr>
              <a:t>|</a:t>
            </a:r>
            <a:r>
              <a:rPr lang="en-US" dirty="0" smtClean="0">
                <a:solidFill>
                  <a:schemeClr val="bg1"/>
                </a:solidFill>
              </a:rPr>
              <a:t>&lt;0.0001 </a:t>
            </a:r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selang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id-ID" dirty="0" smtClean="0">
                <a:solidFill>
                  <a:schemeClr val="bg1"/>
                </a:solidFill>
              </a:rPr>
              <a:t>          [-0.5,1.4]. Gunakan metode bagi dua</a:t>
            </a:r>
            <a:endParaRPr lang="en-US" dirty="0" smtClean="0">
              <a:solidFill>
                <a:schemeClr val="bg1"/>
              </a:solidFill>
            </a:endParaRPr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3923928" y="2420888"/>
          <a:ext cx="2749550" cy="642937"/>
        </p:xfrm>
        <a:graphic>
          <a:graphicData uri="http://schemas.openxmlformats.org/presentationml/2006/ole">
            <p:oleObj spid="_x0000_s17410" name="Equation" r:id="rId4" imgW="9651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000231" y="557213"/>
            <a:ext cx="6697681" cy="1143000"/>
          </a:xfrm>
        </p:spPr>
        <p:txBody>
          <a:bodyPr/>
          <a:lstStyle/>
          <a:p>
            <a:pPr eaLnBrk="1" hangingPunct="1"/>
            <a:r>
              <a:rPr lang="en-US" dirty="0" err="1" smtClean="0">
                <a:solidFill>
                  <a:schemeClr val="bg1"/>
                </a:solidFill>
              </a:rPr>
              <a:t>Metode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Regula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Falsi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07" y="1785926"/>
            <a:ext cx="6554805" cy="3929089"/>
          </a:xfrm>
          <a:solidFill>
            <a:schemeClr val="accent2"/>
          </a:solidFill>
        </p:spPr>
        <p:txBody>
          <a:bodyPr/>
          <a:lstStyle/>
          <a:p>
            <a:pPr eaLnBrk="1" hangingPunct="1"/>
            <a:r>
              <a:rPr lang="en-US" dirty="0" err="1" smtClean="0">
                <a:solidFill>
                  <a:schemeClr val="bg1"/>
                </a:solidFill>
              </a:rPr>
              <a:t>Metode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bagi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dua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selalu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dapat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menemukan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akar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/>
                <a:cs typeface="Times New Roman"/>
              </a:rPr>
              <a:t>→</a:t>
            </a:r>
            <a:r>
              <a:rPr lang="en-US" dirty="0" err="1" smtClean="0">
                <a:solidFill>
                  <a:schemeClr val="bg1"/>
                </a:solidFill>
                <a:cs typeface="Times New Roman"/>
              </a:rPr>
              <a:t>kecepatan</a:t>
            </a:r>
            <a:r>
              <a:rPr lang="en-US" dirty="0" smtClean="0">
                <a:solidFill>
                  <a:schemeClr val="bg1"/>
                </a:solidFill>
                <a:cs typeface="Times New Roman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cs typeface="Times New Roman"/>
              </a:rPr>
              <a:t>konvergensi</a:t>
            </a:r>
            <a:r>
              <a:rPr lang="en-US" dirty="0" smtClean="0">
                <a:solidFill>
                  <a:schemeClr val="bg1"/>
                </a:solidFill>
                <a:cs typeface="Times New Roman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cs typeface="Times New Roman"/>
              </a:rPr>
              <a:t>sangat</a:t>
            </a:r>
            <a:r>
              <a:rPr lang="en-US" dirty="0" smtClean="0">
                <a:solidFill>
                  <a:schemeClr val="bg1"/>
                </a:solidFill>
                <a:cs typeface="Times New Roman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cs typeface="Times New Roman"/>
              </a:rPr>
              <a:t>lambat</a:t>
            </a:r>
            <a:r>
              <a:rPr lang="en-US" dirty="0" smtClean="0">
                <a:solidFill>
                  <a:schemeClr val="bg1"/>
                </a:solidFill>
                <a:cs typeface="Times New Roman"/>
              </a:rPr>
              <a:t>.</a:t>
            </a:r>
          </a:p>
          <a:p>
            <a:pPr eaLnBrk="1" hangingPunct="1"/>
            <a:r>
              <a:rPr lang="en-US" dirty="0" err="1" smtClean="0">
                <a:solidFill>
                  <a:schemeClr val="bg1"/>
                </a:solidFill>
                <a:cs typeface="Times New Roman"/>
              </a:rPr>
              <a:t>Solusi</a:t>
            </a:r>
            <a:r>
              <a:rPr lang="en-US" dirty="0" smtClean="0">
                <a:solidFill>
                  <a:schemeClr val="bg1"/>
                </a:solidFill>
                <a:cs typeface="Times New Roman"/>
              </a:rPr>
              <a:t> : </a:t>
            </a:r>
            <a:r>
              <a:rPr lang="en-US" dirty="0" err="1" smtClean="0">
                <a:solidFill>
                  <a:schemeClr val="bg1"/>
                </a:solidFill>
                <a:cs typeface="Times New Roman"/>
              </a:rPr>
              <a:t>metode</a:t>
            </a:r>
            <a:r>
              <a:rPr lang="en-US" dirty="0" smtClean="0">
                <a:solidFill>
                  <a:schemeClr val="bg1"/>
                </a:solidFill>
                <a:cs typeface="Times New Roman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cs typeface="Times New Roman"/>
              </a:rPr>
              <a:t>regula</a:t>
            </a:r>
            <a:r>
              <a:rPr lang="en-US" dirty="0" smtClean="0">
                <a:solidFill>
                  <a:schemeClr val="bg1"/>
                </a:solidFill>
                <a:cs typeface="Times New Roman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cs typeface="Times New Roman"/>
              </a:rPr>
              <a:t>falsi</a:t>
            </a:r>
            <a:endParaRPr lang="en-US" dirty="0" smtClean="0">
              <a:solidFill>
                <a:schemeClr val="bg1"/>
              </a:solidFill>
              <a:cs typeface="Times New Roman"/>
            </a:endParaRPr>
          </a:p>
          <a:p>
            <a:pPr eaLnBrk="1" hangingPunct="1"/>
            <a:r>
              <a:rPr lang="en-US" dirty="0" err="1" smtClean="0">
                <a:solidFill>
                  <a:schemeClr val="bg1"/>
                </a:solidFill>
                <a:cs typeface="Times New Roman"/>
              </a:rPr>
              <a:t>Dibuat</a:t>
            </a:r>
            <a:r>
              <a:rPr lang="en-US" dirty="0" smtClean="0">
                <a:solidFill>
                  <a:schemeClr val="bg1"/>
                </a:solidFill>
                <a:cs typeface="Times New Roman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cs typeface="Times New Roman"/>
              </a:rPr>
              <a:t>garis</a:t>
            </a:r>
            <a:r>
              <a:rPr lang="en-US" dirty="0" smtClean="0">
                <a:solidFill>
                  <a:schemeClr val="bg1"/>
                </a:solidFill>
                <a:cs typeface="Times New Roman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cs typeface="Times New Roman"/>
              </a:rPr>
              <a:t>lurus</a:t>
            </a:r>
            <a:r>
              <a:rPr lang="en-US" dirty="0" smtClean="0">
                <a:solidFill>
                  <a:schemeClr val="bg1"/>
                </a:solidFill>
                <a:cs typeface="Times New Roman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cs typeface="Times New Roman"/>
              </a:rPr>
              <a:t>menghubungkan</a:t>
            </a:r>
            <a:r>
              <a:rPr lang="en-US" dirty="0" smtClean="0">
                <a:solidFill>
                  <a:schemeClr val="bg1"/>
                </a:solidFill>
                <a:cs typeface="Times New Roman"/>
              </a:rPr>
              <a:t> (</a:t>
            </a:r>
            <a:r>
              <a:rPr lang="en-US" dirty="0" err="1" smtClean="0">
                <a:solidFill>
                  <a:schemeClr val="bg1"/>
                </a:solidFill>
                <a:cs typeface="Times New Roman"/>
              </a:rPr>
              <a:t>a,f</a:t>
            </a:r>
            <a:r>
              <a:rPr lang="en-US" dirty="0" smtClean="0">
                <a:solidFill>
                  <a:schemeClr val="bg1"/>
                </a:solidFill>
                <a:cs typeface="Times New Roman"/>
              </a:rPr>
              <a:t>(a)) </a:t>
            </a:r>
            <a:r>
              <a:rPr lang="en-US" dirty="0" err="1" smtClean="0">
                <a:solidFill>
                  <a:schemeClr val="bg1"/>
                </a:solidFill>
                <a:cs typeface="Times New Roman"/>
              </a:rPr>
              <a:t>dan</a:t>
            </a:r>
            <a:r>
              <a:rPr lang="en-US" dirty="0" smtClean="0">
                <a:solidFill>
                  <a:schemeClr val="bg1"/>
                </a:solidFill>
                <a:cs typeface="Times New Roman"/>
              </a:rPr>
              <a:t> (</a:t>
            </a:r>
            <a:r>
              <a:rPr lang="en-US" dirty="0" err="1" smtClean="0">
                <a:solidFill>
                  <a:schemeClr val="bg1"/>
                </a:solidFill>
                <a:cs typeface="Times New Roman"/>
              </a:rPr>
              <a:t>b,f</a:t>
            </a:r>
            <a:r>
              <a:rPr lang="en-US" dirty="0" smtClean="0">
                <a:solidFill>
                  <a:schemeClr val="bg1"/>
                </a:solidFill>
                <a:cs typeface="Times New Roman"/>
              </a:rPr>
              <a:t>(b)). </a:t>
            </a:r>
          </a:p>
          <a:p>
            <a:pPr eaLnBrk="1" hangingPunct="1">
              <a:buNone/>
            </a:pPr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7704" y="3645024"/>
            <a:ext cx="5616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/>
              <a:t>Gradien garis AC=Gradien CB</a:t>
            </a:r>
            <a:endParaRPr lang="id-ID" sz="2800" dirty="0"/>
          </a:p>
        </p:txBody>
      </p:sp>
      <p:pic>
        <p:nvPicPr>
          <p:cNvPr id="4813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7704" y="404664"/>
            <a:ext cx="6706345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8133" name="Object 5"/>
          <p:cNvGraphicFramePr>
            <a:graphicFrameLocks noChangeAspect="1"/>
          </p:cNvGraphicFramePr>
          <p:nvPr/>
        </p:nvGraphicFramePr>
        <p:xfrm>
          <a:off x="2195736" y="4293096"/>
          <a:ext cx="3528392" cy="939648"/>
        </p:xfrm>
        <a:graphic>
          <a:graphicData uri="http://schemas.openxmlformats.org/presentationml/2006/ole">
            <p:oleObj spid="_x0000_s48133" name="Equation" r:id="rId5" imgW="1460160" imgH="393480" progId="Equation.DSMT4">
              <p:embed/>
            </p:oleObj>
          </a:graphicData>
        </a:graphic>
      </p:graphicFrame>
      <p:graphicFrame>
        <p:nvGraphicFramePr>
          <p:cNvPr id="48134" name="Object 6"/>
          <p:cNvGraphicFramePr>
            <a:graphicFrameLocks noChangeAspect="1"/>
          </p:cNvGraphicFramePr>
          <p:nvPr/>
        </p:nvGraphicFramePr>
        <p:xfrm>
          <a:off x="5364088" y="5445224"/>
          <a:ext cx="2942059" cy="999063"/>
        </p:xfrm>
        <a:graphic>
          <a:graphicData uri="http://schemas.openxmlformats.org/presentationml/2006/ole">
            <p:oleObj spid="_x0000_s48134" name="Equation" r:id="rId6" imgW="1218960" imgH="419040" progId="Equation.3">
              <p:embed/>
            </p:oleObj>
          </a:graphicData>
        </a:graphic>
      </p:graphicFrame>
      <p:sp>
        <p:nvSpPr>
          <p:cNvPr id="10" name="Bent Arrow 9"/>
          <p:cNvSpPr/>
          <p:nvPr/>
        </p:nvSpPr>
        <p:spPr>
          <a:xfrm rot="16200000" flipH="1" flipV="1">
            <a:off x="5832140" y="4401108"/>
            <a:ext cx="936104" cy="1152128"/>
          </a:xfrm>
          <a:prstGeom prst="bentArrow">
            <a:avLst>
              <a:gd name="adj1" fmla="val 25000"/>
              <a:gd name="adj2" fmla="val 26203"/>
              <a:gd name="adj3" fmla="val 25000"/>
              <a:gd name="adj4" fmla="val 4375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57213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err="1" smtClean="0">
                <a:solidFill>
                  <a:schemeClr val="bg1"/>
                </a:solidFill>
              </a:rPr>
              <a:t>Latihan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23728" y="1628800"/>
            <a:ext cx="6554805" cy="4824536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eaLnBrk="1" hangingPunct="1"/>
            <a:r>
              <a:rPr lang="en-US" dirty="0" err="1" smtClean="0">
                <a:solidFill>
                  <a:schemeClr val="bg1"/>
                </a:solidFill>
              </a:rPr>
              <a:t>Tentukan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akar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 smtClean="0">
                <a:solidFill>
                  <a:schemeClr val="bg1"/>
                </a:solidFill>
              </a:rPr>
              <a:t>dari</a:t>
            </a:r>
            <a:endParaRPr lang="en-US" dirty="0" smtClean="0">
              <a:solidFill>
                <a:schemeClr val="bg1"/>
              </a:solidFill>
            </a:endParaRPr>
          </a:p>
          <a:p>
            <a:pPr eaLnBrk="1" hangingPunct="1"/>
            <a:endParaRPr lang="en-US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pPr eaLnBrk="1" hangingPunct="1">
              <a:buNone/>
            </a:pPr>
            <a:r>
              <a:rPr lang="en-US" dirty="0" smtClean="0">
                <a:solidFill>
                  <a:schemeClr val="bg1"/>
                </a:solidFill>
              </a:rPr>
              <a:t> d</a:t>
            </a:r>
            <a:r>
              <a:rPr lang="id-ID" dirty="0" smtClean="0">
                <a:solidFill>
                  <a:schemeClr val="bg1"/>
                </a:solidFill>
              </a:rPr>
              <a:t>g </a:t>
            </a:r>
            <a:r>
              <a:rPr lang="el-GR" dirty="0" smtClean="0">
                <a:solidFill>
                  <a:schemeClr val="bg1"/>
                </a:solidFill>
                <a:latin typeface="Times New Roman"/>
                <a:cs typeface="Times New Roman"/>
              </a:rPr>
              <a:t>ε </a:t>
            </a:r>
            <a:r>
              <a:rPr lang="id-ID" dirty="0" smtClean="0">
                <a:solidFill>
                  <a:schemeClr val="bg1"/>
                </a:solidFill>
              </a:rPr>
              <a:t>kurang dari</a:t>
            </a:r>
            <a:r>
              <a:rPr lang="en-US" dirty="0" smtClean="0">
                <a:solidFill>
                  <a:schemeClr val="bg1"/>
                </a:solidFill>
              </a:rPr>
              <a:t> 0.001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id-ID" dirty="0" smtClean="0">
                <a:solidFill>
                  <a:schemeClr val="bg1"/>
                </a:solidFill>
              </a:rPr>
              <a:t>|</a:t>
            </a:r>
            <a:r>
              <a:rPr lang="en-US" dirty="0" smtClean="0">
                <a:solidFill>
                  <a:schemeClr val="bg1"/>
                </a:solidFill>
              </a:rPr>
              <a:t>f(</a:t>
            </a:r>
            <a:r>
              <a:rPr lang="id-ID" dirty="0" smtClean="0">
                <a:solidFill>
                  <a:schemeClr val="bg1"/>
                </a:solidFill>
              </a:rPr>
              <a:t>c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r>
              <a:rPr lang="id-ID" dirty="0" smtClean="0">
                <a:solidFill>
                  <a:schemeClr val="bg1"/>
                </a:solidFill>
              </a:rPr>
              <a:t>|</a:t>
            </a:r>
            <a:r>
              <a:rPr lang="en-US" dirty="0" smtClean="0">
                <a:solidFill>
                  <a:schemeClr val="bg1"/>
                </a:solidFill>
              </a:rPr>
              <a:t>&lt;0.0001 </a:t>
            </a:r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selang</a:t>
            </a:r>
            <a:r>
              <a:rPr lang="id-ID" dirty="0" smtClean="0">
                <a:solidFill>
                  <a:schemeClr val="bg1"/>
                </a:solidFill>
              </a:rPr>
              <a:t> </a:t>
            </a:r>
            <a:r>
              <a:rPr lang="id-ID" dirty="0" smtClean="0">
                <a:solidFill>
                  <a:schemeClr val="bg1"/>
                </a:solidFill>
              </a:rPr>
              <a:t>[0.4,0.8]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id-ID" dirty="0" smtClean="0">
                <a:solidFill>
                  <a:schemeClr val="bg1"/>
                </a:solidFill>
              </a:rPr>
              <a:t>          </a:t>
            </a:r>
            <a:endParaRPr lang="en-US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r>
              <a:rPr lang="id-ID" dirty="0" smtClean="0">
                <a:solidFill>
                  <a:schemeClr val="bg1"/>
                </a:solidFill>
              </a:rPr>
              <a:t>Gunakan </a:t>
            </a:r>
            <a:r>
              <a:rPr lang="id-ID" dirty="0" smtClean="0">
                <a:solidFill>
                  <a:schemeClr val="bg1"/>
                </a:solidFill>
              </a:rPr>
              <a:t>metode regula </a:t>
            </a:r>
            <a:r>
              <a:rPr lang="id-ID" dirty="0" smtClean="0">
                <a:solidFill>
                  <a:schemeClr val="bg1"/>
                </a:solidFill>
              </a:rPr>
              <a:t>falsi</a:t>
            </a:r>
            <a:endParaRPr lang="en-US" dirty="0" smtClean="0">
              <a:solidFill>
                <a:schemeClr val="bg1"/>
              </a:solidFill>
            </a:endParaRPr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3923928" y="2420888"/>
          <a:ext cx="2749550" cy="642937"/>
        </p:xfrm>
        <a:graphic>
          <a:graphicData uri="http://schemas.openxmlformats.org/presentationml/2006/ole">
            <p:oleObj spid="_x0000_s49154" name="Equation" r:id="rId4" imgW="9651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071669" y="557213"/>
            <a:ext cx="6626243" cy="1143000"/>
          </a:xfrm>
        </p:spPr>
        <p:txBody>
          <a:bodyPr/>
          <a:lstStyle/>
          <a:p>
            <a:pPr eaLnBrk="1" hangingPunct="1"/>
            <a:r>
              <a:rPr lang="en-US" dirty="0" err="1" smtClean="0">
                <a:solidFill>
                  <a:schemeClr val="bg1"/>
                </a:solidFill>
              </a:rPr>
              <a:t>Perbaikan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Metode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Regula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Falsi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07" y="1988840"/>
            <a:ext cx="6554805" cy="4319885"/>
          </a:xfrm>
          <a:solidFill>
            <a:srgbClr val="006666"/>
          </a:solidFill>
        </p:spPr>
        <p:txBody>
          <a:bodyPr/>
          <a:lstStyle/>
          <a:p>
            <a:pPr eaLnBrk="1" hangingPunct="1"/>
            <a:r>
              <a:rPr lang="en-US" dirty="0" err="1" smtClean="0">
                <a:solidFill>
                  <a:schemeClr val="bg1"/>
                </a:solidFill>
              </a:rPr>
              <a:t>Ada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kondisi</a:t>
            </a:r>
            <a:r>
              <a:rPr lang="en-US" dirty="0" smtClean="0">
                <a:solidFill>
                  <a:schemeClr val="bg1"/>
                </a:solidFill>
              </a:rPr>
              <a:t> |b-a| </a:t>
            </a:r>
            <a:r>
              <a:rPr lang="en-US" dirty="0" err="1" smtClean="0">
                <a:solidFill>
                  <a:schemeClr val="bg1"/>
                </a:solidFill>
              </a:rPr>
              <a:t>tidak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pernah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lebih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kecil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Times New Roman"/>
                <a:cs typeface="Times New Roman"/>
              </a:rPr>
              <a:t>ε</a:t>
            </a:r>
            <a:r>
              <a:rPr lang="en-US" dirty="0" smtClean="0">
                <a:solidFill>
                  <a:schemeClr val="bg1"/>
                </a:solidFill>
                <a:latin typeface="Times New Roman"/>
                <a:cs typeface="Times New Roman"/>
              </a:rPr>
              <a:t>. </a:t>
            </a:r>
            <a:r>
              <a:rPr lang="en-US" dirty="0" err="1" smtClean="0">
                <a:solidFill>
                  <a:schemeClr val="bg1"/>
                </a:solidFill>
                <a:cs typeface="Times New Roman"/>
              </a:rPr>
              <a:t>Titik</a:t>
            </a:r>
            <a:r>
              <a:rPr lang="en-US" dirty="0" smtClean="0">
                <a:solidFill>
                  <a:schemeClr val="bg1"/>
                </a:solidFill>
                <a:cs typeface="Times New Roman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cs typeface="Times New Roman"/>
              </a:rPr>
              <a:t>ujung</a:t>
            </a:r>
            <a:r>
              <a:rPr lang="en-US" dirty="0" smtClean="0">
                <a:solidFill>
                  <a:schemeClr val="bg1"/>
                </a:solidFill>
                <a:cs typeface="Times New Roman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cs typeface="Times New Roman"/>
              </a:rPr>
              <a:t>tidak</a:t>
            </a:r>
            <a:r>
              <a:rPr lang="en-US" dirty="0" smtClean="0">
                <a:solidFill>
                  <a:schemeClr val="bg1"/>
                </a:solidFill>
                <a:cs typeface="Times New Roman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cs typeface="Times New Roman"/>
              </a:rPr>
              <a:t>pernah</a:t>
            </a:r>
            <a:r>
              <a:rPr lang="en-US" dirty="0" smtClean="0">
                <a:solidFill>
                  <a:schemeClr val="bg1"/>
                </a:solidFill>
                <a:cs typeface="Times New Roman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cs typeface="Times New Roman"/>
              </a:rPr>
              <a:t>berubah</a:t>
            </a:r>
            <a:r>
              <a:rPr lang="en-US" dirty="0" smtClean="0">
                <a:solidFill>
                  <a:schemeClr val="bg1"/>
                </a:solidFill>
                <a:cs typeface="Times New Roman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cs typeface="Times New Roman"/>
              </a:rPr>
              <a:t>disebut</a:t>
            </a:r>
            <a:r>
              <a:rPr lang="en-US" dirty="0" smtClean="0">
                <a:solidFill>
                  <a:schemeClr val="bg1"/>
                </a:solidFill>
                <a:cs typeface="Times New Roman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cs typeface="Times New Roman"/>
              </a:rPr>
              <a:t>titik</a:t>
            </a:r>
            <a:r>
              <a:rPr lang="en-US" dirty="0" smtClean="0">
                <a:solidFill>
                  <a:schemeClr val="bg1"/>
                </a:solidFill>
                <a:cs typeface="Times New Roman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cs typeface="Times New Roman"/>
              </a:rPr>
              <a:t>mandek</a:t>
            </a:r>
            <a:endParaRPr lang="en-US" dirty="0" smtClean="0">
              <a:solidFill>
                <a:schemeClr val="bg1"/>
              </a:solidFill>
              <a:cs typeface="Times New Roman"/>
            </a:endParaRPr>
          </a:p>
          <a:p>
            <a:pPr eaLnBrk="1" hangingPunct="1"/>
            <a:r>
              <a:rPr lang="en-US" dirty="0" err="1" smtClean="0">
                <a:solidFill>
                  <a:schemeClr val="bg1"/>
                </a:solidFill>
                <a:cs typeface="Times New Roman"/>
              </a:rPr>
              <a:t>Solusi</a:t>
            </a:r>
            <a:r>
              <a:rPr lang="en-US" dirty="0" smtClean="0">
                <a:solidFill>
                  <a:schemeClr val="bg1"/>
                </a:solidFill>
                <a:cs typeface="Times New Roman"/>
              </a:rPr>
              <a:t>:</a:t>
            </a:r>
            <a:r>
              <a:rPr lang="id-ID" dirty="0" smtClean="0">
                <a:solidFill>
                  <a:schemeClr val="bg1"/>
                </a:solidFill>
                <a:cs typeface="Times New Roman"/>
              </a:rPr>
              <a:t> memasukkan taksiran akar ke dalam fungsi untuk  mengecek apakah hasil mendekati nol atau tidak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071669" y="557213"/>
            <a:ext cx="6626243" cy="1143000"/>
          </a:xfrm>
        </p:spPr>
        <p:txBody>
          <a:bodyPr/>
          <a:lstStyle/>
          <a:p>
            <a:pPr eaLnBrk="1" hangingPunct="1"/>
            <a:r>
              <a:rPr lang="en-US" dirty="0" err="1" smtClean="0">
                <a:solidFill>
                  <a:schemeClr val="bg1"/>
                </a:solidFill>
              </a:rPr>
              <a:t>Perbaikan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Metode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Regula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Falsi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07" y="1988840"/>
            <a:ext cx="6554805" cy="4319885"/>
          </a:xfrm>
          <a:solidFill>
            <a:srgbClr val="006666"/>
          </a:solidFill>
        </p:spPr>
        <p:txBody>
          <a:bodyPr/>
          <a:lstStyle/>
          <a:p>
            <a:pPr eaLnBrk="1" hangingPunct="1"/>
            <a:r>
              <a:rPr lang="en-US" dirty="0" err="1" smtClean="0">
                <a:solidFill>
                  <a:schemeClr val="bg1"/>
                </a:solidFill>
                <a:cs typeface="Times New Roman"/>
              </a:rPr>
              <a:t>Solusi</a:t>
            </a:r>
            <a:r>
              <a:rPr lang="en-US" dirty="0" smtClean="0">
                <a:solidFill>
                  <a:schemeClr val="bg1"/>
                </a:solidFill>
                <a:cs typeface="Times New Roman"/>
              </a:rPr>
              <a:t>:</a:t>
            </a:r>
            <a:r>
              <a:rPr lang="id-ID" dirty="0" smtClean="0">
                <a:solidFill>
                  <a:schemeClr val="bg1"/>
                </a:solidFill>
                <a:cs typeface="Times New Roman"/>
              </a:rPr>
              <a:t> </a:t>
            </a:r>
          </a:p>
          <a:p>
            <a:pPr eaLnBrk="1" hangingPunct="1"/>
            <a:r>
              <a:rPr lang="id-ID" dirty="0" smtClean="0">
                <a:solidFill>
                  <a:schemeClr val="bg1"/>
                </a:solidFill>
                <a:cs typeface="Times New Roman"/>
              </a:rPr>
              <a:t>r=0, hitung c, misalkan a=c</a:t>
            </a:r>
          </a:p>
          <a:p>
            <a:pPr eaLnBrk="1" hangingPunct="1"/>
            <a:r>
              <a:rPr lang="id-ID" dirty="0" smtClean="0">
                <a:solidFill>
                  <a:schemeClr val="bg1"/>
                </a:solidFill>
              </a:rPr>
              <a:t>r=1, jika nilai b tidak berubah </a:t>
            </a:r>
          </a:p>
          <a:p>
            <a:pPr eaLnBrk="1" hangingPunct="1">
              <a:buNone/>
            </a:pPr>
            <a:r>
              <a:rPr lang="id-ID" dirty="0" smtClean="0">
                <a:solidFill>
                  <a:schemeClr val="bg1"/>
                </a:solidFill>
              </a:rPr>
              <a:t>   f(b) baru =1/2*f(b)lama</a:t>
            </a:r>
          </a:p>
          <a:p>
            <a:pPr eaLnBrk="1" hangingPunct="1"/>
            <a:r>
              <a:rPr lang="id-ID" dirty="0" smtClean="0">
                <a:solidFill>
                  <a:schemeClr val="bg1"/>
                </a:solidFill>
                <a:cs typeface="Times New Roman"/>
              </a:rPr>
              <a:t>r=2, nilai f(b) sekarang adalah</a:t>
            </a:r>
          </a:p>
          <a:p>
            <a:pPr eaLnBrk="1" hangingPunct="1">
              <a:buNone/>
            </a:pPr>
            <a:r>
              <a:rPr lang="id-ID" dirty="0" smtClean="0">
                <a:solidFill>
                  <a:schemeClr val="bg1"/>
                </a:solidFill>
                <a:cs typeface="Times New Roman"/>
              </a:rPr>
              <a:t>   f(b) baru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57213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err="1" smtClean="0">
                <a:solidFill>
                  <a:schemeClr val="bg1"/>
                </a:solidFill>
              </a:rPr>
              <a:t>Latihan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23728" y="1628800"/>
            <a:ext cx="6554805" cy="5040560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eaLnBrk="1" hangingPunct="1"/>
            <a:r>
              <a:rPr lang="en-US" dirty="0" err="1" smtClean="0">
                <a:solidFill>
                  <a:schemeClr val="bg1"/>
                </a:solidFill>
              </a:rPr>
              <a:t>Tentukan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akar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 smtClean="0">
                <a:solidFill>
                  <a:schemeClr val="bg1"/>
                </a:solidFill>
              </a:rPr>
              <a:t>dari</a:t>
            </a:r>
            <a:endParaRPr lang="en-US" dirty="0" smtClean="0">
              <a:solidFill>
                <a:schemeClr val="bg1"/>
              </a:solidFill>
            </a:endParaRPr>
          </a:p>
          <a:p>
            <a:pPr eaLnBrk="1" hangingPunct="1"/>
            <a:endParaRPr lang="en-US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pPr eaLnBrk="1" hangingPunct="1">
              <a:buNone/>
            </a:pPr>
            <a:r>
              <a:rPr lang="en-US" dirty="0" smtClean="0">
                <a:solidFill>
                  <a:schemeClr val="bg1"/>
                </a:solidFill>
              </a:rPr>
              <a:t> d</a:t>
            </a:r>
            <a:r>
              <a:rPr lang="id-ID" dirty="0" smtClean="0">
                <a:solidFill>
                  <a:schemeClr val="bg1"/>
                </a:solidFill>
              </a:rPr>
              <a:t>g </a:t>
            </a:r>
            <a:r>
              <a:rPr lang="el-GR" dirty="0" smtClean="0">
                <a:solidFill>
                  <a:schemeClr val="bg1"/>
                </a:solidFill>
                <a:latin typeface="Times New Roman"/>
                <a:cs typeface="Times New Roman"/>
              </a:rPr>
              <a:t>ε </a:t>
            </a:r>
            <a:r>
              <a:rPr lang="id-ID" dirty="0" smtClean="0">
                <a:solidFill>
                  <a:schemeClr val="bg1"/>
                </a:solidFill>
              </a:rPr>
              <a:t>kurang dari</a:t>
            </a:r>
            <a:r>
              <a:rPr lang="en-US" dirty="0" smtClean="0">
                <a:solidFill>
                  <a:schemeClr val="bg1"/>
                </a:solidFill>
              </a:rPr>
              <a:t> 0.001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id-ID" dirty="0" smtClean="0">
                <a:solidFill>
                  <a:schemeClr val="bg1"/>
                </a:solidFill>
              </a:rPr>
              <a:t>|</a:t>
            </a:r>
            <a:r>
              <a:rPr lang="en-US" dirty="0" smtClean="0">
                <a:solidFill>
                  <a:schemeClr val="bg1"/>
                </a:solidFill>
              </a:rPr>
              <a:t>f(</a:t>
            </a:r>
            <a:r>
              <a:rPr lang="id-ID" dirty="0" smtClean="0">
                <a:solidFill>
                  <a:schemeClr val="bg1"/>
                </a:solidFill>
              </a:rPr>
              <a:t>c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r>
              <a:rPr lang="id-ID" dirty="0" smtClean="0">
                <a:solidFill>
                  <a:schemeClr val="bg1"/>
                </a:solidFill>
              </a:rPr>
              <a:t>|</a:t>
            </a:r>
            <a:r>
              <a:rPr lang="en-US" dirty="0" smtClean="0">
                <a:solidFill>
                  <a:schemeClr val="bg1"/>
                </a:solidFill>
              </a:rPr>
              <a:t>&lt;0.0001 </a:t>
            </a:r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selang</a:t>
            </a:r>
            <a:r>
              <a:rPr lang="id-ID" dirty="0" smtClean="0">
                <a:solidFill>
                  <a:schemeClr val="bg1"/>
                </a:solidFill>
              </a:rPr>
              <a:t> [0.4,0.8]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id-ID" dirty="0" smtClean="0">
                <a:solidFill>
                  <a:schemeClr val="bg1"/>
                </a:solidFill>
              </a:rPr>
              <a:t>          </a:t>
            </a:r>
            <a:endParaRPr lang="en-US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r>
              <a:rPr lang="id-ID" dirty="0" smtClean="0">
                <a:solidFill>
                  <a:schemeClr val="bg1"/>
                </a:solidFill>
              </a:rPr>
              <a:t>Gunakan metode regula </a:t>
            </a:r>
            <a:r>
              <a:rPr lang="id-ID" dirty="0" smtClean="0">
                <a:solidFill>
                  <a:schemeClr val="bg1"/>
                </a:solidFill>
              </a:rPr>
              <a:t>falsi yang diperbaiki</a:t>
            </a:r>
            <a:endParaRPr lang="en-US" dirty="0" smtClean="0">
              <a:solidFill>
                <a:schemeClr val="bg1"/>
              </a:solidFill>
            </a:endParaRPr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3923928" y="2420888"/>
          <a:ext cx="2749550" cy="642937"/>
        </p:xfrm>
        <a:graphic>
          <a:graphicData uri="http://schemas.openxmlformats.org/presentationml/2006/ole">
            <p:oleObj spid="_x0000_s58370" name="Equation" r:id="rId4" imgW="9651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274638"/>
            <a:ext cx="6851104" cy="778098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Tugas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5696" y="1124744"/>
            <a:ext cx="6851104" cy="4896544"/>
          </a:xfrm>
          <a:solidFill>
            <a:srgbClr val="002060"/>
          </a:solidFill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Buat program untuk menghitung akar dari soal diatas dengan menggunakan Pascal dan Matlab untuk metode Bagi dua dan metode Regula Falsi 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A. Bagi Dua (Pascal), Regula Falsi (Matlab)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B. Bagi Dua (Matlab), Regula Falsi (Pascal)</a:t>
            </a:r>
            <a:endParaRPr lang="id-ID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017723" y="142852"/>
            <a:ext cx="6911995" cy="1143000"/>
          </a:xfrm>
        </p:spPr>
        <p:txBody>
          <a:bodyPr/>
          <a:lstStyle/>
          <a:p>
            <a:pPr eaLnBrk="1" hangingPunct="1"/>
            <a:r>
              <a:rPr lang="en-US" dirty="0" err="1" smtClean="0">
                <a:solidFill>
                  <a:schemeClr val="bg1"/>
                </a:solidFill>
              </a:rPr>
              <a:t>Persamaan</a:t>
            </a:r>
            <a:r>
              <a:rPr lang="en-US" dirty="0" smtClean="0">
                <a:solidFill>
                  <a:schemeClr val="bg1"/>
                </a:solidFill>
              </a:rPr>
              <a:t> Nonlinear</a:t>
            </a:r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2143108" y="4000504"/>
          <a:ext cx="3803660" cy="1088418"/>
        </p:xfrm>
        <a:graphic>
          <a:graphicData uri="http://schemas.openxmlformats.org/presentationml/2006/ole">
            <p:oleObj spid="_x0000_s3076" name="Equation" r:id="rId4" imgW="1460160" imgH="380880" progId="Equation.3">
              <p:embed/>
            </p:oleObj>
          </a:graphicData>
        </a:graphic>
      </p:graphicFrame>
      <p:graphicFrame>
        <p:nvGraphicFramePr>
          <p:cNvPr id="3077" name="Object 4"/>
          <p:cNvGraphicFramePr>
            <a:graphicFrameLocks noChangeAspect="1"/>
          </p:cNvGraphicFramePr>
          <p:nvPr/>
        </p:nvGraphicFramePr>
        <p:xfrm>
          <a:off x="2143108" y="2643182"/>
          <a:ext cx="4124325" cy="1071562"/>
        </p:xfrm>
        <a:graphic>
          <a:graphicData uri="http://schemas.openxmlformats.org/presentationml/2006/ole">
            <p:oleObj spid="_x0000_s3077" name="Equation" r:id="rId5" imgW="1447560" imgH="380880" progId="Equation.3">
              <p:embed/>
            </p:oleObj>
          </a:graphicData>
        </a:graphic>
      </p:graphicFrame>
      <p:graphicFrame>
        <p:nvGraphicFramePr>
          <p:cNvPr id="3078" name="Object 4"/>
          <p:cNvGraphicFramePr>
            <a:graphicFrameLocks noChangeAspect="1"/>
          </p:cNvGraphicFramePr>
          <p:nvPr/>
        </p:nvGraphicFramePr>
        <p:xfrm>
          <a:off x="2143108" y="1285860"/>
          <a:ext cx="2387600" cy="1071562"/>
        </p:xfrm>
        <a:graphic>
          <a:graphicData uri="http://schemas.openxmlformats.org/presentationml/2006/ole">
            <p:oleObj spid="_x0000_s3078" name="Equation" r:id="rId6" imgW="838080" imgH="380880" progId="Equation.3">
              <p:embed/>
            </p:oleObj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2071670" y="5214950"/>
            <a:ext cx="5857916" cy="1071570"/>
            <a:chOff x="2214546" y="5357826"/>
            <a:chExt cx="4786346" cy="1071570"/>
          </a:xfrm>
        </p:grpSpPr>
        <p:sp>
          <p:nvSpPr>
            <p:cNvPr id="7" name="Rounded Rectangle 6"/>
            <p:cNvSpPr/>
            <p:nvPr/>
          </p:nvSpPr>
          <p:spPr>
            <a:xfrm>
              <a:off x="2285984" y="5357826"/>
              <a:ext cx="4643470" cy="107157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214546" y="5455523"/>
              <a:ext cx="4786346" cy="95410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err="1" smtClean="0">
                  <a:solidFill>
                    <a:schemeClr val="bg1"/>
                  </a:solidFill>
                </a:rPr>
                <a:t>Bagaimana</a:t>
              </a:r>
              <a:r>
                <a:rPr lang="en-US" sz="2800" dirty="0" smtClean="0">
                  <a:solidFill>
                    <a:schemeClr val="bg1"/>
                  </a:solidFill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</a:rPr>
                <a:t>mencari</a:t>
              </a:r>
              <a:r>
                <a:rPr lang="en-US" sz="2800" dirty="0" smtClean="0">
                  <a:solidFill>
                    <a:schemeClr val="bg1"/>
                  </a:solidFill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</a:rPr>
                <a:t>akar</a:t>
              </a:r>
              <a:r>
                <a:rPr lang="en-US" sz="2800" dirty="0" smtClean="0">
                  <a:solidFill>
                    <a:schemeClr val="bg1"/>
                  </a:solidFill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</a:rPr>
                <a:t>dari</a:t>
              </a:r>
              <a:r>
                <a:rPr lang="en-US" sz="2800" dirty="0" smtClean="0">
                  <a:solidFill>
                    <a:schemeClr val="bg1"/>
                  </a:solidFill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</a:rPr>
                <a:t>persamaan</a:t>
              </a:r>
              <a:r>
                <a:rPr lang="en-US" sz="2800" dirty="0" smtClean="0">
                  <a:solidFill>
                    <a:schemeClr val="bg1"/>
                  </a:solidFill>
                </a:rPr>
                <a:t> nonlinear </a:t>
              </a:r>
              <a:r>
                <a:rPr lang="en-US" sz="2800" dirty="0" err="1" smtClean="0">
                  <a:solidFill>
                    <a:schemeClr val="bg1"/>
                  </a:solidFill>
                </a:rPr>
                <a:t>diatas</a:t>
              </a:r>
              <a:endParaRPr lang="en-US" sz="28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071669" y="285729"/>
            <a:ext cx="6626243" cy="500066"/>
          </a:xfrm>
        </p:spPr>
        <p:txBody>
          <a:bodyPr/>
          <a:lstStyle/>
          <a:p>
            <a:pPr eaLnBrk="1" hangingPunct="1"/>
            <a:r>
              <a:rPr lang="id-ID" dirty="0" smtClean="0">
                <a:solidFill>
                  <a:schemeClr val="bg1"/>
                </a:solidFill>
              </a:rPr>
              <a:t>Tugas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664" y="1000108"/>
            <a:ext cx="7382022" cy="5309212"/>
          </a:xfrm>
          <a:solidFill>
            <a:srgbClr val="700000"/>
          </a:solidFill>
        </p:spPr>
        <p:txBody>
          <a:bodyPr/>
          <a:lstStyle/>
          <a:p>
            <a:pPr eaLnBrk="1" hangingPunct="1"/>
            <a:r>
              <a:rPr lang="en-US" sz="2800" dirty="0" err="1" smtClean="0">
                <a:solidFill>
                  <a:schemeClr val="bg1"/>
                </a:solidFill>
              </a:rPr>
              <a:t>Diketahui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persamaan</a:t>
            </a:r>
            <a:r>
              <a:rPr lang="en-US" sz="2800" dirty="0" smtClean="0">
                <a:solidFill>
                  <a:schemeClr val="bg1"/>
                </a:solidFill>
              </a:rPr>
              <a:t> Leonardo</a:t>
            </a:r>
          </a:p>
          <a:p>
            <a:pPr eaLnBrk="1" hangingPunct="1">
              <a:buNone/>
            </a:pPr>
            <a:endParaRPr lang="en-US" sz="28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2800" dirty="0" err="1" smtClean="0">
                <a:solidFill>
                  <a:schemeClr val="bg1"/>
                </a:solidFill>
              </a:rPr>
              <a:t>Dengan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matlab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gambarkan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fungsi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tersebut</a:t>
            </a:r>
            <a:endParaRPr lang="en-US" sz="28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2800" dirty="0" err="1" smtClean="0">
                <a:solidFill>
                  <a:schemeClr val="bg1"/>
                </a:solidFill>
              </a:rPr>
              <a:t>Hitung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secara</a:t>
            </a:r>
            <a:r>
              <a:rPr lang="en-US" sz="2800" dirty="0" smtClean="0">
                <a:solidFill>
                  <a:schemeClr val="bg1"/>
                </a:solidFill>
              </a:rPr>
              <a:t> manual </a:t>
            </a:r>
            <a:r>
              <a:rPr lang="en-US" sz="2800" dirty="0" err="1" smtClean="0">
                <a:solidFill>
                  <a:schemeClr val="bg1"/>
                </a:solidFill>
              </a:rPr>
              <a:t>akar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dari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persamaan</a:t>
            </a:r>
            <a:r>
              <a:rPr lang="en-US" sz="2800" dirty="0" smtClean="0">
                <a:solidFill>
                  <a:schemeClr val="bg1"/>
                </a:solidFill>
              </a:rPr>
              <a:t> Leonardo </a:t>
            </a:r>
            <a:r>
              <a:rPr lang="en-US" sz="2800" dirty="0" err="1" smtClean="0">
                <a:solidFill>
                  <a:schemeClr val="bg1"/>
                </a:solidFill>
              </a:rPr>
              <a:t>dengan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menggunakan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selang</a:t>
            </a:r>
            <a:r>
              <a:rPr lang="en-US" sz="2800" dirty="0" smtClean="0">
                <a:solidFill>
                  <a:schemeClr val="bg1"/>
                </a:solidFill>
              </a:rPr>
              <a:t> [1,1.5</a:t>
            </a:r>
            <a:r>
              <a:rPr lang="en-US" sz="2800" dirty="0" smtClean="0">
                <a:solidFill>
                  <a:schemeClr val="bg1"/>
                </a:solidFill>
              </a:rPr>
              <a:t>]</a:t>
            </a:r>
            <a:r>
              <a:rPr lang="id-ID" sz="2800" dirty="0" smtClean="0">
                <a:solidFill>
                  <a:schemeClr val="bg1"/>
                </a:solidFill>
              </a:rPr>
              <a:t> (sampai iterasi ke- 3) (Metode bagi dua dan regula falsi)</a:t>
            </a:r>
            <a:endParaRPr lang="en-US" sz="28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2800" dirty="0" err="1" smtClean="0">
                <a:solidFill>
                  <a:schemeClr val="bg1"/>
                </a:solidFill>
              </a:rPr>
              <a:t>Buat</a:t>
            </a:r>
            <a:r>
              <a:rPr lang="en-US" sz="2800" dirty="0" smtClean="0">
                <a:solidFill>
                  <a:schemeClr val="bg1"/>
                </a:solidFill>
              </a:rPr>
              <a:t> program </a:t>
            </a:r>
            <a:r>
              <a:rPr lang="en-US" sz="2800" dirty="0" err="1" smtClean="0">
                <a:solidFill>
                  <a:schemeClr val="bg1"/>
                </a:solidFill>
              </a:rPr>
              <a:t>untuk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menghitung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akar</a:t>
            </a:r>
            <a:r>
              <a:rPr lang="en-US" sz="2800" dirty="0" smtClean="0">
                <a:solidFill>
                  <a:schemeClr val="bg1"/>
                </a:solidFill>
              </a:rPr>
              <a:t>  </a:t>
            </a:r>
            <a:r>
              <a:rPr lang="en-US" sz="2800" dirty="0" err="1" smtClean="0">
                <a:solidFill>
                  <a:schemeClr val="bg1"/>
                </a:solidFill>
              </a:rPr>
              <a:t>dari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persamaan</a:t>
            </a:r>
            <a:r>
              <a:rPr lang="en-US" sz="2800" dirty="0" smtClean="0">
                <a:solidFill>
                  <a:schemeClr val="bg1"/>
                </a:solidFill>
              </a:rPr>
              <a:t> Leonardo. </a:t>
            </a:r>
            <a:r>
              <a:rPr lang="en-US" sz="2800" dirty="0" err="1" smtClean="0">
                <a:solidFill>
                  <a:schemeClr val="bg1"/>
                </a:solidFill>
              </a:rPr>
              <a:t>Gunakan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gambar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untuk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menentukan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tebakan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selang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awal</a:t>
            </a:r>
            <a:r>
              <a:rPr lang="id-ID" sz="2800" dirty="0" smtClean="0">
                <a:solidFill>
                  <a:schemeClr val="bg1"/>
                </a:solidFill>
              </a:rPr>
              <a:t>. Hentikan iterasi jika</a:t>
            </a:r>
            <a:r>
              <a:rPr lang="id-ID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2643174" y="1500174"/>
          <a:ext cx="4500594" cy="571504"/>
        </p:xfrm>
        <a:graphic>
          <a:graphicData uri="http://schemas.openxmlformats.org/presentationml/2006/ole">
            <p:oleObj spid="_x0000_s19458" name="Equation" r:id="rId4" imgW="1625400" imgH="228600" progId="Equation.3">
              <p:embed/>
            </p:oleObj>
          </a:graphicData>
        </a:graphic>
      </p:graphicFrame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5301778" y="5661248"/>
          <a:ext cx="1214438" cy="468312"/>
        </p:xfrm>
        <a:graphic>
          <a:graphicData uri="http://schemas.openxmlformats.org/presentationml/2006/ole">
            <p:oleObj spid="_x0000_s19460" name="Equation" r:id="rId5" imgW="52056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85917" y="357166"/>
            <a:ext cx="6911995" cy="1143000"/>
          </a:xfrm>
        </p:spPr>
        <p:txBody>
          <a:bodyPr/>
          <a:lstStyle/>
          <a:p>
            <a:pPr eaLnBrk="1" hangingPunct="1"/>
            <a:r>
              <a:rPr lang="en-US" dirty="0" err="1" smtClean="0">
                <a:solidFill>
                  <a:schemeClr val="bg1"/>
                </a:solidFill>
              </a:rPr>
              <a:t>Metode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Pencarian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Akar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28794" y="1928802"/>
            <a:ext cx="1928826" cy="1077218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Metode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Tertutup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28794" y="4500570"/>
            <a:ext cx="1928826" cy="1077218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Metode</a:t>
            </a:r>
            <a:r>
              <a:rPr lang="en-US" sz="3200" dirty="0" smtClean="0">
                <a:solidFill>
                  <a:schemeClr val="bg1"/>
                </a:solidFill>
              </a:rPr>
              <a:t> Terbuka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57752" y="1714488"/>
            <a:ext cx="3643338" cy="553998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 smtClean="0">
                <a:solidFill>
                  <a:schemeClr val="bg1"/>
                </a:solidFill>
              </a:rPr>
              <a:t>Metode</a:t>
            </a:r>
            <a:r>
              <a:rPr lang="en-US" sz="3000" dirty="0" smtClean="0">
                <a:solidFill>
                  <a:schemeClr val="bg1"/>
                </a:solidFill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</a:rPr>
              <a:t>Bagi</a:t>
            </a:r>
            <a:r>
              <a:rPr lang="en-US" sz="3000" dirty="0" smtClean="0">
                <a:solidFill>
                  <a:schemeClr val="bg1"/>
                </a:solidFill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</a:rPr>
              <a:t>Dua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86314" y="2714620"/>
            <a:ext cx="3929090" cy="553998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 smtClean="0">
                <a:solidFill>
                  <a:schemeClr val="bg1"/>
                </a:solidFill>
              </a:rPr>
              <a:t>Metode</a:t>
            </a:r>
            <a:r>
              <a:rPr lang="en-US" sz="3000" dirty="0" smtClean="0">
                <a:solidFill>
                  <a:schemeClr val="bg1"/>
                </a:solidFill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</a:rPr>
              <a:t>Regula</a:t>
            </a:r>
            <a:r>
              <a:rPr lang="en-US" sz="3000" dirty="0" smtClean="0">
                <a:solidFill>
                  <a:schemeClr val="bg1"/>
                </a:solidFill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</a:rPr>
              <a:t>Falsi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14810" y="4018010"/>
            <a:ext cx="4714908" cy="553998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 smtClean="0">
                <a:solidFill>
                  <a:schemeClr val="bg1"/>
                </a:solidFill>
              </a:rPr>
              <a:t>Metode</a:t>
            </a:r>
            <a:r>
              <a:rPr lang="en-US" sz="3000" dirty="0" smtClean="0">
                <a:solidFill>
                  <a:schemeClr val="bg1"/>
                </a:solidFill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</a:rPr>
              <a:t>Iterasi</a:t>
            </a:r>
            <a:r>
              <a:rPr lang="en-US" sz="3000" dirty="0" smtClean="0">
                <a:solidFill>
                  <a:schemeClr val="bg1"/>
                </a:solidFill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</a:rPr>
              <a:t>Titik</a:t>
            </a:r>
            <a:r>
              <a:rPr lang="en-US" sz="3000" dirty="0" smtClean="0">
                <a:solidFill>
                  <a:schemeClr val="bg1"/>
                </a:solidFill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</a:rPr>
              <a:t>Tetap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14810" y="5000636"/>
            <a:ext cx="4643470" cy="553998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 smtClean="0">
                <a:solidFill>
                  <a:schemeClr val="bg1"/>
                </a:solidFill>
              </a:rPr>
              <a:t>Metode</a:t>
            </a:r>
            <a:r>
              <a:rPr lang="en-US" sz="3000" dirty="0" smtClean="0">
                <a:solidFill>
                  <a:schemeClr val="bg1"/>
                </a:solidFill>
              </a:rPr>
              <a:t> Newton - </a:t>
            </a:r>
            <a:r>
              <a:rPr lang="en-US" sz="3000" dirty="0" err="1" smtClean="0">
                <a:solidFill>
                  <a:schemeClr val="bg1"/>
                </a:solidFill>
              </a:rPr>
              <a:t>Rapson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29124" y="6000768"/>
            <a:ext cx="3000396" cy="553998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 smtClean="0">
                <a:solidFill>
                  <a:schemeClr val="bg1"/>
                </a:solidFill>
              </a:rPr>
              <a:t>Metode</a:t>
            </a:r>
            <a:r>
              <a:rPr lang="en-US" sz="3000" dirty="0" smtClean="0">
                <a:solidFill>
                  <a:schemeClr val="bg1"/>
                </a:solidFill>
              </a:rPr>
              <a:t> Secant</a:t>
            </a:r>
            <a:endParaRPr lang="en-US" sz="3000" dirty="0">
              <a:solidFill>
                <a:schemeClr val="bg1"/>
              </a:solidFill>
            </a:endParaRPr>
          </a:p>
        </p:txBody>
      </p:sp>
      <p:cxnSp>
        <p:nvCxnSpPr>
          <p:cNvPr id="13" name="Straight Arrow Connector 12"/>
          <p:cNvCxnSpPr>
            <a:stCxn id="4" idx="3"/>
            <a:endCxn id="7" idx="1"/>
          </p:cNvCxnSpPr>
          <p:nvPr/>
        </p:nvCxnSpPr>
        <p:spPr>
          <a:xfrm flipV="1">
            <a:off x="3857620" y="1991487"/>
            <a:ext cx="1000132" cy="475924"/>
          </a:xfrm>
          <a:prstGeom prst="straightConnector1">
            <a:avLst/>
          </a:prstGeom>
          <a:ln w="635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8" idx="1"/>
          </p:cNvCxnSpPr>
          <p:nvPr/>
        </p:nvCxnSpPr>
        <p:spPr>
          <a:xfrm>
            <a:off x="3857620" y="2619040"/>
            <a:ext cx="928694" cy="372579"/>
          </a:xfrm>
          <a:prstGeom prst="straightConnector1">
            <a:avLst/>
          </a:prstGeom>
          <a:ln w="635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3786182" y="4429132"/>
            <a:ext cx="500066" cy="404486"/>
          </a:xfrm>
          <a:prstGeom prst="straightConnector1">
            <a:avLst/>
          </a:prstGeom>
          <a:ln w="635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786182" y="5119370"/>
            <a:ext cx="500066" cy="24142"/>
          </a:xfrm>
          <a:prstGeom prst="straightConnector1">
            <a:avLst/>
          </a:prstGeom>
          <a:ln w="635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786182" y="5476560"/>
            <a:ext cx="642942" cy="595646"/>
          </a:xfrm>
          <a:prstGeom prst="straightConnector1">
            <a:avLst/>
          </a:prstGeom>
          <a:ln w="635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00431" y="285728"/>
            <a:ext cx="3571899" cy="714380"/>
          </a:xfrm>
          <a:solidFill>
            <a:srgbClr val="C00000"/>
          </a:solidFill>
        </p:spPr>
        <p:txBody>
          <a:bodyPr/>
          <a:lstStyle/>
          <a:p>
            <a:pPr eaLnBrk="1" hangingPunct="1"/>
            <a:r>
              <a:rPr lang="en-US" sz="3600" dirty="0" err="1" smtClean="0">
                <a:solidFill>
                  <a:schemeClr val="bg1"/>
                </a:solidFill>
              </a:rPr>
              <a:t>Metode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Tertutup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86051" y="1142984"/>
            <a:ext cx="5286411" cy="2143140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eaLnBrk="1" hangingPunct="1">
              <a:buNone/>
            </a:pPr>
            <a:r>
              <a:rPr lang="en-US" sz="2800" dirty="0" err="1" smtClean="0">
                <a:solidFill>
                  <a:schemeClr val="bg1"/>
                </a:solidFill>
              </a:rPr>
              <a:t>Mencari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akar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dalam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selang</a:t>
            </a:r>
            <a:r>
              <a:rPr lang="en-US" sz="2800" dirty="0" smtClean="0">
                <a:solidFill>
                  <a:schemeClr val="bg1"/>
                </a:solidFill>
              </a:rPr>
              <a:t> [</a:t>
            </a:r>
            <a:r>
              <a:rPr lang="en-US" sz="2800" dirty="0" err="1" smtClean="0">
                <a:solidFill>
                  <a:schemeClr val="bg1"/>
                </a:solidFill>
              </a:rPr>
              <a:t>a,b</a:t>
            </a:r>
            <a:r>
              <a:rPr lang="en-US" sz="2800" dirty="0" smtClean="0">
                <a:solidFill>
                  <a:schemeClr val="bg1"/>
                </a:solidFill>
              </a:rPr>
              <a:t>] </a:t>
            </a:r>
          </a:p>
          <a:p>
            <a:pPr eaLnBrk="1" hangingPunct="1">
              <a:buNone/>
            </a:pPr>
            <a:r>
              <a:rPr lang="en-US" sz="2800" dirty="0" err="1" smtClean="0">
                <a:solidFill>
                  <a:schemeClr val="bg1"/>
                </a:solidFill>
              </a:rPr>
              <a:t>dimana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dalam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selang</a:t>
            </a:r>
            <a:r>
              <a:rPr lang="en-US" sz="2800" dirty="0" smtClean="0">
                <a:solidFill>
                  <a:schemeClr val="bg1"/>
                </a:solidFill>
              </a:rPr>
              <a:t> [</a:t>
            </a:r>
            <a:r>
              <a:rPr lang="en-US" sz="2800" dirty="0" err="1" smtClean="0">
                <a:solidFill>
                  <a:schemeClr val="bg1"/>
                </a:solidFill>
              </a:rPr>
              <a:t>a,b</a:t>
            </a:r>
            <a:r>
              <a:rPr lang="en-US" sz="2800" dirty="0" smtClean="0">
                <a:solidFill>
                  <a:schemeClr val="bg1"/>
                </a:solidFill>
              </a:rPr>
              <a:t>] </a:t>
            </a:r>
          </a:p>
          <a:p>
            <a:pPr eaLnBrk="1" hangingPunct="1">
              <a:buNone/>
            </a:pPr>
            <a:r>
              <a:rPr lang="en-US" sz="2800" dirty="0" err="1" smtClean="0">
                <a:solidFill>
                  <a:schemeClr val="bg1"/>
                </a:solidFill>
              </a:rPr>
              <a:t>dipastikan</a:t>
            </a:r>
            <a:r>
              <a:rPr lang="en-US" sz="2800" dirty="0" smtClean="0">
                <a:solidFill>
                  <a:schemeClr val="bg1"/>
                </a:solidFill>
              </a:rPr>
              <a:t> minimal </a:t>
            </a:r>
            <a:r>
              <a:rPr lang="en-US" sz="2800" dirty="0" err="1" smtClean="0">
                <a:solidFill>
                  <a:schemeClr val="bg1"/>
                </a:solidFill>
              </a:rPr>
              <a:t>ada</a:t>
            </a:r>
            <a:r>
              <a:rPr lang="en-US" sz="2800" dirty="0" smtClean="0">
                <a:solidFill>
                  <a:schemeClr val="bg1"/>
                </a:solidFill>
              </a:rPr>
              <a:t> 1 </a:t>
            </a:r>
            <a:r>
              <a:rPr lang="en-US" sz="2800" dirty="0" err="1" smtClean="0">
                <a:solidFill>
                  <a:schemeClr val="bg1"/>
                </a:solidFill>
              </a:rPr>
              <a:t>akar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</a:p>
          <a:p>
            <a:pPr eaLnBrk="1" hangingPunct="1">
              <a:buNone/>
            </a:pPr>
            <a:r>
              <a:rPr lang="en-US" sz="2800" dirty="0" smtClean="0">
                <a:solidFill>
                  <a:schemeClr val="bg1"/>
                </a:solidFill>
                <a:latin typeface="Times New Roman"/>
                <a:cs typeface="Times New Roman"/>
              </a:rPr>
              <a:t> → </a:t>
            </a:r>
            <a:r>
              <a:rPr lang="en-US" sz="2800" dirty="0" err="1" smtClean="0">
                <a:solidFill>
                  <a:schemeClr val="bg1"/>
                </a:solidFill>
                <a:cs typeface="Times New Roman"/>
              </a:rPr>
              <a:t>konvergen</a:t>
            </a:r>
            <a:r>
              <a:rPr lang="en-US" sz="2800" dirty="0" smtClean="0">
                <a:solidFill>
                  <a:schemeClr val="bg1"/>
                </a:solidFill>
                <a:cs typeface="Times New Roman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cs typeface="Times New Roman"/>
              </a:rPr>
              <a:t>ke</a:t>
            </a:r>
            <a:r>
              <a:rPr lang="en-US" sz="2800" dirty="0" smtClean="0">
                <a:solidFill>
                  <a:schemeClr val="bg1"/>
                </a:solidFill>
                <a:cs typeface="Times New Roman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cs typeface="Times New Roman"/>
              </a:rPr>
              <a:t>satu</a:t>
            </a:r>
            <a:r>
              <a:rPr lang="en-US" sz="2800" dirty="0" smtClean="0">
                <a:solidFill>
                  <a:schemeClr val="bg1"/>
                </a:solidFill>
                <a:cs typeface="Times New Roman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cs typeface="Times New Roman"/>
              </a:rPr>
              <a:t>titik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286116" y="3429000"/>
            <a:ext cx="3714776" cy="71438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Metode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Terbuka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285984" y="4286256"/>
            <a:ext cx="6357982" cy="2071726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Mencari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akar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dalam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selang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[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a,b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]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dimana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dalam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selang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[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a,b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]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err="1">
                <a:solidFill>
                  <a:schemeClr val="bg1"/>
                </a:solidFill>
                <a:latin typeface="+mn-lt"/>
                <a:cs typeface="+mn-cs"/>
              </a:rPr>
              <a:t>b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elum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tentu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ada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akar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→ </a:t>
            </a:r>
            <a:r>
              <a:rPr lang="en-US" sz="2800" kern="0" dirty="0" err="1" smtClean="0">
                <a:solidFill>
                  <a:schemeClr val="bg1"/>
                </a:solidFill>
                <a:latin typeface="+mn-lt"/>
                <a:cs typeface="Times New Roman"/>
              </a:rPr>
              <a:t>perlu</a:t>
            </a:r>
            <a:r>
              <a:rPr lang="en-US" sz="2800" kern="0" dirty="0" smtClean="0">
                <a:solidFill>
                  <a:schemeClr val="bg1"/>
                </a:solidFill>
                <a:latin typeface="+mn-lt"/>
                <a:cs typeface="Times New Roman"/>
              </a:rPr>
              <a:t> </a:t>
            </a:r>
            <a:r>
              <a:rPr lang="en-US" sz="2800" kern="0" dirty="0" err="1" smtClean="0">
                <a:solidFill>
                  <a:schemeClr val="bg1"/>
                </a:solidFill>
                <a:latin typeface="+mn-lt"/>
                <a:cs typeface="Times New Roman"/>
              </a:rPr>
              <a:t>tebakan</a:t>
            </a:r>
            <a:r>
              <a:rPr lang="en-US" sz="2800" kern="0" dirty="0" smtClean="0">
                <a:solidFill>
                  <a:schemeClr val="bg1"/>
                </a:solidFill>
                <a:latin typeface="+mn-lt"/>
                <a:cs typeface="Times New Roman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err="1" smtClean="0">
                <a:solidFill>
                  <a:schemeClr val="bg1"/>
                </a:solidFill>
                <a:latin typeface="+mn-lt"/>
                <a:cs typeface="Times New Roman"/>
              </a:rPr>
              <a:t>awal</a:t>
            </a:r>
            <a:r>
              <a:rPr lang="en-US" sz="2800" kern="0" dirty="0" smtClean="0">
                <a:solidFill>
                  <a:schemeClr val="bg1"/>
                </a:solidFill>
                <a:latin typeface="+mn-lt"/>
                <a:cs typeface="Times New Roman"/>
              </a:rPr>
              <a:t> &amp; </a:t>
            </a:r>
            <a:r>
              <a:rPr lang="en-US" sz="2800" kern="0" dirty="0" err="1" smtClean="0">
                <a:solidFill>
                  <a:schemeClr val="bg1"/>
                </a:solidFill>
                <a:latin typeface="+mn-lt"/>
                <a:cs typeface="Times New Roman"/>
              </a:rPr>
              <a:t>tidak</a:t>
            </a:r>
            <a:r>
              <a:rPr lang="en-US" sz="2800" kern="0" dirty="0" smtClean="0">
                <a:solidFill>
                  <a:schemeClr val="bg1"/>
                </a:solidFill>
                <a:latin typeface="+mn-lt"/>
                <a:cs typeface="Times New Roman"/>
              </a:rPr>
              <a:t> </a:t>
            </a:r>
            <a:r>
              <a:rPr lang="en-US" sz="2800" kern="0" dirty="0" err="1" smtClean="0">
                <a:solidFill>
                  <a:schemeClr val="bg1"/>
                </a:solidFill>
                <a:latin typeface="+mn-lt"/>
                <a:cs typeface="Times New Roman"/>
              </a:rPr>
              <a:t>selalu</a:t>
            </a:r>
            <a:r>
              <a:rPr lang="en-US" sz="2800" kern="0" dirty="0" smtClean="0">
                <a:solidFill>
                  <a:schemeClr val="bg1"/>
                </a:solidFill>
                <a:latin typeface="+mn-lt"/>
                <a:cs typeface="Times New Roman"/>
              </a:rPr>
              <a:t> </a:t>
            </a:r>
            <a:r>
              <a:rPr lang="en-US" sz="2800" kern="0" dirty="0" err="1" smtClean="0">
                <a:solidFill>
                  <a:schemeClr val="bg1"/>
                </a:solidFill>
                <a:latin typeface="+mn-lt"/>
                <a:cs typeface="Times New Roman"/>
              </a:rPr>
              <a:t>konvergen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3075" grpId="0" uiExpand="1" build="p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-27384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err="1" smtClean="0">
                <a:solidFill>
                  <a:schemeClr val="bg1"/>
                </a:solidFill>
              </a:rPr>
              <a:t>Metode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Tertutup</a:t>
            </a:r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3276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1844824"/>
            <a:ext cx="2952328" cy="1614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1844824"/>
            <a:ext cx="3679377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4653136"/>
            <a:ext cx="327438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08104" y="4653136"/>
            <a:ext cx="3122992" cy="1579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944216" y="1196752"/>
            <a:ext cx="7020272" cy="461665"/>
          </a:xfrm>
          <a:prstGeom prst="rect">
            <a:avLst/>
          </a:prstGeom>
          <a:solidFill>
            <a:srgbClr val="660066"/>
          </a:solidFill>
        </p:spPr>
        <p:txBody>
          <a:bodyPr wrap="square" rtlCol="0">
            <a:spAutoFit/>
          </a:bodyPr>
          <a:lstStyle/>
          <a:p>
            <a:r>
              <a:rPr lang="id-ID" sz="2400" dirty="0" smtClean="0">
                <a:solidFill>
                  <a:schemeClr val="bg1"/>
                </a:solidFill>
              </a:rPr>
              <a:t>f(a).f(b)&lt;0 terdapat akar sebanyak bilangan ganjil </a:t>
            </a:r>
            <a:endParaRPr lang="id-ID" sz="24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07704" y="3645024"/>
            <a:ext cx="7020272" cy="830997"/>
          </a:xfrm>
          <a:prstGeom prst="rect">
            <a:avLst/>
          </a:prstGeom>
          <a:solidFill>
            <a:srgbClr val="660066"/>
          </a:solidFill>
        </p:spPr>
        <p:txBody>
          <a:bodyPr wrap="square" rtlCol="0">
            <a:spAutoFit/>
          </a:bodyPr>
          <a:lstStyle/>
          <a:p>
            <a:r>
              <a:rPr lang="id-ID" sz="2400" dirty="0" smtClean="0">
                <a:solidFill>
                  <a:schemeClr val="bg1"/>
                </a:solidFill>
              </a:rPr>
              <a:t>f(a).f(b)&lt;0 tidak terdapat akar atau terdapat akar sebanyak bilangan genap </a:t>
            </a:r>
            <a:endParaRPr lang="id-ID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000231" y="557213"/>
            <a:ext cx="6697681" cy="1143000"/>
          </a:xfrm>
        </p:spPr>
        <p:txBody>
          <a:bodyPr/>
          <a:lstStyle/>
          <a:p>
            <a:pPr eaLnBrk="1" hangingPunct="1"/>
            <a:r>
              <a:rPr lang="en-US" dirty="0" err="1" smtClean="0">
                <a:solidFill>
                  <a:schemeClr val="bg1"/>
                </a:solidFill>
              </a:rPr>
              <a:t>Syarat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Cukup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Keberadaan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Akar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60599" y="2786067"/>
            <a:ext cx="6554805" cy="2714635"/>
          </a:xfrm>
          <a:solidFill>
            <a:srgbClr val="700000">
              <a:alpha val="98000"/>
            </a:srgbClr>
          </a:solidFill>
        </p:spPr>
        <p:txBody>
          <a:bodyPr/>
          <a:lstStyle/>
          <a:p>
            <a:pPr eaLnBrk="1" hangingPunct="1"/>
            <a:r>
              <a:rPr lang="en-US" dirty="0" err="1" smtClean="0">
                <a:solidFill>
                  <a:schemeClr val="bg1"/>
                </a:solidFill>
              </a:rPr>
              <a:t>Jika</a:t>
            </a:r>
            <a:r>
              <a:rPr lang="en-US" dirty="0" smtClean="0">
                <a:solidFill>
                  <a:schemeClr val="bg1"/>
                </a:solidFill>
              </a:rPr>
              <a:t> f(a).f(b) &lt; 0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f(x) </a:t>
            </a:r>
            <a:r>
              <a:rPr lang="en-US" dirty="0" err="1" smtClean="0">
                <a:solidFill>
                  <a:schemeClr val="bg1"/>
                </a:solidFill>
              </a:rPr>
              <a:t>kontinu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selang</a:t>
            </a:r>
            <a:r>
              <a:rPr lang="en-US" dirty="0" smtClean="0">
                <a:solidFill>
                  <a:schemeClr val="bg1"/>
                </a:solidFill>
              </a:rPr>
              <a:t> [</a:t>
            </a:r>
            <a:r>
              <a:rPr lang="en-US" dirty="0" err="1" smtClean="0">
                <a:solidFill>
                  <a:schemeClr val="bg1"/>
                </a:solidFill>
              </a:rPr>
              <a:t>a,b</a:t>
            </a:r>
            <a:r>
              <a:rPr lang="en-US" dirty="0" smtClean="0">
                <a:solidFill>
                  <a:schemeClr val="bg1"/>
                </a:solidFill>
              </a:rPr>
              <a:t>] </a:t>
            </a:r>
            <a:r>
              <a:rPr lang="en-US" dirty="0" err="1" smtClean="0">
                <a:solidFill>
                  <a:schemeClr val="bg1"/>
                </a:solidFill>
              </a:rPr>
              <a:t>maka</a:t>
            </a:r>
            <a:r>
              <a:rPr lang="en-US" dirty="0" smtClean="0">
                <a:solidFill>
                  <a:schemeClr val="bg1"/>
                </a:solidFill>
              </a:rPr>
              <a:t> paling </a:t>
            </a:r>
            <a:r>
              <a:rPr lang="en-US" dirty="0" err="1" smtClean="0">
                <a:solidFill>
                  <a:schemeClr val="bg1"/>
                </a:solidFill>
              </a:rPr>
              <a:t>sedikit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terdapat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satu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buah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akar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persamaan</a:t>
            </a:r>
            <a:r>
              <a:rPr lang="en-US" dirty="0" smtClean="0">
                <a:solidFill>
                  <a:schemeClr val="bg1"/>
                </a:solidFill>
              </a:rPr>
              <a:t> f(x)=0 </a:t>
            </a:r>
            <a:r>
              <a:rPr lang="en-US" dirty="0" err="1" smtClean="0">
                <a:solidFill>
                  <a:schemeClr val="bg1"/>
                </a:solidFill>
              </a:rPr>
              <a:t>didalam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selang</a:t>
            </a:r>
            <a:r>
              <a:rPr lang="en-US" dirty="0" smtClean="0">
                <a:solidFill>
                  <a:schemeClr val="bg1"/>
                </a:solidFill>
              </a:rPr>
              <a:t> [</a:t>
            </a:r>
            <a:r>
              <a:rPr lang="en-US" dirty="0" err="1" smtClean="0">
                <a:solidFill>
                  <a:schemeClr val="bg1"/>
                </a:solidFill>
              </a:rPr>
              <a:t>a,b</a:t>
            </a:r>
            <a:r>
              <a:rPr lang="en-US" dirty="0" smtClean="0">
                <a:solidFill>
                  <a:schemeClr val="bg1"/>
                </a:solidFill>
              </a:rPr>
              <a:t>]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000231" y="557213"/>
            <a:ext cx="6697681" cy="1143000"/>
          </a:xfrm>
        </p:spPr>
        <p:txBody>
          <a:bodyPr/>
          <a:lstStyle/>
          <a:p>
            <a:pPr eaLnBrk="1" hangingPunct="1"/>
            <a:r>
              <a:rPr lang="en-US" dirty="0" err="1" smtClean="0">
                <a:solidFill>
                  <a:schemeClr val="bg1"/>
                </a:solidFill>
              </a:rPr>
              <a:t>Kelemahan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Metode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Tertutup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07" y="2428877"/>
            <a:ext cx="6554805" cy="3429015"/>
          </a:xfrm>
          <a:solidFill>
            <a:srgbClr val="C00000">
              <a:alpha val="91000"/>
            </a:srgbClr>
          </a:solidFill>
        </p:spPr>
        <p:txBody>
          <a:bodyPr/>
          <a:lstStyle/>
          <a:p>
            <a:pPr eaLnBrk="1" hangingPunct="1"/>
            <a:r>
              <a:rPr lang="en-US" dirty="0" err="1" smtClean="0">
                <a:solidFill>
                  <a:schemeClr val="bg1"/>
                </a:solidFill>
              </a:rPr>
              <a:t>Bila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selang</a:t>
            </a:r>
            <a:r>
              <a:rPr lang="en-US" dirty="0" smtClean="0">
                <a:solidFill>
                  <a:schemeClr val="bg1"/>
                </a:solidFill>
              </a:rPr>
              <a:t> [</a:t>
            </a:r>
            <a:r>
              <a:rPr lang="en-US" dirty="0" err="1" smtClean="0">
                <a:solidFill>
                  <a:schemeClr val="bg1"/>
                </a:solidFill>
              </a:rPr>
              <a:t>a,b</a:t>
            </a:r>
            <a:r>
              <a:rPr lang="en-US" dirty="0" smtClean="0">
                <a:solidFill>
                  <a:schemeClr val="bg1"/>
                </a:solidFill>
              </a:rPr>
              <a:t>] </a:t>
            </a:r>
            <a:r>
              <a:rPr lang="en-US" dirty="0" err="1" smtClean="0">
                <a:solidFill>
                  <a:schemeClr val="bg1"/>
                </a:solidFill>
              </a:rPr>
              <a:t>terdapat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lebih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satu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akar</a:t>
            </a:r>
            <a:endParaRPr lang="en-US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dirty="0" err="1" smtClean="0">
                <a:solidFill>
                  <a:schemeClr val="bg1"/>
                </a:solidFill>
              </a:rPr>
              <a:t>Jika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tidak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memenuhi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syarat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cukup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maka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akar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tidak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diperoleh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selang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tersebut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57213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err="1" smtClean="0">
                <a:solidFill>
                  <a:schemeClr val="bg1"/>
                </a:solidFill>
              </a:rPr>
              <a:t>Solusi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07" y="2214563"/>
            <a:ext cx="6554805" cy="4094162"/>
          </a:xfrm>
          <a:solidFill>
            <a:srgbClr val="700000"/>
          </a:solidFill>
        </p:spPr>
        <p:txBody>
          <a:bodyPr/>
          <a:lstStyle/>
          <a:p>
            <a:pPr eaLnBrk="1" hangingPunct="1"/>
            <a:r>
              <a:rPr lang="en-US" dirty="0" err="1" smtClean="0">
                <a:solidFill>
                  <a:schemeClr val="bg1"/>
                </a:solidFill>
              </a:rPr>
              <a:t>Mengambil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selang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cukup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kecil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memuat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satu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akar</a:t>
            </a:r>
            <a:endParaRPr lang="en-US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dirty="0" err="1" smtClean="0">
                <a:solidFill>
                  <a:schemeClr val="bg1"/>
                </a:solidFill>
              </a:rPr>
              <a:t>Membuat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grafik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fungsi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koordinat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cartesius</a:t>
            </a:r>
            <a:endParaRPr lang="en-US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dirty="0" err="1" smtClean="0">
                <a:solidFill>
                  <a:schemeClr val="bg1"/>
                </a:solidFill>
              </a:rPr>
              <a:t>Mencetak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nilai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fungsi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titik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absis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berjarak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tetap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712" y="285728"/>
            <a:ext cx="6983433" cy="942961"/>
          </a:xfrm>
        </p:spPr>
        <p:txBody>
          <a:bodyPr/>
          <a:lstStyle/>
          <a:p>
            <a:pPr eaLnBrk="1" hangingPunct="1"/>
            <a:r>
              <a:rPr lang="en-US" dirty="0" err="1" smtClean="0">
                <a:solidFill>
                  <a:schemeClr val="bg1"/>
                </a:solidFill>
              </a:rPr>
              <a:t>Metode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Bagi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Dua</a:t>
            </a:r>
            <a:r>
              <a:rPr lang="id-ID" dirty="0" smtClean="0">
                <a:solidFill>
                  <a:schemeClr val="bg1"/>
                </a:solidFill>
              </a:rPr>
              <a:t>/Bisection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86314" y="1357298"/>
            <a:ext cx="928694" cy="52322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[</a:t>
            </a:r>
            <a:r>
              <a:rPr lang="en-US" sz="2800" dirty="0" err="1" smtClean="0">
                <a:solidFill>
                  <a:schemeClr val="bg1"/>
                </a:solidFill>
              </a:rPr>
              <a:t>a,b</a:t>
            </a:r>
            <a:r>
              <a:rPr lang="en-US" sz="2800" dirty="0" smtClean="0">
                <a:solidFill>
                  <a:schemeClr val="bg1"/>
                </a:solidFill>
              </a:rPr>
              <a:t>]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00496" y="2500306"/>
            <a:ext cx="2500330" cy="52322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Bagi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dua</a:t>
            </a:r>
            <a:r>
              <a:rPr lang="en-US" sz="2800" dirty="0" smtClean="0">
                <a:solidFill>
                  <a:schemeClr val="bg1"/>
                </a:solidFill>
              </a:rPr>
              <a:t> x=c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28926" y="3500438"/>
            <a:ext cx="928694" cy="52322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[</a:t>
            </a:r>
            <a:r>
              <a:rPr lang="en-US" sz="2800" dirty="0" err="1" smtClean="0">
                <a:solidFill>
                  <a:schemeClr val="bg1"/>
                </a:solidFill>
              </a:rPr>
              <a:t>a,c</a:t>
            </a:r>
            <a:r>
              <a:rPr lang="en-US" sz="2800" dirty="0" smtClean="0">
                <a:solidFill>
                  <a:schemeClr val="bg1"/>
                </a:solidFill>
              </a:rPr>
              <a:t>]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72264" y="3571876"/>
            <a:ext cx="928694" cy="52322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[</a:t>
            </a:r>
            <a:r>
              <a:rPr lang="en-US" sz="2800" dirty="0" err="1" smtClean="0">
                <a:solidFill>
                  <a:schemeClr val="bg1"/>
                </a:solidFill>
              </a:rPr>
              <a:t>c,b</a:t>
            </a:r>
            <a:r>
              <a:rPr lang="en-US" sz="2800" dirty="0" smtClean="0">
                <a:solidFill>
                  <a:schemeClr val="bg1"/>
                </a:solidFill>
              </a:rPr>
              <a:t>]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57686" y="4214818"/>
            <a:ext cx="1785950" cy="52322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f(a)f(c)&lt;0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43174" y="5357826"/>
            <a:ext cx="2357454" cy="95410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Selang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baru</a:t>
            </a:r>
            <a:r>
              <a:rPr lang="en-US" sz="2800" dirty="0" smtClean="0">
                <a:solidFill>
                  <a:schemeClr val="bg1"/>
                </a:solidFill>
              </a:rPr>
              <a:t> : [</a:t>
            </a:r>
            <a:r>
              <a:rPr lang="en-US" sz="2800" dirty="0" err="1" smtClean="0">
                <a:solidFill>
                  <a:schemeClr val="bg1"/>
                </a:solidFill>
              </a:rPr>
              <a:t>a,b</a:t>
            </a:r>
            <a:r>
              <a:rPr lang="en-US" sz="2800" dirty="0" smtClean="0">
                <a:solidFill>
                  <a:schemeClr val="bg1"/>
                </a:solidFill>
              </a:rPr>
              <a:t>]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Times New Roman"/>
              </a:rPr>
              <a:t>←</a:t>
            </a:r>
            <a:r>
              <a:rPr lang="en-US" sz="2800" dirty="0" smtClean="0">
                <a:solidFill>
                  <a:schemeClr val="bg1"/>
                </a:solidFill>
                <a:latin typeface="+mj-lt"/>
                <a:cs typeface="Times New Roman"/>
              </a:rPr>
              <a:t>[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  <a:cs typeface="Times New Roman"/>
              </a:rPr>
              <a:t>a,c</a:t>
            </a:r>
            <a:r>
              <a:rPr lang="en-US" sz="2800" dirty="0" smtClean="0">
                <a:solidFill>
                  <a:schemeClr val="bg1"/>
                </a:solidFill>
                <a:latin typeface="+mj-lt"/>
                <a:cs typeface="Times New Roman"/>
              </a:rPr>
              <a:t>]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15008" y="5357826"/>
            <a:ext cx="2357454" cy="95410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Selang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baru</a:t>
            </a:r>
            <a:r>
              <a:rPr lang="en-US" sz="2800" dirty="0" smtClean="0">
                <a:solidFill>
                  <a:schemeClr val="bg1"/>
                </a:solidFill>
              </a:rPr>
              <a:t> : [</a:t>
            </a:r>
            <a:r>
              <a:rPr lang="en-US" sz="2800" dirty="0" err="1" smtClean="0">
                <a:solidFill>
                  <a:schemeClr val="bg1"/>
                </a:solidFill>
              </a:rPr>
              <a:t>a,b</a:t>
            </a:r>
            <a:r>
              <a:rPr lang="en-US" sz="2800" dirty="0" smtClean="0">
                <a:solidFill>
                  <a:schemeClr val="bg1"/>
                </a:solidFill>
              </a:rPr>
              <a:t>]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Times New Roman"/>
              </a:rPr>
              <a:t>←</a:t>
            </a:r>
            <a:r>
              <a:rPr lang="en-US" sz="2800" dirty="0" smtClean="0">
                <a:solidFill>
                  <a:schemeClr val="bg1"/>
                </a:solidFill>
                <a:latin typeface="+mj-lt"/>
                <a:cs typeface="Times New Roman"/>
              </a:rPr>
              <a:t>[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  <a:cs typeface="Times New Roman"/>
              </a:rPr>
              <a:t>c,b</a:t>
            </a:r>
            <a:r>
              <a:rPr lang="en-US" sz="2800" dirty="0" smtClean="0">
                <a:solidFill>
                  <a:schemeClr val="bg1"/>
                </a:solidFill>
                <a:latin typeface="+mj-lt"/>
                <a:cs typeface="Times New Roman"/>
              </a:rPr>
              <a:t>]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5072066" y="1857364"/>
            <a:ext cx="357190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 rot="18517983">
            <a:off x="6082420" y="2971523"/>
            <a:ext cx="463510" cy="7370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 rot="2725367">
            <a:off x="3940446" y="2966020"/>
            <a:ext cx="447816" cy="8211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 rot="2935836" flipH="1">
            <a:off x="6182884" y="3995974"/>
            <a:ext cx="501047" cy="711116"/>
          </a:xfrm>
          <a:prstGeom prst="downArrow">
            <a:avLst>
              <a:gd name="adj1" fmla="val 50000"/>
              <a:gd name="adj2" fmla="val 3542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 rot="18517983">
            <a:off x="3836231" y="3900219"/>
            <a:ext cx="463510" cy="7370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 rot="2725367">
            <a:off x="4369073" y="4680532"/>
            <a:ext cx="447816" cy="8211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 rot="18517983">
            <a:off x="5701514" y="4686036"/>
            <a:ext cx="463510" cy="7370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707904" y="4941168"/>
            <a:ext cx="504056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Ya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300192" y="4941168"/>
            <a:ext cx="864096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Tidak</a:t>
            </a:r>
            <a:endParaRPr lang="id-ID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16374</TotalTime>
  <Words>641</Words>
  <Application>Microsoft Office PowerPoint</Application>
  <PresentationFormat>On-screen Show (4:3)</PresentationFormat>
  <Paragraphs>116</Paragraphs>
  <Slides>20</Slides>
  <Notes>20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Diseño predeterminado</vt:lpstr>
      <vt:lpstr>Equation</vt:lpstr>
      <vt:lpstr>Solusi Persamaan Nonlinear</vt:lpstr>
      <vt:lpstr>Persamaan Nonlinear</vt:lpstr>
      <vt:lpstr>Metode Pencarian Akar</vt:lpstr>
      <vt:lpstr>Metode Tertutup</vt:lpstr>
      <vt:lpstr>Metode Tertutup</vt:lpstr>
      <vt:lpstr>Syarat Cukup Keberadaan Akar</vt:lpstr>
      <vt:lpstr>Kelemahan Metode Tertutup</vt:lpstr>
      <vt:lpstr>Solusi</vt:lpstr>
      <vt:lpstr>Metode Bagi Dua/Bisection</vt:lpstr>
      <vt:lpstr>3 Kondisi iterasi berhenti</vt:lpstr>
      <vt:lpstr>Kasus yang mungkin terjadi dalam Metode Bagi Dua</vt:lpstr>
      <vt:lpstr>Latihan </vt:lpstr>
      <vt:lpstr>Metode Regula Falsi</vt:lpstr>
      <vt:lpstr>Slide 14</vt:lpstr>
      <vt:lpstr>Latihan </vt:lpstr>
      <vt:lpstr>Perbaikan Metode Regula Falsi</vt:lpstr>
      <vt:lpstr>Perbaikan Metode Regula Falsi</vt:lpstr>
      <vt:lpstr>Latihan </vt:lpstr>
      <vt:lpstr>Tugas</vt:lpstr>
      <vt:lpstr>Tugas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Edna</cp:lastModifiedBy>
  <cp:revision>812</cp:revision>
  <dcterms:created xsi:type="dcterms:W3CDTF">2010-05-23T14:28:12Z</dcterms:created>
  <dcterms:modified xsi:type="dcterms:W3CDTF">2013-03-19T13:51:12Z</dcterms:modified>
</cp:coreProperties>
</file>