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70" r:id="rId9"/>
    <p:sldId id="263" r:id="rId10"/>
    <p:sldId id="265" r:id="rId11"/>
    <p:sldId id="264" r:id="rId12"/>
    <p:sldId id="272" r:id="rId13"/>
    <p:sldId id="271" r:id="rId14"/>
    <p:sldId id="267" r:id="rId15"/>
    <p:sldId id="273" r:id="rId16"/>
    <p:sldId id="274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1.wmf"/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B6132-5774-40D5-A15E-C61B9F3A39AA}" type="datetimeFigureOut">
              <a:rPr lang="id-ID" smtClean="0"/>
              <a:pPr/>
              <a:t>23/03/2013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DBC9-0DFB-4770-972A-95AAFF59ED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DF84E-8601-46C4-AC6B-1229D272BC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6E31-8289-4926-BAE8-AB30398085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AB66-2470-46B8-81F1-E839FBCEDF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0CE7-0C89-4CED-BDC8-5EF4EA84B3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0B5B-0970-4C6C-A46E-5A08055241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AF130-C87C-4D8A-82F3-CF83588769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0896-FB52-4041-9214-A7C8EECB39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D4BB-9735-4E78-A416-FCBFEB9758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44B2-41D4-4A59-B385-E094964996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B3EC-A676-4B94-9892-CE54733213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343B5-144A-4A28-9AF2-FF3068B829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7B610CD-C775-48EB-9556-2FD0979AFA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23928" y="4437112"/>
            <a:ext cx="4889506" cy="647700"/>
          </a:xfrm>
        </p:spPr>
        <p:txBody>
          <a:bodyPr/>
          <a:lstStyle/>
          <a:p>
            <a:pPr algn="r" eaLnBrk="1" hangingPunct="1"/>
            <a:r>
              <a:rPr lang="es-UY" sz="4800" b="1" dirty="0" err="1" smtClean="0">
                <a:solidFill>
                  <a:srgbClr val="333333"/>
                </a:solidFill>
              </a:rPr>
              <a:t>Metode</a:t>
            </a:r>
            <a:r>
              <a:rPr lang="es-UY" sz="4800" b="1" dirty="0" smtClean="0">
                <a:solidFill>
                  <a:srgbClr val="333333"/>
                </a:solidFill>
              </a:rPr>
              <a:t> </a:t>
            </a:r>
            <a:r>
              <a:rPr lang="es-UY" sz="4800" b="1" dirty="0" err="1" smtClean="0">
                <a:solidFill>
                  <a:srgbClr val="333333"/>
                </a:solidFill>
              </a:rPr>
              <a:t>Terbuka</a:t>
            </a:r>
            <a:endParaRPr lang="es-ES" sz="4800" b="1" dirty="0" smtClean="0">
              <a:solidFill>
                <a:srgbClr val="333333"/>
              </a:solidFill>
            </a:endParaRPr>
          </a:p>
        </p:txBody>
      </p:sp>
      <p:sp>
        <p:nvSpPr>
          <p:cNvPr id="2051" name="Rectangle 167"/>
          <p:cNvSpPr>
            <a:spLocks noChangeArrowheads="1"/>
          </p:cNvSpPr>
          <p:nvPr/>
        </p:nvSpPr>
        <p:spPr bwMode="auto">
          <a:xfrm>
            <a:off x="3923928" y="5517604"/>
            <a:ext cx="474821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800" b="1" dirty="0" err="1" smtClean="0">
                <a:solidFill>
                  <a:srgbClr val="333333"/>
                </a:solidFill>
              </a:rPr>
              <a:t>Metode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Iterasi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Titik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Tetap</a:t>
            </a:r>
            <a:r>
              <a:rPr lang="en-US" sz="2800" b="1" dirty="0" smtClean="0">
                <a:solidFill>
                  <a:srgbClr val="333333"/>
                </a:solidFill>
              </a:rPr>
              <a:t>, Newton-</a:t>
            </a:r>
            <a:r>
              <a:rPr lang="en-US" sz="2800" b="1" dirty="0" err="1" smtClean="0">
                <a:solidFill>
                  <a:srgbClr val="333333"/>
                </a:solidFill>
              </a:rPr>
              <a:t>Rapson</a:t>
            </a:r>
            <a:r>
              <a:rPr lang="en-US" sz="2800" b="1" dirty="0" smtClean="0">
                <a:solidFill>
                  <a:srgbClr val="333333"/>
                </a:solidFill>
              </a:rPr>
              <a:t>, </a:t>
            </a:r>
            <a:r>
              <a:rPr lang="en-US" sz="2800" b="1" dirty="0" smtClean="0">
                <a:solidFill>
                  <a:srgbClr val="333333"/>
                </a:solidFill>
              </a:rPr>
              <a:t>Secant</a:t>
            </a:r>
            <a:r>
              <a:rPr lang="id-ID" sz="2800" b="1" dirty="0" smtClean="0">
                <a:solidFill>
                  <a:srgbClr val="333333"/>
                </a:solidFill>
              </a:rPr>
              <a:t>, Kasus Khusus</a:t>
            </a:r>
            <a:endParaRPr lang="es-ES" sz="2800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Kekonvergenan Newton-Raphson</a:t>
            </a:r>
            <a:endParaRPr lang="id-ID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00808"/>
            <a:ext cx="3456384" cy="292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4861" y="1628800"/>
            <a:ext cx="437692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59832" y="4941168"/>
          <a:ext cx="3263900" cy="1081087"/>
        </p:xfrm>
        <a:graphic>
          <a:graphicData uri="http://schemas.openxmlformats.org/presentationml/2006/ole">
            <p:oleObj spid="_x0000_s32770" name="Equation" r:id="rId6" imgW="1688760" imgH="55872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123728" y="458112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6156176" y="4581128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perlu diperhatikan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Jika terjadi              hitung kembali iterasi dengan     yang lain</a:t>
            </a:r>
          </a:p>
          <a:p>
            <a:r>
              <a:rPr lang="id-ID" dirty="0" smtClean="0"/>
              <a:t>Jika persamaan           memiliki lebih dari satu akar maka pemilihan     berbeda dapat menemukan akar yang lain</a:t>
            </a:r>
          </a:p>
          <a:p>
            <a:r>
              <a:rPr lang="id-ID" dirty="0" smtClean="0"/>
              <a:t>Dapat terjadi iterasi konvergen ke akar yang berbeda dari yang diharapkan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15816" y="1700808"/>
          <a:ext cx="1428160" cy="504056"/>
        </p:xfrm>
        <a:graphic>
          <a:graphicData uri="http://schemas.openxmlformats.org/presentationml/2006/ole">
            <p:oleObj spid="_x0000_s7170" name="Equation" r:id="rId4" imgW="64764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67744" y="2132856"/>
          <a:ext cx="504056" cy="504056"/>
        </p:xfrm>
        <a:graphic>
          <a:graphicData uri="http://schemas.openxmlformats.org/presentationml/2006/ole">
            <p:oleObj spid="_x0000_s7171" name="Equation" r:id="rId5" imgW="164880" imgH="22860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779912" y="2827213"/>
          <a:ext cx="1079500" cy="385763"/>
        </p:xfrm>
        <a:graphic>
          <a:graphicData uri="http://schemas.openxmlformats.org/presentationml/2006/ole">
            <p:oleObj spid="_x0000_s7174" name="Equation" r:id="rId6" imgW="571320" imgH="20304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508104" y="3212976"/>
          <a:ext cx="504056" cy="504056"/>
        </p:xfrm>
        <a:graphic>
          <a:graphicData uri="http://schemas.openxmlformats.org/presentationml/2006/ole">
            <p:oleObj spid="_x0000_s7175" name="Equation" r:id="rId7" imgW="164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perlu diperhatikan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Pembuatan grafik fungsi </a:t>
            </a:r>
            <a:r>
              <a:rPr lang="id-ID" dirty="0" smtClean="0">
                <a:sym typeface="Wingdings"/>
              </a:rPr>
              <a:t>lokasi akar sejati</a:t>
            </a:r>
            <a:r>
              <a:rPr lang="id-ID" dirty="0" smtClean="0"/>
              <a:t> </a:t>
            </a:r>
          </a:p>
          <a:p>
            <a:r>
              <a:rPr lang="id-ID" dirty="0" smtClean="0"/>
              <a:t>Tebakan awal cukup dekat dengan akar sejati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Gunakan </a:t>
            </a:r>
            <a:r>
              <a:rPr lang="id-ID" dirty="0" smtClean="0"/>
              <a:t>metode Newton Rapson  </a:t>
            </a:r>
            <a:r>
              <a:rPr lang="id-ID" dirty="0" smtClean="0"/>
              <a:t>untuk menghitung nilai </a:t>
            </a:r>
          </a:p>
          <a:p>
            <a:pPr>
              <a:buNone/>
            </a:pPr>
            <a:r>
              <a:rPr lang="id-ID" dirty="0" smtClean="0"/>
              <a:t>gunakan </a:t>
            </a:r>
            <a:r>
              <a:rPr lang="id-ID" dirty="0" smtClean="0"/>
              <a:t>tebakan awal </a:t>
            </a:r>
          </a:p>
          <a:p>
            <a:pPr>
              <a:buNone/>
            </a:pPr>
            <a:r>
              <a:rPr lang="id-ID" dirty="0" smtClean="0"/>
              <a:t>Hentikan iterasi pada saat                 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40919" y="1916113"/>
          <a:ext cx="1927225" cy="463550"/>
        </p:xfrm>
        <a:graphic>
          <a:graphicData uri="http://schemas.openxmlformats.org/presentationml/2006/ole">
            <p:oleObj spid="_x0000_s41986" name="Equation" r:id="rId4" imgW="952200" imgH="22860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716016" y="2420888"/>
          <a:ext cx="849312" cy="504825"/>
        </p:xfrm>
        <a:graphic>
          <a:graphicData uri="http://schemas.openxmlformats.org/presentationml/2006/ole">
            <p:oleObj spid="_x0000_s41988" name="Equation" r:id="rId5" imgW="380880" imgH="2286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364088" y="3140968"/>
          <a:ext cx="1235075" cy="360362"/>
        </p:xfrm>
        <a:graphic>
          <a:graphicData uri="http://schemas.openxmlformats.org/presentationml/2006/ole">
            <p:oleObj spid="_x0000_s41989" name="Equation" r:id="rId6" imgW="609480" imgH="177480" progId="Equation.DSMT4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768" y="3861049"/>
          <a:ext cx="4320479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44"/>
                <a:gridCol w="1294704"/>
                <a:gridCol w="2668531"/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|x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r+1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– 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Secant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Perbaikan metode Newton-Raphson</a:t>
            </a:r>
          </a:p>
          <a:p>
            <a:r>
              <a:rPr lang="id-ID" dirty="0" smtClean="0"/>
              <a:t>Tidak semua fungsi dapat diturunkan</a:t>
            </a:r>
          </a:p>
          <a:p>
            <a:r>
              <a:rPr lang="id-ID" dirty="0" smtClean="0"/>
              <a:t>Turunan dihilangkan dengan mengganti ke bentuk lain yang ekivalen </a:t>
            </a:r>
          </a:p>
          <a:p>
            <a:r>
              <a:rPr lang="id-ID" dirty="0" smtClean="0"/>
              <a:t>Metode ini disebut Metode Secant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7596336" y="2361499"/>
          <a:ext cx="760215" cy="419429"/>
        </p:xfrm>
        <a:graphic>
          <a:graphicData uri="http://schemas.openxmlformats.org/presentationml/2006/ole">
            <p:oleObj spid="_x0000_s35842" name="Equation" r:id="rId4" imgW="368280" imgH="20304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55576" y="4725144"/>
          <a:ext cx="3360738" cy="815975"/>
        </p:xfrm>
        <a:graphic>
          <a:graphicData uri="http://schemas.openxmlformats.org/presentationml/2006/ole">
            <p:oleObj spid="_x0000_s35843" name="Equation" r:id="rId5" imgW="1777680" imgH="431640" progId="Equation.DSMT4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4211960" y="4869160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208588" y="4724400"/>
          <a:ext cx="3095625" cy="887413"/>
        </p:xfrm>
        <a:graphic>
          <a:graphicData uri="http://schemas.openxmlformats.org/presentationml/2006/ole">
            <p:oleObj spid="_x0000_s35844" name="Equation" r:id="rId6" imgW="1638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Gunakan </a:t>
            </a:r>
            <a:r>
              <a:rPr lang="id-ID" dirty="0" smtClean="0"/>
              <a:t>metode Secant  </a:t>
            </a:r>
            <a:r>
              <a:rPr lang="id-ID" dirty="0" smtClean="0"/>
              <a:t>untuk menghitung nilai </a:t>
            </a:r>
          </a:p>
          <a:p>
            <a:pPr>
              <a:buNone/>
            </a:pPr>
            <a:r>
              <a:rPr lang="id-ID" dirty="0" smtClean="0"/>
              <a:t>gunakan </a:t>
            </a:r>
            <a:r>
              <a:rPr lang="id-ID" dirty="0" smtClean="0"/>
              <a:t>tebakan awal </a:t>
            </a:r>
          </a:p>
          <a:p>
            <a:pPr>
              <a:buNone/>
            </a:pPr>
            <a:r>
              <a:rPr lang="id-ID" dirty="0" smtClean="0"/>
              <a:t>Hentikan iterasi pada saat                 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40919" y="1916113"/>
          <a:ext cx="1927225" cy="463550"/>
        </p:xfrm>
        <a:graphic>
          <a:graphicData uri="http://schemas.openxmlformats.org/presentationml/2006/ole">
            <p:oleObj spid="_x0000_s43010" name="Equation" r:id="rId4" imgW="952200" imgH="22860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44008" y="2492127"/>
          <a:ext cx="2263775" cy="504825"/>
        </p:xfrm>
        <a:graphic>
          <a:graphicData uri="http://schemas.openxmlformats.org/presentationml/2006/ole">
            <p:oleObj spid="_x0000_s43011" name="Equation" r:id="rId5" imgW="1015920" imgH="2286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364088" y="3140968"/>
          <a:ext cx="1235075" cy="360362"/>
        </p:xfrm>
        <a:graphic>
          <a:graphicData uri="http://schemas.openxmlformats.org/presentationml/2006/ole">
            <p:oleObj spid="_x0000_s43012" name="Equation" r:id="rId6" imgW="609480" imgH="177480" progId="Equation.DSMT4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768" y="3861049"/>
          <a:ext cx="4320479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44"/>
                <a:gridCol w="1294704"/>
                <a:gridCol w="2668531"/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|x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r+1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– 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69" y="285729"/>
            <a:ext cx="6626243" cy="500066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Tugas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60648"/>
            <a:ext cx="8280920" cy="5688632"/>
          </a:xfrm>
          <a:solidFill>
            <a:srgbClr val="700000"/>
          </a:solidFill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Diketahui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persamaan</a:t>
            </a:r>
            <a:r>
              <a:rPr lang="en-US" sz="2800" dirty="0" smtClean="0">
                <a:solidFill>
                  <a:schemeClr val="bg1"/>
                </a:solidFill>
              </a:rPr>
              <a:t> Leonardo</a:t>
            </a:r>
          </a:p>
          <a:p>
            <a:pPr eaLnBrk="1" hangingPunct="1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matlab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gambarkan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fungsi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Hitung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</a:rPr>
              <a:t> manual </a:t>
            </a:r>
            <a:r>
              <a:rPr lang="en-US" sz="2800" dirty="0" err="1" smtClean="0">
                <a:solidFill>
                  <a:schemeClr val="bg1"/>
                </a:solidFill>
              </a:rPr>
              <a:t>akar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persamaan</a:t>
            </a:r>
            <a:r>
              <a:rPr lang="en-US" sz="2800" dirty="0" smtClean="0">
                <a:solidFill>
                  <a:schemeClr val="bg1"/>
                </a:solidFill>
              </a:rPr>
              <a:t> Leonardo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[1,1.5]</a:t>
            </a:r>
            <a:r>
              <a:rPr lang="id-ID" sz="2800" dirty="0" smtClean="0">
                <a:solidFill>
                  <a:schemeClr val="bg1"/>
                </a:solidFill>
              </a:rPr>
              <a:t> dengan epsilon mesin 0.001 (metode bagi </a:t>
            </a:r>
            <a:r>
              <a:rPr lang="id-ID" sz="2800" dirty="0" smtClean="0">
                <a:solidFill>
                  <a:schemeClr val="bg1"/>
                </a:solidFill>
              </a:rPr>
              <a:t>dua, </a:t>
            </a:r>
            <a:r>
              <a:rPr lang="id-ID" sz="2800" dirty="0" smtClean="0">
                <a:solidFill>
                  <a:schemeClr val="bg1"/>
                </a:solidFill>
              </a:rPr>
              <a:t>regula </a:t>
            </a:r>
            <a:r>
              <a:rPr lang="id-ID" sz="2800" dirty="0" smtClean="0">
                <a:solidFill>
                  <a:schemeClr val="bg1"/>
                </a:solidFill>
              </a:rPr>
              <a:t>falsi, iterasi titik tetap, newton raphson, secant)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Buat</a:t>
            </a:r>
            <a:r>
              <a:rPr lang="en-US" sz="2800" dirty="0" smtClean="0">
                <a:solidFill>
                  <a:schemeClr val="bg1"/>
                </a:solidFill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menghitung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akar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persamaan</a:t>
            </a:r>
            <a:r>
              <a:rPr lang="en-US" sz="2800" dirty="0" smtClean="0">
                <a:solidFill>
                  <a:schemeClr val="bg1"/>
                </a:solidFill>
              </a:rPr>
              <a:t> Leonardo. </a:t>
            </a: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gambar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menentukan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tebakan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awal</a:t>
            </a:r>
            <a:r>
              <a:rPr lang="id-ID" sz="2800" dirty="0" smtClean="0">
                <a:solidFill>
                  <a:schemeClr val="bg1"/>
                </a:solidFill>
              </a:rPr>
              <a:t>. Hentikan iterasi jika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             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015622" y="764704"/>
          <a:ext cx="4500594" cy="571504"/>
        </p:xfrm>
        <a:graphic>
          <a:graphicData uri="http://schemas.openxmlformats.org/presentationml/2006/ole">
            <p:oleObj spid="_x0000_s45058" name="Equation" r:id="rId4" imgW="162540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699792" y="5408960"/>
          <a:ext cx="1214438" cy="468312"/>
        </p:xfrm>
        <a:graphic>
          <a:graphicData uri="http://schemas.openxmlformats.org/presentationml/2006/ole">
            <p:oleObj spid="_x0000_s45059" name="Equation" r:id="rId5" imgW="520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Terbuka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28775"/>
            <a:ext cx="8675687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yang </a:t>
            </a:r>
            <a:r>
              <a:rPr lang="en-US" dirty="0" err="1" smtClean="0"/>
              <a:t>mengurung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pPr eaLnBrk="1" hangingPunct="1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endParaRPr lang="en-US" dirty="0" smtClean="0"/>
          </a:p>
          <a:p>
            <a:pPr eaLnBrk="1" hangingPunct="1"/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divergen</a:t>
            </a:r>
            <a:endParaRPr lang="en-US" dirty="0" smtClean="0"/>
          </a:p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, </a:t>
            </a:r>
            <a:r>
              <a:rPr lang="en-US" dirty="0" err="1" smtClean="0"/>
              <a:t>konvergensinya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Susun</a:t>
            </a:r>
            <a:r>
              <a:rPr lang="en-US" dirty="0" smtClean="0"/>
              <a:t> f(x)=0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x=g(x)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id-ID" dirty="0" smtClean="0"/>
          </a:p>
          <a:p>
            <a:r>
              <a:rPr lang="id-ID" dirty="0" smtClean="0"/>
              <a:t>Tebaklah sebuah nilai awal </a:t>
            </a:r>
            <a:endParaRPr lang="en-US" dirty="0" smtClean="0"/>
          </a:p>
          <a:p>
            <a:r>
              <a:rPr lang="id-ID" dirty="0" smtClean="0"/>
              <a:t>Hitung nilai                 sampai kondisi                       </a:t>
            </a:r>
          </a:p>
          <a:p>
            <a:pPr>
              <a:buNone/>
            </a:pPr>
            <a:r>
              <a:rPr lang="id-ID" dirty="0" smtClean="0"/>
              <a:t>                     atau sampai </a:t>
            </a:r>
          </a:p>
          <a:p>
            <a:pPr>
              <a:buNone/>
            </a:pPr>
            <a:r>
              <a:rPr lang="id-ID" dirty="0" smtClean="0"/>
              <a:t>             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92080" y="2132856"/>
          <a:ext cx="1819324" cy="547826"/>
        </p:xfrm>
        <a:graphic>
          <a:graphicData uri="http://schemas.openxmlformats.org/presentationml/2006/ole">
            <p:oleObj spid="_x0000_s1026" name="Equation" r:id="rId4" imgW="749160" imgH="2286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868144" y="2708920"/>
          <a:ext cx="368180" cy="504056"/>
        </p:xfrm>
        <a:graphic>
          <a:graphicData uri="http://schemas.openxmlformats.org/presentationml/2006/ole">
            <p:oleObj spid="_x0000_s1027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59832" y="3313361"/>
          <a:ext cx="1663700" cy="547687"/>
        </p:xfrm>
        <a:graphic>
          <a:graphicData uri="http://schemas.openxmlformats.org/presentationml/2006/ole">
            <p:oleObj spid="_x0000_s1029" name="Equation" r:id="rId6" imgW="685800" imgH="2286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95350" y="3830638"/>
          <a:ext cx="1973263" cy="609600"/>
        </p:xfrm>
        <a:graphic>
          <a:graphicData uri="http://schemas.openxmlformats.org/presentationml/2006/ole">
            <p:oleObj spid="_x0000_s1031" name="Equation" r:id="rId7" imgW="812520" imgH="25380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184775" y="3711872"/>
          <a:ext cx="2035175" cy="1157288"/>
        </p:xfrm>
        <a:graphic>
          <a:graphicData uri="http://schemas.openxmlformats.org/presentationml/2006/ole">
            <p:oleObj spid="_x0000_s1033" name="Equation" r:id="rId8" imgW="838080" imgH="4824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45811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 </a:t>
            </a:r>
            <a:endParaRPr lang="id-ID" sz="2400" dirty="0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259632" y="5085184"/>
          <a:ext cx="2189162" cy="488950"/>
        </p:xfrm>
        <a:graphic>
          <a:graphicData uri="http://schemas.openxmlformats.org/presentationml/2006/ole">
            <p:oleObj spid="_x0000_s1034" name="Equation" r:id="rId9" imgW="901440" imgH="20304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746625" y="5013176"/>
          <a:ext cx="2127250" cy="550863"/>
        </p:xfrm>
        <a:graphic>
          <a:graphicData uri="http://schemas.openxmlformats.org/presentationml/2006/ole">
            <p:oleObj spid="_x0000_s1035" name="Equation" r:id="rId10" imgW="876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Gunakan iterasi titik tetap untuk menghitung nilai </a:t>
            </a:r>
          </a:p>
          <a:p>
            <a:pPr>
              <a:buNone/>
            </a:pPr>
            <a:r>
              <a:rPr lang="id-ID" dirty="0" smtClean="0"/>
              <a:t>Fungsi dapat dituliskan menjadi             gunakan tebakan awal </a:t>
            </a:r>
          </a:p>
          <a:p>
            <a:pPr>
              <a:buNone/>
            </a:pPr>
            <a:r>
              <a:rPr lang="id-ID" dirty="0" smtClean="0"/>
              <a:t>Hentikan iterasi pada saat                 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00213" y="1916113"/>
          <a:ext cx="1927225" cy="463550"/>
        </p:xfrm>
        <a:graphic>
          <a:graphicData uri="http://schemas.openxmlformats.org/presentationml/2006/ole">
            <p:oleObj spid="_x0000_s4098" name="Equation" r:id="rId4" imgW="952200" imgH="22860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53150" y="2230438"/>
          <a:ext cx="1646238" cy="900112"/>
        </p:xfrm>
        <a:graphic>
          <a:graphicData uri="http://schemas.openxmlformats.org/presentationml/2006/ole">
            <p:oleObj spid="_x0000_s4099" name="Equation" r:id="rId5" imgW="812520" imgH="44424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062538" y="2995613"/>
          <a:ext cx="849312" cy="504825"/>
        </p:xfrm>
        <a:graphic>
          <a:graphicData uri="http://schemas.openxmlformats.org/presentationml/2006/ole">
            <p:oleObj spid="_x0000_s4101" name="Equation" r:id="rId6" imgW="380880" imgH="2286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575300" y="3624263"/>
          <a:ext cx="1235075" cy="360362"/>
        </p:xfrm>
        <a:graphic>
          <a:graphicData uri="http://schemas.openxmlformats.org/presentationml/2006/ole">
            <p:oleObj spid="_x0000_s4102" name="Equation" r:id="rId7" imgW="609480" imgH="177480" progId="Equation.DSMT4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95736" y="4332704"/>
          <a:ext cx="432047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44"/>
                <a:gridCol w="1294704"/>
                <a:gridCol w="26685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|x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r+1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– 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id-ID" dirty="0" smtClean="0"/>
              <a:t>Kriteria Konvergensi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7800"/>
          </a:xfrm>
        </p:spPr>
        <p:txBody>
          <a:bodyPr/>
          <a:lstStyle/>
          <a:p>
            <a:r>
              <a:rPr lang="id-ID" sz="2800" dirty="0" smtClean="0"/>
              <a:t>Misalkan dalam selang I=[s-h,s+h], dengan s titik tetap,</a:t>
            </a:r>
          </a:p>
          <a:p>
            <a:r>
              <a:rPr lang="id-ID" sz="2800" dirty="0" smtClean="0"/>
              <a:t>Jika                              maka iterasi konvergen monoton</a:t>
            </a:r>
          </a:p>
          <a:p>
            <a:r>
              <a:rPr lang="id-ID" sz="2800" dirty="0" smtClean="0"/>
              <a:t>Jika                               maka iterasi konvergen berosilasi</a:t>
            </a:r>
          </a:p>
          <a:p>
            <a:r>
              <a:rPr lang="id-ID" sz="2800" dirty="0" smtClean="0"/>
              <a:t>Jika                         maka iterasi divergen monoton</a:t>
            </a:r>
          </a:p>
          <a:p>
            <a:r>
              <a:rPr lang="id-ID" sz="2800" dirty="0" smtClean="0"/>
              <a:t>Jika                           maka iterasi divergen berosiliasi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19673" y="2132856"/>
          <a:ext cx="1728192" cy="448303"/>
        </p:xfrm>
        <a:graphic>
          <a:graphicData uri="http://schemas.openxmlformats.org/presentationml/2006/ole">
            <p:oleObj spid="_x0000_s2051" name="Equation" r:id="rId4" imgW="787320" imgH="2030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47664" y="3054306"/>
          <a:ext cx="1872208" cy="446702"/>
        </p:xfrm>
        <a:graphic>
          <a:graphicData uri="http://schemas.openxmlformats.org/presentationml/2006/ole">
            <p:oleObj spid="_x0000_s2052" name="Equation" r:id="rId5" imgW="888840" imgH="20304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419872" y="2160600"/>
          <a:ext cx="1008112" cy="404304"/>
        </p:xfrm>
        <a:graphic>
          <a:graphicData uri="http://schemas.openxmlformats.org/presentationml/2006/ole">
            <p:oleObj spid="_x0000_s2053" name="Equation" r:id="rId6" imgW="44424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63888" y="3025800"/>
          <a:ext cx="1006518" cy="403200"/>
        </p:xfrm>
        <a:graphic>
          <a:graphicData uri="http://schemas.openxmlformats.org/presentationml/2006/ole">
            <p:oleObj spid="_x0000_s2054" name="Equation" r:id="rId7" imgW="444240" imgH="177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47664" y="3972891"/>
          <a:ext cx="1224136" cy="464221"/>
        </p:xfrm>
        <a:graphic>
          <a:graphicData uri="http://schemas.openxmlformats.org/presentationml/2006/ole">
            <p:oleObj spid="_x0000_s2055" name="Equation" r:id="rId8" imgW="558720" imgH="20304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15816" y="4005064"/>
          <a:ext cx="1006518" cy="403200"/>
        </p:xfrm>
        <a:graphic>
          <a:graphicData uri="http://schemas.openxmlformats.org/presentationml/2006/ole">
            <p:oleObj spid="_x0000_s2056" name="Equation" r:id="rId9" imgW="444240" imgH="177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691680" y="4941168"/>
          <a:ext cx="1368152" cy="439142"/>
        </p:xfrm>
        <a:graphic>
          <a:graphicData uri="http://schemas.openxmlformats.org/presentationml/2006/ole">
            <p:oleObj spid="_x0000_s2057" name="Equation" r:id="rId10" imgW="660240" imgH="20304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131840" y="4941168"/>
          <a:ext cx="1005905" cy="402954"/>
        </p:xfrm>
        <a:graphic>
          <a:graphicData uri="http://schemas.openxmlformats.org/presentationml/2006/ole">
            <p:oleObj spid="_x0000_s2058" name="Equation" r:id="rId11" imgW="44424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9767"/>
            <a:ext cx="2664296" cy="222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692696"/>
            <a:ext cx="2592288" cy="226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429000"/>
            <a:ext cx="2592288" cy="241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33380" y="3501008"/>
            <a:ext cx="28029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43608" y="404664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 monoton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148064" y="332656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 berosilasi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6896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 monoton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292080" y="3068960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 berosilasi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76064"/>
            <a:ext cx="8229600" cy="1540768"/>
          </a:xfrm>
          <a:solidFill>
            <a:srgbClr val="FFFF00"/>
          </a:solidFill>
        </p:spPr>
        <p:txBody>
          <a:bodyPr/>
          <a:lstStyle/>
          <a:p>
            <a:r>
              <a:rPr lang="id-ID" sz="2800" dirty="0" smtClean="0"/>
              <a:t>Meskipun menyatakan     iterasi divergen dari suatu akar, namun iterasi mungkin konvergen ke akar yang lain.  </a:t>
            </a:r>
            <a:endParaRPr lang="id-ID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9992" y="332656"/>
          <a:ext cx="576064" cy="576064"/>
        </p:xfrm>
        <a:graphic>
          <a:graphicData uri="http://schemas.openxmlformats.org/presentationml/2006/ole">
            <p:oleObj spid="_x0000_s5122" name="Equation" r:id="rId4" imgW="164880" imgH="2286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0080" y="2060848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Latihan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780928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1. Tentukan akar dari </a:t>
            </a:r>
            <a:r>
              <a:rPr lang="id-ID" sz="3200" dirty="0" smtClean="0"/>
              <a:t> </a:t>
            </a:r>
            <a:endParaRPr lang="id-ID" sz="32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76575" y="3357563"/>
          <a:ext cx="2700338" cy="504825"/>
        </p:xfrm>
        <a:graphic>
          <a:graphicData uri="http://schemas.openxmlformats.org/presentationml/2006/ole">
            <p:oleObj spid="_x0000_s5123" name="Equation" r:id="rId5" imgW="121896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393305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dengan menggunakan tebakan awal x</a:t>
            </a:r>
            <a:r>
              <a:rPr lang="id-ID" sz="1400" dirty="0" smtClean="0"/>
              <a:t>0</a:t>
            </a:r>
            <a:r>
              <a:rPr lang="id-ID" sz="2800" dirty="0" smtClean="0"/>
              <a:t> = </a:t>
            </a:r>
            <a:r>
              <a:rPr lang="id-ID" sz="2800" dirty="0" smtClean="0"/>
              <a:t>1 dan epsilon &lt;0.001   </a:t>
            </a:r>
            <a:r>
              <a:rPr lang="id-ID" sz="3200" dirty="0" smtClean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Newton-Raphson</a:t>
            </a:r>
            <a:endParaRPr lang="id-ID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6792"/>
            <a:ext cx="59046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147607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3200" dirty="0" smtClean="0"/>
              <a:t> Dengan geometri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Newton-Raphson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Uraikan dengan deret Taylor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jika dipotong sampai orde ke – 2 menjadi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karena              maka</a:t>
            </a:r>
          </a:p>
          <a:p>
            <a:pPr>
              <a:buNone/>
            </a:pPr>
            <a:r>
              <a:rPr lang="id-ID" dirty="0" smtClean="0"/>
              <a:t>   atau  </a:t>
            </a:r>
          </a:p>
          <a:p>
            <a:r>
              <a:rPr lang="id-ID" dirty="0" smtClean="0"/>
              <a:t>Hentikan iterasi saat                atau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9592" y="2132856"/>
          <a:ext cx="7704857" cy="792088"/>
        </p:xfrm>
        <a:graphic>
          <a:graphicData uri="http://schemas.openxmlformats.org/presentationml/2006/ole">
            <p:oleObj spid="_x0000_s6146" name="Equation" r:id="rId4" imgW="4076640" imgH="419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971600" y="3429000"/>
          <a:ext cx="3935413" cy="430213"/>
        </p:xfrm>
        <a:graphic>
          <a:graphicData uri="http://schemas.openxmlformats.org/presentationml/2006/ole">
            <p:oleObj spid="_x0000_s6147" name="Equation" r:id="rId5" imgW="208260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19739" y="4077072"/>
          <a:ext cx="1344149" cy="432048"/>
        </p:xfrm>
        <a:graphic>
          <a:graphicData uri="http://schemas.openxmlformats.org/presentationml/2006/ole">
            <p:oleObj spid="_x0000_s6148" name="Equation" r:id="rId6" imgW="711000" imgH="22860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32040" y="4077072"/>
          <a:ext cx="3241675" cy="431800"/>
        </p:xfrm>
        <a:graphic>
          <a:graphicData uri="http://schemas.openxmlformats.org/presentationml/2006/ole">
            <p:oleObj spid="_x0000_s6150" name="Equation" r:id="rId7" imgW="1714320" imgH="22860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987824" y="4437112"/>
          <a:ext cx="3360737" cy="815975"/>
        </p:xfrm>
        <a:graphic>
          <a:graphicData uri="http://schemas.openxmlformats.org/presentationml/2006/ole">
            <p:oleObj spid="_x0000_s6152" name="Equation" r:id="rId8" imgW="1777680" imgH="43164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716016" y="5229200"/>
          <a:ext cx="1536700" cy="479425"/>
        </p:xfrm>
        <a:graphic>
          <a:graphicData uri="http://schemas.openxmlformats.org/presentationml/2006/ole">
            <p:oleObj spid="_x0000_s6153" name="Equation" r:id="rId9" imgW="812520" imgH="253800" progId="Equation.DSMT4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188200" y="4941888"/>
          <a:ext cx="1584325" cy="911225"/>
        </p:xfrm>
        <a:graphic>
          <a:graphicData uri="http://schemas.openxmlformats.org/presentationml/2006/ole">
            <p:oleObj spid="_x0000_s6155" name="Equation" r:id="rId10" imgW="8380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6321</TotalTime>
  <Words>410</Words>
  <Application>Microsoft Office PowerPoint</Application>
  <PresentationFormat>On-screen Show (4:3)</PresentationFormat>
  <Paragraphs>98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Diseño predeterminado</vt:lpstr>
      <vt:lpstr>Equation</vt:lpstr>
      <vt:lpstr>MathType 6.0 Equation</vt:lpstr>
      <vt:lpstr>Metode Terbuka</vt:lpstr>
      <vt:lpstr>Metode Terbuka</vt:lpstr>
      <vt:lpstr>Metode Iterasi Titik Tetap</vt:lpstr>
      <vt:lpstr>Latihan</vt:lpstr>
      <vt:lpstr>Kriteria Konvergensi</vt:lpstr>
      <vt:lpstr>Slide 6</vt:lpstr>
      <vt:lpstr>Slide 7</vt:lpstr>
      <vt:lpstr>Metode Newton-Raphson</vt:lpstr>
      <vt:lpstr>Metode Newton-Raphson</vt:lpstr>
      <vt:lpstr>Kekonvergenan Newton-Raphson</vt:lpstr>
      <vt:lpstr>Hal yang perlu diperhatikan</vt:lpstr>
      <vt:lpstr>Hal yang perlu diperhatikan</vt:lpstr>
      <vt:lpstr>Latihan</vt:lpstr>
      <vt:lpstr>Metode Secant</vt:lpstr>
      <vt:lpstr>Latihan</vt:lpstr>
      <vt:lpstr>Tugas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779</cp:revision>
  <dcterms:created xsi:type="dcterms:W3CDTF">2010-05-23T14:28:12Z</dcterms:created>
  <dcterms:modified xsi:type="dcterms:W3CDTF">2013-03-23T12:20:50Z</dcterms:modified>
</cp:coreProperties>
</file>