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8" r:id="rId4"/>
    <p:sldId id="259" r:id="rId5"/>
    <p:sldId id="263" r:id="rId6"/>
    <p:sldId id="260" r:id="rId7"/>
    <p:sldId id="261" r:id="rId8"/>
    <p:sldId id="265" r:id="rId9"/>
    <p:sldId id="264" r:id="rId10"/>
    <p:sldId id="267" r:id="rId11"/>
    <p:sldId id="268" r:id="rId12"/>
    <p:sldId id="273" r:id="rId13"/>
    <p:sldId id="269" r:id="rId14"/>
    <p:sldId id="271" r:id="rId15"/>
    <p:sldId id="270" r:id="rId16"/>
    <p:sldId id="272" r:id="rId17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047"/>
    <a:srgbClr val="000000"/>
    <a:srgbClr val="CE137C"/>
    <a:srgbClr val="6E98D4"/>
    <a:srgbClr val="82A254"/>
    <a:srgbClr val="FFFFFF"/>
    <a:srgbClr val="F6C508"/>
    <a:srgbClr val="ECA0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8BB2A5-2EF1-4BD9-BC67-208624D7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3D8005-FEA2-4D37-870B-D077AB812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F87CE-B10C-4288-A386-17FFBF44952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7A185-7633-4F92-9295-B13C8B59AA5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4BCDC-2C24-41BE-AF42-EFA0E7A800C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D1C2F-6512-4DE2-A04F-4703F7B0B96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9D987-6AB7-40DD-9A78-6C9F168599E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0FBBF-A990-4826-B619-EEC3474469F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EBFD4-4D7C-4914-9DD0-4D55BC43AC5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B27CD-59D8-47A8-BA55-E5461C212C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CB360-25F4-4443-8854-2FDD5D91251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12371-9E85-401E-A241-AAFC139CF0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6803B-3CE9-4AB2-B5EA-94001591BB5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984E7-0D1A-4E25-8387-AFBE66347D6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D1891-089C-4B82-88A3-C0CA97F0914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8578C-CE4E-42E1-A24B-007DB4D0E55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BDEC9-80B3-460C-A722-2610B775CE5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538" y="1819275"/>
            <a:ext cx="14763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atr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4478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satr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0900" y="319563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0" y="556577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00" y="5105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533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satr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4562475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satr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5925" y="339248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satr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6700" y="5786438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9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9906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4825" y="14732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2825" y="36496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3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7863" y="6003925"/>
            <a:ext cx="2238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4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86800" y="54149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5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300038"/>
            <a:ext cx="147638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6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9702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9F60F-93C8-4965-BE74-CC30C7814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C25A8-46B8-4E2D-82D8-9F7AB5F0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05A70-A88D-4C14-8106-1616CE4C8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DCB6-11AD-4EC0-A59A-233035183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8090-F333-4917-AC34-EA74ACFEA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538" y="1819275"/>
            <a:ext cx="14763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atr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4478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satr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0900" y="319563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0" y="556577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00" y="5105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533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satr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4562475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satr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5925" y="339248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satr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6700" y="5786438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9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9906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4825" y="14732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2825" y="36496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3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7863" y="6003925"/>
            <a:ext cx="2238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4" descr="satr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86800" y="54149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5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300038"/>
            <a:ext cx="147638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6" descr="sa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9702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AA2D5-54FF-441F-8616-E0DF4F668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8515-F759-4796-99A5-6CB99147C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9D92A-950F-454D-ABE4-B9CC57D78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D2AE8-A1D3-4821-9339-84483D6EC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9678-C502-4D2C-A233-FE5C5E95F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8B65-7BDF-4D73-9E5F-2358F72DE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4A14-9878-482B-8753-1C115F8FD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17B8-07FD-48C7-8E36-79CF3AA4B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4CD0C-A10E-49AD-97C4-A1AFE8B8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1256-7F7F-499A-9DDC-0C96B7526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D0CE-1F5D-427A-87D0-790AC24EB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A992-3DDE-4182-8673-3627ED811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06DEF-C73E-4F5B-B201-EAC5A041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7CE8B-BA91-4F71-8717-17ADF5AD6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AD60-7B3C-41AB-9D77-E4DCAC4D7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24404-49A7-499E-9664-A0D746BF9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7CC68-5469-4B9D-B627-2413CF1A9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A384-D4AA-4333-843F-5691C80D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8C543-6FE9-4F04-8BAA-C78B3BCEA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sat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25538" y="1819275"/>
            <a:ext cx="14763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9" descr="satr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5200" y="14478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0" descr="satr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92700" y="24892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1" descr="satr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20900" y="319563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2" descr="sat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30500" y="556577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3" descr="sat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2500" y="5105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4" descr="sat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78300" y="533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5" descr="satr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01700" y="4562475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6" descr="satr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35925" y="339248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7" descr="satr4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35300" y="2198688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8" descr="satr4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16700" y="5786438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9" descr="satr5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24800" y="9906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0" descr="satr5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774825" y="14732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21" descr="satr5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12825" y="36496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22" descr="satr_5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83100" y="3316288"/>
            <a:ext cx="3000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23" descr="satr5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77863" y="6003925"/>
            <a:ext cx="2238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4" descr="satr5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686800" y="54149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25" descr="sat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8300" y="300038"/>
            <a:ext cx="147638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6" descr="sat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58200" y="159702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9DA0AD-91E6-4BD0-95B2-8E538D09E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AFAB6B-7D78-43A5-8F2C-18FE05E90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7" name="Picture 8" descr="sat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5538" y="1819275"/>
            <a:ext cx="14763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9" descr="sat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14478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0" descr="satr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92700" y="24892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1" descr="satr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20900" y="319563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2" descr="sat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30500" y="556577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3" descr="sat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2500" y="5105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4" descr="sat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8300" y="533400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5" descr="sat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1700" y="4562475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6" descr="sat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35925" y="339248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7" descr="satr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35300" y="2198688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8" descr="satr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16700" y="5786438"/>
            <a:ext cx="2905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9" descr="satr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24800" y="9906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20" descr="satr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74825" y="1473200"/>
            <a:ext cx="2238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1" descr="satr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12825" y="36496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22" descr="satr_5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483100" y="3316288"/>
            <a:ext cx="3000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3" descr="satr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7863" y="6003925"/>
            <a:ext cx="2238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24" descr="satr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86800" y="5414963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25" descr="sat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8300" y="300038"/>
            <a:ext cx="147638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Picture 26" descr="sat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58200" y="1597025"/>
            <a:ext cx="147638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76475"/>
            <a:ext cx="7772400" cy="1470025"/>
          </a:xfrm>
        </p:spPr>
        <p:txBody>
          <a:bodyPr/>
          <a:lstStyle/>
          <a:p>
            <a:pPr eaLnBrk="1" hangingPunct="1"/>
            <a:r>
              <a:rPr lang="id-ID" sz="7200" b="1" smtClean="0">
                <a:solidFill>
                  <a:srgbClr val="FFFFFF"/>
                </a:solidFill>
              </a:rPr>
              <a:t>Analisis Data Statistik Deskriptif</a:t>
            </a:r>
            <a:r>
              <a:rPr lang="id-ID" sz="9600" b="1" smtClean="0">
                <a:solidFill>
                  <a:srgbClr val="FFFFFF"/>
                </a:solidFill>
              </a:rPr>
              <a:t/>
            </a:r>
            <a:br>
              <a:rPr lang="id-ID" sz="9600" b="1" smtClean="0">
                <a:solidFill>
                  <a:srgbClr val="FFFFFF"/>
                </a:solidFill>
              </a:rPr>
            </a:br>
            <a:endParaRPr lang="en-US" smtClean="0"/>
          </a:p>
        </p:txBody>
      </p:sp>
      <p:sp>
        <p:nvSpPr>
          <p:cNvPr id="14339" name="Text Box 22"/>
          <p:cNvSpPr txBox="1">
            <a:spLocks noChangeArrowheads="1"/>
          </p:cNvSpPr>
          <p:nvPr/>
        </p:nvSpPr>
        <p:spPr bwMode="auto">
          <a:xfrm>
            <a:off x="1079500" y="4437063"/>
            <a:ext cx="6762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4000">
                <a:solidFill>
                  <a:schemeClr val="tx2"/>
                </a:solidFill>
              </a:rPr>
              <a:t>Ukuran Gejala Pusat</a:t>
            </a:r>
          </a:p>
          <a:p>
            <a:pPr algn="ctr">
              <a:spcBef>
                <a:spcPct val="50000"/>
              </a:spcBef>
            </a:pPr>
            <a:r>
              <a:rPr lang="id-ID" sz="4000">
                <a:solidFill>
                  <a:schemeClr val="tx2"/>
                </a:solidFill>
              </a:rPr>
              <a:t>Ukuran Letak 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499350" cy="741362"/>
          </a:xfrm>
        </p:spPr>
        <p:txBody>
          <a:bodyPr/>
          <a:lstStyle/>
          <a:p>
            <a:r>
              <a:rPr lang="id-ID" smtClean="0"/>
              <a:t>Modus</a:t>
            </a:r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827088" y="3357563"/>
          <a:ext cx="3103562" cy="1020762"/>
        </p:xfrm>
        <a:graphic>
          <a:graphicData uri="http://schemas.openxmlformats.org/presentationml/2006/ole">
            <p:oleObj spid="_x0000_s6146" name="Equation" r:id="rId4" imgW="1473120" imgH="482400" progId="Equation.DSMT4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92613" y="3357563"/>
          <a:ext cx="42698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292"/>
                <a:gridCol w="1743930"/>
                <a:gridCol w="110265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Kelas ke-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0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000" dirty="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0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0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4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0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0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0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0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000" b="1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86" name="Rectangle 5"/>
          <p:cNvSpPr>
            <a:spLocks noChangeArrowheads="1"/>
          </p:cNvSpPr>
          <p:nvPr/>
        </p:nvSpPr>
        <p:spPr bwMode="auto">
          <a:xfrm>
            <a:off x="827088" y="1016000"/>
            <a:ext cx="76327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342900" algn="l"/>
              </a:tabLst>
            </a:pPr>
            <a:r>
              <a:rPr lang="id-ID" sz="320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Berapa modus dari data berikut : 2,3,5,3,6,9,3,9,5,6,5,1,5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088" y="2576513"/>
            <a:ext cx="35655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Data Berkelompok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088" y="4976813"/>
            <a:ext cx="24130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Modus 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754313" y="5057775"/>
            <a:ext cx="971550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9138"/>
          </a:xfrm>
        </p:spPr>
        <p:txBody>
          <a:bodyPr/>
          <a:lstStyle/>
          <a:p>
            <a:r>
              <a:rPr lang="id-ID" smtClean="0">
                <a:solidFill>
                  <a:srgbClr val="FFFF00"/>
                </a:solidFill>
              </a:rPr>
              <a:t>Median membagi data menjadi 2 bagian setelah data diurutkan (dari kecil ke besar)</a:t>
            </a:r>
          </a:p>
          <a:p>
            <a:r>
              <a:rPr lang="id-ID" smtClean="0">
                <a:solidFill>
                  <a:srgbClr val="FFFF00"/>
                </a:solidFill>
              </a:rPr>
              <a:t>Kuartil membagi data menjadi 4 bagian setelah data diurutkan</a:t>
            </a:r>
          </a:p>
          <a:p>
            <a:r>
              <a:rPr lang="id-ID" smtClean="0">
                <a:solidFill>
                  <a:srgbClr val="FFFF00"/>
                </a:solidFill>
              </a:rPr>
              <a:t>Desil membagi data menjadi 10 bagian setelah data diurutkan</a:t>
            </a:r>
          </a:p>
          <a:p>
            <a:r>
              <a:rPr lang="id-ID" smtClean="0">
                <a:solidFill>
                  <a:srgbClr val="FFFF00"/>
                </a:solidFill>
              </a:rPr>
              <a:t>Presentil membagi data menjadi 100 bagian setelah diurutkan</a:t>
            </a: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id-ID" smtClean="0"/>
              <a:t>Median, Kuartil, Desil, Presentil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143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itle 1"/>
          <p:cNvSpPr>
            <a:spLocks noGrp="1"/>
          </p:cNvSpPr>
          <p:nvPr>
            <p:ph type="title"/>
          </p:nvPr>
        </p:nvSpPr>
        <p:spPr>
          <a:xfrm>
            <a:off x="582613" y="0"/>
            <a:ext cx="8229600" cy="800100"/>
          </a:xfrm>
        </p:spPr>
        <p:txBody>
          <a:bodyPr/>
          <a:lstStyle/>
          <a:p>
            <a:r>
              <a:rPr lang="id-ID" smtClean="0"/>
              <a:t>Median, Kuartil, Desil, Presentil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2613" y="800100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481"/>
                <a:gridCol w="3600400"/>
                <a:gridCol w="290771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Data</a:t>
                      </a:r>
                      <a:r>
                        <a:rPr lang="id-ID" sz="2800" baseline="0" dirty="0" smtClean="0"/>
                        <a:t>  Tunggal 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Data Berkelompok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Median</a:t>
                      </a:r>
                    </a:p>
                    <a:p>
                      <a:endParaRPr lang="id-ID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Kuartil</a:t>
                      </a:r>
                    </a:p>
                    <a:p>
                      <a:endParaRPr lang="id-ID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Desil</a:t>
                      </a:r>
                    </a:p>
                    <a:p>
                      <a:endParaRPr lang="id-ID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Presentil</a:t>
                      </a:r>
                    </a:p>
                    <a:p>
                      <a:endParaRPr lang="id-ID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0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3095625" y="1928813"/>
          <a:ext cx="1793875" cy="815975"/>
        </p:xfrm>
        <a:graphic>
          <a:graphicData uri="http://schemas.openxmlformats.org/presentationml/2006/ole">
            <p:oleObj spid="_x0000_s7170" name="Equation" r:id="rId4" imgW="837836" imgH="393529" progId="Equation.DSMT4">
              <p:embed/>
            </p:oleObj>
          </a:graphicData>
        </a:graphic>
      </p:graphicFrame>
      <p:sp>
        <p:nvSpPr>
          <p:cNvPr id="720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1" name="Object 10"/>
          <p:cNvGraphicFramePr>
            <a:graphicFrameLocks noChangeAspect="1"/>
          </p:cNvGraphicFramePr>
          <p:nvPr/>
        </p:nvGraphicFramePr>
        <p:xfrm>
          <a:off x="2411413" y="3081338"/>
          <a:ext cx="3003550" cy="774700"/>
        </p:xfrm>
        <a:graphic>
          <a:graphicData uri="http://schemas.openxmlformats.org/presentationml/2006/ole">
            <p:oleObj spid="_x0000_s7171" name="Equation" r:id="rId5" imgW="1587240" imgH="419040" progId="Equation.DSMT4">
              <p:embed/>
            </p:oleObj>
          </a:graphicData>
        </a:graphic>
      </p:graphicFrame>
      <p:sp>
        <p:nvSpPr>
          <p:cNvPr id="720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2411413" y="4268788"/>
          <a:ext cx="2673350" cy="766762"/>
        </p:xfrm>
        <a:graphic>
          <a:graphicData uri="http://schemas.openxmlformats.org/presentationml/2006/ole">
            <p:oleObj spid="_x0000_s7172" name="Equation" r:id="rId6" imgW="1536480" imgH="419040" progId="Equation.DSMT4">
              <p:embed/>
            </p:oleObj>
          </a:graphicData>
        </a:graphic>
      </p:graphicFrame>
      <p:sp>
        <p:nvSpPr>
          <p:cNvPr id="720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3" name="Object 14"/>
          <p:cNvGraphicFramePr>
            <a:graphicFrameLocks noChangeAspect="1"/>
          </p:cNvGraphicFramePr>
          <p:nvPr/>
        </p:nvGraphicFramePr>
        <p:xfrm>
          <a:off x="2411413" y="5529263"/>
          <a:ext cx="3373437" cy="828675"/>
        </p:xfrm>
        <a:graphic>
          <a:graphicData uri="http://schemas.openxmlformats.org/presentationml/2006/ole">
            <p:oleObj spid="_x0000_s7173" name="Equation" r:id="rId7" imgW="1663560" imgH="419040" progId="Equation.DSMT4">
              <p:embed/>
            </p:oleObj>
          </a:graphicData>
        </a:graphic>
      </p:graphicFrame>
      <p:sp>
        <p:nvSpPr>
          <p:cNvPr id="720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4" name="Object 16"/>
          <p:cNvGraphicFramePr>
            <a:graphicFrameLocks noChangeAspect="1"/>
          </p:cNvGraphicFramePr>
          <p:nvPr/>
        </p:nvGraphicFramePr>
        <p:xfrm>
          <a:off x="6107113" y="1700213"/>
          <a:ext cx="2317750" cy="1298575"/>
        </p:xfrm>
        <a:graphic>
          <a:graphicData uri="http://schemas.openxmlformats.org/presentationml/2006/ole">
            <p:oleObj spid="_x0000_s7174" name="Equation" r:id="rId8" imgW="1548728" imgH="812447" progId="Equation.DSMT4">
              <p:embed/>
            </p:oleObj>
          </a:graphicData>
        </a:graphic>
      </p:graphicFrame>
      <p:sp>
        <p:nvSpPr>
          <p:cNvPr id="721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5" name="Object 18"/>
          <p:cNvGraphicFramePr>
            <a:graphicFrameLocks noChangeAspect="1"/>
          </p:cNvGraphicFramePr>
          <p:nvPr/>
        </p:nvGraphicFramePr>
        <p:xfrm>
          <a:off x="6084888" y="3033713"/>
          <a:ext cx="2360612" cy="982662"/>
        </p:xfrm>
        <a:graphic>
          <a:graphicData uri="http://schemas.openxmlformats.org/presentationml/2006/ole">
            <p:oleObj spid="_x0000_s7175" name="Equation" r:id="rId9" imgW="1434960" imgH="533160" progId="Equation.DSMT4">
              <p:embed/>
            </p:oleObj>
          </a:graphicData>
        </a:graphic>
      </p:graphicFrame>
      <p:sp>
        <p:nvSpPr>
          <p:cNvPr id="721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6" name="Object 20"/>
          <p:cNvGraphicFramePr>
            <a:graphicFrameLocks noChangeAspect="1"/>
          </p:cNvGraphicFramePr>
          <p:nvPr/>
        </p:nvGraphicFramePr>
        <p:xfrm>
          <a:off x="6107113" y="4268788"/>
          <a:ext cx="2533650" cy="917575"/>
        </p:xfrm>
        <a:graphic>
          <a:graphicData uri="http://schemas.openxmlformats.org/presentationml/2006/ole">
            <p:oleObj spid="_x0000_s7176" name="Equation" r:id="rId10" imgW="1497950" imgH="482391" progId="Equation.DSMT4">
              <p:embed/>
            </p:oleObj>
          </a:graphicData>
        </a:graphic>
      </p:graphicFrame>
      <p:sp>
        <p:nvSpPr>
          <p:cNvPr id="721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7" name="Object 22"/>
          <p:cNvGraphicFramePr>
            <a:graphicFrameLocks noChangeAspect="1"/>
          </p:cNvGraphicFramePr>
          <p:nvPr/>
        </p:nvGraphicFramePr>
        <p:xfrm>
          <a:off x="6048375" y="5445125"/>
          <a:ext cx="2635250" cy="971550"/>
        </p:xfrm>
        <a:graphic>
          <a:graphicData uri="http://schemas.openxmlformats.org/presentationml/2006/ole">
            <p:oleObj spid="_x0000_s7177" name="Equation" r:id="rId11" imgW="1497950" imgH="482391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15900" y="188913"/>
            <a:ext cx="8748713" cy="6084887"/>
          </a:xfrm>
        </p:spPr>
        <p:txBody>
          <a:bodyPr/>
          <a:lstStyle/>
          <a:p>
            <a:r>
              <a:rPr lang="nb-NO" sz="2800" dirty="0" smtClean="0">
                <a:solidFill>
                  <a:schemeClr val="tx2"/>
                </a:solidFill>
              </a:rPr>
              <a:t>Tentukan median dari </a:t>
            </a:r>
            <a:r>
              <a:rPr lang="id-ID" sz="2800" dirty="0" smtClean="0">
                <a:solidFill>
                  <a:schemeClr val="tx2"/>
                </a:solidFill>
              </a:rPr>
              <a:t>data</a:t>
            </a:r>
            <a:r>
              <a:rPr lang="nb-NO" sz="2800" dirty="0" smtClean="0">
                <a:solidFill>
                  <a:schemeClr val="tx2"/>
                </a:solidFill>
              </a:rPr>
              <a:t> 2, 6, 8, 5, 4, 9,</a:t>
            </a:r>
            <a:r>
              <a:rPr lang="id-ID" sz="2800" dirty="0" smtClean="0">
                <a:solidFill>
                  <a:schemeClr val="tx2"/>
                </a:solidFill>
              </a:rPr>
              <a:t> </a:t>
            </a:r>
            <a:r>
              <a:rPr lang="nb-NO" sz="2800" dirty="0" smtClean="0">
                <a:solidFill>
                  <a:schemeClr val="tx2"/>
                </a:solidFill>
              </a:rPr>
              <a:t>12</a:t>
            </a:r>
            <a:r>
              <a:rPr lang="nb-NO" sz="2800" dirty="0" smtClean="0">
                <a:solidFill>
                  <a:schemeClr val="tx2"/>
                </a:solidFill>
              </a:rPr>
              <a:t>.</a:t>
            </a:r>
            <a:r>
              <a:rPr lang="id-ID" sz="2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Diberikan </a:t>
            </a:r>
            <a:r>
              <a:rPr lang="id-ID" sz="2800" dirty="0" smtClean="0">
                <a:solidFill>
                  <a:schemeClr val="tx2"/>
                </a:solidFill>
              </a:rPr>
              <a:t>data 12, 7, 8, 14, 9, 14, 19, 16. Berapa </a:t>
            </a:r>
            <a:r>
              <a:rPr lang="id-ID" sz="2800" dirty="0" smtClean="0">
                <a:solidFill>
                  <a:schemeClr val="tx2"/>
                </a:solidFill>
              </a:rPr>
              <a:t>mediannya?</a:t>
            </a:r>
          </a:p>
          <a:p>
            <a:r>
              <a:rPr lang="nb-NO" sz="2800" dirty="0" smtClean="0">
                <a:solidFill>
                  <a:schemeClr val="tx2"/>
                </a:solidFill>
              </a:rPr>
              <a:t>Tentukan </a:t>
            </a:r>
            <a:r>
              <a:rPr lang="nb-NO" sz="2800" dirty="0" smtClean="0">
                <a:solidFill>
                  <a:schemeClr val="tx2"/>
                </a:solidFill>
              </a:rPr>
              <a:t>kuartil </a:t>
            </a:r>
            <a:r>
              <a:rPr lang="id-ID" sz="2800" dirty="0" smtClean="0">
                <a:solidFill>
                  <a:schemeClr val="tx2"/>
                </a:solidFill>
              </a:rPr>
              <a:t>atas dan kuartil bawah </a:t>
            </a:r>
            <a:r>
              <a:rPr lang="nb-NO" sz="2800" dirty="0" smtClean="0">
                <a:solidFill>
                  <a:schemeClr val="tx2"/>
                </a:solidFill>
              </a:rPr>
              <a:t>dari </a:t>
            </a:r>
            <a:r>
              <a:rPr lang="nb-NO" sz="2800" dirty="0" smtClean="0">
                <a:solidFill>
                  <a:schemeClr val="tx2"/>
                </a:solidFill>
              </a:rPr>
              <a:t>data berikut 2, 6, 8, 5, 4, 9, dan 12 </a:t>
            </a:r>
            <a:endParaRPr lang="id-ID" sz="2800" dirty="0" smtClean="0">
              <a:solidFill>
                <a:schemeClr val="tx2"/>
              </a:solidFill>
            </a:endParaRPr>
          </a:p>
          <a:p>
            <a:r>
              <a:rPr lang="it-IT" sz="2800" dirty="0" smtClean="0">
                <a:solidFill>
                  <a:schemeClr val="tx2"/>
                </a:solidFill>
              </a:rPr>
              <a:t>Tentukan </a:t>
            </a:r>
            <a:r>
              <a:rPr lang="it-IT" sz="2800" dirty="0" smtClean="0">
                <a:solidFill>
                  <a:schemeClr val="tx2"/>
                </a:solidFill>
              </a:rPr>
              <a:t>desil ke-3, ke-7 dan ke-9 dari data berikut 2, 6, 8, 5, 4, 9,12, 13, 13, 14, dan 15.</a:t>
            </a:r>
            <a:endParaRPr lang="id-ID" sz="2800" dirty="0" smtClean="0">
              <a:solidFill>
                <a:schemeClr val="tx2"/>
              </a:solidFill>
            </a:endParaRPr>
          </a:p>
          <a:p>
            <a:r>
              <a:rPr lang="it-IT" sz="2800" dirty="0" smtClean="0">
                <a:solidFill>
                  <a:schemeClr val="tx2"/>
                </a:solidFill>
              </a:rPr>
              <a:t>Tentukan persentil ke-10, ke-25 dan ke-50 dari data berikut 2, 6, 8, 5, 4, 9,12, 13, 13, 14, dan 15.</a:t>
            </a:r>
            <a:endParaRPr lang="id-ID" sz="28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endParaRPr lang="id-ID" sz="2800" dirty="0" smtClean="0">
              <a:solidFill>
                <a:schemeClr val="tx2"/>
              </a:solidFill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6767513" y="6035675"/>
            <a:ext cx="219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/>
              <a:t>Hal  24,25,26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Hitung Me, Q</a:t>
            </a:r>
            <a:r>
              <a:rPr lang="id-ID" sz="2800" smtClean="0"/>
              <a:t>1</a:t>
            </a:r>
            <a:r>
              <a:rPr lang="id-ID" smtClean="0"/>
              <a:t>,Q</a:t>
            </a:r>
            <a:r>
              <a:rPr lang="id-ID" sz="2800" smtClean="0"/>
              <a:t>2</a:t>
            </a:r>
            <a:r>
              <a:rPr lang="id-ID" smtClean="0"/>
              <a:t>,Q</a:t>
            </a:r>
            <a:r>
              <a:rPr lang="id-ID" sz="2800" smtClean="0"/>
              <a:t>3</a:t>
            </a:r>
            <a:r>
              <a:rPr lang="id-ID" smtClean="0"/>
              <a:t>, D</a:t>
            </a:r>
            <a:r>
              <a:rPr lang="id-ID" sz="2800" smtClean="0"/>
              <a:t>1</a:t>
            </a:r>
            <a:r>
              <a:rPr lang="id-ID" smtClean="0"/>
              <a:t>,D</a:t>
            </a:r>
            <a:r>
              <a:rPr lang="id-ID" sz="2800" smtClean="0"/>
              <a:t>4</a:t>
            </a:r>
            <a:r>
              <a:rPr lang="id-ID" smtClean="0"/>
              <a:t>,D</a:t>
            </a:r>
            <a:r>
              <a:rPr lang="id-ID" sz="2800" smtClean="0"/>
              <a:t>9</a:t>
            </a:r>
            <a:r>
              <a:rPr lang="id-ID" smtClean="0"/>
              <a:t>,P</a:t>
            </a:r>
            <a:r>
              <a:rPr lang="id-ID" sz="2800" smtClean="0"/>
              <a:t>20</a:t>
            </a:r>
            <a:r>
              <a:rPr lang="id-ID" smtClean="0"/>
              <a:t>,P</a:t>
            </a:r>
            <a:r>
              <a:rPr lang="id-ID" sz="2800" smtClean="0"/>
              <a:t>50</a:t>
            </a:r>
            <a:r>
              <a:rPr lang="id-ID" smtClean="0"/>
              <a:t>,P</a:t>
            </a:r>
            <a:r>
              <a:rPr lang="id-ID" sz="2800" smtClean="0"/>
              <a:t>75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2124236"/>
                <a:gridCol w="864098"/>
                <a:gridCol w="2216853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Book Antiqua"/>
                          <a:ea typeface="Times New Roman"/>
                          <a:cs typeface="Arial"/>
                        </a:rPr>
                        <a:t>Kelas ke-</a:t>
                      </a:r>
                      <a:endParaRPr lang="id-ID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8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Batas Bawah Kelas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Frek. Kum (F)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49,5 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55,5 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61,5 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4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67,5 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73,5 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Book Antiqua"/>
                          <a:ea typeface="Times New Roman"/>
                          <a:cs typeface="Arial"/>
                        </a:rPr>
                        <a:t>79,5 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b="1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800" b="1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b="1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id-ID" smtClean="0"/>
              <a:t>Hubungan rata-rata hitung, median dan modus</a:t>
            </a:r>
            <a:br>
              <a:rPr lang="id-ID" smtClean="0"/>
            </a:br>
            <a:endParaRPr lang="id-ID" smtClean="0"/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673100" y="3768725"/>
            <a:ext cx="847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066925" algn="l"/>
              </a:tabLst>
            </a:pPr>
            <a:r>
              <a:rPr lang="sv-SE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a. Simetris	</a:t>
            </a:r>
            <a:r>
              <a:rPr lang="id-ID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       </a:t>
            </a:r>
            <a:r>
              <a:rPr lang="sv-SE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b. Miring Positif	</a:t>
            </a:r>
            <a:r>
              <a:rPr lang="id-ID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                 </a:t>
            </a:r>
            <a:r>
              <a:rPr lang="sv-SE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c. Miring Negatif</a:t>
            </a:r>
            <a:endParaRPr lang="id-ID" sz="2000">
              <a:solidFill>
                <a:srgbClr val="FFFF00"/>
              </a:solidFill>
              <a:ea typeface="Times New Roman" pitchFamily="18" charset="0"/>
              <a:cs typeface="Arial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780719"/>
            <a:ext cx="8229600" cy="1782637"/>
            <a:chOff x="1964" y="1598"/>
            <a:chExt cx="8857" cy="203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3011" name="Line 3"/>
            <p:cNvSpPr>
              <a:spLocks noChangeShapeType="1"/>
            </p:cNvSpPr>
            <p:nvPr/>
          </p:nvSpPr>
          <p:spPr bwMode="auto">
            <a:xfrm>
              <a:off x="7986" y="3233"/>
              <a:ext cx="2835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>
              <a:off x="2046" y="3233"/>
              <a:ext cx="2615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272" y="1762"/>
              <a:ext cx="0" cy="1471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1964" y="1694"/>
              <a:ext cx="2615" cy="1471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480" y="720"/>
                </a:cxn>
                <a:cxn ang="0">
                  <a:pos x="720" y="96"/>
                </a:cxn>
                <a:cxn ang="0">
                  <a:pos x="960" y="144"/>
                </a:cxn>
                <a:cxn ang="0">
                  <a:pos x="1296" y="768"/>
                </a:cxn>
                <a:cxn ang="0">
                  <a:pos x="1632" y="960"/>
                </a:cxn>
              </a:cxnLst>
              <a:rect l="0" t="0" r="r" b="b"/>
              <a:pathLst>
                <a:path w="1632" h="1008">
                  <a:moveTo>
                    <a:pt x="0" y="1008"/>
                  </a:moveTo>
                  <a:cubicBezTo>
                    <a:pt x="180" y="940"/>
                    <a:pt x="360" y="872"/>
                    <a:pt x="480" y="720"/>
                  </a:cubicBezTo>
                  <a:cubicBezTo>
                    <a:pt x="600" y="568"/>
                    <a:pt x="640" y="192"/>
                    <a:pt x="720" y="96"/>
                  </a:cubicBezTo>
                  <a:cubicBezTo>
                    <a:pt x="800" y="0"/>
                    <a:pt x="864" y="32"/>
                    <a:pt x="960" y="144"/>
                  </a:cubicBezTo>
                  <a:cubicBezTo>
                    <a:pt x="1056" y="256"/>
                    <a:pt x="1184" y="632"/>
                    <a:pt x="1296" y="768"/>
                  </a:cubicBezTo>
                  <a:cubicBezTo>
                    <a:pt x="1408" y="904"/>
                    <a:pt x="1576" y="928"/>
                    <a:pt x="1632" y="96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4903" y="3233"/>
              <a:ext cx="2861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auto">
            <a:xfrm>
              <a:off x="4822" y="1680"/>
              <a:ext cx="2860" cy="1498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192" y="960"/>
                </a:cxn>
                <a:cxn ang="0">
                  <a:pos x="432" y="192"/>
                </a:cxn>
                <a:cxn ang="0">
                  <a:pos x="672" y="48"/>
                </a:cxn>
                <a:cxn ang="0">
                  <a:pos x="960" y="480"/>
                </a:cxn>
                <a:cxn ang="0">
                  <a:pos x="1152" y="720"/>
                </a:cxn>
                <a:cxn ang="0">
                  <a:pos x="1632" y="1056"/>
                </a:cxn>
                <a:cxn ang="0">
                  <a:pos x="1776" y="1104"/>
                </a:cxn>
              </a:cxnLst>
              <a:rect l="0" t="0" r="r" b="b"/>
              <a:pathLst>
                <a:path w="1776" h="1120">
                  <a:moveTo>
                    <a:pt x="0" y="1104"/>
                  </a:moveTo>
                  <a:cubicBezTo>
                    <a:pt x="60" y="1108"/>
                    <a:pt x="120" y="1112"/>
                    <a:pt x="192" y="960"/>
                  </a:cubicBezTo>
                  <a:cubicBezTo>
                    <a:pt x="264" y="808"/>
                    <a:pt x="352" y="344"/>
                    <a:pt x="432" y="192"/>
                  </a:cubicBezTo>
                  <a:cubicBezTo>
                    <a:pt x="512" y="40"/>
                    <a:pt x="584" y="0"/>
                    <a:pt x="672" y="48"/>
                  </a:cubicBezTo>
                  <a:cubicBezTo>
                    <a:pt x="760" y="96"/>
                    <a:pt x="880" y="368"/>
                    <a:pt x="960" y="480"/>
                  </a:cubicBezTo>
                  <a:cubicBezTo>
                    <a:pt x="1040" y="592"/>
                    <a:pt x="1040" y="624"/>
                    <a:pt x="1152" y="720"/>
                  </a:cubicBezTo>
                  <a:cubicBezTo>
                    <a:pt x="1264" y="816"/>
                    <a:pt x="1528" y="992"/>
                    <a:pt x="1632" y="1056"/>
                  </a:cubicBezTo>
                  <a:cubicBezTo>
                    <a:pt x="1736" y="1120"/>
                    <a:pt x="1756" y="1112"/>
                    <a:pt x="1776" y="1104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5966" y="1598"/>
              <a:ext cx="0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5773" y="1762"/>
              <a:ext cx="0" cy="1471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6276" y="2252"/>
              <a:ext cx="0" cy="981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6741" y="2661"/>
              <a:ext cx="0" cy="572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8016" y="1643"/>
              <a:ext cx="2615" cy="1614"/>
            </a:xfrm>
            <a:custGeom>
              <a:avLst/>
              <a:gdLst/>
              <a:ahLst/>
              <a:cxnLst>
                <a:cxn ang="0">
                  <a:pos x="0" y="1208"/>
                </a:cxn>
                <a:cxn ang="0">
                  <a:pos x="480" y="968"/>
                </a:cxn>
                <a:cxn ang="0">
                  <a:pos x="768" y="680"/>
                </a:cxn>
                <a:cxn ang="0">
                  <a:pos x="1104" y="200"/>
                </a:cxn>
                <a:cxn ang="0">
                  <a:pos x="1392" y="152"/>
                </a:cxn>
                <a:cxn ang="0">
                  <a:pos x="1632" y="1112"/>
                </a:cxn>
              </a:cxnLst>
              <a:rect l="0" t="0" r="r" b="b"/>
              <a:pathLst>
                <a:path w="1632" h="1208">
                  <a:moveTo>
                    <a:pt x="0" y="1208"/>
                  </a:moveTo>
                  <a:cubicBezTo>
                    <a:pt x="176" y="1132"/>
                    <a:pt x="352" y="1056"/>
                    <a:pt x="480" y="968"/>
                  </a:cubicBezTo>
                  <a:cubicBezTo>
                    <a:pt x="608" y="880"/>
                    <a:pt x="664" y="808"/>
                    <a:pt x="768" y="680"/>
                  </a:cubicBezTo>
                  <a:cubicBezTo>
                    <a:pt x="872" y="552"/>
                    <a:pt x="1000" y="288"/>
                    <a:pt x="1104" y="200"/>
                  </a:cubicBezTo>
                  <a:cubicBezTo>
                    <a:pt x="1208" y="112"/>
                    <a:pt x="1304" y="0"/>
                    <a:pt x="1392" y="152"/>
                  </a:cubicBezTo>
                  <a:cubicBezTo>
                    <a:pt x="1480" y="304"/>
                    <a:pt x="1592" y="944"/>
                    <a:pt x="1632" y="111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9066" y="2594"/>
              <a:ext cx="0" cy="654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10111" y="1777"/>
              <a:ext cx="0" cy="1471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9570" y="2003"/>
              <a:ext cx="0" cy="1226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2541" y="3236"/>
              <a:ext cx="1629" cy="39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>
                <a:spcAft>
                  <a:spcPts val="1000"/>
                </a:spcAft>
                <a:defRPr/>
              </a:pP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m  = M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e = Mo  </a:t>
              </a:r>
              <a:endParaRPr lang="id-ID" dirty="0">
                <a:latin typeface="Arial" pitchFamily="34" charset="0"/>
              </a:endParaRPr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5091" y="3236"/>
              <a:ext cx="2404" cy="3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>
                <a:spcAft>
                  <a:spcPts val="1000"/>
                </a:spcAft>
                <a:defRPr/>
              </a:pP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       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o &lt;  M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e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  &lt;  m   </a:t>
              </a:r>
              <a:endParaRPr lang="id-ID" dirty="0">
                <a:latin typeface="Arial" pitchFamily="34" charset="0"/>
              </a:endParaRPr>
            </a:p>
          </p:txBody>
        </p:sp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8883" y="3236"/>
              <a:ext cx="1938" cy="3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>
                <a:spcAft>
                  <a:spcPts val="1000"/>
                </a:spcAft>
                <a:defRPr/>
              </a:pPr>
              <a:r>
                <a:rPr lang="id-ID" sz="800" dirty="0">
                  <a:solidFill>
                    <a:srgbClr val="000000"/>
                  </a:solidFill>
                  <a:latin typeface="Symbol" pitchFamily="18" charset="2"/>
                </a:rPr>
                <a:t> 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m  &lt;  M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e &lt;  M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o</a:t>
              </a:r>
              <a:endParaRPr lang="id-ID" dirty="0">
                <a:latin typeface="Arial" pitchFamily="34" charset="0"/>
              </a:endParaRPr>
            </a:p>
          </p:txBody>
        </p:sp>
      </p:grp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1673225" y="1946275"/>
            <a:ext cx="0" cy="1290638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331788"/>
            <a:ext cx="7823200" cy="504825"/>
          </a:xfrm>
        </p:spPr>
        <p:txBody>
          <a:bodyPr/>
          <a:lstStyle/>
          <a:p>
            <a:pPr eaLnBrk="1" hangingPunct="1"/>
            <a:r>
              <a:rPr lang="id-ID" sz="4000" smtClean="0"/>
              <a:t>Analisis Data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FF00"/>
                </a:solidFill>
              </a:rPr>
              <a:t>Ukuran Pemusatan Data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d-ID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Ukuran Gejala Pusat : Rata-rata hitung, rata-rata ukur, rata-rata harmonik, Modus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d-ID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Ukuran Letak: Median, Kuartil, Desil, Presentil </a:t>
            </a:r>
          </a:p>
          <a:p>
            <a:pPr eaLnBrk="1" hangingPunct="1">
              <a:defRPr/>
            </a:pPr>
            <a:r>
              <a:rPr lang="id-ID" dirty="0" smtClean="0">
                <a:solidFill>
                  <a:srgbClr val="FFFF00"/>
                </a:solidFill>
              </a:rPr>
              <a:t>Ukuran Simpangan/Penyebaran Data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d-ID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rentang, rentang antar kuartil, simpangan kuartil, deviasi rata-rata (rata-rata simpangan), varians, standar deviasi (simpangan baku), koefisien variasi.</a:t>
            </a:r>
          </a:p>
          <a:p>
            <a:pPr eaLnBrk="1" hangingPunct="1">
              <a:defRPr/>
            </a:pPr>
            <a:r>
              <a:rPr lang="id-ID" dirty="0" smtClean="0">
                <a:solidFill>
                  <a:srgbClr val="FFFF00"/>
                </a:solidFill>
              </a:rPr>
              <a:t>Ukuran Kemiringan Data (Skewness)</a:t>
            </a:r>
          </a:p>
          <a:p>
            <a:pPr eaLnBrk="1" hangingPunct="1">
              <a:defRPr/>
            </a:pPr>
            <a:r>
              <a:rPr lang="id-ID" dirty="0" smtClean="0">
                <a:solidFill>
                  <a:srgbClr val="FFFF00"/>
                </a:solidFill>
              </a:rPr>
              <a:t>Ukuran Tinggi Rendah Data (Kurtosis)</a:t>
            </a:r>
            <a:endParaRPr lang="en-GB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id-ID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l"/>
            <a:r>
              <a:rPr lang="id-ID" smtClean="0">
                <a:solidFill>
                  <a:srgbClr val="FFFF00"/>
                </a:solidFill>
              </a:rPr>
              <a:t>Rata-rata Hitung (Mean) 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854825" y="225425"/>
          <a:ext cx="492125" cy="561975"/>
        </p:xfrm>
        <a:graphic>
          <a:graphicData uri="http://schemas.openxmlformats.org/presentationml/2006/ole">
            <p:oleObj spid="_x0000_s1026" name="Equation" r:id="rId4" imgW="126720" imgH="21564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7659688" y="265113"/>
          <a:ext cx="523875" cy="522287"/>
        </p:xfrm>
        <a:graphic>
          <a:graphicData uri="http://schemas.openxmlformats.org/presentationml/2006/ole">
            <p:oleObj spid="_x0000_s1027" name="Equation" r:id="rId5" imgW="152280" imgH="164880" progId="Equation.DSMT4">
              <p:embed/>
            </p:oleObj>
          </a:graphicData>
        </a:graphic>
      </p:graphicFrame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114425" y="2249488"/>
          <a:ext cx="3106738" cy="1128712"/>
        </p:xfrm>
        <a:graphic>
          <a:graphicData uri="http://schemas.openxmlformats.org/presentationml/2006/ole">
            <p:oleObj spid="_x0000_s1028" name="Equation" r:id="rId6" imgW="1676160" imgH="609480" progId="Equation.DSMT4">
              <p:embed/>
            </p:oleObj>
          </a:graphicData>
        </a:graphic>
      </p:graphicFrame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6032500" y="2157413"/>
          <a:ext cx="1314450" cy="1292225"/>
        </p:xfrm>
        <a:graphic>
          <a:graphicData uri="http://schemas.openxmlformats.org/presentationml/2006/ole">
            <p:oleObj spid="_x0000_s1029" name="Equation" r:id="rId7" imgW="622080" imgH="60948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03313" y="1787525"/>
            <a:ext cx="25558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solidFill>
                  <a:schemeClr val="accent1">
                    <a:lumMod val="75000"/>
                  </a:schemeClr>
                </a:solidFill>
              </a:rPr>
              <a:t>Sampel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42013" y="1695450"/>
            <a:ext cx="162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solidFill>
                  <a:schemeClr val="accent1">
                    <a:lumMod val="75000"/>
                  </a:schemeClr>
                </a:solidFill>
              </a:rPr>
              <a:t>Populasi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03313" y="1263650"/>
            <a:ext cx="3000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Tunggal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3313" y="3624263"/>
            <a:ext cx="3130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Berkelompok</a:t>
            </a:r>
          </a:p>
        </p:txBody>
      </p:sp>
      <p:graphicFrame>
        <p:nvGraphicFramePr>
          <p:cNvPr id="1030" name="Object 15"/>
          <p:cNvGraphicFramePr>
            <a:graphicFrameLocks noChangeAspect="1"/>
          </p:cNvGraphicFramePr>
          <p:nvPr/>
        </p:nvGraphicFramePr>
        <p:xfrm>
          <a:off x="1368425" y="4283075"/>
          <a:ext cx="1704975" cy="1874838"/>
        </p:xfrm>
        <a:graphic>
          <a:graphicData uri="http://schemas.openxmlformats.org/presentationml/2006/ole">
            <p:oleObj spid="_x0000_s1030" name="Equation" r:id="rId8" imgW="761760" imgH="838080" progId="Equation.DSMT4">
              <p:embed/>
            </p:oleObj>
          </a:graphicData>
        </a:graphic>
      </p:graphicFrame>
      <p:graphicFrame>
        <p:nvGraphicFramePr>
          <p:cNvPr id="1031" name="Object 16"/>
          <p:cNvGraphicFramePr>
            <a:graphicFrameLocks noChangeAspect="1"/>
          </p:cNvGraphicFramePr>
          <p:nvPr/>
        </p:nvGraphicFramePr>
        <p:xfrm>
          <a:off x="4719638" y="4283075"/>
          <a:ext cx="3463925" cy="1931988"/>
        </p:xfrm>
        <a:graphic>
          <a:graphicData uri="http://schemas.openxmlformats.org/presentationml/2006/ole">
            <p:oleObj spid="_x0000_s1031" name="Equation" r:id="rId9" imgW="1549080" imgH="86328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32450" y="3962400"/>
            <a:ext cx="20272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Dengan Koding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7" grpId="0"/>
      <p:bldP spid="19" grpId="0"/>
      <p:bldP spid="20" grpId="0"/>
      <p:bldP spid="2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44550"/>
          </a:xfrm>
        </p:spPr>
        <p:txBody>
          <a:bodyPr/>
          <a:lstStyle/>
          <a:p>
            <a:r>
              <a:rPr lang="id-ID" smtClean="0"/>
              <a:t>Contoh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008063" y="2168525"/>
            <a:ext cx="759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2800" dirty="0">
                <a:solidFill>
                  <a:srgbClr val="FFFF00"/>
                </a:solidFill>
              </a:rPr>
              <a:t>Hitunglah nilai rata-rata hitungnya        </a:t>
            </a:r>
            <a:r>
              <a:rPr lang="id-ID" sz="2800" dirty="0" smtClean="0">
                <a:solidFill>
                  <a:srgbClr val="FFFF00"/>
                </a:solidFill>
              </a:rPr>
              <a:t> </a:t>
            </a:r>
            <a:endParaRPr lang="id-ID" sz="2800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8063" y="2692400"/>
          <a:ext cx="7416824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65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2400" i="1" dirty="0" err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 dirty="0" err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)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24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(m</a:t>
                      </a:r>
                      <a:r>
                        <a:rPr lang="en-US" sz="2400" i="1" baseline="-25000" dirty="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)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x </a:t>
                      </a: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400" b="1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008063" y="873125"/>
            <a:ext cx="76787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sv-SE" sz="28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Berapa rata-rata hitung dari data berikut : 2, 5, 6, 8, 9 ?</a:t>
            </a:r>
            <a:r>
              <a:rPr lang="id-ID" sz="28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</a:t>
            </a:r>
            <a:endParaRPr lang="sv-SE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3316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" y="765175"/>
          <a:ext cx="8101013" cy="3413760"/>
        </p:xfrm>
        <a:graphic>
          <a:graphicData uri="http://schemas.openxmlformats.org/drawingml/2006/table">
            <a:tbl>
              <a:tblPr/>
              <a:tblGrid>
                <a:gridCol w="2268538"/>
                <a:gridCol w="971550"/>
                <a:gridCol w="1174750"/>
                <a:gridCol w="2065337"/>
                <a:gridCol w="16208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Pendapatan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id-ID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</a:t>
                      </a:r>
                      <a:r>
                        <a:rPr kumimoji="0" lang="id-ID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– 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– </a:t>
                      </a: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</a:tbl>
          </a:graphicData>
        </a:graphic>
      </p:graphicFrame>
      <p:sp>
        <p:nvSpPr>
          <p:cNvPr id="2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3059113" y="4581525"/>
          <a:ext cx="3463925" cy="1931988"/>
        </p:xfrm>
        <a:graphic>
          <a:graphicData uri="http://schemas.openxmlformats.org/presentationml/2006/ole">
            <p:oleObj spid="_x0000_s2050" name="Equation" r:id="rId4" imgW="154908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0" y="0"/>
            <a:ext cx="7412038" cy="946150"/>
          </a:xfrm>
        </p:spPr>
        <p:txBody>
          <a:bodyPr/>
          <a:lstStyle/>
          <a:p>
            <a:pPr eaLnBrk="1" hangingPunct="1"/>
            <a:r>
              <a:rPr lang="id-ID" sz="3600" smtClean="0">
                <a:solidFill>
                  <a:srgbClr val="FFFF00"/>
                </a:solidFill>
              </a:rPr>
              <a:t>Rata-rata Ukur/Geometrik (G)</a:t>
            </a:r>
            <a:r>
              <a:rPr lang="en-GB" sz="3600" smtClean="0">
                <a:solidFill>
                  <a:srgbClr val="FFFF00"/>
                </a:solidFill>
              </a:rPr>
              <a:t> </a:t>
            </a:r>
            <a:endParaRPr lang="en-US" sz="3600" smtClean="0">
              <a:solidFill>
                <a:srgbClr val="FFFF00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482600" y="1069975"/>
            <a:ext cx="8661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solidFill>
                  <a:srgbClr val="FFFF00"/>
                </a:solidFill>
              </a:rPr>
              <a:t> </a:t>
            </a:r>
            <a:r>
              <a:rPr lang="id-ID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Dua data berurutan nilainya tetap atau hampir tetap</a:t>
            </a:r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628650" y="1652588"/>
            <a:ext cx="8069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id-ID" sz="2400" dirty="0">
                <a:solidFill>
                  <a:schemeClr val="accent3">
                    <a:lumMod val="20000"/>
                    <a:lumOff val="80000"/>
                  </a:schemeClr>
                </a:solidFill>
                <a:cs typeface="Calibri" pitchFamily="34" charset="0"/>
              </a:rPr>
              <a:t>Misalnya: rata-rata tingkat pertambahan pinjaman setiap bulan di kantor pegadaian, rata-rata pertumbuhan sambungan telepon setiap bulannya.</a:t>
            </a:r>
            <a:endParaRPr lang="id-ID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8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4" name="Object 18"/>
          <p:cNvGraphicFramePr>
            <a:graphicFrameLocks noChangeAspect="1"/>
          </p:cNvGraphicFramePr>
          <p:nvPr/>
        </p:nvGraphicFramePr>
        <p:xfrm>
          <a:off x="1058863" y="3490913"/>
          <a:ext cx="2473325" cy="693737"/>
        </p:xfrm>
        <a:graphic>
          <a:graphicData uri="http://schemas.openxmlformats.org/presentationml/2006/ole">
            <p:oleObj spid="_x0000_s3074" name="Equation" r:id="rId4" imgW="1295280" imgH="266400" progId="Equation.DSMT4">
              <p:embed/>
            </p:oleObj>
          </a:graphicData>
        </a:graphic>
      </p:graphicFrame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5" name="Object 20"/>
          <p:cNvGraphicFramePr>
            <a:graphicFrameLocks noChangeAspect="1"/>
          </p:cNvGraphicFramePr>
          <p:nvPr/>
        </p:nvGraphicFramePr>
        <p:xfrm>
          <a:off x="6084888" y="3421063"/>
          <a:ext cx="2132012" cy="836612"/>
        </p:xfrm>
        <a:graphic>
          <a:graphicData uri="http://schemas.openxmlformats.org/presentationml/2006/ole">
            <p:oleObj spid="_x0000_s3075" name="Equation" r:id="rId5" imgW="1066680" imgH="431640" progId="Equation.DSMT4">
              <p:embed/>
            </p:oleObj>
          </a:graphicData>
        </a:graphic>
      </p:graphicFrame>
      <p:graphicFrame>
        <p:nvGraphicFramePr>
          <p:cNvPr id="3076" name="Object 25"/>
          <p:cNvGraphicFramePr>
            <a:graphicFrameLocks noChangeAspect="1"/>
          </p:cNvGraphicFramePr>
          <p:nvPr/>
        </p:nvGraphicFramePr>
        <p:xfrm>
          <a:off x="3606800" y="4976813"/>
          <a:ext cx="2503488" cy="973137"/>
        </p:xfrm>
        <a:graphic>
          <a:graphicData uri="http://schemas.openxmlformats.org/presentationml/2006/ole">
            <p:oleObj spid="_x0000_s3076" name="Equation" r:id="rId6" imgW="1231560" imgH="4824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8650" y="2905125"/>
            <a:ext cx="3003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Data Tunggal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3575" y="4454525"/>
            <a:ext cx="356393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Data Berkelompok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4375" y="2957513"/>
            <a:ext cx="29035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Bilangan bernilai besar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Hitung nilai rata-rata ukurnya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495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555"/>
                <a:gridCol w="1373285"/>
                <a:gridCol w="1193782"/>
                <a:gridCol w="2098058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i="1">
                          <a:latin typeface="Book Antiqua"/>
                          <a:ea typeface="Times New Roman"/>
                          <a:cs typeface="Arial"/>
                        </a:rPr>
                        <a:t>log m</a:t>
                      </a:r>
                      <a:r>
                        <a:rPr lang="id-ID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x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log </a:t>
                      </a:r>
                      <a:r>
                        <a:rPr lang="id-ID" sz="2400" i="1">
                          <a:latin typeface="Book Antiqua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52,5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58,5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64,5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70,5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76,5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82,5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400" b="1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79725" y="5516563"/>
          <a:ext cx="2598738" cy="1009650"/>
        </p:xfrm>
        <a:graphic>
          <a:graphicData uri="http://schemas.openxmlformats.org/presentationml/2006/ole">
            <p:oleObj spid="_x0000_s4098" name="Equation" r:id="rId4" imgW="1231560" imgH="482400" progId="Equation.DSMT4">
              <p:embed/>
            </p:oleObj>
          </a:graphicData>
        </a:graphic>
      </p:graphicFrame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411163" y="1333500"/>
            <a:ext cx="868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>
              <a:defRPr/>
            </a:pPr>
            <a:r>
              <a:rPr lang="sv-SE" sz="2800" dirty="0">
                <a:solidFill>
                  <a:srgbClr val="FFFF00"/>
                </a:solidFill>
                <a:latin typeface="+mn-lt"/>
                <a:ea typeface="Times New Roman" pitchFamily="18" charset="0"/>
              </a:rPr>
              <a:t>Berapa rata-rata </a:t>
            </a:r>
            <a:r>
              <a:rPr lang="id-ID" sz="2800" dirty="0">
                <a:solidFill>
                  <a:srgbClr val="FFFF00"/>
                </a:solidFill>
                <a:latin typeface="+mn-lt"/>
                <a:ea typeface="Times New Roman" pitchFamily="18" charset="0"/>
              </a:rPr>
              <a:t>ukur </a:t>
            </a:r>
            <a:r>
              <a:rPr lang="sv-SE" sz="2800" dirty="0">
                <a:solidFill>
                  <a:srgbClr val="FFFF00"/>
                </a:solidFill>
                <a:latin typeface="+mn-lt"/>
                <a:ea typeface="Times New Roman" pitchFamily="18" charset="0"/>
              </a:rPr>
              <a:t>dari data berikut : 2, 5, 6, 8, 9 ?</a:t>
            </a:r>
            <a:endParaRPr lang="sv-SE" sz="28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r>
              <a:rPr lang="id-ID" smtClean="0">
                <a:solidFill>
                  <a:srgbClr val="FFFF00"/>
                </a:solidFill>
              </a:rPr>
              <a:t>Rata-rata Harmonik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358900" y="1714500"/>
          <a:ext cx="1533525" cy="1427163"/>
        </p:xfrm>
        <a:graphic>
          <a:graphicData uri="http://schemas.openxmlformats.org/presentationml/2006/ole">
            <p:oleObj spid="_x0000_s5122" name="Equation" r:id="rId4" imgW="685800" imgH="634680" progId="Equation.DSMT4">
              <p:embed/>
            </p:oleObj>
          </a:graphicData>
        </a:graphic>
      </p:graphicFrame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5492750" y="1671638"/>
          <a:ext cx="1590675" cy="1470025"/>
        </p:xfrm>
        <a:graphic>
          <a:graphicData uri="http://schemas.openxmlformats.org/presentationml/2006/ole">
            <p:oleObj spid="_x0000_s5123" name="Equation" r:id="rId5" imgW="711000" imgH="6602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638" y="1336675"/>
            <a:ext cx="30035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Data Tunggal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7650" y="1336675"/>
            <a:ext cx="29162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Data Berkelompok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57200" y="3182938"/>
            <a:ext cx="812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>
              <a:defRPr/>
            </a:pPr>
            <a:r>
              <a:rPr lang="sv-SE" sz="24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Berapa rata-rata </a:t>
            </a:r>
            <a:r>
              <a:rPr lang="id-ID" sz="24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harmonik </a:t>
            </a:r>
            <a:r>
              <a:rPr lang="sv-SE" sz="24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dari data berikut : 2, 5, 6, 8, 9 ?</a:t>
            </a:r>
            <a:endParaRPr lang="sv-SE" sz="2400" dirty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33413" y="3660775"/>
          <a:ext cx="6450012" cy="2971800"/>
        </p:xfrm>
        <a:graphic>
          <a:graphicData uri="http://schemas.openxmlformats.org/drawingml/2006/table">
            <a:tbl>
              <a:tblPr/>
              <a:tblGrid>
                <a:gridCol w="2017712"/>
                <a:gridCol w="1444625"/>
                <a:gridCol w="1255713"/>
                <a:gridCol w="17319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Pendapatan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id-ID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–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58,5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–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F"/>
                    </a:solidFill>
                  </a:tcPr>
                </a:tc>
              </a:tr>
            </a:tbl>
          </a:graphicData>
        </a:graphic>
      </p:graphicFrame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593725" y="584200"/>
            <a:ext cx="8191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id-ID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untuk merata-ratakan kecepatan beberapa jarak tempuh atau mencari harga rata-rata suatu komoditi tertentu. </a:t>
            </a:r>
            <a:endParaRPr lang="id-ID" sz="2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06363"/>
            <a:ext cx="8229600" cy="706437"/>
          </a:xfrm>
        </p:spPr>
        <p:txBody>
          <a:bodyPr/>
          <a:lstStyle/>
          <a:p>
            <a:r>
              <a:rPr lang="id-ID" smtClean="0"/>
              <a:t>Modus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457200" y="1181100"/>
            <a:ext cx="82296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342900" algn="l"/>
              </a:tabLst>
              <a:defRPr/>
            </a:pP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Modus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: 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ukuran 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untuk data 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yang 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paling 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sering muncul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/sering terjadi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lang="id-ID" sz="2800" dirty="0">
              <a:solidFill>
                <a:srgbClr val="FFFF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tabLst>
                <a:tab pos="342900" algn="l"/>
              </a:tabLst>
              <a:defRPr/>
            </a:pPr>
            <a:endParaRPr lang="id-ID" sz="2800" dirty="0">
              <a:solidFill>
                <a:srgbClr val="FFFF00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tabLst>
                <a:tab pos="342900" algn="l"/>
              </a:tabLst>
              <a:defRPr/>
            </a:pP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D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ata kualitatif 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: 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modus sering dipakai sebagai pengganti rata-rata. </a:t>
            </a:r>
            <a:endParaRPr lang="id-ID" sz="2800" dirty="0">
              <a:solidFill>
                <a:srgbClr val="FFFF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tabLst>
                <a:tab pos="342900" algn="l"/>
              </a:tabLst>
              <a:defRPr/>
            </a:pPr>
            <a:endParaRPr lang="id-ID" sz="2800" dirty="0">
              <a:solidFill>
                <a:srgbClr val="FFFF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buFontTx/>
              <a:buChar char="•"/>
              <a:tabLst>
                <a:tab pos="342900" algn="l"/>
              </a:tabLst>
              <a:defRPr/>
            </a:pP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D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ata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kuantitatif, modus diperoleh dengan menentukan </a:t>
            </a:r>
            <a:r>
              <a:rPr lang="sv-SE" sz="2800" i="1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frekuensi terbesar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 d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ari keseluruhan </a:t>
            </a:r>
            <a:r>
              <a:rPr lang="sv-SE" sz="2800" dirty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data.</a:t>
            </a:r>
            <a:endParaRPr lang="id-ID" sz="2800" dirty="0">
              <a:solidFill>
                <a:srgbClr val="FFFF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tabLst>
                <a:tab pos="342900" algn="l"/>
              </a:tabLst>
              <a:defRPr/>
            </a:pPr>
            <a:endParaRPr lang="id-ID" sz="2800" dirty="0">
              <a:solidFill>
                <a:srgbClr val="FFFF00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tabLst>
                <a:tab pos="342900" algn="l"/>
              </a:tabLst>
              <a:defRPr/>
            </a:pP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S</a:t>
            </a:r>
            <a:r>
              <a:rPr lang="it-IT" sz="28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atu modus (unimodal), dua modus (bimodal)</a:t>
            </a:r>
            <a:r>
              <a:rPr lang="id-ID" sz="28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, </a:t>
            </a:r>
            <a:r>
              <a:rPr lang="it-IT" sz="2800" dirty="0">
                <a:solidFill>
                  <a:srgbClr val="FFFF00"/>
                </a:solidFill>
                <a:latin typeface="+mj-lt"/>
                <a:ea typeface="Times New Roman" pitchFamily="18" charset="0"/>
              </a:rPr>
              <a:t>lebih dari dua (multimodal). </a:t>
            </a:r>
            <a:endParaRPr lang="id-ID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515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004080"/>
      </a:lt1>
      <a:dk2>
        <a:srgbClr val="000000"/>
      </a:dk2>
      <a:lt2>
        <a:srgbClr val="FF0080"/>
      </a:lt2>
      <a:accent1>
        <a:srgbClr val="66CCFF"/>
      </a:accent1>
      <a:accent2>
        <a:srgbClr val="333399"/>
      </a:accent2>
      <a:accent3>
        <a:srgbClr val="AAAAAA"/>
      </a:accent3>
      <a:accent4>
        <a:srgbClr val="00356C"/>
      </a:accent4>
      <a:accent5>
        <a:srgbClr val="B8E2FF"/>
      </a:accent5>
      <a:accent6>
        <a:srgbClr val="2D2D8A"/>
      </a:accent6>
      <a:hlink>
        <a:srgbClr val="66CCFF"/>
      </a:hlink>
      <a:folHlink>
        <a:srgbClr val="004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800</Words>
  <Application>Microsoft Office PowerPoint</Application>
  <PresentationFormat>On-screen Show (4:3)</PresentationFormat>
  <Paragraphs>235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Default Design</vt:lpstr>
      <vt:lpstr>1_Office Theme</vt:lpstr>
      <vt:lpstr>Equation</vt:lpstr>
      <vt:lpstr>MathType 6.0 Equation</vt:lpstr>
      <vt:lpstr>Analisis Data Statistik Deskriptif </vt:lpstr>
      <vt:lpstr>Analisis Data</vt:lpstr>
      <vt:lpstr>Rata-rata Hitung (Mean) </vt:lpstr>
      <vt:lpstr>Contoh</vt:lpstr>
      <vt:lpstr>Slide 5</vt:lpstr>
      <vt:lpstr>Rata-rata Ukur/Geometrik (G) </vt:lpstr>
      <vt:lpstr>Hitung nilai rata-rata ukurnya</vt:lpstr>
      <vt:lpstr>Rata-rata Harmonik</vt:lpstr>
      <vt:lpstr>Modus</vt:lpstr>
      <vt:lpstr>Modus</vt:lpstr>
      <vt:lpstr>Median, Kuartil, Desil, Presentil</vt:lpstr>
      <vt:lpstr>Median, Kuartil, Desil, Presentil</vt:lpstr>
      <vt:lpstr>Slide 13</vt:lpstr>
      <vt:lpstr>Hitung Me, Q1,Q2,Q3, D1,D4,D9,P20,P50,P75</vt:lpstr>
      <vt:lpstr>Hubungan rata-rata hitung, median dan modus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 Template</dc:title>
  <dc:creator>Presentation Magazine</dc:creator>
  <cp:lastModifiedBy>Edna</cp:lastModifiedBy>
  <cp:revision>82</cp:revision>
  <dcterms:modified xsi:type="dcterms:W3CDTF">2013-03-24T07:53:45Z</dcterms:modified>
</cp:coreProperties>
</file>