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4" r:id="rId4"/>
    <p:sldId id="280" r:id="rId5"/>
    <p:sldId id="265" r:id="rId6"/>
    <p:sldId id="266" r:id="rId7"/>
    <p:sldId id="268" r:id="rId8"/>
    <p:sldId id="279" r:id="rId9"/>
    <p:sldId id="278" r:id="rId10"/>
    <p:sldId id="270" r:id="rId11"/>
    <p:sldId id="269" r:id="rId12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3A5D9A-A207-4833-B694-F4C173AC8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EEECD0E-A6EE-4582-ADE7-12B561A83606}" type="datetimeFigureOut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9F702CD-B345-4D76-85EA-3D8273336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98900" y="1033463"/>
            <a:ext cx="5024438" cy="13081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56088" y="4268788"/>
            <a:ext cx="4598987" cy="11017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6375" y="6334125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BCA6C-A1A6-4CBD-ABFF-3AF994F044AB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225" y="6346825"/>
            <a:ext cx="3049588" cy="45878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75513" y="6338888"/>
            <a:ext cx="1677987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771167-E181-462D-84D3-8B131F0E37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503BF-C808-404C-B320-60FD75255A58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E82D-F3BC-4F3D-9B09-F8F17E19BB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7675" y="68263"/>
            <a:ext cx="2195513" cy="5991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6375" y="68263"/>
            <a:ext cx="6438900" cy="5991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21FFE-EDD7-4286-91E8-53C426FF209B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97BF6-B655-44C8-8A49-2CB4AC1CB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68263"/>
            <a:ext cx="8786813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6375" y="1169988"/>
            <a:ext cx="8786813" cy="4889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0B03A-7870-4691-B95B-F15A236859B2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0D334-BF01-4487-B80C-ECB7B3DFE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B6707-7BEE-456A-9055-30CDC6DA2DAD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10EA9-45A0-4F7E-AD61-0AABFF4B14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8BB3-4ED1-4AF8-8166-8686BB70F6D4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364A2-2D0F-4F66-B45C-03BDF8F49C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6375" y="1169988"/>
            <a:ext cx="4316413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169988"/>
            <a:ext cx="4318000" cy="488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DA0A0-4BCF-4E99-883F-EAA074AD3751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B0074-77D3-4534-90AA-13C3C6904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F5E39-7016-41F1-AF42-F5DEBA0340F5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642CE-A98A-4694-9269-CE9CF7315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03F37-33FD-49F4-ADB0-A1CC8491CECE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541B6-C1DA-46A1-849C-D379460DD1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A2357-07E0-4D53-ACCA-1B5EEBC22FCA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EEA8B-B304-4D4D-9DCF-BD844258B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083A-FBF9-4B54-A20F-79CE434EBEEE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C1E68-DABE-49BC-87EB-505DDACAA4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E79F4-FF78-4D1C-A3DA-430AF05D28F2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0387E-D358-4F0B-81DA-20EF790C7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68263"/>
            <a:ext cx="8786813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6375" y="1169988"/>
            <a:ext cx="8786813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6375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E95F2591-89EF-4AA9-84D4-689DDB1E2480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25800" y="62658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38988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799CF2E-4AB7-45B7-8FC7-CCFB919226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0" y="1663700"/>
            <a:ext cx="5875338" cy="1308100"/>
          </a:xfrm>
        </p:spPr>
        <p:txBody>
          <a:bodyPr/>
          <a:lstStyle/>
          <a:p>
            <a:pPr algn="r">
              <a:defRPr/>
            </a:pP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Silabus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 &amp; </a:t>
            </a:r>
            <a:b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</a:b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Pengantar</a:t>
            </a:r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erlin Sans FB Demi" pitchFamily="34" charset="0"/>
              </a:rPr>
              <a:t>Kuliah</a:t>
            </a:r>
            <a:endParaRPr lang="en-US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971800" y="990600"/>
            <a:ext cx="58753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>
              <a:defRPr/>
            </a:pPr>
            <a:r>
              <a:rPr lang="en-US" sz="3200" kern="0" dirty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TK </a:t>
            </a:r>
            <a:r>
              <a:rPr lang="en-US" sz="3200" kern="0" dirty="0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32103 </a:t>
            </a:r>
            <a:r>
              <a:rPr lang="en-US" sz="3200" kern="0" dirty="0" err="1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Fisika</a:t>
            </a:r>
            <a:r>
              <a:rPr lang="en-US" sz="3200" kern="0" dirty="0" smtClean="0">
                <a:solidFill>
                  <a:schemeClr val="accent2"/>
                </a:solidFill>
                <a:latin typeface="Berlin Sans FB Demi" pitchFamily="34" charset="0"/>
                <a:ea typeface="+mj-ea"/>
                <a:cs typeface="+mj-cs"/>
              </a:rPr>
              <a:t> II </a:t>
            </a:r>
            <a:endParaRPr lang="en-US" sz="3200" kern="0" dirty="0">
              <a:solidFill>
                <a:schemeClr val="accent2"/>
              </a:solidFill>
              <a:latin typeface="Berlin Sans FB Demi" pitchFamily="34" charset="0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68663" y="3492500"/>
            <a:ext cx="587533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>
              <a:defRPr/>
            </a:pPr>
            <a:r>
              <a:rPr lang="en-US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John Adler</a:t>
            </a:r>
            <a:br>
              <a:rPr lang="en-US" b="1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</a:br>
            <a:r>
              <a:rPr lang="en-US" b="1" kern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Maret</a:t>
            </a:r>
            <a:r>
              <a:rPr lang="en-US" b="1" kern="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radley Hand ITC" pitchFamily="66" charset="0"/>
                <a:ea typeface="+mj-ea"/>
                <a:cs typeface="+mj-cs"/>
              </a:rPr>
              <a:t> 2013</a:t>
            </a:r>
            <a:endParaRPr lang="en-US" b="1" kern="0" dirty="0">
              <a:effectLst>
                <a:outerShdw blurRad="38100" dist="38100" dir="2700000" algn="tl">
                  <a:srgbClr val="FFFFFF"/>
                </a:outerShdw>
              </a:effectLst>
              <a:latin typeface="Bradley Hand ITC" pitchFamily="66" charset="0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68663" y="4864100"/>
            <a:ext cx="5875337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r">
              <a:defRPr/>
            </a:pP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Jurusan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Sistem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Komputer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  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Universitas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</a:t>
            </a:r>
            <a:r>
              <a:rPr lang="en-US" sz="2800" b="1" kern="0" dirty="0" err="1">
                <a:latin typeface="Cambria Math" pitchFamily="18" charset="0"/>
                <a:ea typeface="Cambria Math" pitchFamily="18" charset="0"/>
                <a:cs typeface="+mj-cs"/>
              </a:rPr>
              <a:t>Komputer</a:t>
            </a:r>
            <a:r>
              <a:rPr lang="en-US" sz="2800" b="1" kern="0" dirty="0">
                <a:latin typeface="Cambria Math" pitchFamily="18" charset="0"/>
                <a:ea typeface="Cambria Math" pitchFamily="18" charset="0"/>
                <a:cs typeface="+mj-cs"/>
              </a:rPr>
              <a:t> Indonesia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06375" y="6334125"/>
            <a:ext cx="2689225" cy="457200"/>
          </a:xfrm>
        </p:spPr>
        <p:txBody>
          <a:bodyPr/>
          <a:lstStyle/>
          <a:p>
            <a:pPr>
              <a:defRPr/>
            </a:pPr>
            <a:fld id="{5DB6E079-AF4C-4C47-AA67-A05994718EAE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A0997-C22E-4395-A09A-1F91148381A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Berlin Sans FB" pitchFamily="34" charset="0"/>
              </a:rPr>
              <a:t>Referensi Mata Kuliah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467600" cy="4572000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Ishaq</a:t>
            </a:r>
            <a:r>
              <a:rPr lang="en-US" sz="2800" dirty="0" smtClean="0">
                <a:latin typeface="Berlin Sans FB" pitchFamily="34" charset="0"/>
              </a:rPr>
              <a:t>, M., 2005, </a:t>
            </a:r>
            <a:r>
              <a:rPr lang="en-US" sz="2800" i="1" dirty="0" err="1" smtClean="0">
                <a:latin typeface="Berlin Sans FB" pitchFamily="34" charset="0"/>
              </a:rPr>
              <a:t>Fisika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Elektrisitas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dan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Magnetsime</a:t>
            </a:r>
            <a:r>
              <a:rPr lang="en-US" sz="2800" i="1" dirty="0" smtClean="0">
                <a:latin typeface="Berlin Sans FB" pitchFamily="34" charset="0"/>
              </a:rPr>
              <a:t>,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Graha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Ilmu</a:t>
            </a:r>
            <a:r>
              <a:rPr lang="en-US" sz="2800" dirty="0" smtClean="0">
                <a:latin typeface="Berlin Sans FB" pitchFamily="34" charset="0"/>
              </a:rPr>
              <a:t>.</a:t>
            </a:r>
          </a:p>
          <a:p>
            <a:pPr marL="457200" indent="-457200">
              <a:buFontTx/>
              <a:buAutoNum type="arabicPeriod"/>
            </a:pPr>
            <a:r>
              <a:rPr lang="en-US" sz="2800" dirty="0" err="1" smtClean="0">
                <a:latin typeface="Berlin Sans FB" pitchFamily="34" charset="0"/>
              </a:rPr>
              <a:t>Tipler</a:t>
            </a:r>
            <a:r>
              <a:rPr lang="en-US" sz="2800" dirty="0" smtClean="0">
                <a:latin typeface="Berlin Sans FB" pitchFamily="34" charset="0"/>
              </a:rPr>
              <a:t>, 2001, </a:t>
            </a:r>
            <a:r>
              <a:rPr lang="en-US" sz="2800" i="1" dirty="0" err="1" smtClean="0">
                <a:latin typeface="Berlin Sans FB" pitchFamily="34" charset="0"/>
              </a:rPr>
              <a:t>Fisika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untuk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Sains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dan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Teknik</a:t>
            </a:r>
            <a:r>
              <a:rPr lang="en-US" sz="2800" i="1" dirty="0" smtClean="0">
                <a:latin typeface="Berlin Sans FB" pitchFamily="34" charset="0"/>
              </a:rPr>
              <a:t>, </a:t>
            </a:r>
            <a:r>
              <a:rPr lang="en-US" sz="2800" i="1" dirty="0" err="1" smtClean="0">
                <a:latin typeface="Berlin Sans FB" pitchFamily="34" charset="0"/>
              </a:rPr>
              <a:t>Jilid</a:t>
            </a:r>
            <a:r>
              <a:rPr lang="en-US" sz="2800" i="1" dirty="0" smtClean="0">
                <a:latin typeface="Berlin Sans FB" pitchFamily="34" charset="0"/>
              </a:rPr>
              <a:t> </a:t>
            </a:r>
            <a:r>
              <a:rPr lang="en-US" sz="2800" i="1" dirty="0" err="1" smtClean="0">
                <a:latin typeface="Berlin Sans FB" pitchFamily="34" charset="0"/>
              </a:rPr>
              <a:t>Dua</a:t>
            </a:r>
            <a:r>
              <a:rPr lang="en-US" sz="2800" i="1" dirty="0" smtClean="0">
                <a:latin typeface="Berlin Sans FB" pitchFamily="34" charset="0"/>
              </a:rPr>
              <a:t>, </a:t>
            </a:r>
            <a:r>
              <a:rPr lang="en-US" sz="2800" i="1" dirty="0" err="1" smtClean="0">
                <a:latin typeface="Berlin Sans FB" pitchFamily="34" charset="0"/>
              </a:rPr>
              <a:t>Edisi</a:t>
            </a:r>
            <a:r>
              <a:rPr lang="en-US" sz="2800" i="1" dirty="0" smtClean="0">
                <a:latin typeface="Berlin Sans FB" pitchFamily="34" charset="0"/>
              </a:rPr>
              <a:t> ke-3, </a:t>
            </a:r>
            <a:r>
              <a:rPr lang="en-US" sz="2800" dirty="0" err="1" smtClean="0">
                <a:latin typeface="Berlin Sans FB" pitchFamily="34" charset="0"/>
              </a:rPr>
              <a:t>Penerbit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Erlangga</a:t>
            </a:r>
            <a:r>
              <a:rPr lang="en-US" sz="2800" dirty="0" smtClean="0">
                <a:latin typeface="Berlin Sans FB" pitchFamily="34" charset="0"/>
              </a:rPr>
              <a:t>, Jakarta.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228600" y="6400800"/>
            <a:ext cx="3222625" cy="457200"/>
          </a:xfrm>
        </p:spPr>
        <p:txBody>
          <a:bodyPr/>
          <a:lstStyle/>
          <a:p>
            <a:pPr>
              <a:defRPr/>
            </a:pPr>
            <a:fld id="{932CBE27-8073-4ABE-9A8A-39AC5DED21B9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A1CE2-FCF5-41F4-A7B2-A188FC6AC0E4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7467600" cy="1766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TERIMA KASIH</a:t>
            </a:r>
          </a:p>
          <a:p>
            <a:pPr marL="342900" indent="-342900" algn="ctr" eaLnBrk="1" hangingPunct="1">
              <a:spcBef>
                <a:spcPct val="50000"/>
              </a:spcBef>
            </a:pPr>
            <a:r>
              <a:rPr lang="en-US" sz="4400">
                <a:solidFill>
                  <a:schemeClr val="hlink"/>
                </a:solidFill>
                <a:latin typeface="Arial" charset="0"/>
              </a:rPr>
              <a:t>Semoga sukses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206374" y="6334125"/>
            <a:ext cx="2917825" cy="457200"/>
          </a:xfrm>
        </p:spPr>
        <p:txBody>
          <a:bodyPr/>
          <a:lstStyle/>
          <a:p>
            <a:pPr>
              <a:defRPr/>
            </a:pPr>
            <a:fld id="{D03A8FA5-BD82-41A7-A1B9-3254895C8777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0C567D-0099-49B6-80A8-C824737B594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5" presetClass="emph" presetSubtype="2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  <p:bldP spid="9830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Berlin Sans FB" pitchFamily="34" charset="0"/>
              </a:rPr>
              <a:t>Fisika</a:t>
            </a:r>
            <a:r>
              <a:rPr lang="en-US" dirty="0" smtClean="0">
                <a:latin typeface="Berlin Sans FB" pitchFamily="34" charset="0"/>
              </a:rPr>
              <a:t> II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>
                <a:latin typeface="Berlin Sans FB" pitchFamily="34" charset="0"/>
              </a:rPr>
              <a:t>Dosen</a:t>
            </a:r>
            <a:r>
              <a:rPr lang="en-US" sz="2800" dirty="0" smtClean="0">
                <a:latin typeface="Berlin Sans FB" pitchFamily="34" charset="0"/>
              </a:rPr>
              <a:t>			: John Adler, </a:t>
            </a:r>
            <a:r>
              <a:rPr lang="en-US" sz="2800" dirty="0" err="1" smtClean="0">
                <a:latin typeface="Berlin Sans FB" pitchFamily="34" charset="0"/>
              </a:rPr>
              <a:t>S.Si</a:t>
            </a:r>
            <a:r>
              <a:rPr lang="en-US" sz="2800" dirty="0" smtClean="0">
                <a:latin typeface="Berlin Sans FB" pitchFamily="34" charset="0"/>
              </a:rPr>
              <a:t>, </a:t>
            </a:r>
            <a:r>
              <a:rPr lang="en-US" sz="2800" dirty="0" err="1" smtClean="0">
                <a:latin typeface="Berlin Sans FB" pitchFamily="34" charset="0"/>
              </a:rPr>
              <a:t>M.Si</a:t>
            </a:r>
            <a:endParaRPr lang="en-US" sz="2800" dirty="0" smtClean="0">
              <a:latin typeface="Berlin Sans FB" pitchFamily="34" charset="0"/>
            </a:endParaRPr>
          </a:p>
          <a:p>
            <a:r>
              <a:rPr lang="en-US" sz="2800" dirty="0" err="1" smtClean="0">
                <a:latin typeface="Berlin Sans FB" pitchFamily="34" charset="0"/>
              </a:rPr>
              <a:t>Kode</a:t>
            </a:r>
            <a:r>
              <a:rPr lang="en-US" sz="2800" dirty="0" smtClean="0">
                <a:latin typeface="Berlin Sans FB" pitchFamily="34" charset="0"/>
              </a:rPr>
              <a:t> MK			: TK 32103</a:t>
            </a:r>
          </a:p>
          <a:p>
            <a:r>
              <a:rPr lang="en-US" sz="2800" dirty="0" err="1" smtClean="0">
                <a:latin typeface="Berlin Sans FB" pitchFamily="34" charset="0"/>
              </a:rPr>
              <a:t>Beban</a:t>
            </a:r>
            <a:r>
              <a:rPr lang="en-US" sz="2800" dirty="0" smtClean="0">
                <a:latin typeface="Berlin Sans FB" pitchFamily="34" charset="0"/>
              </a:rPr>
              <a:t> SKS		: 4 SKS (3 + 1) </a:t>
            </a:r>
          </a:p>
          <a:p>
            <a:r>
              <a:rPr lang="en-US" sz="2800" dirty="0" err="1" smtClean="0">
                <a:latin typeface="Berlin Sans FB" pitchFamily="34" charset="0"/>
              </a:rPr>
              <a:t>Sifat</a:t>
            </a:r>
            <a:r>
              <a:rPr lang="en-US" sz="2800" dirty="0" smtClean="0">
                <a:latin typeface="Berlin Sans FB" pitchFamily="34" charset="0"/>
              </a:rPr>
              <a:t> MK			: </a:t>
            </a:r>
            <a:r>
              <a:rPr lang="en-US" sz="2800" dirty="0" err="1" smtClean="0">
                <a:latin typeface="Berlin Sans FB" pitchFamily="34" charset="0"/>
              </a:rPr>
              <a:t>Wajib</a:t>
            </a:r>
            <a:r>
              <a:rPr lang="en-US" sz="2800" dirty="0" smtClean="0">
                <a:latin typeface="Berlin Sans FB" pitchFamily="34" charset="0"/>
              </a:rPr>
              <a:t> </a:t>
            </a:r>
          </a:p>
          <a:p>
            <a:r>
              <a:rPr lang="en-US" sz="2800" dirty="0" err="1" smtClean="0">
                <a:latin typeface="Berlin Sans FB" pitchFamily="34" charset="0"/>
              </a:rPr>
              <a:t>Kehadiran</a:t>
            </a:r>
            <a:r>
              <a:rPr lang="en-US" sz="2800" dirty="0" smtClean="0">
                <a:latin typeface="Berlin Sans FB" pitchFamily="34" charset="0"/>
              </a:rPr>
              <a:t>		: minimal 80% </a:t>
            </a:r>
          </a:p>
          <a:p>
            <a:r>
              <a:rPr lang="en-US" sz="2800" dirty="0" err="1" smtClean="0">
                <a:latin typeface="Berlin Sans FB" pitchFamily="34" charset="0"/>
              </a:rPr>
              <a:t>Jumlah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Pertemuan</a:t>
            </a:r>
            <a:r>
              <a:rPr lang="en-US" sz="2800" dirty="0" smtClean="0">
                <a:latin typeface="Berlin Sans FB" pitchFamily="34" charset="0"/>
              </a:rPr>
              <a:t> 	: 16x </a:t>
            </a:r>
          </a:p>
          <a:p>
            <a:pPr>
              <a:buFontTx/>
              <a:buNone/>
            </a:pPr>
            <a:r>
              <a:rPr lang="en-US" sz="2800" dirty="0" smtClean="0">
                <a:latin typeface="Berlin Sans FB" pitchFamily="34" charset="0"/>
              </a:rPr>
              <a:t>	[14x </a:t>
            </a:r>
            <a:r>
              <a:rPr lang="en-US" sz="2800" dirty="0" err="1" smtClean="0">
                <a:latin typeface="Berlin Sans FB" pitchFamily="34" charset="0"/>
              </a:rPr>
              <a:t>tatap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muka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di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kelas</a:t>
            </a:r>
            <a:r>
              <a:rPr lang="en-US" sz="2800" dirty="0" smtClean="0">
                <a:latin typeface="Berlin Sans FB" pitchFamily="34" charset="0"/>
              </a:rPr>
              <a:t> &amp; 2x </a:t>
            </a:r>
            <a:r>
              <a:rPr lang="en-US" sz="2800" dirty="0" err="1" smtClean="0">
                <a:latin typeface="Berlin Sans FB" pitchFamily="34" charset="0"/>
              </a:rPr>
              <a:t>Ujian</a:t>
            </a:r>
            <a:r>
              <a:rPr lang="en-US" sz="2800" dirty="0" smtClean="0">
                <a:latin typeface="Berlin Sans FB" pitchFamily="34" charset="0"/>
              </a:rPr>
              <a:t>] (11x WAJIB </a:t>
            </a:r>
            <a:r>
              <a:rPr lang="en-US" sz="2800" dirty="0" err="1" smtClean="0">
                <a:latin typeface="Berlin Sans FB" pitchFamily="34" charset="0"/>
              </a:rPr>
              <a:t>hadir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dan</a:t>
            </a:r>
            <a:r>
              <a:rPr lang="en-US" sz="2800" dirty="0" smtClean="0">
                <a:latin typeface="Berlin Sans FB" pitchFamily="34" charset="0"/>
              </a:rPr>
              <a:t> 3x WAJIB bolos, </a:t>
            </a:r>
            <a:r>
              <a:rPr lang="en-US" sz="2800" dirty="0" err="1" smtClean="0">
                <a:latin typeface="Berlin Sans FB" pitchFamily="34" charset="0"/>
              </a:rPr>
              <a:t>diluar</a:t>
            </a:r>
            <a:r>
              <a:rPr lang="en-US" sz="2800" dirty="0" smtClean="0">
                <a:latin typeface="Berlin Sans FB" pitchFamily="34" charset="0"/>
              </a:rPr>
              <a:t> UTS </a:t>
            </a:r>
            <a:r>
              <a:rPr lang="en-US" sz="2800" dirty="0" err="1" smtClean="0">
                <a:latin typeface="Berlin Sans FB" pitchFamily="34" charset="0"/>
              </a:rPr>
              <a:t>dan</a:t>
            </a:r>
            <a:r>
              <a:rPr lang="en-US" sz="2800" dirty="0" smtClean="0">
                <a:latin typeface="Berlin Sans FB" pitchFamily="34" charset="0"/>
              </a:rPr>
              <a:t> UAS) </a:t>
            </a:r>
          </a:p>
          <a:p>
            <a:r>
              <a:rPr lang="en-US" sz="2800" dirty="0" err="1" smtClean="0">
                <a:latin typeface="Berlin Sans FB" pitchFamily="34" charset="0"/>
              </a:rPr>
              <a:t>Waktu</a:t>
            </a:r>
            <a:r>
              <a:rPr lang="en-US" sz="2800" dirty="0" smtClean="0">
                <a:latin typeface="Berlin Sans FB" pitchFamily="34" charset="0"/>
              </a:rPr>
              <a:t> </a:t>
            </a:r>
            <a:r>
              <a:rPr lang="en-US" sz="2800" dirty="0" err="1" smtClean="0">
                <a:latin typeface="Berlin Sans FB" pitchFamily="34" charset="0"/>
              </a:rPr>
              <a:t>Kuliah</a:t>
            </a:r>
            <a:r>
              <a:rPr lang="en-US" sz="2800" dirty="0" smtClean="0">
                <a:latin typeface="Berlin Sans FB" pitchFamily="34" charset="0"/>
              </a:rPr>
              <a:t>	: </a:t>
            </a:r>
            <a:r>
              <a:rPr lang="en-US" sz="2800" dirty="0" err="1" smtClean="0">
                <a:latin typeface="Berlin Sans FB" pitchFamily="34" charset="0"/>
              </a:rPr>
              <a:t>Senin</a:t>
            </a:r>
            <a:r>
              <a:rPr lang="en-US" sz="2800" dirty="0" smtClean="0">
                <a:latin typeface="Berlin Sans FB" pitchFamily="34" charset="0"/>
              </a:rPr>
              <a:t>, 12.15-16.45 &amp; </a:t>
            </a:r>
            <a:r>
              <a:rPr lang="en-US" sz="2800" dirty="0" err="1" smtClean="0">
                <a:latin typeface="Berlin Sans FB" pitchFamily="34" charset="0"/>
              </a:rPr>
              <a:t>Sabtu</a:t>
            </a:r>
            <a:r>
              <a:rPr lang="en-US" sz="2800" dirty="0" smtClean="0">
                <a:latin typeface="Berlin Sans FB" pitchFamily="34" charset="0"/>
              </a:rPr>
              <a:t>, 07.</a:t>
            </a:r>
            <a:r>
              <a:rPr lang="en-US" sz="2800" dirty="0" smtClean="0">
                <a:solidFill>
                  <a:srgbClr val="FF0000"/>
                </a:solidFill>
                <a:latin typeface="Berlin Sans FB" pitchFamily="34" charset="0"/>
              </a:rPr>
              <a:t>45-10.00</a:t>
            </a:r>
            <a:r>
              <a:rPr lang="en-US" sz="2800" dirty="0" smtClean="0">
                <a:latin typeface="Berlin Sans FB" pitchFamily="34" charset="0"/>
              </a:rPr>
              <a:t> </a:t>
            </a:r>
          </a:p>
          <a:p>
            <a:r>
              <a:rPr lang="en-US" sz="2800" dirty="0" err="1" smtClean="0">
                <a:latin typeface="Berlin Sans FB" pitchFamily="34" charset="0"/>
              </a:rPr>
              <a:t>Tempat</a:t>
            </a:r>
            <a:r>
              <a:rPr lang="en-US" sz="2800" dirty="0" smtClean="0">
                <a:latin typeface="Berlin Sans FB" pitchFamily="34" charset="0"/>
              </a:rPr>
              <a:t>		: 4519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FF3C34B-8A90-4950-B84E-4F3A1EB5EEFF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6BAF5-92F8-4E67-8FAC-2027A8F6653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  <a:noFill/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Aturan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Penilaian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PR		: </a:t>
            </a:r>
            <a:r>
              <a:rPr lang="en-US" sz="3200" dirty="0" smtClean="0">
                <a:latin typeface="Tahoma" pitchFamily="34" charset="0"/>
              </a:rPr>
              <a:t>10 </a:t>
            </a:r>
            <a:r>
              <a:rPr lang="en-US" sz="3200" dirty="0">
                <a:latin typeface="Tahoma" pitchFamily="34" charset="0"/>
              </a:rPr>
              <a:t>%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96875" y="20574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</a:rPr>
              <a:t>QUIZ-1</a:t>
            </a:r>
            <a:r>
              <a:rPr lang="en-US" sz="3200" dirty="0">
                <a:latin typeface="Tahoma" pitchFamily="34" charset="0"/>
              </a:rPr>
              <a:t>		: </a:t>
            </a:r>
            <a:r>
              <a:rPr lang="en-US" sz="3200" dirty="0" smtClean="0">
                <a:latin typeface="Tahoma" pitchFamily="34" charset="0"/>
              </a:rPr>
              <a:t>30 %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6875" y="3535363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UTS		: </a:t>
            </a:r>
            <a:r>
              <a:rPr lang="en-US" sz="3200" dirty="0" smtClean="0">
                <a:latin typeface="Tahoma" pitchFamily="34" charset="0"/>
              </a:rPr>
              <a:t>15 %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396875" y="4267200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UAS		: </a:t>
            </a:r>
            <a:r>
              <a:rPr lang="en-US" sz="3200" dirty="0" smtClean="0">
                <a:latin typeface="Tahoma" pitchFamily="34" charset="0"/>
              </a:rPr>
              <a:t>30 %</a:t>
            </a:r>
            <a:endParaRPr lang="en-US" sz="3200" dirty="0">
              <a:latin typeface="Tahoma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1000" y="4999037"/>
            <a:ext cx="8550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err="1">
                <a:latin typeface="Tahoma" pitchFamily="34" charset="0"/>
              </a:rPr>
              <a:t>Teori</a:t>
            </a: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Fisika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>
                <a:latin typeface="Tahoma" pitchFamily="34" charset="0"/>
              </a:rPr>
              <a:t>70% + </a:t>
            </a:r>
            <a:r>
              <a:rPr lang="en-US" sz="3200" dirty="0" err="1" smtClean="0">
                <a:latin typeface="Tahoma" pitchFamily="34" charset="0"/>
              </a:rPr>
              <a:t>Praktikum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>
                <a:latin typeface="Tahoma" pitchFamily="34" charset="0"/>
              </a:rPr>
              <a:t>30%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quarter" idx="10"/>
          </p:nvPr>
        </p:nvSpPr>
        <p:spPr>
          <a:xfrm>
            <a:off x="206375" y="6477000"/>
            <a:ext cx="2613025" cy="457200"/>
          </a:xfrm>
        </p:spPr>
        <p:txBody>
          <a:bodyPr/>
          <a:lstStyle/>
          <a:p>
            <a:pPr>
              <a:defRPr/>
            </a:pPr>
            <a:fld id="{B6E4FD80-6D3C-47EC-BB18-2F174D98D8F0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/>
          <a:p>
            <a:pPr>
              <a:defRPr/>
            </a:pPr>
            <a:fld id="{B2033028-C1B7-49AE-90FE-D5DC769CC7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81000" y="2773363"/>
            <a:ext cx="8550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Tahoma" pitchFamily="34" charset="0"/>
              </a:rPr>
              <a:t> </a:t>
            </a:r>
            <a:r>
              <a:rPr lang="en-US" sz="3200" dirty="0" smtClean="0">
                <a:latin typeface="Tahoma" pitchFamily="34" charset="0"/>
              </a:rPr>
              <a:t>QUIZ-2</a:t>
            </a:r>
            <a:r>
              <a:rPr lang="en-US" sz="3200" dirty="0">
                <a:latin typeface="Tahoma" pitchFamily="34" charset="0"/>
              </a:rPr>
              <a:t>		: </a:t>
            </a:r>
            <a:r>
              <a:rPr lang="en-US" sz="3200" dirty="0" smtClean="0">
                <a:latin typeface="Tahoma" pitchFamily="34" charset="0"/>
              </a:rPr>
              <a:t>15 %</a:t>
            </a:r>
            <a:endParaRPr lang="en-US" sz="32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8" grpId="0"/>
      <p:bldP spid="93189" grpId="0"/>
      <p:bldP spid="93190" grpId="0"/>
      <p:bldP spid="93191" grpId="0"/>
      <p:bldP spid="8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1" name="Group 101"/>
          <p:cNvGraphicFramePr>
            <a:graphicFrameLocks noGrp="1"/>
          </p:cNvGraphicFramePr>
          <p:nvPr>
            <p:ph type="tbl" idx="1"/>
          </p:nvPr>
        </p:nvGraphicFramePr>
        <p:xfrm>
          <a:off x="457200" y="1065213"/>
          <a:ext cx="8229600" cy="4713558"/>
        </p:xfrm>
        <a:graphic>
          <a:graphicData uri="http://schemas.openxmlformats.org/drawingml/2006/table">
            <a:tbl>
              <a:tblPr/>
              <a:tblGrid>
                <a:gridCol w="2590800"/>
                <a:gridCol w="2971800"/>
                <a:gridCol w="2667000"/>
              </a:tblGrid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KATEGORI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REGULER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PERBAIKAN UAS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10%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QUIZ-I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3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QUIZ-II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QUIZ-III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UAS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15%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  <a:endParaRPr kumimoji="0" lang="nb-NO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  <a:endParaRPr kumimoji="0" lang="sv-SE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06375" y="6477000"/>
            <a:ext cx="3146425" cy="457200"/>
          </a:xfrm>
        </p:spPr>
        <p:txBody>
          <a:bodyPr/>
          <a:lstStyle/>
          <a:p>
            <a:pPr>
              <a:defRPr/>
            </a:pPr>
            <a:fld id="{CEEA877C-80C1-4336-B298-3AEB737CEB80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A7B0B-2A27-49E5-B4C3-EB588171FFCA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229600" cy="1143000"/>
          </a:xfrm>
          <a:noFill/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Aturan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Penilaian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" y="1169988"/>
            <a:ext cx="8786813" cy="931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sz="2800" smtClean="0"/>
              <a:t>Kehadiran kurang dari 60% (di bawah 8 x hadir), </a:t>
            </a:r>
            <a:r>
              <a:rPr lang="id-ID" sz="2800" b="1" smtClean="0"/>
              <a:t>Nilai E</a:t>
            </a:r>
            <a:endParaRPr lang="id-ID" sz="2800" smtClean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762000" y="2743200"/>
            <a:ext cx="6858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d-ID" sz="2800">
                <a:latin typeface="Arial" charset="0"/>
              </a:rPr>
              <a:t>Penentuan Huruf Mutu :</a:t>
            </a:r>
            <a:endParaRPr lang="en-US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75&lt;= NA &lt;= 100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HURUF MUTU  A</a:t>
            </a:r>
            <a:endParaRPr lang="en-US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60&lt;=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75  </a:t>
            </a:r>
            <a:r>
              <a:rPr lang="id-ID" sz="2800">
                <a:latin typeface="Arial" charset="0"/>
              </a:rPr>
              <a:t>HURUF MUTU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B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</a:t>
            </a:r>
            <a:r>
              <a:rPr lang="id-ID" sz="2800">
                <a:latin typeface="Arial" charset="0"/>
              </a:rPr>
              <a:t>45&lt;=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60</a:t>
            </a:r>
            <a:r>
              <a:rPr lang="id-ID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HURUF MUTU 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C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    </a:t>
            </a:r>
            <a:r>
              <a:rPr lang="id-ID" sz="2800">
                <a:latin typeface="Arial" charset="0"/>
              </a:rPr>
              <a:t>30&lt;= NA &lt;</a:t>
            </a:r>
            <a:r>
              <a:rPr lang="en-US" sz="2800">
                <a:latin typeface="Arial" charset="0"/>
              </a:rPr>
              <a:t>  </a:t>
            </a:r>
            <a:r>
              <a:rPr lang="id-ID" sz="2800">
                <a:latin typeface="Arial" charset="0"/>
              </a:rPr>
              <a:t>  4</a:t>
            </a:r>
            <a:r>
              <a:rPr lang="en-US" sz="2800">
                <a:latin typeface="Arial" charset="0"/>
              </a:rPr>
              <a:t>5   </a:t>
            </a:r>
            <a:r>
              <a:rPr lang="id-ID" sz="2800">
                <a:latin typeface="Arial" charset="0"/>
              </a:rPr>
              <a:t>HURUF MUTU D</a:t>
            </a:r>
            <a:r>
              <a:rPr lang="en-US" sz="2800">
                <a:latin typeface="Arial" charset="0"/>
              </a:rPr>
              <a:t>    </a:t>
            </a:r>
            <a:endParaRPr lang="id-ID" sz="2800"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>
                <a:latin typeface="Arial" charset="0"/>
              </a:rPr>
              <a:t>	  </a:t>
            </a:r>
            <a:r>
              <a:rPr lang="id-ID" sz="2800">
                <a:latin typeface="Arial" charset="0"/>
              </a:rPr>
              <a:t>0&lt;= NA &lt;</a:t>
            </a:r>
            <a:r>
              <a:rPr lang="en-US" sz="2800">
                <a:latin typeface="Arial" charset="0"/>
              </a:rPr>
              <a:t> </a:t>
            </a:r>
            <a:r>
              <a:rPr lang="id-ID" sz="2800">
                <a:latin typeface="Arial" charset="0"/>
              </a:rPr>
              <a:t>   </a:t>
            </a:r>
            <a:r>
              <a:rPr lang="en-US" sz="2800">
                <a:latin typeface="Arial" charset="0"/>
              </a:rPr>
              <a:t>30</a:t>
            </a:r>
            <a:r>
              <a:rPr lang="id-ID" sz="2800">
                <a:latin typeface="Arial" charset="0"/>
              </a:rPr>
              <a:t>   HURUF MUTU E</a:t>
            </a:r>
            <a:endParaRPr lang="en-US" sz="2800">
              <a:latin typeface="Arial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228600" y="2133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id-ID" sz="2800" dirty="0">
                <a:latin typeface="Arial" charset="0"/>
              </a:rPr>
              <a:t>Telat lebih dari </a:t>
            </a:r>
            <a:r>
              <a:rPr lang="id-ID" sz="2800" dirty="0" smtClean="0">
                <a:latin typeface="Arial" charset="0"/>
              </a:rPr>
              <a:t>1</a:t>
            </a:r>
            <a:r>
              <a:rPr lang="en-US" sz="2800" dirty="0" smtClean="0">
                <a:latin typeface="Arial" charset="0"/>
              </a:rPr>
              <a:t>0</a:t>
            </a:r>
            <a:r>
              <a:rPr lang="id-ID" sz="2800" dirty="0" smtClean="0">
                <a:latin typeface="Arial" charset="0"/>
              </a:rPr>
              <a:t> </a:t>
            </a:r>
            <a:r>
              <a:rPr lang="id-ID" sz="2800" dirty="0">
                <a:latin typeface="Arial" charset="0"/>
              </a:rPr>
              <a:t>menit tidak boleh masuk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>
              <a:latin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41216E8-E892-4EF1-B2F5-9C65347E2747}" type="datetime2">
              <a:rPr lang="en-US" altLang="en-US"/>
              <a:pPr>
                <a:defRPr/>
              </a:pPr>
              <a:t>Monday, March 25, 2013</a:t>
            </a:fld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D76A8-05ED-48FD-9729-5C44B7A54B4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42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42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  <p:bldP spid="94212" grpId="0"/>
      <p:bldP spid="942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762000"/>
          </a:xfrm>
          <a:noFill/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Silabus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Kuliah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81000" y="1524001"/>
            <a:ext cx="7620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Tahoma" pitchFamily="34" charset="0"/>
              </a:rPr>
              <a:t>Kuliah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ini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mempelajari</a:t>
            </a:r>
            <a:r>
              <a:rPr lang="en-US" dirty="0">
                <a:latin typeface="Tahoma" pitchFamily="34" charset="0"/>
              </a:rPr>
              <a:t> </a:t>
            </a:r>
            <a:r>
              <a:rPr lang="nb-NO" dirty="0">
                <a:latin typeface="Tahoma" pitchFamily="34" charset="0"/>
                <a:cs typeface="Tahoma" pitchFamily="34" charset="0"/>
              </a:rPr>
              <a:t>Konsep </a:t>
            </a:r>
            <a:r>
              <a:rPr lang="nb-NO" dirty="0" smtClean="0">
                <a:latin typeface="Tahoma" pitchFamily="34" charset="0"/>
                <a:cs typeface="Tahoma" pitchFamily="34" charset="0"/>
              </a:rPr>
              <a:t>lanjut mata kuliah Fisika sebagai syarat mengikuti mata kuliah Elektronika Dasar :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r>
              <a:rPr lang="nb-NO" sz="2200" dirty="0">
                <a:latin typeface="Tahoma" pitchFamily="34" charset="0"/>
                <a:cs typeface="Tahoma" pitchFamily="34" charset="0"/>
              </a:rPr>
              <a:t>     	</a:t>
            </a:r>
            <a:r>
              <a:rPr lang="nb-NO" sz="2200" dirty="0" smtClean="0">
                <a:latin typeface="Tahoma" pitchFamily="34" charset="0"/>
                <a:cs typeface="Tahoma" pitchFamily="34" charset="0"/>
              </a:rPr>
              <a:t>Listrik statis tentang hukum Coulomb, hukum Gauss, dan Potensial listrik serta listrik dinamis tentang hukum Ohm, Kapasitor dan Rangkaian RC 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1000" y="4876800"/>
            <a:ext cx="7620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dirty="0">
                <a:latin typeface="Tahoma" pitchFamily="34" charset="0"/>
                <a:cs typeface="Tahoma" pitchFamily="34" charset="0"/>
              </a:rPr>
              <a:t>Serta mempelajari </a:t>
            </a:r>
          </a:p>
          <a:p>
            <a:r>
              <a:rPr lang="nb-NO" dirty="0">
                <a:latin typeface="Tahoma" pitchFamily="34" charset="0"/>
                <a:cs typeface="Tahoma" pitchFamily="34" charset="0"/>
              </a:rPr>
              <a:t>	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Induktansi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Induktor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Rangkaian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RL,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Persamaan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Maxwell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dan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Gelombang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EM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serta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Rangkaian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Arus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Bolak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Balik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serta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err="1" smtClean="0">
                <a:latin typeface="Tahoma" pitchFamily="34" charset="0"/>
                <a:cs typeface="Tahoma" pitchFamily="34" charset="0"/>
              </a:rPr>
              <a:t>Rangkaian</a:t>
            </a:r>
            <a:r>
              <a:rPr lang="en-US" sz="2200" dirty="0" smtClean="0">
                <a:latin typeface="Tahoma" pitchFamily="34" charset="0"/>
                <a:cs typeface="Tahoma" pitchFamily="34" charset="0"/>
              </a:rPr>
              <a:t> RLC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90600" y="3733800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dirty="0" err="1">
                <a:latin typeface="Tahoma" pitchFamily="34" charset="0"/>
              </a:rPr>
              <a:t>Juga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>
                <a:latin typeface="Tahoma" pitchFamily="34" charset="0"/>
              </a:rPr>
              <a:t>mempelajari</a:t>
            </a:r>
            <a:r>
              <a:rPr lang="en-US" dirty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tentang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sejarah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magnetisme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yaitu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bagaimana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listrik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menghasilkan</a:t>
            </a:r>
            <a:r>
              <a:rPr lang="en-US" dirty="0" smtClean="0">
                <a:latin typeface="Tahoma" pitchFamily="34" charset="0"/>
              </a:rPr>
              <a:t> magnet, </a:t>
            </a:r>
            <a:r>
              <a:rPr lang="en-US" dirty="0" err="1" smtClean="0">
                <a:latin typeface="Tahoma" pitchFamily="34" charset="0"/>
              </a:rPr>
              <a:t>serta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medan</a:t>
            </a:r>
            <a:r>
              <a:rPr lang="en-US" dirty="0" smtClean="0">
                <a:latin typeface="Tahoma" pitchFamily="34" charset="0"/>
              </a:rPr>
              <a:t> magnet yang </a:t>
            </a:r>
            <a:r>
              <a:rPr lang="en-US" dirty="0" err="1" smtClean="0">
                <a:latin typeface="Tahoma" pitchFamily="34" charset="0"/>
              </a:rPr>
              <a:t>menghasilkan</a:t>
            </a:r>
            <a:r>
              <a:rPr lang="en-US" dirty="0" smtClean="0">
                <a:latin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</a:rPr>
              <a:t>listrik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>
          <a:xfrm>
            <a:off x="228600" y="6561931"/>
            <a:ext cx="3298825" cy="296069"/>
          </a:xfrm>
        </p:spPr>
        <p:txBody>
          <a:bodyPr/>
          <a:lstStyle/>
          <a:p>
            <a:pPr>
              <a:defRPr/>
            </a:pPr>
            <a:fld id="{0ED16BB4-E952-402C-8B80-DE6CA18253C3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479D4-C130-441F-9BBF-364EE00CB50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1" name="Group 101"/>
          <p:cNvGraphicFramePr>
            <a:graphicFrameLocks noGrp="1"/>
          </p:cNvGraphicFramePr>
          <p:nvPr>
            <p:ph type="tbl" idx="1"/>
          </p:nvPr>
        </p:nvGraphicFramePr>
        <p:xfrm>
          <a:off x="457200" y="1065213"/>
          <a:ext cx="8229600" cy="5207806"/>
        </p:xfrm>
        <a:graphic>
          <a:graphicData uri="http://schemas.openxmlformats.org/drawingml/2006/table">
            <a:tbl>
              <a:tblPr/>
              <a:tblGrid>
                <a:gridCol w="1676400"/>
                <a:gridCol w="1876425"/>
                <a:gridCol w="4676775"/>
              </a:tblGrid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PERTEMUAN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 / TANGGAL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MATERI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ini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Senin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/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11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Maret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2013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Rencana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Kuliah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18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Maret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Statis-1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Hukum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Coulomb)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25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Maret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II: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Statis-2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Hukum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Gauss)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3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April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Statis-3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Potensial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III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5-6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April 2013</a:t>
                      </a:r>
                      <a:endParaRPr kumimoji="0" lang="nb-NO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 1 (BAB I, II &amp; III</a:t>
                      </a: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IV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Dinamis-1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Hukum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Ohm,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hambatan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Hukum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Kirchoff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IV......[Sabtu, kuliah pengganti]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2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April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Dinamis-2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Kapasitor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2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Diatur oleh Jurusan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UTS (BAB IV &amp; V)</a:t>
                      </a:r>
                      <a:endParaRPr kumimoji="0" lang="sv-SE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206375" y="6477000"/>
            <a:ext cx="3146425" cy="457200"/>
          </a:xfrm>
        </p:spPr>
        <p:txBody>
          <a:bodyPr/>
          <a:lstStyle/>
          <a:p>
            <a:pPr>
              <a:defRPr/>
            </a:pPr>
            <a:fld id="{CEEA877C-80C1-4336-B298-3AEB737CEB80}" type="datetime2">
              <a:rPr lang="en-US" altLang="en-US"/>
              <a:pPr>
                <a:defRPr/>
              </a:pPr>
              <a:t>Monday, March 25, 2013</a:t>
            </a:fld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4A7B0B-2A27-49E5-B4C3-EB588171FFCA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381" name="Group 101"/>
          <p:cNvGraphicFramePr>
            <a:graphicFrameLocks noGrp="1"/>
          </p:cNvGraphicFramePr>
          <p:nvPr>
            <p:ph type="tbl" idx="1"/>
          </p:nvPr>
        </p:nvGraphicFramePr>
        <p:xfrm>
          <a:off x="457200" y="762000"/>
          <a:ext cx="8229600" cy="5896182"/>
        </p:xfrm>
        <a:graphic>
          <a:graphicData uri="http://schemas.openxmlformats.org/drawingml/2006/table">
            <a:tbl>
              <a:tblPr/>
              <a:tblGrid>
                <a:gridCol w="1752600"/>
                <a:gridCol w="1800225"/>
                <a:gridCol w="4676775"/>
              </a:tblGrid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PERTEMUAN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HARI / TANGGAL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MATERI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41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Magnetisme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-1 (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menghasilkan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magnet)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VI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10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13 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Magnetisme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-1 (Medan magnet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menghasilkan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Listrik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VII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Mei 2013</a:t>
                      </a:r>
                      <a:endParaRPr kumimoji="0" lang="nb-NO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 2 (BAB VI &amp; VII)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3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27 Mei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VIII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Induktansi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Induktor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RL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VIII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Juni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IX 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Persamaan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Maxwell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Gelombang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EM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IX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10 Juni </a:t>
                      </a: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nb-NO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QUIZ 3 (BAB VIII &amp; IX)</a:t>
                      </a: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17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Juni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BAB X: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Arus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Bolak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Balik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&amp;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Rangkaian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 RLC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Responsi : BAB 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X</a:t>
                      </a:r>
                      <a:endParaRPr kumimoji="0" lang="it-IT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24 </a:t>
                      </a: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Juni 2013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[Minggu Tenang]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Diatur oleh Jurusan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UAS </a:t>
                      </a: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(BAB </a:t>
                      </a:r>
                      <a:r>
                        <a:rPr kumimoji="0" lang="nb-NO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cs typeface="Times New Roman" pitchFamily="18" charset="0"/>
                        </a:rPr>
                        <a:t>VIII, IX sd X)</a:t>
                      </a:r>
                      <a:endParaRPr kumimoji="0" lang="nb-NO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A397B1-1CAD-4402-BC51-D415A7F4742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 Kuliah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3058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Listrik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Statis</a:t>
            </a:r>
            <a:r>
              <a:rPr lang="en-US" sz="3200" dirty="0" smtClean="0">
                <a:latin typeface="Tahoma" pitchFamily="34" charset="0"/>
              </a:rPr>
              <a:t> : </a:t>
            </a:r>
            <a:r>
              <a:rPr lang="en-US" sz="3200" dirty="0" err="1" smtClean="0">
                <a:latin typeface="Tahoma" pitchFamily="34" charset="0"/>
              </a:rPr>
              <a:t>Hukum</a:t>
            </a:r>
            <a:r>
              <a:rPr lang="en-US" sz="3200" dirty="0" smtClean="0">
                <a:latin typeface="Tahoma" pitchFamily="34" charset="0"/>
              </a:rPr>
              <a:t> Coulomb &amp; </a:t>
            </a:r>
            <a:r>
              <a:rPr lang="en-US" sz="3200" dirty="0" err="1" smtClean="0">
                <a:latin typeface="Tahoma" pitchFamily="34" charset="0"/>
              </a:rPr>
              <a:t>Hukum</a:t>
            </a:r>
            <a:r>
              <a:rPr lang="en-US" sz="3200" dirty="0" smtClean="0">
                <a:latin typeface="Tahoma" pitchFamily="34" charset="0"/>
              </a:rPr>
              <a:t> Gauss </a:t>
            </a:r>
            <a:r>
              <a:rPr lang="en-US" sz="3200" dirty="0" err="1" smtClean="0">
                <a:latin typeface="Tahoma" pitchFamily="34" charset="0"/>
              </a:rPr>
              <a:t>serta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Potensial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Listrik</a:t>
            </a:r>
            <a:endParaRPr lang="en-US" sz="3200" dirty="0" smtClean="0">
              <a:latin typeface="Tahoma" pitchFamily="34" charset="0"/>
            </a:endParaRP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Listrik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Dinamis</a:t>
            </a:r>
            <a:r>
              <a:rPr lang="en-US" sz="3200" dirty="0" smtClean="0">
                <a:latin typeface="Tahoma" pitchFamily="34" charset="0"/>
              </a:rPr>
              <a:t> : </a:t>
            </a:r>
            <a:r>
              <a:rPr lang="en-US" sz="3200" dirty="0" err="1" smtClean="0">
                <a:latin typeface="Tahoma" pitchFamily="34" charset="0"/>
              </a:rPr>
              <a:t>hukum</a:t>
            </a:r>
            <a:r>
              <a:rPr lang="en-US" sz="3200" dirty="0" smtClean="0">
                <a:latin typeface="Tahoma" pitchFamily="34" charset="0"/>
              </a:rPr>
              <a:t> Ohm, </a:t>
            </a: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Hambatan</a:t>
            </a:r>
            <a:r>
              <a:rPr lang="en-US" sz="3200" dirty="0" smtClean="0">
                <a:latin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</a:rPr>
              <a:t>Hukum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Kirchoff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serta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Kapasitor</a:t>
            </a:r>
            <a:r>
              <a:rPr lang="en-US" sz="3200" dirty="0" smtClean="0">
                <a:latin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RC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Magnetisme</a:t>
            </a:r>
            <a:r>
              <a:rPr lang="en-US" sz="3200" dirty="0" smtClean="0">
                <a:latin typeface="Tahoma" pitchFamily="34" charset="0"/>
              </a:rPr>
              <a:t> : Medan magnet </a:t>
            </a:r>
            <a:r>
              <a:rPr lang="en-US" sz="3200" dirty="0" err="1" smtClean="0">
                <a:latin typeface="Tahoma" pitchFamily="34" charset="0"/>
              </a:rPr>
              <a:t>menghasilkan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Listrik</a:t>
            </a:r>
            <a:r>
              <a:rPr lang="en-US" sz="3200" dirty="0" smtClean="0">
                <a:latin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</a:rPr>
              <a:t>Listrik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menghasilkan</a:t>
            </a:r>
            <a:r>
              <a:rPr lang="en-US" sz="3200" dirty="0" smtClean="0">
                <a:latin typeface="Tahoma" pitchFamily="34" charset="0"/>
              </a:rPr>
              <a:t> Magnet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Induktansi</a:t>
            </a:r>
            <a:r>
              <a:rPr lang="en-US" sz="3200" dirty="0" smtClean="0">
                <a:latin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RL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Persamaan</a:t>
            </a:r>
            <a:r>
              <a:rPr lang="en-US" sz="3200" dirty="0" smtClean="0">
                <a:latin typeface="Tahoma" pitchFamily="34" charset="0"/>
              </a:rPr>
              <a:t> Maxwell &amp; </a:t>
            </a:r>
            <a:r>
              <a:rPr lang="en-US" sz="3200" dirty="0" err="1" smtClean="0">
                <a:latin typeface="Tahoma" pitchFamily="34" charset="0"/>
              </a:rPr>
              <a:t>Gelombang</a:t>
            </a:r>
            <a:r>
              <a:rPr lang="en-US" sz="3200" dirty="0" smtClean="0">
                <a:latin typeface="Tahoma" pitchFamily="34" charset="0"/>
              </a:rPr>
              <a:t> EM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Arus</a:t>
            </a:r>
            <a:r>
              <a:rPr lang="en-US" sz="3200" dirty="0" smtClean="0">
                <a:latin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</a:rPr>
              <a:t>Bolak-Balik</a:t>
            </a:r>
            <a:r>
              <a:rPr lang="en-US" sz="3200" dirty="0" smtClean="0">
                <a:latin typeface="Tahoma" pitchFamily="34" charset="0"/>
              </a:rPr>
              <a:t> &amp; </a:t>
            </a:r>
            <a:r>
              <a:rPr lang="en-US" sz="3200" dirty="0" err="1" smtClean="0">
                <a:latin typeface="Tahoma" pitchFamily="34" charset="0"/>
              </a:rPr>
              <a:t>Rangkaian</a:t>
            </a:r>
            <a:r>
              <a:rPr lang="en-US" sz="3200" dirty="0" smtClean="0">
                <a:latin typeface="Tahoma" pitchFamily="34" charset="0"/>
              </a:rPr>
              <a:t> RLC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880E8-5A0B-4F60-BC1E-B257E5A21A44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pp_hit_flat_monitor">
  <a:themeElements>
    <a:clrScheme name="ppp_hit_flat_monitor 9">
      <a:dk1>
        <a:srgbClr val="000000"/>
      </a:dk1>
      <a:lt1>
        <a:srgbClr val="80808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0C0C0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ppp_hit_flat_monit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arrow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pp_hit_flat_monit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hit_flat_monito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8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hit_flat_monitor 9">
        <a:dk1>
          <a:srgbClr val="000000"/>
        </a:dk1>
        <a:lt1>
          <a:srgbClr val="808080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C0C0C0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ppp_hit_flat_monitor</Template>
  <TotalTime>2926</TotalTime>
  <Words>536</Words>
  <Application>Microsoft PowerPoint</Application>
  <PresentationFormat>On-screen Show (4:3)</PresentationFormat>
  <Paragraphs>161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ppp_hit_flat_monitor</vt:lpstr>
      <vt:lpstr>Silabus &amp;  Pengantar Kuliah</vt:lpstr>
      <vt:lpstr>Fisika II</vt:lpstr>
      <vt:lpstr>Aturan Penilaian</vt:lpstr>
      <vt:lpstr>Aturan Penilaian</vt:lpstr>
      <vt:lpstr>Slide 5</vt:lpstr>
      <vt:lpstr>Silabus Kuliah :</vt:lpstr>
      <vt:lpstr>Slide 7</vt:lpstr>
      <vt:lpstr>Slide 8</vt:lpstr>
      <vt:lpstr>Agenda Kuliah</vt:lpstr>
      <vt:lpstr>Referensi Mata Kuliah</vt:lpstr>
      <vt:lpstr>Slide 11</vt:lpstr>
    </vt:vector>
  </TitlesOfParts>
  <Company>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Listrik Statis</dc:title>
  <dc:creator>mohamad ishaq</dc:creator>
  <cp:lastModifiedBy>Acer</cp:lastModifiedBy>
  <cp:revision>135</cp:revision>
  <dcterms:created xsi:type="dcterms:W3CDTF">2007-02-25T19:06:35Z</dcterms:created>
  <dcterms:modified xsi:type="dcterms:W3CDTF">2013-03-25T13:28:47Z</dcterms:modified>
</cp:coreProperties>
</file>